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9" d="100"/>
          <a:sy n="69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tags" Target="tags/tag1.xml" /><Relationship Id="rId3" Type="http://schemas.openxmlformats.org/officeDocument/2006/relationships/slide" Target="slides/slide2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b="0" i="0" u="none" kern="1200" baseline="0">
                <a:solidFill>
                  <a:schemeClr val="tx2"/>
                </a:solidFill>
                <a:latin typeface="Arial" pitchFamily="34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4294967295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 sz="140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4294967295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140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DE9D9192-210D-4BE6-81DD-2B8BBF64670F}" type="slidenum">
              <a:rPr lang="zh-CN" altLang="en-US" sz="1400"/>
              <a:t>*</a:t>
            </a:fld>
            <a:endParaRPr lang="zh-CN" altLang="en-US"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latin typeface="Arial" pitchFamily="34" charset="0"/>
          <a:ea typeface="宋体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.docx" TargetMode="Internal" /><Relationship Id="rId3" Type="http://schemas.openxmlformats.org/officeDocument/2006/relationships/image" Target="../media/image1.emf" /><Relationship Id="rId4" Type="http://schemas.openxmlformats.org/officeDocument/2006/relationships/image" Target="../media/image2.png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.docx" TargetMode="Internal" /><Relationship Id="rId3" Type="http://schemas.openxmlformats.org/officeDocument/2006/relationships/image" Target="../media/image3.emf" /><Relationship Id="rId4" Type="http://schemas.openxmlformats.org/officeDocument/2006/relationships/image" Target="../media/image4.png" /><Relationship Id="rId5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3.docx" TargetMode="Internal" /><Relationship Id="rId3" Type="http://schemas.openxmlformats.org/officeDocument/2006/relationships/image" Target="../media/image5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4.docx" TargetMode="Internal" /><Relationship Id="rId3" Type="http://schemas.openxmlformats.org/officeDocument/2006/relationships/image" Target="../media/image6.emf" /><Relationship Id="rId4" Type="http://schemas.openxmlformats.org/officeDocument/2006/relationships/image" Target="../media/image7.png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5.docx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6.docx" TargetMode="Internal" /><Relationship Id="rId3" Type="http://schemas.openxmlformats.org/officeDocument/2006/relationships/image" Target="../media/image9.emf" /><Relationship Id="rId4" Type="http://schemas.openxmlformats.org/officeDocument/2006/relationships/image" Target="../media/image10.png" /><Relationship Id="rId5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7.docx" TargetMode="Internal" /><Relationship Id="rId3" Type="http://schemas.openxmlformats.org/officeDocument/2006/relationships/image" Target="../media/image11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8.docx" TargetMode="Internal" /><Relationship Id="rId3" Type="http://schemas.openxmlformats.org/officeDocument/2006/relationships/image" Target="../media/image12.emf" /><Relationship Id="rId4" Type="http://schemas.openxmlformats.org/officeDocument/2006/relationships/image" Target="../media/image13.png" /><Relationship Id="rId5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9.docx" TargetMode="Internal" /><Relationship Id="rId3" Type="http://schemas.openxmlformats.org/officeDocument/2006/relationships/image" Target="../media/image14.emf" /><Relationship Id="rId4" Type="http://schemas.openxmlformats.org/officeDocument/2006/relationships/image" Target="../media/image15.png" /><Relationship Id="rId5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0.docx" TargetMode="Internal" /><Relationship Id="rId3" Type="http://schemas.openxmlformats.org/officeDocument/2006/relationships/image" Target="../media/image16.emf" /><Relationship Id="rId4" Type="http://schemas.openxmlformats.org/officeDocument/2006/relationships/image" Target="../media/image17.png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1.docx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2.docx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image" Target="../media/image21.png" /><Relationship Id="rId6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3.docx" TargetMode="Internal" /><Relationship Id="rId3" Type="http://schemas.openxmlformats.org/officeDocument/2006/relationships/image" Target="../media/image22.emf" /><Relationship Id="rId4" Type="http://schemas.openxmlformats.org/officeDocument/2006/relationships/image" Target="../media/image20.png" /><Relationship Id="rId5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4.docx" TargetMode="Internal" /><Relationship Id="rId3" Type="http://schemas.openxmlformats.org/officeDocument/2006/relationships/image" Target="../media/image23.emf" /><Relationship Id="rId4" Type="http://schemas.openxmlformats.org/officeDocument/2006/relationships/image" Target="../media/image20.png" /><Relationship Id="rId5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5.docx" TargetMode="Internal" /><Relationship Id="rId3" Type="http://schemas.openxmlformats.org/officeDocument/2006/relationships/image" Target="../media/image24.emf" /><Relationship Id="rId4" Type="http://schemas.openxmlformats.org/officeDocument/2006/relationships/image" Target="../media/image25.png" /><Relationship Id="rId5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6.docx" TargetMode="Internal" /><Relationship Id="rId3" Type="http://schemas.openxmlformats.org/officeDocument/2006/relationships/image" Target="../media/image26.emf" /><Relationship Id="rId4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7.docx" TargetMode="Internal" /><Relationship Id="rId3" Type="http://schemas.openxmlformats.org/officeDocument/2006/relationships/image" Target="../media/image27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8.docx" TargetMode="Internal" /><Relationship Id="rId3" Type="http://schemas.openxmlformats.org/officeDocument/2006/relationships/image" Target="../media/image28.emf" /><Relationship Id="rId4" Type="http://schemas.openxmlformats.org/officeDocument/2006/relationships/image" Target="../media/image29.png" /><Relationship Id="rId5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19.docx" TargetMode="Internal" /><Relationship Id="rId3" Type="http://schemas.openxmlformats.org/officeDocument/2006/relationships/image" Target="../media/image30.emf" /><Relationship Id="rId4" Type="http://schemas.openxmlformats.org/officeDocument/2006/relationships/image" Target="../media/image29.png" /><Relationship Id="rId5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0.docx" TargetMode="Internal" /><Relationship Id="rId3" Type="http://schemas.openxmlformats.org/officeDocument/2006/relationships/image" Target="../media/image31.emf" /><Relationship Id="rId4" Type="http://schemas.openxmlformats.org/officeDocument/2006/relationships/image" Target="../media/image32.png" /><Relationship Id="rId5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1.docx" TargetMode="Internal" /><Relationship Id="rId3" Type="http://schemas.openxmlformats.org/officeDocument/2006/relationships/image" Target="../media/image33.emf" /><Relationship Id="rId4" Type="http://schemas.openxmlformats.org/officeDocument/2006/relationships/image" Target="../media/image34.png" /><Relationship Id="rId5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2.docx" TargetMode="Internal" /><Relationship Id="rId3" Type="http://schemas.openxmlformats.org/officeDocument/2006/relationships/image" Target="../media/image35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3.docx" TargetMode="Internal" /><Relationship Id="rId3" Type="http://schemas.openxmlformats.org/officeDocument/2006/relationships/image" Target="../media/image36.emf" /><Relationship Id="rId4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4.docx" TargetMode="Internal" /><Relationship Id="rId3" Type="http://schemas.openxmlformats.org/officeDocument/2006/relationships/image" Target="../media/image37.emf" /><Relationship Id="rId4" Type="http://schemas.openxmlformats.org/officeDocument/2006/relationships/image" Target="../media/image38.png" /><Relationship Id="rId5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package" Target="../embeddings/oleObject25.docx" TargetMode="Internal" /><Relationship Id="rId3" Type="http://schemas.openxmlformats.org/officeDocument/2006/relationships/image" Target="../media/image39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0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9" name="Text Box 6"/>
          <p:cNvSpPr/>
          <p:nvPr/>
        </p:nvSpPr>
        <p:spPr>
          <a:xfrm>
            <a:off x="0" y="2652713"/>
            <a:ext cx="91440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七、光学探究性实验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050" name="Text Box 6"/>
          <p:cNvSpPr/>
          <p:nvPr/>
        </p:nvSpPr>
        <p:spPr>
          <a:xfrm>
            <a:off x="0" y="1395413"/>
            <a:ext cx="91440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专题二　实验题</a:t>
            </a:r>
            <a:endParaRPr lang="zh-CN" altLang="en-US" sz="4000" b="1"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3" name="对象 1"/>
          <p:cNvGraphicFramePr>
            <a:graphicFrameLocks noChangeAspect="1"/>
          </p:cNvGraphicFramePr>
          <p:nvPr/>
        </p:nvGraphicFramePr>
        <p:xfrm>
          <a:off x="627063" y="341313"/>
          <a:ext cx="7889875" cy="6254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7889875" imgH="6254750" progId="Word.Document.12">
                  <p:embed/>
                </p:oleObj>
              </mc:Choice>
              <mc:Fallback>
                <p:oleObj r:id="rId2" imgW="7889875" imgH="62547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27063" y="341313"/>
                        <a:ext cx="7889875" cy="6254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" name="文本框 2"/>
          <p:cNvSpPr/>
          <p:nvPr/>
        </p:nvSpPr>
        <p:spPr>
          <a:xfrm>
            <a:off x="474663" y="2916238"/>
            <a:ext cx="84121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光反射时，反射光线、入射光线和法线在同一平面内　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3075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700" y="4464050"/>
            <a:ext cx="3481388" cy="1933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文本框 4"/>
          <p:cNvSpPr/>
          <p:nvPr/>
        </p:nvSpPr>
        <p:spPr>
          <a:xfrm>
            <a:off x="420688" y="4437063"/>
            <a:ext cx="42402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光反射时，光路是可逆的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7" name="对象 1"/>
          <p:cNvGraphicFramePr>
            <a:graphicFrameLocks noChangeAspect="1"/>
          </p:cNvGraphicFramePr>
          <p:nvPr/>
        </p:nvGraphicFramePr>
        <p:xfrm>
          <a:off x="534988" y="727075"/>
          <a:ext cx="8112125" cy="75961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8112125" imgH="7596188" progId="Word.Document.12">
                  <p:embed/>
                </p:oleObj>
              </mc:Choice>
              <mc:Fallback>
                <p:oleObj r:id="rId2" imgW="8112125" imgH="759618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4988" y="727075"/>
                        <a:ext cx="8112125" cy="75961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8" name="文本框 2"/>
          <p:cNvSpPr/>
          <p:nvPr/>
        </p:nvSpPr>
        <p:spPr>
          <a:xfrm>
            <a:off x="5529263" y="1209675"/>
            <a:ext cx="16954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光的反射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4099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288" y="3790950"/>
            <a:ext cx="5305425" cy="24939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1" name="对象 1"/>
          <p:cNvGraphicFramePr>
            <a:graphicFrameLocks noChangeAspect="1"/>
          </p:cNvGraphicFramePr>
          <p:nvPr/>
        </p:nvGraphicFramePr>
        <p:xfrm>
          <a:off x="417513" y="700088"/>
          <a:ext cx="7996237" cy="68199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7996237" imgH="6819900" progId="Word.Document.12">
                  <p:embed/>
                </p:oleObj>
              </mc:Choice>
              <mc:Fallback>
                <p:oleObj r:id="rId2" imgW="7996237" imgH="6819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7513" y="700088"/>
                        <a:ext cx="7996237" cy="681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2" name="文本框 2"/>
          <p:cNvSpPr/>
          <p:nvPr/>
        </p:nvSpPr>
        <p:spPr>
          <a:xfrm>
            <a:off x="4219575" y="700088"/>
            <a:ext cx="32004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像与物体大小相同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5123" name="文本框 3"/>
          <p:cNvSpPr/>
          <p:nvPr/>
        </p:nvSpPr>
        <p:spPr>
          <a:xfrm>
            <a:off x="733425" y="2889250"/>
            <a:ext cx="64293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像到镜面的距离等于物体到镜面的距离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5124" name="文本框 4"/>
          <p:cNvSpPr/>
          <p:nvPr/>
        </p:nvSpPr>
        <p:spPr>
          <a:xfrm>
            <a:off x="417513" y="3543300"/>
            <a:ext cx="7678737" cy="1123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玻璃板既能反射</a:t>
            </a:r>
            <a:endParaRPr lang="en-US" altLang="zh-CN" sz="28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光线，又能透过光线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5" name="对象 1"/>
          <p:cNvGraphicFramePr>
            <a:graphicFrameLocks noChangeAspect="1"/>
          </p:cNvGraphicFramePr>
          <p:nvPr/>
        </p:nvGraphicFramePr>
        <p:xfrm>
          <a:off x="563563" y="700088"/>
          <a:ext cx="8210550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8210550" imgH="6751637" progId="Word.Document.12">
                  <p:embed/>
                </p:oleObj>
              </mc:Choice>
              <mc:Fallback>
                <p:oleObj r:id="rId2" imgW="8210550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210550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6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63" y="3009900"/>
            <a:ext cx="5857875" cy="31194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9" name="对象 1"/>
          <p:cNvGraphicFramePr>
            <a:graphicFrameLocks noChangeAspect="1"/>
          </p:cNvGraphicFramePr>
          <p:nvPr/>
        </p:nvGraphicFramePr>
        <p:xfrm>
          <a:off x="617538" y="71913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17538" y="71913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0" name="文本框 2"/>
          <p:cNvSpPr/>
          <p:nvPr/>
        </p:nvSpPr>
        <p:spPr>
          <a:xfrm>
            <a:off x="1762125" y="17557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0.30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7171" name="文本框 3"/>
          <p:cNvSpPr/>
          <p:nvPr/>
        </p:nvSpPr>
        <p:spPr>
          <a:xfrm>
            <a:off x="2657475" y="42513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MM′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3" name="对象 1"/>
          <p:cNvGraphicFramePr>
            <a:graphicFrameLocks noChangeAspect="1"/>
          </p:cNvGraphicFramePr>
          <p:nvPr/>
        </p:nvGraphicFramePr>
        <p:xfrm>
          <a:off x="425450" y="574675"/>
          <a:ext cx="8220075" cy="64500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8220075" imgH="6450013" progId="Word.Document.12">
                  <p:embed/>
                </p:oleObj>
              </mc:Choice>
              <mc:Fallback>
                <p:oleObj r:id="rId2" imgW="8220075" imgH="645001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5450" y="574675"/>
                        <a:ext cx="8220075" cy="6450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4" name="文本框 2"/>
          <p:cNvSpPr/>
          <p:nvPr/>
        </p:nvSpPr>
        <p:spPr>
          <a:xfrm>
            <a:off x="847725" y="10985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8195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113" y="4867275"/>
            <a:ext cx="5092700" cy="1638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6" name="文本框 4"/>
          <p:cNvSpPr/>
          <p:nvPr/>
        </p:nvSpPr>
        <p:spPr>
          <a:xfrm>
            <a:off x="3276600" y="10985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直接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8197" name="文本框 5"/>
          <p:cNvSpPr/>
          <p:nvPr/>
        </p:nvSpPr>
        <p:spPr>
          <a:xfrm>
            <a:off x="6362700" y="377031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大于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7" name="对象 1"/>
          <p:cNvGraphicFramePr>
            <a:graphicFrameLocks noChangeAspect="1"/>
          </p:cNvGraphicFramePr>
          <p:nvPr/>
        </p:nvGraphicFramePr>
        <p:xfrm>
          <a:off x="563563" y="70008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8" name="文本框 2"/>
          <p:cNvSpPr/>
          <p:nvPr/>
        </p:nvSpPr>
        <p:spPr>
          <a:xfrm>
            <a:off x="771525" y="2679700"/>
            <a:ext cx="7286625" cy="1384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像与物到反射面的距离存在差值</a:t>
            </a:r>
            <a:endParaRPr lang="en-US" altLang="zh-CN" sz="2800" b="1">
              <a:solidFill>
                <a:srgbClr val="FF0000"/>
              </a:solidFill>
              <a:latin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与玻璃板的厚度有什么关系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1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2288" y="1447800"/>
            <a:ext cx="5559425" cy="44434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5" name="对象 1"/>
          <p:cNvGraphicFramePr>
            <a:graphicFrameLocks noChangeAspect="1"/>
          </p:cNvGraphicFramePr>
          <p:nvPr/>
        </p:nvGraphicFramePr>
        <p:xfrm>
          <a:off x="620713" y="757238"/>
          <a:ext cx="790892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7908925" imgH="6751637" progId="Word.Document.12">
                  <p:embed/>
                </p:oleObj>
              </mc:Choice>
              <mc:Fallback>
                <p:oleObj r:id="rId2" imgW="790892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20713" y="757238"/>
                        <a:ext cx="790892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6" name="文本框 2"/>
          <p:cNvSpPr/>
          <p:nvPr/>
        </p:nvSpPr>
        <p:spPr>
          <a:xfrm>
            <a:off x="447675" y="21844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1267" name="文本框 3"/>
          <p:cNvSpPr/>
          <p:nvPr/>
        </p:nvSpPr>
        <p:spPr>
          <a:xfrm>
            <a:off x="542925" y="4154488"/>
            <a:ext cx="44767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使像能够成在光屏的中央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1268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4688" y="4049713"/>
            <a:ext cx="2852737" cy="22780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89" name="对象 1"/>
          <p:cNvGraphicFramePr>
            <a:graphicFrameLocks noChangeAspect="1"/>
          </p:cNvGraphicFramePr>
          <p:nvPr/>
        </p:nvGraphicFramePr>
        <p:xfrm>
          <a:off x="477838" y="614363"/>
          <a:ext cx="8172450" cy="67421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8172450" imgH="6742112" progId="Word.Document.12">
                  <p:embed/>
                </p:oleObj>
              </mc:Choice>
              <mc:Fallback>
                <p:oleObj r:id="rId2" imgW="8172450" imgH="6742112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77838" y="614363"/>
                        <a:ext cx="8172450" cy="6742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0" name="文本框 2"/>
          <p:cNvSpPr/>
          <p:nvPr/>
        </p:nvSpPr>
        <p:spPr>
          <a:xfrm>
            <a:off x="7116763" y="11938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缩小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2291" name="文本框 3"/>
          <p:cNvSpPr/>
          <p:nvPr/>
        </p:nvSpPr>
        <p:spPr>
          <a:xfrm>
            <a:off x="4800600" y="346233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C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2292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9775" y="4503738"/>
            <a:ext cx="2568575" cy="20526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3" name="对象 1"/>
          <p:cNvGraphicFramePr>
            <a:graphicFrameLocks noChangeAspect="1"/>
          </p:cNvGraphicFramePr>
          <p:nvPr/>
        </p:nvGraphicFramePr>
        <p:xfrm>
          <a:off x="563563" y="700088"/>
          <a:ext cx="8142287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8142287" imgH="6751637" progId="Word.Document.12">
                  <p:embed/>
                </p:oleObj>
              </mc:Choice>
              <mc:Fallback>
                <p:oleObj r:id="rId2" imgW="8142287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142287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4" name="文本框 2"/>
          <p:cNvSpPr/>
          <p:nvPr/>
        </p:nvSpPr>
        <p:spPr>
          <a:xfrm>
            <a:off x="3676650" y="21082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凹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3315" name="文本框 3"/>
          <p:cNvSpPr/>
          <p:nvPr/>
        </p:nvSpPr>
        <p:spPr>
          <a:xfrm>
            <a:off x="847725" y="34321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近视眼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7" name="对象 1"/>
          <p:cNvGraphicFramePr>
            <a:graphicFrameLocks noChangeAspect="1"/>
          </p:cNvGraphicFramePr>
          <p:nvPr/>
        </p:nvGraphicFramePr>
        <p:xfrm>
          <a:off x="525463" y="461963"/>
          <a:ext cx="8093075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8093075" imgH="6751637" progId="Word.Document.12">
                  <p:embed/>
                </p:oleObj>
              </mc:Choice>
              <mc:Fallback>
                <p:oleObj r:id="rId2" imgW="8093075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5463" y="461963"/>
                        <a:ext cx="8093075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8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0475" y="2681288"/>
            <a:ext cx="4083050" cy="20526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39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838" y="4752975"/>
            <a:ext cx="5756275" cy="16176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1" name="对象 1"/>
          <p:cNvGraphicFramePr>
            <a:graphicFrameLocks noChangeAspect="1"/>
          </p:cNvGraphicFramePr>
          <p:nvPr/>
        </p:nvGraphicFramePr>
        <p:xfrm>
          <a:off x="563563" y="700088"/>
          <a:ext cx="7996237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7996237" imgH="6751637" progId="Word.Document.12">
                  <p:embed/>
                </p:oleObj>
              </mc:Choice>
              <mc:Fallback>
                <p:oleObj r:id="rId2" imgW="7996237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7996237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2" name="文本框 2"/>
          <p:cNvSpPr/>
          <p:nvPr/>
        </p:nvSpPr>
        <p:spPr>
          <a:xfrm>
            <a:off x="3514725" y="700088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垂直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5363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0475" y="4262438"/>
            <a:ext cx="4083050" cy="20526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文本框 4"/>
          <p:cNvSpPr/>
          <p:nvPr/>
        </p:nvSpPr>
        <p:spPr>
          <a:xfrm>
            <a:off x="2381250" y="3557588"/>
            <a:ext cx="20828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同一平面内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5" name="对象 1"/>
          <p:cNvGraphicFramePr>
            <a:graphicFrameLocks noChangeAspect="1"/>
          </p:cNvGraphicFramePr>
          <p:nvPr/>
        </p:nvGraphicFramePr>
        <p:xfrm>
          <a:off x="561975" y="442913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442913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6" name="文本框 2"/>
          <p:cNvSpPr/>
          <p:nvPr/>
        </p:nvSpPr>
        <p:spPr>
          <a:xfrm>
            <a:off x="-504825" y="1393825"/>
            <a:ext cx="3314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法线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6387" name="文本框 3"/>
          <p:cNvSpPr/>
          <p:nvPr/>
        </p:nvSpPr>
        <p:spPr>
          <a:xfrm>
            <a:off x="5610225" y="2279650"/>
            <a:ext cx="3314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反射角等于入射角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16388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2863" y="3830638"/>
            <a:ext cx="4081462" cy="20526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09" name="对象 1"/>
          <p:cNvGraphicFramePr>
            <a:graphicFrameLocks noChangeAspect="1"/>
          </p:cNvGraphicFramePr>
          <p:nvPr/>
        </p:nvGraphicFramePr>
        <p:xfrm>
          <a:off x="563563" y="700088"/>
          <a:ext cx="8094662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8094662" imgH="6751637" progId="Word.Document.12">
                  <p:embed/>
                </p:oleObj>
              </mc:Choice>
              <mc:Fallback>
                <p:oleObj r:id="rId2" imgW="8094662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3563" y="700088"/>
                        <a:ext cx="8094662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8975" y="2381250"/>
            <a:ext cx="5226050" cy="3981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3" name="对象 1"/>
          <p:cNvGraphicFramePr>
            <a:graphicFrameLocks noChangeAspect="1"/>
          </p:cNvGraphicFramePr>
          <p:nvPr/>
        </p:nvGraphicFramePr>
        <p:xfrm>
          <a:off x="530225" y="738188"/>
          <a:ext cx="8083550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8083550" imgH="6751637" progId="Word.Document.12">
                  <p:embed/>
                </p:oleObj>
              </mc:Choice>
              <mc:Fallback>
                <p:oleObj r:id="rId2" imgW="8083550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30225" y="738188"/>
                        <a:ext cx="8083550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4" name="文本框 2"/>
          <p:cNvSpPr/>
          <p:nvPr/>
        </p:nvSpPr>
        <p:spPr>
          <a:xfrm>
            <a:off x="4305300" y="747713"/>
            <a:ext cx="18002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玻璃板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8435" name="文本框 3"/>
          <p:cNvSpPr/>
          <p:nvPr/>
        </p:nvSpPr>
        <p:spPr>
          <a:xfrm>
            <a:off x="2928938" y="3538538"/>
            <a:ext cx="42862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大小相等，外形相同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8436" name="文本框 4"/>
          <p:cNvSpPr/>
          <p:nvPr/>
        </p:nvSpPr>
        <p:spPr>
          <a:xfrm>
            <a:off x="4100513" y="468471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远离　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7" name="对象 1"/>
          <p:cNvGraphicFramePr>
            <a:graphicFrameLocks noChangeAspect="1"/>
          </p:cNvGraphicFramePr>
          <p:nvPr/>
        </p:nvGraphicFramePr>
        <p:xfrm>
          <a:off x="525463" y="612775"/>
          <a:ext cx="8093075" cy="6751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8093075" imgH="6751638" progId="Word.Document.12">
                  <p:embed/>
                </p:oleObj>
              </mc:Choice>
              <mc:Fallback>
                <p:oleObj r:id="rId2" imgW="8093075" imgH="675163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5463" y="612775"/>
                        <a:ext cx="8093075" cy="675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8" name="文本框 2"/>
          <p:cNvSpPr/>
          <p:nvPr/>
        </p:nvSpPr>
        <p:spPr>
          <a:xfrm>
            <a:off x="7162800" y="11652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对称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19459" name="文本框 3"/>
          <p:cNvSpPr/>
          <p:nvPr/>
        </p:nvSpPr>
        <p:spPr>
          <a:xfrm>
            <a:off x="5495925" y="28987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A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1" name="对象 1"/>
          <p:cNvGraphicFramePr>
            <a:graphicFrameLocks noChangeAspect="1"/>
          </p:cNvGraphicFramePr>
          <p:nvPr/>
        </p:nvGraphicFramePr>
        <p:xfrm>
          <a:off x="527050" y="574675"/>
          <a:ext cx="8089900" cy="6619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8089900" imgH="6619875" progId="Word.Document.12">
                  <p:embed/>
                </p:oleObj>
              </mc:Choice>
              <mc:Fallback>
                <p:oleObj r:id="rId2" imgW="8089900" imgH="66198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7050" y="574675"/>
                        <a:ext cx="8089900" cy="6619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125" y="3856038"/>
            <a:ext cx="5873750" cy="2476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5" name="对象 1"/>
          <p:cNvGraphicFramePr>
            <a:graphicFrameLocks noChangeAspect="1"/>
          </p:cNvGraphicFramePr>
          <p:nvPr/>
        </p:nvGraphicFramePr>
        <p:xfrm>
          <a:off x="369888" y="869950"/>
          <a:ext cx="8442325" cy="6751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8442325" imgH="6751638" progId="Word.Document.12">
                  <p:embed/>
                </p:oleObj>
              </mc:Choice>
              <mc:Fallback>
                <p:oleObj r:id="rId2" imgW="8442325" imgH="675163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9888" y="869950"/>
                        <a:ext cx="8442325" cy="6751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6" name="文本框 2"/>
          <p:cNvSpPr/>
          <p:nvPr/>
        </p:nvSpPr>
        <p:spPr>
          <a:xfrm>
            <a:off x="3667125" y="995363"/>
            <a:ext cx="17716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不需要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21507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125" y="3875088"/>
            <a:ext cx="5873750" cy="2476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文本框 4"/>
          <p:cNvSpPr/>
          <p:nvPr/>
        </p:nvSpPr>
        <p:spPr>
          <a:xfrm>
            <a:off x="7639050" y="2695575"/>
            <a:ext cx="11239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大小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29" name="对象 1"/>
          <p:cNvGraphicFramePr>
            <a:graphicFrameLocks noChangeAspect="1"/>
          </p:cNvGraphicFramePr>
          <p:nvPr/>
        </p:nvGraphicFramePr>
        <p:xfrm>
          <a:off x="457200" y="528638"/>
          <a:ext cx="8229600" cy="6751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8229600" imgH="6751637" progId="Word.Document.12">
                  <p:embed/>
                </p:oleObj>
              </mc:Choice>
              <mc:Fallback>
                <p:oleObj r:id="rId2" imgW="8229600" imgH="67516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7200" y="528638"/>
                        <a:ext cx="8229600" cy="6751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0" name="文本框 2"/>
          <p:cNvSpPr/>
          <p:nvPr/>
        </p:nvSpPr>
        <p:spPr>
          <a:xfrm>
            <a:off x="4000500" y="162877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虚像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22531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1113" y="5030788"/>
            <a:ext cx="4041775" cy="17033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文本框 4"/>
          <p:cNvSpPr/>
          <p:nvPr/>
        </p:nvSpPr>
        <p:spPr>
          <a:xfrm>
            <a:off x="6448425" y="448786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45°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3" name="对象 1"/>
          <p:cNvGraphicFramePr>
            <a:graphicFrameLocks noChangeAspect="1"/>
          </p:cNvGraphicFramePr>
          <p:nvPr/>
        </p:nvGraphicFramePr>
        <p:xfrm>
          <a:off x="561975" y="700088"/>
          <a:ext cx="7924800" cy="677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7924800" imgH="6777037" progId="Word.Document.12">
                  <p:embed/>
                </p:oleObj>
              </mc:Choice>
              <mc:Fallback>
                <p:oleObj r:id="rId2" imgW="7924800" imgH="677703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1975" y="700088"/>
                        <a:ext cx="7924800" cy="677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4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750" y="2447925"/>
            <a:ext cx="5429250" cy="41036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7" name="对象 1"/>
          <p:cNvGraphicFramePr>
            <a:graphicFrameLocks noChangeAspect="1"/>
          </p:cNvGraphicFramePr>
          <p:nvPr/>
        </p:nvGraphicFramePr>
        <p:xfrm>
          <a:off x="647700" y="619125"/>
          <a:ext cx="7847013" cy="6600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7847013" imgH="6600825" progId="Word.Document.12">
                  <p:embed/>
                </p:oleObj>
              </mc:Choice>
              <mc:Fallback>
                <p:oleObj r:id="rId2" imgW="7847013" imgH="66008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47700" y="619125"/>
                        <a:ext cx="7847013" cy="6600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8" name="文本框 2"/>
          <p:cNvSpPr/>
          <p:nvPr/>
        </p:nvSpPr>
        <p:spPr>
          <a:xfrm>
            <a:off x="1214438" y="2238375"/>
            <a:ext cx="35623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使像成在光屏的中央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4579" name="文本框 3"/>
          <p:cNvSpPr/>
          <p:nvPr/>
        </p:nvSpPr>
        <p:spPr>
          <a:xfrm>
            <a:off x="5643563" y="3910013"/>
            <a:ext cx="15001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放大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1" name="对象 1"/>
          <p:cNvGraphicFramePr>
            <a:graphicFrameLocks noChangeAspect="1"/>
          </p:cNvGraphicFramePr>
          <p:nvPr/>
        </p:nvGraphicFramePr>
        <p:xfrm>
          <a:off x="584200" y="679450"/>
          <a:ext cx="7954963" cy="6403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7954963" imgH="6403975" progId="Word.Document.12">
                  <p:embed/>
                </p:oleObj>
              </mc:Choice>
              <mc:Fallback>
                <p:oleObj r:id="rId2" imgW="7954963" imgH="640397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84200" y="679450"/>
                        <a:ext cx="7954963" cy="6403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2" name="文本框 2"/>
          <p:cNvSpPr/>
          <p:nvPr/>
        </p:nvSpPr>
        <p:spPr>
          <a:xfrm>
            <a:off x="1790700" y="17367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靠近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5603" name="文本框 3"/>
          <p:cNvSpPr/>
          <p:nvPr/>
        </p:nvSpPr>
        <p:spPr>
          <a:xfrm>
            <a:off x="300038" y="27940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5604" name="文本框 4"/>
          <p:cNvSpPr/>
          <p:nvPr/>
        </p:nvSpPr>
        <p:spPr>
          <a:xfrm>
            <a:off x="5105400" y="44005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照相机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5605" name="文本框 5"/>
          <p:cNvSpPr/>
          <p:nvPr/>
        </p:nvSpPr>
        <p:spPr>
          <a:xfrm>
            <a:off x="5962650" y="546100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上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  <p:bldP spid="25604" grpId="0"/>
      <p:bldP spid="2560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5" name="对象 1"/>
          <p:cNvGraphicFramePr>
            <a:graphicFrameLocks noChangeAspect="1"/>
          </p:cNvGraphicFramePr>
          <p:nvPr/>
        </p:nvGraphicFramePr>
        <p:xfrm>
          <a:off x="523875" y="622300"/>
          <a:ext cx="8205788" cy="787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8205788" imgH="7875588" progId="Word.Document.12">
                  <p:embed/>
                </p:oleObj>
              </mc:Choice>
              <mc:Fallback>
                <p:oleObj r:id="rId2" imgW="8205788" imgH="787558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23875" y="622300"/>
                        <a:ext cx="8205788" cy="787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6" name="文本框 2"/>
          <p:cNvSpPr/>
          <p:nvPr/>
        </p:nvSpPr>
        <p:spPr>
          <a:xfrm>
            <a:off x="1123950" y="4560888"/>
            <a:ext cx="17621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同一高度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pic>
        <p:nvPicPr>
          <p:cNvPr id="26627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3400" y="1709738"/>
            <a:ext cx="5537200" cy="21478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文本框 4"/>
          <p:cNvSpPr/>
          <p:nvPr/>
        </p:nvSpPr>
        <p:spPr>
          <a:xfrm>
            <a:off x="6000750" y="5713413"/>
            <a:ext cx="15335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10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49" name="对象 1"/>
          <p:cNvGraphicFramePr>
            <a:graphicFrameLocks noChangeAspect="1"/>
          </p:cNvGraphicFramePr>
          <p:nvPr/>
        </p:nvGraphicFramePr>
        <p:xfrm>
          <a:off x="646113" y="485775"/>
          <a:ext cx="7870825" cy="6986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7870825" imgH="6986588" progId="Word.Document.12">
                  <p:embed/>
                </p:oleObj>
              </mc:Choice>
              <mc:Fallback>
                <p:oleObj r:id="rId2" imgW="7870825" imgH="6986588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46113" y="485775"/>
                        <a:ext cx="7870825" cy="6986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0" name="文本框 2"/>
          <p:cNvSpPr/>
          <p:nvPr/>
        </p:nvSpPr>
        <p:spPr>
          <a:xfrm>
            <a:off x="3762375" y="1028700"/>
            <a:ext cx="1104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左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7651" name="文本框 3"/>
          <p:cNvSpPr/>
          <p:nvPr/>
        </p:nvSpPr>
        <p:spPr>
          <a:xfrm>
            <a:off x="7419975" y="15335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缩小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7652" name="文本框 4"/>
          <p:cNvSpPr/>
          <p:nvPr/>
        </p:nvSpPr>
        <p:spPr>
          <a:xfrm>
            <a:off x="3333750" y="3727450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右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  <p:sp>
        <p:nvSpPr>
          <p:cNvPr id="27653" name="文本框 5"/>
          <p:cNvSpPr/>
          <p:nvPr/>
        </p:nvSpPr>
        <p:spPr>
          <a:xfrm>
            <a:off x="6945313" y="5305425"/>
            <a:ext cx="15335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仍能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/>
      <p:bldP spid="27652" grpId="0"/>
      <p:bldP spid="276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3" name="文本框 1"/>
          <p:cNvSpPr txBox="1"/>
          <p:nvPr/>
        </p:nvSpPr>
        <p:spPr>
          <a:xfrm>
            <a:off x="2617786" y="2160587"/>
            <a:ext cx="3908425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lvl="0" algn="ctr" defTabSz="914400" fontAlgn="base">
              <a:buClrTx/>
              <a:buSzTx/>
              <a:buFontTx/>
              <a:defRPr/>
            </a:pPr>
            <a:r>
              <a:rPr kumimoji="0" lang="zh-CN" altLang="en-US" sz="8800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方正书宋_GBK" pitchFamily="65" charset="-122"/>
                <a:ea typeface="方正书宋_GBK" pitchFamily="65" charset="-122"/>
                <a:cs typeface="+mn-cs"/>
              </a:rPr>
              <a:t>谢谢！</a:t>
            </a:r>
            <a:endParaRPr kumimoji="0" lang="zh-CN" altLang="en-US" sz="8800" strike="noStrike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方正书宋_GBK" pitchFamily="65" charset="-122"/>
              <a:ea typeface="方正书宋_GBK" pitchFamily="65" charset="-122"/>
              <a:cs typeface="+mn-cs"/>
            </a:endParaRPr>
          </a:p>
        </p:txBody>
      </p:sp>
      <p:pic>
        <p:nvPicPr>
          <p:cNvPr id="28674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484100" y="110617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48</Paragraphs>
  <Slides>27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35">
      <vt:lpstr>Arial</vt:lpstr>
      <vt:lpstr>宋体</vt:lpstr>
      <vt:lpstr>黑体</vt:lpstr>
      <vt:lpstr>华文楷体</vt:lpstr>
      <vt:lpstr>Times New Roman</vt:lpstr>
      <vt:lpstr>Wingdings</vt:lpstr>
      <vt:lpstr>方正书宋_GBK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2021-01-18T18:37:02.869</cp:lastPrinted>
  <dcterms:created xsi:type="dcterms:W3CDTF">2021-01-18T18:37:02Z</dcterms:created>
  <dcterms:modified xsi:type="dcterms:W3CDTF">2021-01-18T10:37:04Z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