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p:sldMasterIdLst>
    <p:sldMasterId id="2147483828" r:id="rId1"/>
  </p:sldMasterIdLst>
  <p:sldIdLst>
    <p:sldId id="256" r:id="rId2"/>
    <p:sldId id="257" r:id="rId3"/>
    <p:sldId id="259" r:id="rId4"/>
    <p:sldId id="261" r:id="rId5"/>
    <p:sldId id="262" r:id="rId6"/>
    <p:sldId id="263" r:id="rId7"/>
    <p:sldId id="264" r:id="rId8"/>
    <p:sldId id="265" r:id="rId9"/>
    <p:sldId id="269" r:id="rId10"/>
    <p:sldId id="258" r:id="rId11"/>
    <p:sldId id="270" r:id="rId12"/>
    <p:sldId id="271" r:id="rId13"/>
    <p:sldId id="272" r:id="rId14"/>
    <p:sldId id="273" r:id="rId15"/>
    <p:sldId id="274" r:id="rId16"/>
    <p:sldId id="275" r:id="rId17"/>
    <p:sldId id="276" r:id="rId18"/>
  </p:sldIdLst>
  <p:sldSz cx="9144000" cy="6858000" type="screen4x3"/>
  <p:notesSz cx="6858000" cy="9144000"/>
  <p:custDataLst>
    <p:tags r:id="rId19"/>
  </p:custDataLst>
  <p:defaultTextStyle>
    <a:defPPr>
      <a:defRPr lang="zh-CN"/>
    </a:defPPr>
    <a:lvl1pPr marL="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sz="1800" b="0" i="0" u="none" baseline="0">
        <a:solidFill>
          <a:schemeClr val="tx1"/>
        </a:solidFill>
        <a:effectLst/>
        <a:latin typeface="Arial" pitchFamily="34" charset="0"/>
        <a:ea typeface="宋体" pitchFamily="2" charset="-122"/>
      </a:defRPr>
    </a:lvl5pPr>
  </p:defaultTextStyle>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0" y="0"/>
      </p:cViewPr>
    </p:cSldViewPr>
  </p:slideViewPr>
  <p:notesViewPr>
    <p:cSldViewPr>
      <p:cViewPr varScale="1">
        <p:scale>
          <a:sx n="1" d="100"/>
          <a:sy n="1" d="100"/>
        </p:scale>
        <p:origin x="0" y="0"/>
      </p:cViewPr>
    </p:cSldViewPr>
  </p:notesViewPr>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tags" Target="tags/tag1.xml" /><Relationship Id="rId2" Type="http://schemas.openxmlformats.org/officeDocument/2006/relationships/slide" Target="slides/slide1.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heme" Target="theme/theme1.xml" /><Relationship Id="rId23" Type="http://schemas.openxmlformats.org/officeDocument/2006/relationships/tableStyles" Target="tableStyles.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image" Target="../media/image2.jpeg" /><Relationship Id="rId2" Type="http://schemas.openxmlformats.org/officeDocument/2006/relationships/slideMaster" Target="../slideMasters/slideMaster1.xml" /><Relationship Id="rId3" Type="http://schemas.openxmlformats.org/officeDocument/2006/relationships/themeOverride" Target="../theme/themeOverride1.xml" /></Relationships>
</file>

<file path=ppt/slideLayouts/_rels/slideLayout4.xml.rels>&#65279;<?xml version="1.0" encoding="utf-8" standalone="yes"?><Relationships xmlns="http://schemas.openxmlformats.org/package/2006/relationships"><Relationship Id="rId1" Type="http://schemas.openxmlformats.org/officeDocument/2006/relationships/image" Target="../media/image2.jpeg" /><Relationship Id="rId2" Type="http://schemas.openxmlformats.org/officeDocument/2006/relationships/slideMaster" Target="../slideMasters/slideMaster1.xml" /><Relationship Id="rId3" Type="http://schemas.openxmlformats.org/officeDocument/2006/relationships/themeOverride" Target="../theme/themeOverride2.xml" /></Relationships>
</file>

<file path=ppt/slideLayouts/_rels/slideLayout5.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image" Target="../media/image2.jpeg" /><Relationship Id="rId2" Type="http://schemas.openxmlformats.org/officeDocument/2006/relationships/slideMaster" Target="../slideMasters/slideMaster1.xml" /><Relationship Id="rId3" Type="http://schemas.openxmlformats.org/officeDocument/2006/relationships/themeOverride" Target="../theme/themeOverride3.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image" Target="../media/image3.jpeg" /><Relationship Id="rId2"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image" Target="../media/image4.png" /><Relationship Id="rId2" Type="http://schemas.openxmlformats.org/officeDocument/2006/relationships/image" Target="../media/image2.jpeg" /><Relationship Id="rId3" Type="http://schemas.openxmlformats.org/officeDocument/2006/relationships/slideMaster" Target="../slideMasters/slideMaster1.xml" /><Relationship Id="rId4" Type="http://schemas.openxmlformats.org/officeDocument/2006/relationships/themeOverride" Target="../theme/themeOverride4.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itle">
  <p:cSld name="标题幻灯片">
    <p:bg>
      <p:bgPr>
        <a:solidFill>
          <a:schemeClr val="bg1"/>
        </a:solidFill>
      </p:bgPr>
    </p:bg>
    <p:spTree>
      <p:nvGrpSpPr>
        <p:cNvPr id="1" name=""/>
        <p:cNvGrpSpPr/>
        <p:nvPr/>
      </p:nvGrpSpPr>
      <p:grpSpPr/>
      <p:sp>
        <p:nvSpPr>
          <p:cNvPr id="2050" name="直角三角形 10"/>
          <p:cNvSpPr/>
          <p:nvPr/>
        </p:nvSpPr>
        <p:spPr>
          <a:xfrm>
            <a:off x="0" y="4664075"/>
            <a:ext cx="9150350" cy="0"/>
          </a:xfrm>
          <a:prstGeom prst="rtTriangle">
            <a:avLst/>
          </a:prstGeom>
          <a:gradFill rotWithShape="1">
            <a:gsLst>
              <a:gs pos="0">
                <a:srgbClr val="CD004E"/>
              </a:gs>
              <a:gs pos="55000">
                <a:srgbClr val="FF4192"/>
              </a:gs>
              <a:gs pos="100000">
                <a:srgbClr val="CD004E"/>
              </a:gs>
            </a:gsLst>
            <a:lin ang="3000000" scaled="1"/>
          </a:gradFill>
          <a:ln w="12700" cap="rnd" cmpd="thickThin">
            <a:noFill/>
            <a:miter lim="800000"/>
          </a:ln>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algn="ctr" eaLnBrk="1" hangingPunct="1"/>
            <a:endParaRPr lang="en-US" altLang="zh-CN">
              <a:solidFill>
                <a:srgbClr val="FFFFFF"/>
              </a:solidFill>
              <a:latin typeface="Lucida Sans Unicode" pitchFamily="34" charset="0"/>
            </a:endParaRPr>
          </a:p>
        </p:txBody>
      </p:sp>
      <p:grpSp>
        <p:nvGrpSpPr>
          <p:cNvPr id="2051" name="组合 15"/>
          <p:cNvGrpSpPr/>
          <p:nvPr/>
        </p:nvGrpSpPr>
        <p:grpSpPr>
          <a:xfrm>
            <a:off x="-3175" y="4953000"/>
            <a:ext cx="9147175" cy="1911350"/>
            <a:chOff x="-3765" y="4832896"/>
            <a:chExt cx="9147765" cy="2032192"/>
          </a:xfrm>
        </p:grpSpPr>
        <p:sp>
          <p:nvSpPr>
            <p:cNvPr id="2057" name="任意多边形 16"/>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2058" name="任意多边形 18"/>
            <p:cNvSpPr/>
            <p:nvPr/>
          </p:nvSpPr>
          <p:spPr bwMode="auto">
            <a:xfrm>
              <a:off x="35926" y="5135025"/>
              <a:ext cx="9108074" cy="838869"/>
            </a:xfrm>
            <a:custGeom>
              <a:avLst>
                <a:gd name="A1" fmla="val 0"/>
                <a:gd name="A2" fmla="val 0"/>
                <a:gd name="A3" fmla="val 0"/>
                <a:gd name="A4" fmla="val 0"/>
                <a:gd name="A5" fmla="val 0"/>
                <a:gd name="A6" fmla="val 0"/>
                <a:gd name="A7" fmla="val 0"/>
                <a:gd name="A8" fmla="val 0"/>
              </a:av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grpSp>
          <p:nvGrpSpPr>
            <p:cNvPr id="2061" name="任意多边形 19"/>
            <p:cNvGrpSpPr/>
            <p:nvPr/>
          </p:nvGrpSpPr>
          <p:grpSpPr>
            <a:xfrm>
              <a:off x="-6686" y="4875025"/>
              <a:ext cx="9156783" cy="1996274"/>
              <a:chOff x="-6096" y="4992624"/>
              <a:chExt cx="9156192" cy="1877568"/>
            </a:xfrm>
          </p:grpSpPr>
          <p:pic>
            <p:nvPicPr>
              <p:cNvPr id="2059" name="任意多边形 19"/>
              <p:cNvPicPr/>
              <p:nvPr/>
            </p:nvPicPr>
            <p:blipFill>
              <a:blip r:embed="rId1"/>
              <a:stretch>
                <a:fillRect/>
              </a:stretch>
            </p:blipFill>
            <p:spPr>
              <a:xfrm>
                <a:off x="-6096" y="4992624"/>
                <a:ext cx="9156192" cy="1877568"/>
              </a:xfrm>
              <a:prstGeom prst="rect">
                <a:avLst/>
              </a:prstGeom>
              <a:noFill/>
              <a:ln>
                <a:miter lim="800000"/>
              </a:ln>
            </p:spPr>
          </p:pic>
          <p:sp>
            <p:nvSpPr>
              <p:cNvPr id="2060" name=""/>
              <p:cNvSpPr/>
              <p:nvPr/>
            </p:nvSpPr>
            <p:spPr>
              <a:xfrm flipH="1">
                <a:off x="590" y="5000960"/>
                <a:ext cx="0" cy="0"/>
              </a:xfrm>
              <a:prstGeom prst="rect">
                <a:avLst/>
              </a:prstGeom>
              <a:noFill/>
              <a:ln>
                <a:noFill/>
                <a:miter lim="800000"/>
              </a:ln>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algn="ctr" eaLnBrk="1" hangingPunct="1"/>
                <a:endParaRPr lang="en-US" altLang="zh-CN">
                  <a:solidFill>
                    <a:srgbClr val="FFFFFF"/>
                  </a:solidFill>
                  <a:latin typeface="Lucida Sans Unicode" pitchFamily="34" charset="0"/>
                </a:endParaRPr>
              </a:p>
            </p:txBody>
          </p:sp>
        </p:grpSp>
        <p:cxnSp>
          <p:nvCxnSpPr>
            <p:cNvPr id="2062" name="直接连接符 20"/>
            <p:cNvCxnSpPr/>
            <p:nvPr/>
          </p:nvCxnSpPr>
          <p:spPr>
            <a:xfrm>
              <a:off x="-12783" y="4868544"/>
              <a:ext cx="9162879" cy="868509"/>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标题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lstStyle>
          <a:p>
            <a:r>
              <a:rPr lang="zh-CN" altLang="en-US" smtClean="0"/>
              <a:t>单击此处编辑母版标题样式</a:t>
            </a:r>
            <a:endParaRPr lang="en-US"/>
          </a:p>
        </p:txBody>
      </p:sp>
      <p:sp>
        <p:nvSpPr>
          <p:cNvPr id="17" name="副标题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CN" altLang="en-US" smtClean="0"/>
              <a:t>单击此处编辑母版副标题样式</a:t>
            </a:r>
            <a:endParaRPr lang="en-US"/>
          </a:p>
        </p:txBody>
      </p:sp>
      <p:sp>
        <p:nvSpPr>
          <p:cNvPr id="2054" name="日期占位符 29"/>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rgbClr val="FFFFFF"/>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61AADCDA-E645-43D8-B39E-FCB3544B01B3}" type="datetime1">
              <a:rPr lang="zh-CN" altLang="en-US" sz="1000">
                <a:solidFill>
                  <a:srgbClr val="FFFFFF"/>
                </a:solidFill>
                <a:latin typeface="Lucida Sans Unicode" pitchFamily="34" charset="0"/>
                <a:ea typeface="黑体" pitchFamily="49" charset="-122"/>
              </a:rPr>
              <a:t>*</a:t>
            </a:fld>
            <a:endParaRPr lang="zh-CN" altLang="en-US" sz="1000">
              <a:solidFill>
                <a:srgbClr val="FFFFFF"/>
              </a:solidFill>
              <a:latin typeface="Lucida Sans Unicode" pitchFamily="34" charset="0"/>
              <a:ea typeface="黑体" pitchFamily="49" charset="-122"/>
            </a:endParaRPr>
          </a:p>
        </p:txBody>
      </p:sp>
      <p:sp>
        <p:nvSpPr>
          <p:cNvPr id="2055" name="页脚占位符 18"/>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accent1">
                    <a:tint val="20000"/>
                  </a:schemeClr>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solidFill>
                <a:srgbClr val="FFE8EE"/>
              </a:solidFill>
              <a:latin typeface="Lucida Sans Unicode" pitchFamily="34" charset="0"/>
              <a:ea typeface="黑体" pitchFamily="49" charset="-122"/>
            </a:endParaRPr>
          </a:p>
        </p:txBody>
      </p:sp>
      <p:sp>
        <p:nvSpPr>
          <p:cNvPr id="2056" name="灯片编号占位符 26"/>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rgbClr val="FFFFFF"/>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397D21F8-34EE-4755-92F9-98FA3BCA44B5}" type="slidenum">
              <a:rPr lang="zh-CN" altLang="en-US" sz="1000">
                <a:solidFill>
                  <a:srgbClr val="FFFFFF"/>
                </a:solidFill>
                <a:latin typeface="Lucida Sans Unicode" pitchFamily="34" charset="0"/>
                <a:ea typeface="黑体" pitchFamily="49" charset="-122"/>
              </a:rPr>
              <a:t>*</a:t>
            </a:fld>
            <a:endParaRPr lang="zh-CN" altLang="en-US" sz="1000">
              <a:solidFill>
                <a:srgbClr val="FFFFFF"/>
              </a:solidFill>
              <a:latin typeface="Lucida Sans Unicode" pitchFamily="34" charset="0"/>
              <a:ea typeface="黑体" pitchFamily="49" charset="-122"/>
            </a:endParaRPr>
          </a:p>
        </p:txBody>
      </p:sp>
    </p:spTree>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x" preserve="1">
  <p:cSld name="标题和竖排文字">
    <p:spTree>
      <p:nvGrpSpPr>
        <p:cNvPr id="1" name=""/>
        <p:cNvGrpSpPr/>
        <p:nvPr/>
      </p:nvGrpSpPr>
      <p:grpSpPr>
        <a:xfrm>
          <a:off x="0" y="0"/>
          <a:ext cx="0" cy="0"/>
        </a:xfrm>
      </p:grpSpPr>
      <p:sp>
        <p:nvSpPr>
          <p:cNvPr id="2" name="标题 1"/>
          <p:cNvSpPr>
            <a:spLocks noGrp="1"/>
          </p:cNvSpPr>
          <p:nvPr>
            <p:ph type="title"/>
          </p:nvPr>
        </p:nvSpPr>
        <p:spPr/>
        <p:txBody>
          <a:bodyPr/>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1481329"/>
            <a:ext cx="8229600" cy="4386071"/>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B530CB80-B99D-4250-8036-6F8E187A6DF3}"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5" name="页脚占位符 21"/>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6" name="灯片编号占位符 17"/>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7B2506F-E824-4BF1-AE9B-69020946FFB2}"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vertTitleAndTx" preserve="1">
  <p:cSld name="垂直排列标题与文本">
    <p:spTree>
      <p:nvGrpSpPr>
        <p:cNvPr id="1" name=""/>
        <p:cNvGrpSpPr/>
        <p:nvPr/>
      </p:nvGrpSpPr>
      <p:grpSpPr>
        <a:xfrm>
          <a:off x="0" y="0"/>
          <a:ext cx="0" cy="0"/>
        </a:xfrm>
      </p:grpSpPr>
      <p:sp>
        <p:nvSpPr>
          <p:cNvPr id="2" name="竖排标题 1"/>
          <p:cNvSpPr>
            <a:spLocks noGrp="1"/>
          </p:cNvSpPr>
          <p:nvPr>
            <p:ph type="title" orient="vert"/>
          </p:nvPr>
        </p:nvSpPr>
        <p:spPr>
          <a:xfrm>
            <a:off x="6844013" y="274640"/>
            <a:ext cx="1777470" cy="5592761"/>
          </a:xfrm>
        </p:spPr>
        <p:txBody>
          <a:bodyPr vert="eaVer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457200" y="274641"/>
            <a:ext cx="6324600" cy="559276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9"/>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B530CB80-B99D-4250-8036-6F8E187A6DF3}"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5" name="页脚占位符 21"/>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6" name="灯片编号占位符 17"/>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7B2506F-E824-4BF1-AE9B-69020946FFB2}"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nvGrpSpPr>
      <p:grpSpPr>
        <a:xfrm>
          <a:off x="0" y="0"/>
          <a:ext cx="0" cy="0"/>
        </a:xfrm>
      </p:grpSpPr>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标题 6"/>
          <p:cNvSpPr>
            <a:spLocks noGrp="1"/>
          </p:cNvSpPr>
          <p:nvPr>
            <p:ph type="title"/>
          </p:nvPr>
        </p:nvSpPr>
        <p:spPr/>
        <p:txBody>
          <a:bodyPr rtlCol="0"/>
          <a:lstStyle/>
          <a:p>
            <a:r>
              <a:rPr lang="zh-CN" altLang="en-US" smtClean="0"/>
              <a:t>单击此处编辑母版标题样式</a:t>
            </a:r>
            <a:endParaRPr lang="en-US"/>
          </a:p>
        </p:txBody>
      </p:sp>
      <p:sp>
        <p:nvSpPr>
          <p:cNvPr id="8" name="日期占位符 9"/>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B530CB80-B99D-4250-8036-6F8E187A6DF3}"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9" name="页脚占位符 21"/>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10" name="灯片编号占位符 17"/>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7B2506F-E824-4BF1-AE9B-69020946FFB2}"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cSld name="节标题">
    <p:bg>
      <p:bgPr>
        <a:blipFill rotWithShape="0">
          <a:blip r:embed="rId1"/>
          <a:stretch>
            <a:fillRect/>
          </a:stretch>
        </a:blipFill>
      </p:bgPr>
    </p:bg>
    <p:spTree>
      <p:nvGrpSpPr>
        <p:cNvPr id="1" name=""/>
        <p:cNvGrpSpPr/>
        <p:nvPr/>
      </p:nvGrpSpPr>
      <p:grpSpPr/>
      <p:sp>
        <p:nvSpPr>
          <p:cNvPr id="3080" name="燕尾形 10"/>
          <p:cNvSpPr/>
          <p:nvPr/>
        </p:nvSpPr>
        <p:spPr>
          <a:xfrm>
            <a:off x="3636963" y="3005138"/>
            <a:ext cx="182562" cy="228600"/>
          </a:xfrm>
          <a:prstGeom prst="chevron">
            <a:avLst>
              <a:gd name="adj" fmla="val 50000"/>
            </a:avLst>
          </a:prstGeom>
          <a:gradFill rotWithShape="1">
            <a:gsLst>
              <a:gs pos="0">
                <a:srgbClr val="E0166B"/>
              </a:gs>
              <a:gs pos="72000">
                <a:srgbClr val="FF4A94"/>
              </a:gs>
              <a:gs pos="100000">
                <a:srgbClr val="FF7AA9"/>
              </a:gs>
            </a:gsLst>
            <a:lin ang="16200000"/>
          </a:gradFill>
          <a:ln w="3175" cap="rnd">
            <a:solidFill>
              <a:srgbClr val="BC2665"/>
            </a:solidFill>
            <a:miter lim="800000"/>
          </a:ln>
          <a:effectLst>
            <a:outerShdw dist="25400" dir="5400000">
              <a:srgbClr val="000000">
                <a:alpha val="45999"/>
              </a:srgbClr>
            </a:outerShdw>
          </a:effectLst>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endParaRPr lang="en-US" altLang="zh-CN">
              <a:solidFill>
                <a:srgbClr val="FFFFFF"/>
              </a:solidFill>
              <a:latin typeface="Lucida Sans Unicode" pitchFamily="34" charset="0"/>
            </a:endParaRPr>
          </a:p>
        </p:txBody>
      </p:sp>
      <p:sp>
        <p:nvSpPr>
          <p:cNvPr id="3081" name="燕尾形 15"/>
          <p:cNvSpPr/>
          <p:nvPr/>
        </p:nvSpPr>
        <p:spPr>
          <a:xfrm>
            <a:off x="3449638" y="3005138"/>
            <a:ext cx="184150" cy="228600"/>
          </a:xfrm>
          <a:prstGeom prst="chevron">
            <a:avLst>
              <a:gd name="adj" fmla="val 50000"/>
            </a:avLst>
          </a:prstGeom>
          <a:gradFill rotWithShape="1">
            <a:gsLst>
              <a:gs pos="0">
                <a:srgbClr val="E0166B"/>
              </a:gs>
              <a:gs pos="72000">
                <a:srgbClr val="FF4A94"/>
              </a:gs>
              <a:gs pos="100000">
                <a:srgbClr val="FF7AA9"/>
              </a:gs>
            </a:gsLst>
            <a:lin ang="16200000"/>
          </a:gradFill>
          <a:ln w="3175" cap="rnd">
            <a:solidFill>
              <a:srgbClr val="BC2665"/>
            </a:solidFill>
            <a:miter lim="800000"/>
          </a:ln>
          <a:effectLst>
            <a:outerShdw dist="25400" dir="5400000">
              <a:srgbClr val="000000">
                <a:alpha val="45999"/>
              </a:srgbClr>
            </a:outerShdw>
          </a:effectLst>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endParaRPr lang="en-US" altLang="zh-CN">
              <a:solidFill>
                <a:srgbClr val="FFFFFF"/>
              </a:solidFill>
              <a:latin typeface="Lucida Sans Unicode" pitchFamily="34" charset="0"/>
            </a:endParaRPr>
          </a:p>
        </p:txBody>
      </p:sp>
      <p:sp>
        <p:nvSpPr>
          <p:cNvPr id="2" name="标题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CN" altLang="en-US" smtClean="0"/>
              <a:t>单击此处编辑母版文本样式</a:t>
            </a:r>
          </a:p>
        </p:txBody>
      </p:sp>
      <p:sp>
        <p:nvSpPr>
          <p:cNvPr id="3084" name="日期占位符 3"/>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ECC6F46E-8F21-4564-8403-1D728B3C0F40}"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3085" name="页脚占位符 4"/>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3086" name="灯片编号占位符 5"/>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942A54C1-4DE0-4AC4-8021-BEB57603AC90}"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dk1" tx1="lt1" bg2="dk2" tx2="lt2" accent1="accent1" accent2="accent2" accent3="accent3" accent4="accent4" accent5="accent5" accent6="accent6" hlink="hlink" folHlink="folHlink"/>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woObj">
  <p:cSld name="两栏内容">
    <p:bg>
      <p:bgPr>
        <a:blipFill rotWithShape="0">
          <a:blip r:embed="rId1"/>
          <a:stretch>
            <a:fillRect/>
          </a:stretch>
        </a:blipFill>
      </p:bgPr>
    </p:bg>
    <p:spTree>
      <p:nvGrpSpPr>
        <p:cNvPr id="1" name=""/>
        <p:cNvGrpSpPr/>
        <p:nvPr/>
      </p:nvGrpSpPr>
      <p:grpSpPr/>
      <p:sp>
        <p:nvSpPr>
          <p:cNvPr id="3" name="内容占位符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8" name="标题 7"/>
          <p:cNvSpPr>
            <a:spLocks noGrp="1"/>
          </p:cNvSpPr>
          <p:nvPr>
            <p:ph type="title"/>
          </p:nvPr>
        </p:nvSpPr>
        <p:spPr/>
        <p:txBody>
          <a:bodyPr rtlCol="0"/>
          <a:lstStyle/>
          <a:p>
            <a:r>
              <a:rPr lang="zh-CN" altLang="en-US" smtClean="0"/>
              <a:t>单击此处编辑母版标题样式</a:t>
            </a:r>
            <a:endParaRPr lang="en-US"/>
          </a:p>
        </p:txBody>
      </p:sp>
      <p:sp>
        <p:nvSpPr>
          <p:cNvPr id="4106" name="日期占位符 4"/>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6D6FB2E8-8DE8-4865-BF84-14B79E438787}"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4107" name="页脚占位符 5"/>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4108" name="灯片编号占位符 6"/>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1DAB57E-706B-4946-B2D2-DB4650F633D0}"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dk1" tx1="lt1" bg2="dk2" tx2="lt2" accent1="accent1" accent2="accent2" accent3="accent3" accent4="accent4" accent5="accent5" accent6="accent6" hlink="hlink" folHlink="folHlink"/>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twoTxTwoObj">
  <p:cSld name="比较">
    <p:bg>
      <p:bgPr>
        <a:blipFill rotWithShape="0">
          <a:blip r:embed="rId1"/>
          <a:stretch>
            <a:fillRect/>
          </a:stretch>
        </a:blipFill>
      </p:bgPr>
    </p:bg>
    <p:spTree>
      <p:nvGrpSpPr>
        <p:cNvPr id="1" name=""/>
        <p:cNvGrpSpPr/>
        <p:nvPr/>
      </p:nvGrpSpPr>
      <p:grpSpPr/>
      <p:sp>
        <p:nvSpPr>
          <p:cNvPr id="2" name="标题 1"/>
          <p:cNvSpPr>
            <a:spLocks noGrp="1"/>
          </p:cNvSpPr>
          <p:nvPr>
            <p:ph type="title"/>
          </p:nvPr>
        </p:nvSpPr>
        <p:spPr>
          <a:xfrm>
            <a:off x="457200" y="273050"/>
            <a:ext cx="8229600" cy="1143000"/>
          </a:xfrm>
        </p:spPr>
        <p:txBody>
          <a:bodyPr/>
          <a:lstStyle>
            <a:lvl1pPr>
              <a:defRPr/>
            </a:lvl1pPr>
          </a:lstStyle>
          <a:p>
            <a:r>
              <a:rPr lang="zh-CN" altLang="en-US" smtClean="0"/>
              <a:t>单击此处编辑母版标题样式</a:t>
            </a:r>
            <a:endParaRPr lang="en-US"/>
          </a:p>
        </p:txBody>
      </p:sp>
      <p:sp>
        <p:nvSpPr>
          <p:cNvPr id="3" name="文本占位符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4" name="文本占位符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a:r>
              <a:rPr lang="zh-CN" altLang="en-US" smtClean="0"/>
              <a:t>单击此处编辑母版文本样式</a:t>
            </a:r>
          </a:p>
        </p:txBody>
      </p:sp>
      <p:sp>
        <p:nvSpPr>
          <p:cNvPr id="5" name="内容占位符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内容占位符 5"/>
          <p:cNvSpPr>
            <a:spLocks noGrp="1"/>
          </p:cNvSpPr>
          <p:nvPr>
            <p:ph sz="quarter" idx="4"/>
          </p:nvPr>
        </p:nvSpPr>
        <p:spPr>
          <a:xfrm>
            <a:off x="4645025" y="1444294"/>
            <a:ext cx="4041775" cy="3941763"/>
          </a:xfrm>
          <a:ln>
            <a:noFill/>
            <a:prstDash val="sysDash"/>
            <a:miter lim="800000"/>
          </a:ln>
        </p:spPr>
        <p:txBody>
          <a:bodyPr/>
          <a:lstStyle>
            <a:lvl1pPr>
              <a:spcBef>
                <a:spcPct val="0"/>
              </a:spcBef>
              <a:defRPr sz="2400"/>
            </a:lvl1pPr>
            <a:lvl2pPr>
              <a:defRPr sz="2000"/>
            </a:lvl2pPr>
            <a:lvl3pPr>
              <a:defRPr sz="1800"/>
            </a:lvl3pPr>
            <a:lvl4pPr>
              <a:defRPr sz="1600"/>
            </a:lvl4pPr>
            <a:lvl5pPr>
              <a:defRPr sz="16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124" name="日期占位符 6"/>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7E0C4648-B558-4696-BE10-717A2E2D46D2}"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5125" name="页脚占位符 7"/>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5126" name="灯片编号占位符 8"/>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608D71B5-C73E-4D53-B065-A7E2FA796BDD}"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Only">
  <p:cSld name="仅标题">
    <p:bg>
      <p:bgPr>
        <a:blipFill rotWithShape="0">
          <a:blip r:embed="rId1"/>
          <a:stretch>
            <a:fillRect/>
          </a:stretch>
        </a:blipFill>
      </p:bgPr>
    </p:bg>
    <p:spTree>
      <p:nvGrpSpPr>
        <p:cNvPr id="1" name=""/>
        <p:cNvGrpSpPr/>
        <p:nvPr/>
      </p:nvGrpSpPr>
      <p:grpSpPr/>
      <p:sp>
        <p:nvSpPr>
          <p:cNvPr id="6" name="标题 5"/>
          <p:cNvSpPr>
            <a:spLocks noGrp="1"/>
          </p:cNvSpPr>
          <p:nvPr>
            <p:ph type="title"/>
          </p:nvPr>
        </p:nvSpPr>
        <p:spPr/>
        <p:txBody>
          <a:bodyPr rtlCol="0"/>
          <a:lstStyle/>
          <a:p>
            <a:r>
              <a:rPr lang="zh-CN" altLang="en-US" smtClean="0"/>
              <a:t>单击此处编辑母版标题样式</a:t>
            </a:r>
            <a:endParaRPr lang="en-US"/>
          </a:p>
        </p:txBody>
      </p:sp>
      <p:sp>
        <p:nvSpPr>
          <p:cNvPr id="6154" name="日期占位符 2"/>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81C0FCA4-A147-42FD-BA5C-DB0B8607B48A}"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6155" name="页脚占位符 3"/>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6156" name="灯片编号占位符 4"/>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BC79F282-CF5D-42B0-A7E4-9BAD7796ED73}"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dk1" tx1="lt1" bg2="dk2" tx2="lt2" accent1="accent1" accent2="accent2" accent3="accent3" accent4="accent4" accent5="accent5" accent6="accent6" hlink="hlink" folHlink="folHlink"/>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blank" preserve="1">
  <p:cSld name="空白">
    <p:spTree>
      <p:nvGrpSpPr>
        <p:cNvPr id="1" name=""/>
        <p:cNvGrpSpPr/>
        <p:nvPr/>
      </p:nvGrpSpPr>
      <p:grpSpPr>
        <a:xfrm>
          <a:off x="0" y="0"/>
          <a:ext cx="0" cy="0"/>
        </a:xfrm>
      </p:grpSpPr>
      <p:sp>
        <p:nvSpPr>
          <p:cNvPr id="2" name="日期占位符 9"/>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B530CB80-B99D-4250-8036-6F8E187A6DF3}"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3" name="页脚占位符 21"/>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4" name="灯片编号占位符 17"/>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7B2506F-E824-4BF1-AE9B-69020946FFB2}"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objTx">
  <p:cSld name="内容与标题">
    <p:bg>
      <p:bgPr>
        <a:blipFill rotWithShape="0">
          <a:blip r:embed="rId1"/>
          <a:stretch>
            <a:fillRect/>
          </a:stretch>
        </a:blipFill>
      </p:bgPr>
    </p:bg>
    <p:spTree>
      <p:nvGrpSpPr>
        <p:cNvPr id="1" name=""/>
        <p:cNvGrpSpPr/>
        <p:nvPr/>
      </p:nvGrpSpPr>
      <p:grpSpPr/>
      <p:sp>
        <p:nvSpPr>
          <p:cNvPr id="2" name="标题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lstStyle>
          <a:p>
            <a:r>
              <a:rPr lang="zh-CN" altLang="en-US" smtClean="0"/>
              <a:t>单击此处编辑母版标题样式</a:t>
            </a:r>
            <a:endParaRPr lang="en-US"/>
          </a:p>
        </p:txBody>
      </p:sp>
      <p:sp>
        <p:nvSpPr>
          <p:cNvPr id="3" name="文本占位符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a:r>
              <a:rPr lang="zh-CN" altLang="en-US" smtClean="0"/>
              <a:t>单击此处编辑母版文本样式</a:t>
            </a:r>
          </a:p>
        </p:txBody>
      </p:sp>
      <p:sp>
        <p:nvSpPr>
          <p:cNvPr id="4" name="内容占位符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172" name="日期占位符 4"/>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F23E7287-6B46-4959-982C-953E32EBA212}"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7173" name="页脚占位符 5"/>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7174" name="灯片编号占位符 6"/>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C7FDCE3A-6EED-42D4-AFF8-69E1DF12A6F9}"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lt1" tx1="dk1" bg2="lt2" tx2="dk2" accent1="accent1" accent2="accent2" accent3="accent3" accent4="accent4" accent5="accent5" accent6="accent6" hlink="hlink" folHlink="folHlink"/>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type="picTx">
  <p:cSld name="图片与标题">
    <p:bg>
      <p:bgPr>
        <a:blipFill rotWithShape="0">
          <a:blip r:embed="rId2"/>
          <a:stretch>
            <a:fillRect/>
          </a:stretch>
        </a:blipFill>
      </p:bgPr>
    </p:bg>
    <p:spTree>
      <p:nvGrpSpPr>
        <p:cNvPr id="1" name=""/>
        <p:cNvGrpSpPr/>
        <p:nvPr/>
      </p:nvGrpSpPr>
      <p:grpSpPr/>
      <p:sp>
        <p:nvSpPr>
          <p:cNvPr id="8194" name="任意多边形 10"/>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8195" name="任意多边形 15"/>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grpSp>
        <p:nvGrpSpPr>
          <p:cNvPr id="8198" name="直角三角形 16"/>
          <p:cNvGrpSpPr/>
          <p:nvPr/>
        </p:nvGrpSpPr>
        <p:grpSpPr>
          <a:xfrm>
            <a:off x="-12700" y="5784850"/>
            <a:ext cx="3414713" cy="1092200"/>
            <a:chOff x="-8" y="3644"/>
            <a:chExt cx="2151" cy="688"/>
          </a:xfrm>
        </p:grpSpPr>
        <p:pic>
          <p:nvPicPr>
            <p:cNvPr id="8196" name="直角三角形 16"/>
            <p:cNvPicPr/>
            <p:nvPr/>
          </p:nvPicPr>
          <p:blipFill>
            <a:blip r:embed="rId1"/>
            <a:stretch>
              <a:fillRect/>
            </a:stretch>
          </p:blipFill>
          <p:spPr>
            <a:xfrm>
              <a:off x="-8" y="3644"/>
              <a:ext cx="2151" cy="688"/>
            </a:xfrm>
            <a:prstGeom prst="rect">
              <a:avLst/>
            </a:prstGeom>
            <a:noFill/>
            <a:ln>
              <a:miter lim="800000"/>
            </a:ln>
          </p:spPr>
        </p:pic>
        <p:sp>
          <p:nvSpPr>
            <p:cNvPr id="8197" name=""/>
            <p:cNvSpPr/>
            <p:nvPr/>
          </p:nvSpPr>
          <p:spPr>
            <a:xfrm>
              <a:off x="175" y="4045"/>
              <a:ext cx="1071" cy="227"/>
            </a:xfrm>
            <a:prstGeom prst="rect">
              <a:avLst/>
            </a:prstGeom>
            <a:noFill/>
            <a:ln>
              <a:noFill/>
              <a:miter lim="800000"/>
            </a:ln>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algn="ctr" eaLnBrk="1" hangingPunct="1"/>
              <a:endParaRPr lang="en-US" altLang="zh-CN">
                <a:solidFill>
                  <a:srgbClr val="FFFFFF"/>
                </a:solidFill>
                <a:latin typeface="Lucida Sans Unicode" pitchFamily="34" charset="0"/>
              </a:endParaRPr>
            </a:p>
          </p:txBody>
        </p:sp>
      </p:grpSp>
      <p:cxnSp>
        <p:nvCxnSpPr>
          <p:cNvPr id="8199" name="直接连接符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8200" name="燕尾形 19"/>
          <p:cNvSpPr/>
          <p:nvPr/>
        </p:nvSpPr>
        <p:spPr>
          <a:xfrm>
            <a:off x="8664575" y="4987925"/>
            <a:ext cx="182563" cy="228600"/>
          </a:xfrm>
          <a:prstGeom prst="chevron">
            <a:avLst>
              <a:gd name="adj" fmla="val 50000"/>
            </a:avLst>
          </a:prstGeom>
          <a:gradFill rotWithShape="1">
            <a:gsLst>
              <a:gs pos="0">
                <a:srgbClr val="E0166B"/>
              </a:gs>
              <a:gs pos="72000">
                <a:srgbClr val="FF4A94"/>
              </a:gs>
              <a:gs pos="100000">
                <a:srgbClr val="FF7AA9"/>
              </a:gs>
            </a:gsLst>
            <a:lin ang="16200000"/>
          </a:gradFill>
          <a:ln w="3175" cap="rnd">
            <a:solidFill>
              <a:srgbClr val="BC2665"/>
            </a:solidFill>
            <a:miter lim="800000"/>
          </a:ln>
          <a:effectLst>
            <a:outerShdw dist="25400" dir="5400000">
              <a:srgbClr val="000000">
                <a:alpha val="45999"/>
              </a:srgbClr>
            </a:outerShdw>
          </a:effectLst>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endParaRPr lang="en-US" altLang="zh-CN">
              <a:solidFill>
                <a:srgbClr val="FFFFFF"/>
              </a:solidFill>
              <a:latin typeface="Lucida Sans Unicode" pitchFamily="34" charset="0"/>
            </a:endParaRPr>
          </a:p>
        </p:txBody>
      </p:sp>
      <p:sp>
        <p:nvSpPr>
          <p:cNvPr id="8201" name="燕尾形 20"/>
          <p:cNvSpPr/>
          <p:nvPr/>
        </p:nvSpPr>
        <p:spPr>
          <a:xfrm>
            <a:off x="8477250" y="4987925"/>
            <a:ext cx="182563" cy="228600"/>
          </a:xfrm>
          <a:prstGeom prst="chevron">
            <a:avLst>
              <a:gd name="adj" fmla="val 50000"/>
            </a:avLst>
          </a:prstGeom>
          <a:gradFill rotWithShape="1">
            <a:gsLst>
              <a:gs pos="0">
                <a:srgbClr val="E0166B"/>
              </a:gs>
              <a:gs pos="72000">
                <a:srgbClr val="FF4A94"/>
              </a:gs>
              <a:gs pos="100000">
                <a:srgbClr val="FF7AA9"/>
              </a:gs>
            </a:gsLst>
            <a:lin ang="16200000"/>
          </a:gradFill>
          <a:ln w="3175" cap="rnd">
            <a:solidFill>
              <a:srgbClr val="BC2665"/>
            </a:solidFill>
            <a:miter lim="800000"/>
          </a:ln>
          <a:effectLst>
            <a:outerShdw dist="25400" dir="5400000">
              <a:srgbClr val="000000">
                <a:alpha val="45999"/>
              </a:srgbClr>
            </a:outerShdw>
          </a:effectLst>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endParaRPr lang="en-US" altLang="zh-CN">
              <a:solidFill>
                <a:srgbClr val="FFFFFF"/>
              </a:solidFill>
              <a:latin typeface="Lucida Sans Unicode" pitchFamily="34" charset="0"/>
            </a:endParaRPr>
          </a:p>
        </p:txBody>
      </p:sp>
      <p:sp>
        <p:nvSpPr>
          <p:cNvPr id="4" name="文本占位符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lstStyle>
          <a:p>
            <a:pPr lvl="0"/>
            <a:r>
              <a:rPr lang="zh-CN" altLang="en-US" smtClean="0"/>
              <a:t>单击此处编辑母版文本样式</a:t>
            </a:r>
          </a:p>
        </p:txBody>
      </p:sp>
      <p:sp>
        <p:nvSpPr>
          <p:cNvPr id="3" name="图片占位符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vert="horz" wrap="square" lIns="91440" tIns="45720" rIns="91440" bIns="45720" numCol="1" anchor="t" anchorCtr="0" compatLnSpc="1">
            <a:prstTxWarp prst="textNoShape">
              <a:avLst/>
            </a:prstTxWarp>
            <a:normAutofit/>
          </a:bodyPr>
          <a:lstStyle>
            <a:lvl1pPr marL="0" indent="0">
              <a:buNone/>
              <a:defRPr sz="3200"/>
            </a:lvl1pPr>
          </a:lstStyle>
          <a:p>
            <a:pPr marL="0" marR="0" lvl="0" indent="0" algn="l" defTabSz="914400" rtl="0" eaLnBrk="0" fontAlgn="base" latinLnBrk="0" hangingPunct="0">
              <a:lnSpc>
                <a:spcPct val="100000"/>
              </a:lnSpc>
              <a:spcBef>
                <a:spcPts val="400"/>
              </a:spcBef>
              <a:spcAft>
                <a:spcPct val="0"/>
              </a:spcAft>
              <a:buClr>
                <a:schemeClr val="accent1"/>
              </a:buClr>
              <a:buSzPct val="68000"/>
              <a:buFont typeface="Wingdings 3"/>
              <a:buNone/>
              <a:defRPr/>
            </a:pPr>
            <a:r>
              <a:rPr kumimoji="0" lang="zh-CN" altLang="en-US" sz="3200" b="0" i="0" u="none" strike="noStrike" kern="1200" cap="none" spc="0" normalizeH="0" baseline="0" noProof="0" smtClean="0">
                <a:ln>
                  <a:noFill/>
                </a:ln>
                <a:solidFill>
                  <a:schemeClr val="tx1"/>
                </a:solidFill>
                <a:effectLst/>
                <a:uLnTx/>
                <a:uFillTx/>
                <a:latin typeface="+mn-lt"/>
                <a:ea typeface="+mn-ea"/>
                <a:cs typeface="+mn-cs"/>
              </a:rPr>
              <a:t>单击图标添加图片</a:t>
            </a: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2" name="标题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lang="zh-CN" altLang="en-US" smtClean="0"/>
              <a:t>单击此处编辑母版标题样式</a:t>
            </a:r>
            <a:endParaRPr lang="en-US"/>
          </a:p>
        </p:txBody>
      </p:sp>
      <p:sp>
        <p:nvSpPr>
          <p:cNvPr id="8204" name="日期占位符 4"/>
          <p:cNvSpPr>
            <a:spLocks noGrp="1"/>
          </p:cNvSpPr>
          <p:nvPr>
            <p:ph type="dt" sz="half" idx="10"/>
          </p:nvPr>
        </p:nvSpPr>
        <p:spPr>
          <a:xfrm>
            <a:off x="6727825" y="6408738"/>
            <a:ext cx="1919288"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C3E33635-50F7-4ACE-AAA8-EAB127EF1948}"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8205" name="页脚占位符 5"/>
          <p:cNvSpPr>
            <a:spLocks noGrp="1"/>
          </p:cNvSpPr>
          <p:nvPr>
            <p:ph type="ftr" sz="quarter" idx="11"/>
          </p:nvPr>
        </p:nvSpPr>
        <p:spPr>
          <a:xfrm>
            <a:off x="4379913" y="6408738"/>
            <a:ext cx="2351087"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8206" name="灯片编号占位符 6"/>
          <p:cNvSpPr>
            <a:spLocks noGrp="1"/>
          </p:cNvSpPr>
          <p:nvPr>
            <p:ph type="sldNum" sz="quarter" idx="12"/>
          </p:nvPr>
        </p:nvSpPr>
        <p:spPr>
          <a:xfrm>
            <a:off x="8647113" y="6408738"/>
            <a:ext cx="366712" cy="365125"/>
          </a:xfrm>
          <a:prstGeom prst="rect">
            <a:avLst/>
          </a:prstGeom>
        </p:spPr>
        <p:txBody>
          <a:bodyPr anchor="b"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F935759B-536B-4B50-83C9-C84B5E541A1E}"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Tree>
  </p:cSld>
  <p:clrMapOvr>
    <a:overrideClrMapping bg1="dk1" tx1="lt1" bg2="dk2" tx2="lt2" accent1="accent1" accent2="accent2" accent3="accent3" accent4="accent4" accent5="accent5" accent6="accent6" hlink="hlink" folHlink="folHlink"/>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image" Target="../media/image4.png" /><Relationship Id="rId13" Type="http://schemas.openxmlformats.org/officeDocument/2006/relationships/image" Target="file:///D:\qq&#25991;&#20214;\712321467\Image\C2C\Image2\%7b75232B38-A165-1FB7-499C-2E1C792CACB5%7d.png" TargetMode="External" /><Relationship Id="rId14" Type="http://schemas.openxmlformats.org/officeDocument/2006/relationships/image" Target="../media/image5.png" /><Relationship Id="rId15"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p:bgPr>
    </p:bg>
    <p:spTree>
      <p:nvGrpSpPr>
        <p:cNvPr id="1" name=""/>
        <p:cNvGrpSpPr/>
        <p:nvPr/>
      </p:nvGrpSpPr>
      <p:grpSpPr/>
      <p:sp>
        <p:nvSpPr>
          <p:cNvPr id="1026" name="任意多边形 12"/>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027" name="任意多边形 11"/>
          <p:cNvSpPr/>
          <p:nvPr/>
        </p:nvSpPr>
        <p:spPr bwMode="auto">
          <a:xfrm>
            <a:off x="485775" y="5938838"/>
            <a:ext cx="3690938" cy="933450"/>
          </a:xfrm>
          <a:custGeom>
            <a:avLst>
              <a:gd name="A1" fmla="val 0"/>
              <a:gd name="A2" fmla="val 0"/>
              <a:gd name="A3" fmla="val 0"/>
              <a:gd name="A4" fmla="val 0"/>
              <a:gd name="A5" fmla="val 0"/>
              <a:gd name="A6" fmla="val 0"/>
              <a:gd name="A7" fmla="val 0"/>
              <a:gd name="A8" fmla="val 0"/>
            </a:av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tx1"/>
              </a:solidFill>
              <a:effectLst/>
              <a:uLnTx/>
              <a:uFillTx/>
              <a:latin typeface="+mn-lt"/>
              <a:ea typeface="+mn-ea"/>
              <a:cs typeface="+mn-cs"/>
            </a:endParaRPr>
          </a:p>
        </p:txBody>
      </p:sp>
      <p:grpSp>
        <p:nvGrpSpPr>
          <p:cNvPr id="1030" name="直角三角形 13"/>
          <p:cNvGrpSpPr/>
          <p:nvPr/>
        </p:nvGrpSpPr>
        <p:grpSpPr>
          <a:xfrm>
            <a:off x="-12700" y="5784850"/>
            <a:ext cx="3414713" cy="1092200"/>
            <a:chOff x="-8" y="3644"/>
            <a:chExt cx="2151" cy="688"/>
          </a:xfrm>
        </p:grpSpPr>
        <p:pic>
          <p:nvPicPr>
            <p:cNvPr id="1028" name="直角三角形 13"/>
            <p:cNvPicPr/>
            <p:nvPr/>
          </p:nvPicPr>
          <p:blipFill>
            <a:blip r:embed="rId12"/>
            <a:stretch>
              <a:fillRect/>
            </a:stretch>
          </p:blipFill>
          <p:spPr>
            <a:xfrm>
              <a:off x="-8" y="3644"/>
              <a:ext cx="2151" cy="688"/>
            </a:xfrm>
            <a:prstGeom prst="rect">
              <a:avLst/>
            </a:prstGeom>
            <a:noFill/>
            <a:ln>
              <a:miter lim="800000"/>
            </a:ln>
          </p:spPr>
        </p:pic>
        <p:sp>
          <p:nvSpPr>
            <p:cNvPr id="1029" name=""/>
            <p:cNvSpPr/>
            <p:nvPr/>
          </p:nvSpPr>
          <p:spPr>
            <a:xfrm>
              <a:off x="175" y="4045"/>
              <a:ext cx="1071" cy="227"/>
            </a:xfrm>
            <a:prstGeom prst="rect">
              <a:avLst/>
            </a:prstGeom>
            <a:noFill/>
            <a:ln>
              <a:noFill/>
              <a:miter lim="800000"/>
            </a:ln>
          </p:spPr>
          <p:txBody>
            <a:bodyPr anchor="ctr" anchorCtr="0"/>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algn="ctr" eaLnBrk="1" hangingPunct="1"/>
              <a:endParaRPr lang="en-US" altLang="zh-CN">
                <a:solidFill>
                  <a:srgbClr val="FFFFFF"/>
                </a:solidFill>
                <a:latin typeface="Lucida Sans Unicode" pitchFamily="34" charset="0"/>
              </a:endParaRPr>
            </a:p>
          </p:txBody>
        </p:sp>
      </p:grpSp>
      <p:cxnSp>
        <p:nvCxnSpPr>
          <p:cNvPr id="1031" name="直接连接符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032" name="标题占位符 8"/>
          <p:cNvSpPr>
            <a:spLocks noGrp="1"/>
          </p:cNvSpPr>
          <p:nvPr>
            <p:ph type="title"/>
          </p:nvPr>
        </p:nvSpPr>
        <p:spPr>
          <a:xfrm>
            <a:off x="457200" y="274638"/>
            <a:ext cx="8229600" cy="1143000"/>
          </a:xfrm>
          <a:prstGeom prst="rect">
            <a:avLst/>
          </a:prstGeom>
        </p:spPr>
        <p:txBody>
          <a:bodyPr anchor="ctr" anchorCtr="0">
            <a:scene3d>
              <a:camera prst="orthographicFront"/>
              <a:lightRig rig="soft" dir="t"/>
            </a:scene3d>
            <a:sp3d prstMaterial="softEdge">
              <a:bevelT w="25400" h="25400"/>
            </a:sp3d>
          </a:bodyPr>
          <a:lstStyle>
            <a:lvl1pPr marL="0" indent="0" algn="l" defTabSz="914400" rtl="0" eaLnBrk="0" fontAlgn="base" hangingPunct="0">
              <a:lnSpc>
                <a:spcPct val="100000"/>
              </a:lnSpc>
              <a:spcBef>
                <a:spcPct val="0"/>
              </a:spcBef>
              <a:spcAft>
                <a:spcPct val="0"/>
              </a:spcAft>
              <a:buClrTx/>
              <a:buSzTx/>
              <a:buFontTx/>
              <a:buNone/>
              <a:defRPr kumimoji="0" lang="zh-CN" altLang="en-US" sz="4100" b="1" i="0" u="none" kern="1200" baseline="0">
                <a:solidFill>
                  <a:schemeClr val="tx2"/>
                </a:solidFill>
                <a:latin typeface="Lucida Sans Unicode" pitchFamily="34" charset="0"/>
                <a:ea typeface="黑体" pitchFamily="49" charset="-122"/>
                <a:cs typeface="+mj-cs"/>
              </a:defRPr>
            </a:lvl1pPr>
          </a:lstStyle>
          <a:p>
            <a:pPr lvl="0"/>
            <a:r>
              <a:t>单击此处编辑母版标题样式</a:t>
            </a:r>
          </a:p>
        </p:txBody>
      </p:sp>
      <p:sp>
        <p:nvSpPr>
          <p:cNvPr id="1033" name="文本占位符 29"/>
          <p:cNvSpPr>
            <a:spLocks noGrp="1"/>
          </p:cNvSpPr>
          <p:nvPr>
            <p:ph type="body" idx="1"/>
          </p:nvPr>
        </p:nvSpPr>
        <p:spPr>
          <a:xfrm>
            <a:off x="457200" y="1481138"/>
            <a:ext cx="8229600" cy="4525962"/>
          </a:xfrm>
          <a:prstGeom prst="rect">
            <a:avLst/>
          </a:prstGeom>
          <a:noFill/>
          <a:ln>
            <a:noFill/>
            <a:miter lim="800000"/>
          </a:ln>
        </p:spPr>
        <p:txBody>
          <a:bodyPr/>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lvl="0"/>
            <a:r>
              <a:t>单击此处编辑母版文本样式</a:t>
            </a:r>
          </a:p>
          <a:p>
            <a:pPr lvl="1"/>
            <a:r>
              <a:t>第二级</a:t>
            </a:r>
          </a:p>
          <a:p>
            <a:pPr lvl="2"/>
            <a:r>
              <a:t>第三级</a:t>
            </a:r>
          </a:p>
          <a:p>
            <a:pPr lvl="3"/>
            <a:r>
              <a:t>第四级</a:t>
            </a:r>
          </a:p>
          <a:p>
            <a:pPr lvl="4"/>
            <a:r>
              <a:t>第五级</a:t>
            </a:r>
          </a:p>
        </p:txBody>
      </p:sp>
      <p:sp>
        <p:nvSpPr>
          <p:cNvPr id="1034" name="日期占位符 9"/>
          <p:cNvSpPr>
            <a:spLocks noGrp="1"/>
          </p:cNvSpPr>
          <p:nvPr>
            <p:ph type="dt" sz="half" idx="2"/>
          </p:nvPr>
        </p:nvSpPr>
        <p:spPr>
          <a:xfrm>
            <a:off x="6727825" y="6408738"/>
            <a:ext cx="1919288" cy="365125"/>
          </a:xfrm>
          <a:prstGeom prst="rect">
            <a:avLst/>
          </a:prstGeom>
        </p:spPr>
        <p:txBody>
          <a:bodyPr anchor="b" anchorCtr="0"/>
          <a:lstStyle>
            <a:defPPr>
              <a:defRPr lang="zh-CN"/>
            </a:defPPr>
            <a:lvl1pPr marL="0" indent="0" algn="l"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eaLnBrk="1" hangingPunct="1"/>
            <a:fld id="{B530CB80-B99D-4250-8036-6F8E187A6DF3}" type="datetime1">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sp>
        <p:nvSpPr>
          <p:cNvPr id="1035" name="页脚占位符 21"/>
          <p:cNvSpPr>
            <a:spLocks noGrp="1"/>
          </p:cNvSpPr>
          <p:nvPr>
            <p:ph type="ftr" sz="quarter" idx="3"/>
          </p:nvPr>
        </p:nvSpPr>
        <p:spPr>
          <a:xfrm>
            <a:off x="4379913" y="6408738"/>
            <a:ext cx="2351087"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endParaRPr lang="zh-CN" altLang="en-US" sz="1000">
              <a:latin typeface="Lucida Sans Unicode" pitchFamily="34" charset="0"/>
              <a:ea typeface="黑体" pitchFamily="49" charset="-122"/>
            </a:endParaRPr>
          </a:p>
        </p:txBody>
      </p:sp>
      <p:sp>
        <p:nvSpPr>
          <p:cNvPr id="1036" name="灯片编号占位符 17"/>
          <p:cNvSpPr>
            <a:spLocks noGrp="1"/>
          </p:cNvSpPr>
          <p:nvPr>
            <p:ph type="sldNum" sz="quarter" idx="4"/>
          </p:nvPr>
        </p:nvSpPr>
        <p:spPr>
          <a:xfrm>
            <a:off x="8647113" y="6408738"/>
            <a:ext cx="366712" cy="365125"/>
          </a:xfrm>
          <a:prstGeom prst="rect">
            <a:avLst/>
          </a:prstGeom>
        </p:spPr>
        <p:txBody>
          <a:bodyPr anchor="b" anchorCtr="0"/>
          <a:lstStyle>
            <a:defPPr>
              <a:defRPr lang="zh-CN"/>
            </a:defPPr>
            <a:lvl1pPr marL="0" indent="0" algn="r" defTabSz="914400" rtl="0" eaLnBrk="1" fontAlgn="auto" latinLnBrk="0" hangingPunct="1">
              <a:lnSpc>
                <a:spcPct val="100000"/>
              </a:lnSpc>
              <a:spcBef>
                <a:spcPct val="0"/>
              </a:spcBef>
              <a:spcAft>
                <a:spcPct val="0"/>
              </a:spcAft>
              <a:buClrTx/>
              <a:buSzTx/>
              <a:buFontTx/>
              <a:buNone/>
              <a:defRPr kumimoji="0" lang="zh-CN" altLang="en-US" sz="1000" b="0" i="0" u="none" baseline="0">
                <a:solidFill>
                  <a:schemeClr val="tx1"/>
                </a:solidFill>
                <a:latin typeface="+mn-lt"/>
                <a:ea typeface="+mn-ea"/>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lvl="0" algn="r" eaLnBrk="1" hangingPunct="1"/>
            <a:fld id="{D7B2506F-E824-4BF1-AE9B-69020946FFB2}" type="slidenum">
              <a:rPr lang="zh-CN" altLang="en-US" sz="1000">
                <a:latin typeface="Lucida Sans Unicode" pitchFamily="34" charset="0"/>
                <a:ea typeface="黑体" pitchFamily="49" charset="-122"/>
              </a:rPr>
              <a:t>*</a:t>
            </a:fld>
            <a:endParaRPr lang="zh-CN" altLang="en-US" sz="1000">
              <a:latin typeface="Lucida Sans Unicode" pitchFamily="34" charset="0"/>
              <a:ea typeface="黑体" pitchFamily="49" charset="-122"/>
            </a:endParaRPr>
          </a:p>
        </p:txBody>
      </p:sp>
      <p:pic>
        <p:nvPicPr>
          <p:cNvPr id="1037" name="图片 1073743875" descr="学科网 zxxk.com"/>
          <p:cNvPicPr>
            <a:picLocks noChangeAspect="1"/>
          </p:cNvPicPr>
          <p:nvPr/>
        </p:nvPicPr>
        <p:blipFill>
          <a:blip r:embed="rId14" r:link="rId13"/>
          <a:stretch>
            <a:fillRect/>
          </a:stretch>
        </p:blipFill>
        <p:spPr>
          <a:xfrm>
            <a:off x="838200" y="365125"/>
            <a:ext cx="9525" cy="9525"/>
          </a:xfrm>
          <a:prstGeom prst="rect">
            <a:avLst/>
          </a:prstGeom>
          <a:noFill/>
          <a:ln>
            <a:noFill/>
            <a:miter lim="800000"/>
          </a:ln>
        </p:spPr>
      </p:pic>
    </p:spTree>
  </p:cSld>
  <p:clrMap bg1="lt1" tx1="dk1" bg2="lt2" tx2="dk2" accent1="accent1" accent2="accent2" accent3="accent3" accent4="accent4" accent5="accent5" accent6="accent6" hlink="hlink" folHlink="folHlink"/>
  <p:sldLayoutIdLst>
    <p:sldLayoutId id="2147483902" r:id="rId1"/>
    <p:sldLayoutId id="2147483903" r:id="rId2"/>
    <p:sldLayoutId id="2147483905" r:id="rId3"/>
    <p:sldLayoutId id="2147483907" r:id="rId4"/>
    <p:sldLayoutId id="2147483909" r:id="rId5"/>
    <p:sldLayoutId id="2147483911" r:id="rId6"/>
    <p:sldLayoutId id="2147483912" r:id="rId7"/>
    <p:sldLayoutId id="2147483914" r:id="rId8"/>
    <p:sldLayoutId id="2147483916" r:id="rId9"/>
    <p:sldLayoutId id="2147483917" r:id="rId10"/>
    <p:sldLayoutId id="2147483918" r:id="rId11"/>
  </p:sldLayoutIdLst>
  <p:transition/>
  <p:timing/>
  <p:txStyles>
    <p:titleStyle>
      <a:lvl1pPr marL="0" indent="0" algn="l" defTabSz="914400" rtl="0" eaLnBrk="0" fontAlgn="base" hangingPunct="0">
        <a:lnSpc>
          <a:spcPct val="100000"/>
        </a:lnSpc>
        <a:spcBef>
          <a:spcPct val="0"/>
        </a:spcBef>
        <a:spcAft>
          <a:spcPct val="0"/>
        </a:spcAft>
        <a:buClrTx/>
        <a:buSzTx/>
        <a:buFontTx/>
        <a:buNone/>
        <a:defRPr kumimoji="0" sz="4100" b="1" i="0" u="none" kern="1200" baseline="0">
          <a:solidFill>
            <a:schemeClr val="tx2"/>
          </a:solidFill>
          <a:effectLst/>
          <a:latin typeface="Lucida Sans Unicode" pitchFamily="34" charset="0"/>
          <a:ea typeface="黑体" pitchFamily="49" charset="-122"/>
          <a:cs typeface="+mj-cs"/>
        </a:defRPr>
      </a:lvl1pPr>
    </p:titleStyle>
    <p:body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sz="2700" b="0" i="0" u="none" kern="1200" baseline="0">
          <a:solidFill>
            <a:schemeClr val="tx1"/>
          </a:solidFill>
          <a:effectLst/>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sz="2300" b="0" i="0" u="none" kern="1200" baseline="0">
          <a:solidFill>
            <a:schemeClr val="tx1"/>
          </a:solidFill>
          <a:effectLst/>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sz="2100" b="0" i="0" u="none" kern="1200" baseline="0">
          <a:solidFill>
            <a:schemeClr val="tx1"/>
          </a:solidFill>
          <a:effectLst/>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sz="1900" b="0" i="0" u="none" kern="1200" baseline="0">
          <a:solidFill>
            <a:schemeClr val="tx1"/>
          </a:solidFill>
          <a:effectLst/>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sz="1800" b="0" i="0" u="none" kern="1200" baseline="0">
          <a:solidFill>
            <a:schemeClr val="tx1"/>
          </a:solidFill>
          <a:effectLst/>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p:bodyStyle>
    <p:otherStyle>
      <a:lvl1pPr marL="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1pPr>
      <a:lvl2pPr marL="4572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2pPr>
      <a:lvl3pPr marL="9144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3pPr>
      <a:lvl4pPr marL="13716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4pPr>
      <a:lvl5pPr marL="1828800" indent="0" algn="l" defTabSz="914400" rtl="0" eaLnBrk="1" fontAlgn="base" latinLnBrk="0" hangingPunct="1">
        <a:lnSpc>
          <a:spcPct val="100000"/>
        </a:lnSpc>
        <a:spcBef>
          <a:spcPct val="0"/>
        </a:spcBef>
        <a:spcAft>
          <a:spcPct val="0"/>
        </a:spcAft>
        <a:buClrTx/>
        <a:buSzTx/>
        <a:buFontTx/>
        <a:buNone/>
        <a:defRPr kumimoji="0" sz="1800" b="0" i="0" u="none" kern="1200" baseline="0">
          <a:solidFill>
            <a:schemeClr val="tx1"/>
          </a:solidFill>
          <a:effectLst/>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5.png"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6.png"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7.png"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8.png"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9.png"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0.png"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1.png"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22.png" /><Relationship Id="rId3" Type="http://schemas.openxmlformats.org/officeDocument/2006/relationships/image" Target="../media/image23.png"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jpe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8.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9.png"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0.png" /><Relationship Id="rId3" Type="http://schemas.openxmlformats.org/officeDocument/2006/relationships/image" Target="../media/image11.png" /><Relationship Id="rId4" Type="http://schemas.openxmlformats.org/officeDocument/2006/relationships/image" Target="../media/image12.png" /><Relationship Id="rId5" Type="http://schemas.openxmlformats.org/officeDocument/2006/relationships/image" Target="../media/image13.png" /><Relationship Id="rId6" Type="http://schemas.openxmlformats.org/officeDocument/2006/relationships/image" Target="../media/image14.png"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9218" name="标题 1"/>
          <p:cNvSpPr>
            <a:spLocks noGrp="1"/>
          </p:cNvSpPr>
          <p:nvPr>
            <p:ph type="ctrTitle"/>
          </p:nvPr>
        </p:nvSpPr>
        <p:spPr>
          <a:xfrm>
            <a:off x="685800" y="908721"/>
            <a:ext cx="7990656" cy="1368151"/>
          </a:xfrm>
          <a:prstGeom prst="rect">
            <a:avLst/>
          </a:prstGeom>
          <a:noFill/>
          <a:ln w="9525" cmpd="sng">
            <a:noFill/>
            <a:prstDash val="solid"/>
          </a:ln>
          <a:effectLst/>
          <a:scene3d>
            <a:camera prst="orthographicFront"/>
            <a:lightRig rig="balanced" dir="t"/>
          </a:scene3d>
          <a:sp3d prstMaterial="plastic"/>
        </p:spPr>
        <p:txBody>
          <a:bodyPr vert="horz" anchor="b">
            <a:normAutofit/>
            <a:scene3d>
              <a:camera prst="orthographicFront"/>
              <a:lightRig rig="soft" dir="t"/>
            </a:scene3d>
            <a:sp3d prstMaterial="softEdge">
              <a:bevelT w="25400" h="25400"/>
            </a:sp3d>
          </a:body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en-US" altLang="zh-CN" sz="4800" b="1" i="0" u="none" strike="noStrike" kern="1200" cap="none" spc="0" normalizeH="0" baseline="0" noProof="0" smtClean="0">
                <a:ln>
                  <a:noFill/>
                </a:ln>
                <a:solidFill>
                  <a:srgbClr val="7030A0"/>
                </a:solidFill>
                <a:effectLst>
                  <a:outerShdw blurRad="31750" dist="25400" dir="5400000" algn="tl" rotWithShape="0">
                    <a:srgbClr val="000000">
                      <a:alpha val="25000"/>
                    </a:srgbClr>
                  </a:outerShdw>
                </a:effectLst>
                <a:uLnTx/>
                <a:uFillTx/>
                <a:latin typeface="+mj-lt"/>
                <a:ea typeface="+mj-ea"/>
                <a:cs typeface="+mj-cs"/>
              </a:rPr>
              <a:t>2023</a:t>
            </a:r>
            <a:r>
              <a:rPr kumimoji="0" lang="zh-CN" altLang="zh-CN" sz="4800" b="1" i="0" u="none" strike="noStrike" kern="1200" cap="none" spc="0" normalizeH="0" baseline="0" noProof="0" smtClean="0">
                <a:ln>
                  <a:noFill/>
                </a:ln>
                <a:solidFill>
                  <a:srgbClr val="7030A0"/>
                </a:solidFill>
                <a:effectLst>
                  <a:outerShdw blurRad="31750" dist="25400" dir="5400000" algn="tl" rotWithShape="0">
                    <a:srgbClr val="000000">
                      <a:alpha val="25000"/>
                    </a:srgbClr>
                  </a:outerShdw>
                </a:effectLst>
                <a:uLnTx/>
                <a:uFillTx/>
                <a:latin typeface="+mj-lt"/>
                <a:ea typeface="+mj-ea"/>
                <a:cs typeface="+mj-cs"/>
              </a:rPr>
              <a:t>年中考物理重难点突破</a:t>
            </a:r>
            <a:endParaRPr kumimoji="0" lang="zh-CN" altLang="zh-CN" sz="4800" b="1" i="0" u="none" strike="noStrike" kern="1200" cap="none" spc="0" normalizeH="0" baseline="0" noProof="0">
              <a:ln>
                <a:noFill/>
              </a:ln>
              <a:solidFill>
                <a:srgbClr val="7030A0"/>
              </a:solidFill>
              <a:effectLst>
                <a:outerShdw blurRad="31750" dist="25400" dir="5400000" algn="tl" rotWithShape="0">
                  <a:srgbClr val="000000">
                    <a:alpha val="25000"/>
                  </a:srgbClr>
                </a:outerShdw>
              </a:effectLst>
              <a:uLnTx/>
              <a:uFillTx/>
              <a:latin typeface="+mj-lt"/>
              <a:ea typeface="+mj-ea"/>
              <a:cs typeface="+mj-cs"/>
            </a:endParaRPr>
          </a:p>
        </p:txBody>
      </p:sp>
      <p:sp>
        <p:nvSpPr>
          <p:cNvPr id="9219" name="副标题 2"/>
          <p:cNvSpPr>
            <a:spLocks noGrp="1"/>
          </p:cNvSpPr>
          <p:nvPr>
            <p:ph type="subTitle" idx="1"/>
          </p:nvPr>
        </p:nvSpPr>
        <p:spPr>
          <a:xfrm>
            <a:off x="685800" y="3068638"/>
            <a:ext cx="7772400" cy="1743075"/>
          </a:xfrm>
          <a:noFill/>
          <a:ln>
            <a:miter lim="800000"/>
          </a:ln>
        </p:spPr>
        <p:txBody>
          <a:bodyPr vert="horz" wrap="square" lIns="45720" tIns="45720" rIns="45720" bIns="45720" anchor="t" anchorCtr="0"/>
          <a:lstStyle>
            <a:lvl1pPr marL="109538" indent="0" algn="ctr" defTabSz="914400" rtl="0" eaLnBrk="0" fontAlgn="base" hangingPunct="0">
              <a:lnSpc>
                <a:spcPct val="100000"/>
              </a:lnSpc>
              <a:spcBef>
                <a:spcPts val="400"/>
              </a:spcBef>
              <a:spcAft>
                <a:spcPct val="0"/>
              </a:spcAft>
              <a:buClr>
                <a:schemeClr val="accent1"/>
              </a:buClr>
              <a:buSzPct val="68000"/>
              <a:buFont typeface="Wingdings 3"/>
              <a:buNone/>
              <a:defRPr kumimoji="0" lang="zh-CN" altLang="en-US" sz="2700" b="0" i="0" u="none" baseline="0">
                <a:solidFill>
                  <a:schemeClr val="tx1"/>
                </a:solidFill>
                <a:effectLst/>
                <a:latin typeface="Lucida Sans Unicode" pitchFamily="34" charset="0"/>
                <a:ea typeface="黑体" pitchFamily="49" charset="-122"/>
              </a:defRPr>
            </a:lvl1pPr>
            <a:lvl2pPr marL="392112" indent="0" algn="ctr" defTabSz="914400" rtl="0" eaLnBrk="0" fontAlgn="base" hangingPunct="0">
              <a:lnSpc>
                <a:spcPct val="100000"/>
              </a:lnSpc>
              <a:spcBef>
                <a:spcPts val="325"/>
              </a:spcBef>
              <a:spcAft>
                <a:spcPct val="0"/>
              </a:spcAft>
              <a:buClr>
                <a:schemeClr val="accent1"/>
              </a:buClr>
              <a:buSzTx/>
              <a:buFont typeface="Verdana" pitchFamily="34" charset="0"/>
              <a:buNone/>
              <a:defRPr kumimoji="0" lang="zh-CN" altLang="en-US" sz="2300" b="0" i="0" u="none" baseline="0">
                <a:solidFill>
                  <a:schemeClr val="tx1"/>
                </a:solidFill>
                <a:effectLst/>
                <a:latin typeface="Lucida Sans Unicode" pitchFamily="34" charset="0"/>
                <a:ea typeface="黑体" pitchFamily="49" charset="-122"/>
              </a:defRPr>
            </a:lvl2pPr>
            <a:lvl3pPr marL="630238" indent="0" algn="ctr" defTabSz="914400" rtl="0" eaLnBrk="0" fontAlgn="base" hangingPunct="0">
              <a:lnSpc>
                <a:spcPct val="100000"/>
              </a:lnSpc>
              <a:spcBef>
                <a:spcPts val="350"/>
              </a:spcBef>
              <a:spcAft>
                <a:spcPct val="0"/>
              </a:spcAft>
              <a:buClr>
                <a:schemeClr val="accent2"/>
              </a:buClr>
              <a:buSzTx/>
              <a:buFont typeface="Wingdings 2"/>
              <a:buNone/>
              <a:defRPr kumimoji="0" lang="zh-CN" altLang="en-US" sz="2100" b="0" i="0" u="none" baseline="0">
                <a:solidFill>
                  <a:schemeClr val="tx1"/>
                </a:solidFill>
                <a:effectLst/>
                <a:latin typeface="Lucida Sans Unicode" pitchFamily="34" charset="0"/>
                <a:ea typeface="黑体" pitchFamily="49" charset="-122"/>
              </a:defRPr>
            </a:lvl3pPr>
            <a:lvl4pPr marL="914400" indent="0" algn="ctr" defTabSz="914400" rtl="0" eaLnBrk="0" fontAlgn="base" hangingPunct="0">
              <a:lnSpc>
                <a:spcPct val="100000"/>
              </a:lnSpc>
              <a:spcBef>
                <a:spcPts val="350"/>
              </a:spcBef>
              <a:spcAft>
                <a:spcPct val="0"/>
              </a:spcAft>
              <a:buClr>
                <a:schemeClr val="accent2"/>
              </a:buClr>
              <a:buSzTx/>
              <a:buFont typeface="Wingdings 2"/>
              <a:buNone/>
              <a:defRPr kumimoji="0" lang="zh-CN" altLang="en-US" sz="1900" b="0" i="0" u="none" baseline="0">
                <a:solidFill>
                  <a:schemeClr val="tx1"/>
                </a:solidFill>
                <a:effectLst/>
                <a:latin typeface="Lucida Sans Unicode" pitchFamily="34" charset="0"/>
                <a:ea typeface="黑体" pitchFamily="49" charset="-122"/>
              </a:defRPr>
            </a:lvl4pPr>
            <a:lvl5pPr marL="1143000" indent="0" algn="ctr" defTabSz="914400" rtl="0" eaLnBrk="0" fontAlgn="base" hangingPunct="0">
              <a:lnSpc>
                <a:spcPct val="100000"/>
              </a:lnSpc>
              <a:spcBef>
                <a:spcPts val="350"/>
              </a:spcBef>
              <a:spcAft>
                <a:spcPct val="0"/>
              </a:spcAft>
              <a:buClr>
                <a:schemeClr val="accent2"/>
              </a:buClr>
              <a:buSzTx/>
              <a:buFont typeface="Wingdings 2"/>
              <a:buNone/>
              <a:defRPr kumimoji="0" lang="zh-CN" altLang="en-US" sz="1800" b="0" i="0" u="none" baseline="0">
                <a:solidFill>
                  <a:schemeClr val="tx1"/>
                </a:solidFill>
                <a:effectLst/>
                <a:latin typeface="Lucida Sans Unicode" pitchFamily="34" charset="0"/>
                <a:ea typeface="黑体" pitchFamily="49" charset="-122"/>
              </a:defRPr>
            </a:lvl5pPr>
          </a:lstStyle>
          <a:p>
            <a:pPr marL="0" lvl="0" indent="0" algn="r" eaLnBrk="1" hangingPunct="1"/>
            <a:r>
              <a:rPr lang="zh-CN" altLang="en-US" sz="5400" b="1">
                <a:solidFill>
                  <a:srgbClr val="0070C0"/>
                </a:solidFill>
              </a:rPr>
              <a:t>专题</a:t>
            </a:r>
            <a:r>
              <a:rPr lang="en-US" altLang="zh-CN" sz="5400" b="1">
                <a:solidFill>
                  <a:srgbClr val="0070C0"/>
                </a:solidFill>
              </a:rPr>
              <a:t>4    </a:t>
            </a:r>
            <a:r>
              <a:rPr lang="zh-CN" altLang="en-US" sz="5400" b="1">
                <a:solidFill>
                  <a:srgbClr val="0070C0"/>
                </a:solidFill>
              </a:rPr>
              <a:t>电路安全和最大（小）电功率计算问题</a:t>
            </a:r>
            <a:endParaRPr lang="zh-CN" altLang="zh-CN" sz="5400">
              <a:solidFill>
                <a:srgbClr val="0070C0"/>
              </a:solidFill>
            </a:endParaRPr>
          </a:p>
          <a:p>
            <a:pPr marL="0" lvl="0" indent="0" algn="r" eaLnBrk="1" hangingPunct="1"/>
            <a:endParaRPr lang="zh-CN" altLang="en-US">
              <a:solidFill>
                <a:schemeClr val="tx2"/>
              </a:solidFill>
            </a:endParaRPr>
          </a:p>
        </p:txBody>
      </p:sp>
    </p:spTree>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8434" name="内容占位符 1"/>
          <p:cNvSpPr>
            <a:spLocks noGrp="1"/>
          </p:cNvSpPr>
          <p:nvPr>
            <p:ph idx="1"/>
          </p:nvPr>
        </p:nvSpPr>
        <p:spPr>
          <a:xfrm>
            <a:off x="457200" y="1700213"/>
            <a:ext cx="8229600" cy="4752975"/>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sz="2400" b="1"/>
              <a:t>1.</a:t>
            </a:r>
            <a:r>
              <a:rPr lang="zh-CN" altLang="zh-CN" sz="2400" b="1"/>
              <a:t>（</a:t>
            </a:r>
            <a:r>
              <a:rPr lang="en-US" altLang="zh-CN" sz="2400" b="1"/>
              <a:t>2022</a:t>
            </a:r>
            <a:r>
              <a:rPr lang="zh-CN" altLang="zh-CN" sz="2400" b="1"/>
              <a:t>遵义）如图甲所示电路，电源电压保持不变，电流表的量程为</a:t>
            </a:r>
            <a:r>
              <a:rPr lang="en-US" altLang="zh-CN" sz="2400" b="1"/>
              <a:t>0</a:t>
            </a:r>
            <a:r>
              <a:rPr lang="zh-CN" altLang="zh-CN" sz="2400" b="1"/>
              <a:t>～</a:t>
            </a:r>
            <a:r>
              <a:rPr lang="en-US" altLang="zh-CN" sz="2400" b="1"/>
              <a:t>0.6A</a:t>
            </a:r>
            <a:r>
              <a:rPr lang="zh-CN" altLang="zh-CN" sz="2400" b="1"/>
              <a:t>，电压表的量程为</a:t>
            </a:r>
            <a:r>
              <a:rPr lang="en-US" altLang="zh-CN" sz="2400" b="1"/>
              <a:t>0</a:t>
            </a:r>
            <a:r>
              <a:rPr lang="zh-CN" altLang="zh-CN" sz="2400" b="1"/>
              <a:t>～</a:t>
            </a:r>
            <a:r>
              <a:rPr lang="en-US" altLang="zh-CN" sz="2400" b="1"/>
              <a:t>15V</a:t>
            </a:r>
            <a:r>
              <a:rPr lang="zh-CN" altLang="zh-CN" sz="2400" b="1"/>
              <a:t>，滑动变阻器</a:t>
            </a:r>
            <a:r>
              <a:rPr lang="en-US" altLang="zh-CN" sz="2400" b="1"/>
              <a:t>R</a:t>
            </a:r>
            <a:r>
              <a:rPr lang="en-US" altLang="zh-CN" sz="2400" b="1" baseline="-25000"/>
              <a:t>1</a:t>
            </a:r>
            <a:r>
              <a:rPr lang="zh-CN" altLang="zh-CN" sz="2400" b="1"/>
              <a:t>的阻值变化范围为</a:t>
            </a:r>
            <a:r>
              <a:rPr lang="en-US" altLang="zh-CN" sz="2400" b="1"/>
              <a:t>0</a:t>
            </a:r>
            <a:r>
              <a:rPr lang="zh-CN" altLang="zh-CN" sz="2400" b="1"/>
              <a:t>～</a:t>
            </a:r>
            <a:r>
              <a:rPr lang="en-US" altLang="zh-CN" sz="2400" b="1"/>
              <a:t>20Ω</a:t>
            </a:r>
            <a:r>
              <a:rPr lang="zh-CN" altLang="zh-CN" sz="2400" b="1"/>
              <a:t>，</a:t>
            </a:r>
            <a:r>
              <a:rPr lang="en-US" altLang="zh-CN" sz="2400" b="1"/>
              <a:t>R</a:t>
            </a:r>
            <a:r>
              <a:rPr lang="en-US" altLang="zh-CN" sz="2400" b="1" baseline="-25000"/>
              <a:t>2</a:t>
            </a:r>
            <a:r>
              <a:rPr lang="zh-CN" altLang="zh-CN" sz="2400" b="1"/>
              <a:t>为定值电阻。闭合开关</a:t>
            </a:r>
            <a:r>
              <a:rPr lang="en-US" altLang="zh-CN" sz="2400" b="1"/>
              <a:t>S</a:t>
            </a:r>
            <a:r>
              <a:rPr lang="zh-CN" altLang="zh-CN" sz="2400" b="1"/>
              <a:t>，滑片</a:t>
            </a:r>
            <a:r>
              <a:rPr lang="en-US" altLang="zh-CN" sz="2400" b="1"/>
              <a:t>P</a:t>
            </a:r>
            <a:r>
              <a:rPr lang="zh-CN" altLang="zh-CN" sz="2400" b="1"/>
              <a:t>在某两点间移动时电流表示数与电压表示数的变化关系图像如图乙所示。在保证电路安全的情况下，下列说法正确的是（　　）</a:t>
            </a:r>
            <a:endParaRPr lang="zh-CN" altLang="zh-CN" sz="2400" b="1"/>
          </a:p>
          <a:p>
            <a:pPr marL="365125" lvl="0" indent="-255588"/>
            <a:r>
              <a:rPr lang="en-US" altLang="zh-CN" sz="2400" b="1"/>
              <a:t>A</a:t>
            </a:r>
            <a:r>
              <a:rPr lang="zh-CN" altLang="zh-CN" sz="2400" b="1"/>
              <a:t>．</a:t>
            </a:r>
            <a:r>
              <a:rPr lang="en-US" altLang="zh-CN" sz="2400" b="1"/>
              <a:t>R</a:t>
            </a:r>
            <a:r>
              <a:rPr lang="en-US" altLang="zh-CN" sz="2400" b="1" baseline="-25000"/>
              <a:t>2</a:t>
            </a:r>
            <a:r>
              <a:rPr lang="zh-CN" altLang="zh-CN" sz="2400" b="1"/>
              <a:t>的阻值为</a:t>
            </a:r>
            <a:r>
              <a:rPr lang="en-US" altLang="zh-CN" sz="2400" b="1"/>
              <a:t>5Ω	</a:t>
            </a:r>
            <a:endParaRPr lang="zh-CN" altLang="zh-CN" sz="2400" b="1"/>
          </a:p>
          <a:p>
            <a:pPr marL="365125" lvl="0" indent="-255588"/>
            <a:r>
              <a:rPr lang="en-US" altLang="zh-CN" sz="2400" b="1"/>
              <a:t>B</a:t>
            </a:r>
            <a:r>
              <a:rPr lang="zh-CN" altLang="zh-CN" sz="2400" b="1"/>
              <a:t>．</a:t>
            </a:r>
            <a:r>
              <a:rPr lang="en-US" altLang="zh-CN" sz="2400" b="1"/>
              <a:t>R</a:t>
            </a:r>
            <a:r>
              <a:rPr lang="en-US" altLang="zh-CN" sz="2400" b="1" baseline="-25000"/>
              <a:t>1</a:t>
            </a:r>
            <a:r>
              <a:rPr lang="zh-CN" altLang="zh-CN" sz="2400" b="1"/>
              <a:t>消耗的最大电功率为</a:t>
            </a:r>
            <a:r>
              <a:rPr lang="en-US" altLang="zh-CN" sz="2400" b="1"/>
              <a:t>4.05W	</a:t>
            </a:r>
            <a:endParaRPr lang="zh-CN" altLang="zh-CN" sz="2400" b="1"/>
          </a:p>
          <a:p>
            <a:pPr marL="365125" lvl="0" indent="-255588"/>
            <a:r>
              <a:rPr lang="en-US" altLang="zh-CN" sz="2400" b="1"/>
              <a:t>C</a:t>
            </a:r>
            <a:r>
              <a:rPr lang="zh-CN" altLang="zh-CN" sz="2400" b="1"/>
              <a:t>．</a:t>
            </a:r>
            <a:r>
              <a:rPr lang="en-US" altLang="zh-CN" sz="2400" b="1"/>
              <a:t>R</a:t>
            </a:r>
            <a:r>
              <a:rPr lang="en-US" altLang="zh-CN" sz="2400" b="1" baseline="-25000"/>
              <a:t>2</a:t>
            </a:r>
            <a:r>
              <a:rPr lang="zh-CN" altLang="zh-CN" sz="2400" b="1"/>
              <a:t>消耗的最大和最小电功率之</a:t>
            </a:r>
            <a:endParaRPr lang="en-US" altLang="zh-CN" sz="2400" b="1"/>
          </a:p>
          <a:p>
            <a:pPr marL="365125" lvl="0" indent="-255588"/>
            <a:r>
              <a:rPr lang="zh-CN" altLang="zh-CN" sz="2400" b="1"/>
              <a:t>差为</a:t>
            </a:r>
            <a:r>
              <a:rPr lang="en-US" altLang="zh-CN" sz="2400" b="1"/>
              <a:t>1.152W	</a:t>
            </a:r>
            <a:endParaRPr lang="zh-CN" altLang="zh-CN" sz="2400" b="1"/>
          </a:p>
          <a:p>
            <a:pPr marL="365125" lvl="0" indent="-255588"/>
            <a:r>
              <a:rPr lang="en-US" altLang="zh-CN" sz="2400" b="1"/>
              <a:t>D</a:t>
            </a:r>
            <a:r>
              <a:rPr lang="zh-CN" altLang="zh-CN" sz="2400" b="1"/>
              <a:t>．电压表的最小示数与最大示数</a:t>
            </a:r>
            <a:endParaRPr lang="en-US" altLang="zh-CN" sz="2400" b="1"/>
          </a:p>
          <a:p>
            <a:pPr marL="365125" lvl="0" indent="-255588"/>
            <a:r>
              <a:rPr lang="zh-CN" altLang="zh-CN" sz="2400" b="1"/>
              <a:t>比为</a:t>
            </a:r>
            <a:r>
              <a:rPr lang="en-US" altLang="zh-CN" sz="2400" b="1"/>
              <a:t>13</a:t>
            </a:r>
            <a:r>
              <a:rPr lang="zh-CN" altLang="zh-CN" sz="2400" b="1"/>
              <a:t>：</a:t>
            </a:r>
            <a:r>
              <a:rPr lang="en-US" altLang="zh-CN" sz="2400" b="1"/>
              <a:t>14</a:t>
            </a:r>
            <a:endParaRPr lang="zh-CN" altLang="zh-CN" sz="2400" b="1"/>
          </a:p>
          <a:p>
            <a:pPr marL="365125" lvl="0" indent="-255588" eaLnBrk="1" hangingPunct="1"/>
            <a:endParaRPr lang="zh-CN" altLang="en-US"/>
          </a:p>
        </p:txBody>
      </p:sp>
      <p:sp>
        <p:nvSpPr>
          <p:cNvPr id="18435" name="标题 2"/>
          <p:cNvSpPr>
            <a:spLocks noGrp="1"/>
          </p:cNvSpPr>
          <p:nvPr>
            <p:ph type="title"/>
          </p:nvPr>
        </p:nvSpPr>
        <p:spPr>
          <a:xfrm>
            <a:off x="457200" y="908720"/>
            <a:ext cx="8229600" cy="864096"/>
          </a:xfrm>
          <a:prstGeom prst="rect">
            <a:avLst/>
          </a:prstGeom>
          <a:noFill/>
          <a:ln w="9525" cmpd="sng">
            <a:noFill/>
            <a:prstDash val="solid"/>
          </a:ln>
          <a:effectLst/>
          <a:scene3d>
            <a:camera prst="orthographicFront"/>
            <a:lightRig rig="balanced" dir="t"/>
          </a:scene3d>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zh-CN" sz="3600" b="1" i="0" u="none" strike="noStrike" kern="1200" cap="none" spc="0" normalizeH="0" baseline="0" noProof="0" smtClean="0">
                <a:ln>
                  <a:noFill/>
                </a:ln>
                <a:solidFill>
                  <a:srgbClr val="0070C0"/>
                </a:solidFill>
                <a:effectLst>
                  <a:outerShdw blurRad="31750" dist="25400" dir="5400000" algn="tl" rotWithShape="0">
                    <a:srgbClr val="000000">
                      <a:alpha val="25000"/>
                    </a:srgbClr>
                  </a:outerShdw>
                </a:effectLst>
                <a:uLnTx/>
                <a:uFillTx/>
                <a:latin typeface="+mj-lt"/>
                <a:ea typeface="+mj-ea"/>
                <a:cs typeface="+mj-cs"/>
              </a:rPr>
              <a:t>【针对练习精编】</a:t>
            </a:r>
            <a:endParaRPr kumimoji="0" lang="zh-CN" altLang="zh-CN" sz="3600" b="1" i="0" u="none" strike="noStrike" kern="1200" cap="none" spc="0" normalizeH="0" baseline="0" noProof="0">
              <a:ln>
                <a:noFill/>
              </a:ln>
              <a:solidFill>
                <a:srgbClr val="0070C0"/>
              </a:solidFill>
              <a:effectLst>
                <a:outerShdw blurRad="31750" dist="25400" dir="5400000" algn="tl" rotWithShape="0">
                  <a:srgbClr val="000000">
                    <a:alpha val="25000"/>
                  </a:srgbClr>
                </a:outerShdw>
              </a:effectLst>
              <a:uLnTx/>
              <a:uFillTx/>
              <a:latin typeface="+mj-lt"/>
              <a:ea typeface="+mj-ea"/>
              <a:cs typeface="+mj-cs"/>
            </a:endParaRPr>
          </a:p>
        </p:txBody>
      </p:sp>
      <p:sp>
        <p:nvSpPr>
          <p:cNvPr id="18436"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8437" name="图片 28"/>
          <p:cNvPicPr>
            <a:picLocks noChangeAspect="1"/>
          </p:cNvPicPr>
          <p:nvPr/>
        </p:nvPicPr>
        <p:blipFill>
          <a:blip r:embed="rId2"/>
          <a:stretch>
            <a:fillRect/>
          </a:stretch>
        </p:blipFill>
        <p:spPr>
          <a:xfrm>
            <a:off x="5651500" y="3933825"/>
            <a:ext cx="3313113" cy="2159000"/>
          </a:xfrm>
          <a:prstGeom prst="rect">
            <a:avLst/>
          </a:prstGeom>
          <a:noFill/>
          <a:ln>
            <a:noFill/>
            <a:miter lim="800000"/>
          </a:ln>
        </p:spPr>
      </p:pic>
      <p:sp>
        <p:nvSpPr>
          <p:cNvPr id="18438" name="TextBox 5"/>
          <p:cNvSpPr/>
          <p:nvPr/>
        </p:nvSpPr>
        <p:spPr>
          <a:xfrm>
            <a:off x="4572000" y="3573463"/>
            <a:ext cx="630238" cy="461962"/>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400" b="1">
                <a:solidFill>
                  <a:srgbClr val="FF0000"/>
                </a:solidFill>
              </a:rPr>
              <a:t>AC</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4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8" grpId="0"/>
    </p:bldLst>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9458"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sz="2400" b="1"/>
              <a:t>2.</a:t>
            </a:r>
            <a:r>
              <a:rPr lang="zh-CN" altLang="zh-CN" sz="2400" b="1"/>
              <a:t>（</a:t>
            </a:r>
            <a:r>
              <a:rPr lang="en-US" altLang="zh-CN" sz="2400" b="1"/>
              <a:t>2022</a:t>
            </a:r>
            <a:r>
              <a:rPr lang="zh-CN" altLang="zh-CN" sz="2400" b="1"/>
              <a:t>六盘水）如图甲所示电路中，电源电压保持不变，滑动变阻器</a:t>
            </a:r>
            <a:r>
              <a:rPr lang="en-US" altLang="zh-CN" sz="2400" b="1"/>
              <a:t>R</a:t>
            </a:r>
            <a:r>
              <a:rPr lang="zh-CN" altLang="zh-CN" sz="2400" b="1"/>
              <a:t>的最大阻值为</a:t>
            </a:r>
            <a:r>
              <a:rPr lang="en-US" altLang="zh-CN" sz="2400" b="1"/>
              <a:t>20Ω</a:t>
            </a:r>
            <a:r>
              <a:rPr lang="zh-CN" altLang="zh-CN" sz="2400" b="1"/>
              <a:t>。闭合开关</a:t>
            </a:r>
            <a:r>
              <a:rPr lang="en-US" altLang="zh-CN" sz="2400" b="1"/>
              <a:t>S</a:t>
            </a:r>
            <a:r>
              <a:rPr lang="zh-CN" altLang="zh-CN" sz="2400" b="1"/>
              <a:t>，当滑动变阻器的滑片</a:t>
            </a:r>
            <a:r>
              <a:rPr lang="en-US" altLang="zh-CN" sz="2400" b="1"/>
              <a:t>P</a:t>
            </a:r>
            <a:r>
              <a:rPr lang="zh-CN" altLang="zh-CN" sz="2400" b="1"/>
              <a:t>从</a:t>
            </a:r>
            <a:r>
              <a:rPr lang="en-US" altLang="zh-CN" sz="2400" b="1"/>
              <a:t>b</a:t>
            </a:r>
            <a:r>
              <a:rPr lang="zh-CN" altLang="zh-CN" sz="2400" b="1"/>
              <a:t>端移动到</a:t>
            </a:r>
            <a:r>
              <a:rPr lang="en-US" altLang="zh-CN" sz="2400" b="1"/>
              <a:t>a</a:t>
            </a:r>
            <a:r>
              <a:rPr lang="zh-CN" altLang="zh-CN" sz="2400" b="1"/>
              <a:t>端的过程中，电流表与电压表示数变化关系如图乙所示。已知小灯泡</a:t>
            </a:r>
            <a:r>
              <a:rPr lang="en-US" altLang="zh-CN" sz="2400" b="1"/>
              <a:t>L</a:t>
            </a:r>
            <a:r>
              <a:rPr lang="zh-CN" altLang="zh-CN" sz="2400" b="1"/>
              <a:t>正常发光时滑片位于</a:t>
            </a:r>
            <a:r>
              <a:rPr lang="en-US" altLang="zh-CN" sz="2400" b="1"/>
              <a:t>a</a:t>
            </a:r>
            <a:r>
              <a:rPr lang="zh-CN" altLang="zh-CN" sz="2400" b="1"/>
              <a:t>端，下列说法正确的是（　　）</a:t>
            </a:r>
            <a:endParaRPr lang="zh-CN" altLang="zh-CN" sz="2400" b="1"/>
          </a:p>
          <a:p>
            <a:pPr marL="365125" lvl="0" indent="-255588"/>
            <a:r>
              <a:rPr lang="en-US" altLang="zh-CN" sz="2400" b="1"/>
              <a:t>A</a:t>
            </a:r>
            <a:r>
              <a:rPr lang="zh-CN" altLang="zh-CN" sz="2400" b="1"/>
              <a:t>．电源电压为</a:t>
            </a:r>
            <a:r>
              <a:rPr lang="en-US" altLang="zh-CN" sz="2400" b="1"/>
              <a:t>4V	</a:t>
            </a:r>
            <a:endParaRPr lang="zh-CN" altLang="zh-CN" sz="2400" b="1"/>
          </a:p>
          <a:p>
            <a:pPr marL="365125" lvl="0" indent="-255588"/>
            <a:r>
              <a:rPr lang="en-US" altLang="zh-CN" sz="2400" b="1"/>
              <a:t>B</a:t>
            </a:r>
            <a:r>
              <a:rPr lang="zh-CN" altLang="zh-CN" sz="2400" b="1"/>
              <a:t>．电路消耗的最小电功率为</a:t>
            </a:r>
            <a:r>
              <a:rPr lang="en-US" altLang="zh-CN" sz="2400" b="1"/>
              <a:t>1.2W	</a:t>
            </a:r>
            <a:endParaRPr lang="zh-CN" altLang="zh-CN" sz="2400" b="1"/>
          </a:p>
          <a:p>
            <a:pPr marL="365125" lvl="0" indent="-255588"/>
            <a:r>
              <a:rPr lang="en-US" altLang="zh-CN" sz="2400" b="1"/>
              <a:t>C</a:t>
            </a:r>
            <a:r>
              <a:rPr lang="zh-CN" altLang="zh-CN" sz="2400" b="1"/>
              <a:t>．小灯泡</a:t>
            </a:r>
            <a:r>
              <a:rPr lang="en-US" altLang="zh-CN" sz="2400" b="1"/>
              <a:t>L</a:t>
            </a:r>
            <a:r>
              <a:rPr lang="zh-CN" altLang="zh-CN" sz="2400" b="1"/>
              <a:t>正常发光时电阻为</a:t>
            </a:r>
            <a:r>
              <a:rPr lang="en-US" altLang="zh-CN" sz="2400" b="1"/>
              <a:t>2.5Ω	</a:t>
            </a:r>
            <a:endParaRPr lang="zh-CN" altLang="zh-CN" sz="2400" b="1"/>
          </a:p>
          <a:p>
            <a:pPr marL="365125" lvl="0" indent="-255588"/>
            <a:r>
              <a:rPr lang="en-US" altLang="zh-CN" sz="2400" b="1"/>
              <a:t>D</a:t>
            </a:r>
            <a:r>
              <a:rPr lang="zh-CN" altLang="zh-CN" sz="2400" b="1"/>
              <a:t>．滑片在</a:t>
            </a:r>
            <a:r>
              <a:rPr lang="en-US" altLang="zh-CN" sz="2400" b="1"/>
              <a:t>b</a:t>
            </a:r>
            <a:r>
              <a:rPr lang="zh-CN" altLang="zh-CN" sz="2400" b="1"/>
              <a:t>端时</a:t>
            </a:r>
            <a:r>
              <a:rPr lang="en-US" altLang="zh-CN" sz="2400" b="1"/>
              <a:t>L</a:t>
            </a:r>
            <a:r>
              <a:rPr lang="zh-CN" altLang="zh-CN" sz="2400" b="1"/>
              <a:t>与</a:t>
            </a:r>
            <a:r>
              <a:rPr lang="en-US" altLang="zh-CN" sz="2400" b="1"/>
              <a:t>R</a:t>
            </a:r>
            <a:r>
              <a:rPr lang="zh-CN" altLang="zh-CN" sz="2400" b="1"/>
              <a:t>两端电压之比为</a:t>
            </a:r>
            <a:r>
              <a:rPr lang="en-US" altLang="zh-CN" sz="2400" b="1"/>
              <a:t>2</a:t>
            </a:r>
            <a:r>
              <a:rPr lang="zh-CN" altLang="zh-CN" sz="2400" b="1"/>
              <a:t>：</a:t>
            </a:r>
            <a:r>
              <a:rPr lang="en-US" altLang="zh-CN" sz="2400" b="1"/>
              <a:t>1</a:t>
            </a:r>
            <a:endParaRPr lang="zh-CN" altLang="zh-CN" sz="2400" b="1"/>
          </a:p>
          <a:p>
            <a:pPr marL="365125" lvl="0" indent="-255588" eaLnBrk="1" hangingPunct="1"/>
            <a:endParaRPr lang="zh-CN" altLang="en-US"/>
          </a:p>
        </p:txBody>
      </p:sp>
      <p:sp>
        <p:nvSpPr>
          <p:cNvPr id="19459"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9460" name="Picture 4"/>
          <p:cNvPicPr>
            <a:picLocks noChangeAspect="1"/>
          </p:cNvPicPr>
          <p:nvPr/>
        </p:nvPicPr>
        <p:blipFill>
          <a:blip r:embed="rId2"/>
          <a:stretch>
            <a:fillRect/>
          </a:stretch>
        </p:blipFill>
        <p:spPr>
          <a:xfrm>
            <a:off x="2339975" y="4581525"/>
            <a:ext cx="3667125" cy="1727200"/>
          </a:xfrm>
          <a:prstGeom prst="rect">
            <a:avLst/>
          </a:prstGeom>
          <a:noFill/>
          <a:ln>
            <a:noFill/>
            <a:miter lim="800000"/>
          </a:ln>
        </p:spPr>
      </p:pic>
      <p:sp>
        <p:nvSpPr>
          <p:cNvPr id="19461" name="TextBox 4"/>
          <p:cNvSpPr/>
          <p:nvPr/>
        </p:nvSpPr>
        <p:spPr>
          <a:xfrm>
            <a:off x="5795963" y="2420938"/>
            <a:ext cx="407987" cy="461962"/>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400" b="1">
                <a:solidFill>
                  <a:srgbClr val="FF0000"/>
                </a:solidFill>
              </a:rPr>
              <a:t>B</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0482"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b="1"/>
              <a:t>3.</a:t>
            </a:r>
            <a:r>
              <a:rPr lang="zh-CN" altLang="zh-CN" b="1"/>
              <a:t>（</a:t>
            </a:r>
            <a:r>
              <a:rPr lang="en-US" altLang="zh-CN" b="1"/>
              <a:t>2022</a:t>
            </a:r>
            <a:r>
              <a:rPr lang="zh-CN" altLang="zh-CN" b="1"/>
              <a:t>襄阳）如图所示电路，电源电压恒为</a:t>
            </a:r>
            <a:r>
              <a:rPr lang="en-US" altLang="zh-CN" b="1"/>
              <a:t>15V</a:t>
            </a:r>
            <a:r>
              <a:rPr lang="zh-CN" altLang="zh-CN" b="1"/>
              <a:t>，</a:t>
            </a:r>
            <a:r>
              <a:rPr lang="en-US" altLang="zh-CN" b="1"/>
              <a:t>R</a:t>
            </a:r>
            <a:r>
              <a:rPr lang="en-US" altLang="zh-CN" b="1" baseline="-25000"/>
              <a:t>1</a:t>
            </a:r>
            <a:r>
              <a:rPr lang="zh-CN" altLang="zh-CN" b="1"/>
              <a:t>＝</a:t>
            </a:r>
            <a:r>
              <a:rPr lang="en-US" altLang="zh-CN" b="1"/>
              <a:t>6Ω</a:t>
            </a:r>
            <a:r>
              <a:rPr lang="zh-CN" altLang="zh-CN" b="1"/>
              <a:t>，</a:t>
            </a:r>
            <a:r>
              <a:rPr lang="en-US" altLang="zh-CN" b="1"/>
              <a:t>R</a:t>
            </a:r>
            <a:r>
              <a:rPr lang="en-US" altLang="zh-CN" b="1" baseline="-25000"/>
              <a:t>3</a:t>
            </a:r>
            <a:r>
              <a:rPr lang="zh-CN" altLang="zh-CN" b="1"/>
              <a:t>＝</a:t>
            </a:r>
            <a:r>
              <a:rPr lang="en-US" altLang="zh-CN" b="1"/>
              <a:t>3Ω</a:t>
            </a:r>
            <a:r>
              <a:rPr lang="zh-CN" altLang="zh-CN" b="1"/>
              <a:t>，</a:t>
            </a:r>
            <a:r>
              <a:rPr lang="en-US" altLang="zh-CN" b="1"/>
              <a:t>R</a:t>
            </a:r>
            <a:r>
              <a:rPr lang="en-US" altLang="zh-CN" b="1" baseline="-25000"/>
              <a:t>2</a:t>
            </a:r>
            <a:r>
              <a:rPr lang="zh-CN" altLang="zh-CN" b="1"/>
              <a:t>是规格为“</a:t>
            </a:r>
            <a:r>
              <a:rPr lang="en-US" altLang="zh-CN" b="1"/>
              <a:t>30Ω  1A</a:t>
            </a:r>
            <a:r>
              <a:rPr lang="zh-CN" altLang="zh-CN" b="1"/>
              <a:t>”的滑动变阻器。闭合开关</a:t>
            </a:r>
            <a:r>
              <a:rPr lang="en-US" altLang="zh-CN" b="1"/>
              <a:t>S</a:t>
            </a:r>
            <a:r>
              <a:rPr lang="zh-CN" altLang="zh-CN" b="1"/>
              <a:t>，在保证电路安全的情况下，滑片</a:t>
            </a:r>
            <a:r>
              <a:rPr lang="en-US" altLang="zh-CN" b="1"/>
              <a:t>P</a:t>
            </a:r>
            <a:r>
              <a:rPr lang="zh-CN" altLang="zh-CN" b="1"/>
              <a:t>在</a:t>
            </a:r>
            <a:r>
              <a:rPr lang="en-US" altLang="zh-CN" b="1"/>
              <a:t>a</a:t>
            </a:r>
            <a:r>
              <a:rPr lang="zh-CN" altLang="zh-CN" b="1"/>
              <a:t>、</a:t>
            </a:r>
            <a:r>
              <a:rPr lang="en-US" altLang="zh-CN" b="1"/>
              <a:t>b</a:t>
            </a:r>
            <a:r>
              <a:rPr lang="zh-CN" altLang="zh-CN" b="1"/>
              <a:t>间滑动（</a:t>
            </a:r>
            <a:r>
              <a:rPr lang="en-US" altLang="zh-CN" b="1"/>
              <a:t>a</a:t>
            </a:r>
            <a:r>
              <a:rPr lang="zh-CN" altLang="zh-CN" b="1"/>
              <a:t>、</a:t>
            </a:r>
            <a:r>
              <a:rPr lang="en-US" altLang="zh-CN" b="1"/>
              <a:t>b</a:t>
            </a:r>
            <a:r>
              <a:rPr lang="zh-CN" altLang="zh-CN" b="1"/>
              <a:t>都不是端点），滑动变阻器消耗的功率为</a:t>
            </a:r>
            <a:r>
              <a:rPr lang="en-US" altLang="zh-CN" b="1"/>
              <a:t>P</a:t>
            </a:r>
            <a:r>
              <a:rPr lang="en-US" altLang="zh-CN" b="1" baseline="-25000"/>
              <a:t>2</a:t>
            </a:r>
            <a:r>
              <a:rPr lang="zh-CN" altLang="zh-CN" b="1"/>
              <a:t>，电阻</a:t>
            </a:r>
            <a:r>
              <a:rPr lang="en-US" altLang="zh-CN" b="1"/>
              <a:t>R</a:t>
            </a:r>
            <a:r>
              <a:rPr lang="en-US" altLang="zh-CN" b="1" baseline="-25000"/>
              <a:t>1</a:t>
            </a:r>
            <a:r>
              <a:rPr lang="zh-CN" altLang="zh-CN" b="1"/>
              <a:t>消耗的功率为</a:t>
            </a:r>
            <a:r>
              <a:rPr lang="en-US" altLang="zh-CN" b="1"/>
              <a:t>P</a:t>
            </a:r>
            <a:r>
              <a:rPr lang="en-US" altLang="zh-CN" b="1" baseline="-25000"/>
              <a:t>1</a:t>
            </a:r>
            <a:r>
              <a:rPr lang="zh-CN" altLang="zh-CN" b="1"/>
              <a:t>，则</a:t>
            </a:r>
            <a:r>
              <a:rPr lang="en-US" altLang="zh-CN" b="1"/>
              <a:t>P</a:t>
            </a:r>
            <a:r>
              <a:rPr lang="en-US" altLang="zh-CN" b="1" baseline="-25000"/>
              <a:t>2</a:t>
            </a:r>
            <a:r>
              <a:rPr lang="zh-CN" altLang="zh-CN" b="1"/>
              <a:t>﹣</a:t>
            </a:r>
            <a:r>
              <a:rPr lang="en-US" altLang="zh-CN" b="1"/>
              <a:t>P</a:t>
            </a:r>
            <a:r>
              <a:rPr lang="en-US" altLang="zh-CN" b="1" baseline="-25000"/>
              <a:t>1</a:t>
            </a:r>
            <a:r>
              <a:rPr lang="zh-CN" altLang="zh-CN" b="1"/>
              <a:t>最大值为 </a:t>
            </a:r>
            <a:r>
              <a:rPr lang="zh-CN" altLang="zh-CN" b="1" u="sng"/>
              <a:t>　</a:t>
            </a:r>
            <a:r>
              <a:rPr lang="en-US" altLang="zh-CN" b="1" u="sng"/>
              <a:t>   </a:t>
            </a:r>
            <a:r>
              <a:rPr lang="zh-CN" altLang="zh-CN" b="1" u="sng"/>
              <a:t>　</a:t>
            </a:r>
            <a:r>
              <a:rPr lang="en-US" altLang="zh-CN" b="1"/>
              <a:t>W</a:t>
            </a:r>
            <a:r>
              <a:rPr lang="zh-CN" altLang="zh-CN" b="1"/>
              <a:t>。</a:t>
            </a:r>
            <a:endParaRPr lang="zh-CN" altLang="zh-CN" b="1"/>
          </a:p>
          <a:p>
            <a:pPr marL="365125" lvl="0" indent="-255588" eaLnBrk="1" hangingPunct="1"/>
            <a:endParaRPr lang="zh-CN" altLang="en-US"/>
          </a:p>
        </p:txBody>
      </p:sp>
      <p:sp>
        <p:nvSpPr>
          <p:cNvPr id="20483"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0484" name="Picture 4"/>
          <p:cNvPicPr>
            <a:picLocks noChangeAspect="1"/>
          </p:cNvPicPr>
          <p:nvPr/>
        </p:nvPicPr>
        <p:blipFill>
          <a:blip r:embed="rId2"/>
          <a:stretch>
            <a:fillRect/>
          </a:stretch>
        </p:blipFill>
        <p:spPr>
          <a:xfrm>
            <a:off x="2268538" y="3500438"/>
            <a:ext cx="4103687" cy="2700337"/>
          </a:xfrm>
          <a:prstGeom prst="rect">
            <a:avLst/>
          </a:prstGeom>
          <a:noFill/>
          <a:ln>
            <a:noFill/>
            <a:miter lim="800000"/>
          </a:ln>
        </p:spPr>
      </p:pic>
      <p:sp>
        <p:nvSpPr>
          <p:cNvPr id="20485" name="TextBox 4"/>
          <p:cNvSpPr/>
          <p:nvPr/>
        </p:nvSpPr>
        <p:spPr>
          <a:xfrm>
            <a:off x="5148263" y="2924175"/>
            <a:ext cx="884237" cy="523875"/>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800" b="1">
                <a:solidFill>
                  <a:srgbClr val="FF0000"/>
                </a:solidFill>
              </a:rPr>
              <a:t>3.75</a:t>
            </a:r>
            <a:endParaRPr lang="zh-CN" altLang="zh-CN" sz="28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5" grpId="0"/>
    </p:bldLst>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1506"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sz="2400" b="1"/>
              <a:t>4.</a:t>
            </a:r>
            <a:r>
              <a:rPr lang="zh-CN" altLang="zh-CN" sz="2400" b="1"/>
              <a:t>（</a:t>
            </a:r>
            <a:r>
              <a:rPr lang="en-US" altLang="zh-CN" sz="2400" b="1"/>
              <a:t>2022</a:t>
            </a:r>
            <a:r>
              <a:rPr lang="zh-CN" altLang="zh-CN" sz="2400" b="1"/>
              <a:t>鄂州）如图所示，科技制作小组运用电学知识设计了一个电子身高测量仪。已知定值电阻</a:t>
            </a:r>
            <a:r>
              <a:rPr lang="en-US" altLang="zh-CN" sz="2400" b="1"/>
              <a:t>R</a:t>
            </a:r>
            <a:r>
              <a:rPr lang="en-US" altLang="zh-CN" sz="2400" b="1" baseline="-25000"/>
              <a:t>1</a:t>
            </a:r>
            <a:r>
              <a:rPr lang="zh-CN" altLang="zh-CN" sz="2400" b="1"/>
              <a:t>＝</a:t>
            </a:r>
            <a:r>
              <a:rPr lang="en-US" altLang="zh-CN" sz="2400" b="1"/>
              <a:t>5Ω</a:t>
            </a:r>
            <a:r>
              <a:rPr lang="zh-CN" altLang="zh-CN" sz="2400" b="1"/>
              <a:t>，电源电压恒为</a:t>
            </a:r>
            <a:r>
              <a:rPr lang="en-US" altLang="zh-CN" sz="2400" b="1"/>
              <a:t>4V</a:t>
            </a:r>
            <a:r>
              <a:rPr lang="zh-CN" altLang="zh-CN" sz="2400" b="1"/>
              <a:t>，</a:t>
            </a:r>
            <a:r>
              <a:rPr lang="en-US" altLang="zh-CN" sz="2400" b="1"/>
              <a:t>R</a:t>
            </a:r>
            <a:r>
              <a:rPr lang="en-US" altLang="zh-CN" sz="2400" b="1" baseline="-25000"/>
              <a:t>2</a:t>
            </a:r>
            <a:r>
              <a:rPr lang="zh-CN" altLang="zh-CN" sz="2400" b="1"/>
              <a:t>的规格为“</a:t>
            </a:r>
            <a:r>
              <a:rPr lang="en-US" altLang="zh-CN" sz="2400" b="1"/>
              <a:t>20Ω 0.5A</a:t>
            </a:r>
            <a:r>
              <a:rPr lang="zh-CN" altLang="zh-CN" sz="2400" b="1"/>
              <a:t>”，电压表量程为</a:t>
            </a:r>
            <a:r>
              <a:rPr lang="en-US" altLang="zh-CN" sz="2400" b="1"/>
              <a:t>0</a:t>
            </a:r>
            <a:r>
              <a:rPr lang="zh-CN" altLang="zh-CN" sz="2400" b="1"/>
              <a:t>～</a:t>
            </a:r>
            <a:r>
              <a:rPr lang="en-US" altLang="zh-CN" sz="2400" b="1"/>
              <a:t>3V</a:t>
            </a:r>
            <a:r>
              <a:rPr lang="zh-CN" altLang="zh-CN" sz="2400" b="1"/>
              <a:t>，电流表量程为</a:t>
            </a:r>
            <a:r>
              <a:rPr lang="en-US" altLang="zh-CN" sz="2400" b="1"/>
              <a:t>0</a:t>
            </a:r>
            <a:r>
              <a:rPr lang="zh-CN" altLang="zh-CN" sz="2400" b="1"/>
              <a:t>～</a:t>
            </a:r>
            <a:r>
              <a:rPr lang="en-US" altLang="zh-CN" sz="2400" b="1"/>
              <a:t>0.6A</a:t>
            </a:r>
            <a:r>
              <a:rPr lang="zh-CN" altLang="zh-CN" sz="2400" b="1"/>
              <a:t>。根据以上信息，请回答下列问题。</a:t>
            </a:r>
            <a:endParaRPr lang="zh-CN" altLang="zh-CN" sz="2400" b="1"/>
          </a:p>
          <a:p>
            <a:pPr marL="365125" lvl="0" indent="-255588"/>
            <a:r>
              <a:rPr lang="zh-CN" altLang="zh-CN" sz="2400" b="1"/>
              <a:t>（</a:t>
            </a:r>
            <a:r>
              <a:rPr lang="en-US" altLang="zh-CN" sz="2400" b="1"/>
              <a:t>1</a:t>
            </a:r>
            <a:r>
              <a:rPr lang="zh-CN" altLang="zh-CN" sz="2400" b="1"/>
              <a:t>）当被测身高增加时，电压表的示数 </a:t>
            </a:r>
            <a:r>
              <a:rPr lang="zh-CN" altLang="zh-CN" sz="2400" b="1" u="sng"/>
              <a:t>　</a:t>
            </a:r>
            <a:r>
              <a:rPr lang="en-US" altLang="zh-CN" sz="2400" b="1" u="sng"/>
              <a:t>  </a:t>
            </a:r>
            <a:r>
              <a:rPr lang="zh-CN" altLang="zh-CN" sz="2400" b="1" u="sng"/>
              <a:t>　</a:t>
            </a:r>
            <a:r>
              <a:rPr lang="zh-CN" altLang="zh-CN" sz="2400" b="1"/>
              <a:t>（选填“变大”、“变小”或“不变”）；</a:t>
            </a:r>
            <a:endParaRPr lang="zh-CN" altLang="zh-CN" sz="2400" b="1"/>
          </a:p>
          <a:p>
            <a:pPr marL="365125" lvl="0" indent="-255588"/>
            <a:r>
              <a:rPr lang="zh-CN" altLang="zh-CN" sz="2400" b="1"/>
              <a:t>（</a:t>
            </a:r>
            <a:r>
              <a:rPr lang="en-US" altLang="zh-CN" sz="2400" b="1"/>
              <a:t>2</a:t>
            </a:r>
            <a:r>
              <a:rPr lang="zh-CN" altLang="zh-CN" sz="2400" b="1"/>
              <a:t>）当</a:t>
            </a:r>
            <a:r>
              <a:rPr lang="en-US" altLang="zh-CN" sz="2400" b="1"/>
              <a:t>R</a:t>
            </a:r>
            <a:r>
              <a:rPr lang="en-US" altLang="zh-CN" sz="2400" b="1" baseline="-25000"/>
              <a:t>2</a:t>
            </a:r>
            <a:r>
              <a:rPr lang="zh-CN" altLang="zh-CN" sz="2400" b="1"/>
              <a:t>实际接入的电阻值为</a:t>
            </a:r>
            <a:r>
              <a:rPr lang="en-US" altLang="zh-CN" sz="2400" b="1"/>
              <a:t>5Ω</a:t>
            </a:r>
            <a:r>
              <a:rPr lang="zh-CN" altLang="zh-CN" sz="2400" b="1"/>
              <a:t>时，电流表的读数是多少？（</a:t>
            </a:r>
            <a:r>
              <a:rPr lang="en-US" altLang="zh-CN" sz="2400" b="1"/>
              <a:t>3</a:t>
            </a:r>
            <a:r>
              <a:rPr lang="zh-CN" altLang="zh-CN" sz="2400" b="1"/>
              <a:t>）为保证各元件安全，变阻器</a:t>
            </a:r>
            <a:r>
              <a:rPr lang="en-US" altLang="zh-CN" sz="2400" b="1"/>
              <a:t>R</a:t>
            </a:r>
            <a:r>
              <a:rPr lang="en-US" altLang="zh-CN" sz="2400" b="1" baseline="-25000"/>
              <a:t>2</a:t>
            </a:r>
            <a:r>
              <a:rPr lang="zh-CN" altLang="zh-CN" sz="2400" b="1"/>
              <a:t>接入电路中的阻值范围是多少？</a:t>
            </a:r>
            <a:endParaRPr lang="en-US" altLang="zh-CN" sz="2400" b="1"/>
          </a:p>
          <a:p>
            <a:pPr marL="365125" lvl="0" indent="-255588"/>
            <a:r>
              <a:rPr lang="en-US" altLang="zh-CN" sz="2400" b="1">
                <a:solidFill>
                  <a:srgbClr val="FF0000"/>
                </a:solidFill>
              </a:rPr>
              <a:t>【</a:t>
            </a:r>
            <a:r>
              <a:rPr lang="zh-CN" altLang="en-US" sz="2400" b="1">
                <a:solidFill>
                  <a:srgbClr val="FF0000"/>
                </a:solidFill>
              </a:rPr>
              <a:t>答案</a:t>
            </a:r>
            <a:r>
              <a:rPr lang="en-US" altLang="zh-CN" sz="2400" b="1">
                <a:solidFill>
                  <a:srgbClr val="FF0000"/>
                </a:solidFill>
              </a:rPr>
              <a:t>】</a:t>
            </a:r>
            <a:endParaRPr lang="en-US" altLang="zh-CN" sz="2400" b="1">
              <a:solidFill>
                <a:srgbClr val="FF0000"/>
              </a:solidFill>
            </a:endParaRPr>
          </a:p>
          <a:p>
            <a:pPr marL="365125" lvl="0" indent="-255588"/>
            <a:r>
              <a:rPr lang="zh-CN" altLang="zh-CN" sz="2400" b="1">
                <a:solidFill>
                  <a:srgbClr val="FF0000"/>
                </a:solidFill>
              </a:rPr>
              <a:t>（</a:t>
            </a:r>
            <a:r>
              <a:rPr lang="en-US" altLang="zh-CN" sz="2400" b="1">
                <a:solidFill>
                  <a:srgbClr val="FF0000"/>
                </a:solidFill>
              </a:rPr>
              <a:t>2</a:t>
            </a:r>
            <a:r>
              <a:rPr lang="zh-CN" altLang="zh-CN" sz="2400" b="1">
                <a:solidFill>
                  <a:srgbClr val="FF0000"/>
                </a:solidFill>
              </a:rPr>
              <a:t>）</a:t>
            </a:r>
            <a:r>
              <a:rPr lang="en-US" altLang="zh-CN" sz="2400" b="1">
                <a:solidFill>
                  <a:srgbClr val="FF0000"/>
                </a:solidFill>
              </a:rPr>
              <a:t>0.4A    </a:t>
            </a:r>
            <a:endParaRPr lang="en-US" altLang="zh-CN" sz="2400" b="1">
              <a:solidFill>
                <a:srgbClr val="FF0000"/>
              </a:solidFill>
            </a:endParaRPr>
          </a:p>
          <a:p>
            <a:pPr marL="365125" lvl="0" indent="-255588"/>
            <a:r>
              <a:rPr lang="zh-CN" altLang="zh-CN" sz="2400" b="1">
                <a:solidFill>
                  <a:srgbClr val="FF0000"/>
                </a:solidFill>
              </a:rPr>
              <a:t>（</a:t>
            </a:r>
            <a:r>
              <a:rPr lang="en-US" altLang="zh-CN" sz="2400" b="1">
                <a:solidFill>
                  <a:srgbClr val="FF0000"/>
                </a:solidFill>
              </a:rPr>
              <a:t>3</a:t>
            </a:r>
            <a:r>
              <a:rPr lang="zh-CN" altLang="zh-CN" sz="2400" b="1">
                <a:solidFill>
                  <a:srgbClr val="FF0000"/>
                </a:solidFill>
              </a:rPr>
              <a:t>）</a:t>
            </a:r>
            <a:r>
              <a:rPr lang="en-US" altLang="zh-CN" sz="2400" b="1">
                <a:solidFill>
                  <a:srgbClr val="FF0000"/>
                </a:solidFill>
              </a:rPr>
              <a:t>3Ω</a:t>
            </a:r>
            <a:r>
              <a:rPr lang="zh-CN" altLang="zh-CN" sz="2400" b="1">
                <a:solidFill>
                  <a:srgbClr val="FF0000"/>
                </a:solidFill>
              </a:rPr>
              <a:t>～</a:t>
            </a:r>
            <a:r>
              <a:rPr lang="en-US" altLang="zh-CN" sz="2400" b="1">
                <a:solidFill>
                  <a:srgbClr val="FF0000"/>
                </a:solidFill>
              </a:rPr>
              <a:t>15Ω</a:t>
            </a:r>
            <a:endParaRPr lang="zh-CN" altLang="zh-CN" sz="2400" b="1">
              <a:solidFill>
                <a:srgbClr val="FF0000"/>
              </a:solidFill>
            </a:endParaRPr>
          </a:p>
          <a:p>
            <a:pPr marL="365125" lvl="0" indent="-255588"/>
            <a:endParaRPr lang="zh-CN" altLang="zh-CN" sz="2400" b="1"/>
          </a:p>
          <a:p>
            <a:pPr marL="365125" lvl="0" indent="-255588" eaLnBrk="1" hangingPunct="1"/>
            <a:endParaRPr lang="zh-CN" altLang="en-US"/>
          </a:p>
        </p:txBody>
      </p:sp>
      <p:sp>
        <p:nvSpPr>
          <p:cNvPr id="21507"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1508" name="Picture 4"/>
          <p:cNvPicPr>
            <a:picLocks noChangeAspect="1"/>
          </p:cNvPicPr>
          <p:nvPr/>
        </p:nvPicPr>
        <p:blipFill>
          <a:blip r:embed="rId2"/>
          <a:stretch>
            <a:fillRect/>
          </a:stretch>
        </p:blipFill>
        <p:spPr>
          <a:xfrm>
            <a:off x="3635375" y="4508500"/>
            <a:ext cx="2881313" cy="2122488"/>
          </a:xfrm>
          <a:prstGeom prst="rect">
            <a:avLst/>
          </a:prstGeom>
          <a:noFill/>
          <a:ln>
            <a:noFill/>
            <a:miter lim="800000"/>
          </a:ln>
        </p:spPr>
      </p:pic>
      <p:sp>
        <p:nvSpPr>
          <p:cNvPr id="21509" name="TextBox 4"/>
          <p:cNvSpPr/>
          <p:nvPr/>
        </p:nvSpPr>
        <p:spPr>
          <a:xfrm>
            <a:off x="6443663" y="2636838"/>
            <a:ext cx="803275" cy="461962"/>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zh-CN" altLang="zh-CN" sz="2400" b="1">
                <a:solidFill>
                  <a:srgbClr val="FF0000"/>
                </a:solidFill>
              </a:rPr>
              <a:t>变大</a:t>
            </a:r>
            <a:endParaRPr lang="zh-CN" altLang="en-US" sz="2400" b="1">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afterGroup">
                            <p:stCondLst>
                              <p:cond delay="0"/>
                            </p:stCondLst>
                            <p:childTnLst>
                              <p:par>
                                <p:cTn id="9" presetID="1" presetClass="entr" presetSubtype="0" fill="hold" nodeType="clickEffect">
                                  <p:stCondLst>
                                    <p:cond delay="0"/>
                                  </p:stCondLst>
                                  <p:childTnLst>
                                    <p:set>
                                      <p:cBhvr>
                                        <p:cTn id="10" dur="1" fill="hold">
                                          <p:stCondLst>
                                            <p:cond delay="0"/>
                                          </p:stCondLst>
                                        </p:cTn>
                                        <p:tgtEl>
                                          <p:spTgt spid="21506">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06">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150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2530"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b="1"/>
              <a:t>5.</a:t>
            </a:r>
            <a:r>
              <a:rPr lang="zh-CN" altLang="zh-CN" b="1"/>
              <a:t>（</a:t>
            </a:r>
            <a:r>
              <a:rPr lang="en-US" altLang="zh-CN" b="1"/>
              <a:t>2022</a:t>
            </a:r>
            <a:r>
              <a:rPr lang="zh-CN" altLang="zh-CN" b="1"/>
              <a:t>毕节）图所示的电路，其中</a:t>
            </a:r>
            <a:r>
              <a:rPr lang="en-US" altLang="zh-CN" b="1"/>
              <a:t>R</a:t>
            </a:r>
            <a:r>
              <a:rPr lang="en-US" altLang="zh-CN" b="1" baseline="-25000"/>
              <a:t>1</a:t>
            </a:r>
            <a:r>
              <a:rPr lang="zh-CN" altLang="zh-CN" b="1"/>
              <a:t>的阻值为</a:t>
            </a:r>
            <a:r>
              <a:rPr lang="en-US" altLang="zh-CN" b="1"/>
              <a:t>15Ω</a:t>
            </a:r>
            <a:r>
              <a:rPr lang="zh-CN" altLang="zh-CN" b="1"/>
              <a:t>，电源电压保持</a:t>
            </a:r>
            <a:r>
              <a:rPr lang="en-US" altLang="zh-CN" b="1"/>
              <a:t>6V</a:t>
            </a:r>
            <a:r>
              <a:rPr lang="zh-CN" altLang="zh-CN" b="1"/>
              <a:t>不变，电流表的量程为</a:t>
            </a:r>
            <a:r>
              <a:rPr lang="en-US" altLang="zh-CN" b="1"/>
              <a:t>0</a:t>
            </a:r>
            <a:r>
              <a:rPr lang="zh-CN" altLang="zh-CN" b="1"/>
              <a:t>～</a:t>
            </a:r>
            <a:r>
              <a:rPr lang="en-US" altLang="zh-CN" b="1"/>
              <a:t>0.6A</a:t>
            </a:r>
            <a:r>
              <a:rPr lang="zh-CN" altLang="zh-CN" b="1"/>
              <a:t>，求：</a:t>
            </a:r>
            <a:endParaRPr lang="zh-CN" altLang="zh-CN" b="1"/>
          </a:p>
          <a:p>
            <a:pPr marL="365125" lvl="0" indent="-255588"/>
            <a:r>
              <a:rPr lang="zh-CN" altLang="zh-CN" b="1"/>
              <a:t>（</a:t>
            </a:r>
            <a:r>
              <a:rPr lang="en-US" altLang="zh-CN" b="1"/>
              <a:t>1</a:t>
            </a:r>
            <a:r>
              <a:rPr lang="zh-CN" altLang="zh-CN" b="1"/>
              <a:t>）开关</a:t>
            </a:r>
            <a:r>
              <a:rPr lang="en-US" altLang="zh-CN" b="1"/>
              <a:t>S</a:t>
            </a:r>
            <a:r>
              <a:rPr lang="zh-CN" altLang="zh-CN" b="1"/>
              <a:t>闭合、</a:t>
            </a:r>
            <a:r>
              <a:rPr lang="en-US" altLang="zh-CN" b="1"/>
              <a:t>S</a:t>
            </a:r>
            <a:r>
              <a:rPr lang="en-US" altLang="zh-CN" b="1" baseline="-25000"/>
              <a:t>1</a:t>
            </a:r>
            <a:r>
              <a:rPr lang="zh-CN" altLang="zh-CN" b="1"/>
              <a:t>断开时，电流表的示数。</a:t>
            </a:r>
            <a:endParaRPr lang="zh-CN" altLang="zh-CN" b="1"/>
          </a:p>
          <a:p>
            <a:pPr marL="365125" lvl="0" indent="-255588"/>
            <a:r>
              <a:rPr lang="zh-CN" altLang="zh-CN" b="1"/>
              <a:t>（</a:t>
            </a:r>
            <a:r>
              <a:rPr lang="en-US" altLang="zh-CN" b="1"/>
              <a:t>2</a:t>
            </a:r>
            <a:r>
              <a:rPr lang="zh-CN" altLang="zh-CN" b="1"/>
              <a:t>）开关</a:t>
            </a:r>
            <a:r>
              <a:rPr lang="en-US" altLang="zh-CN" b="1"/>
              <a:t>S</a:t>
            </a:r>
            <a:r>
              <a:rPr lang="zh-CN" altLang="zh-CN" b="1"/>
              <a:t>、</a:t>
            </a:r>
            <a:r>
              <a:rPr lang="en-US" altLang="zh-CN" b="1"/>
              <a:t>S</a:t>
            </a:r>
            <a:r>
              <a:rPr lang="en-US" altLang="zh-CN" b="1" baseline="-25000"/>
              <a:t>1</a:t>
            </a:r>
            <a:r>
              <a:rPr lang="zh-CN" altLang="zh-CN" b="1"/>
              <a:t>都闭合时，保证电流表安全，电阻</a:t>
            </a:r>
            <a:r>
              <a:rPr lang="en-US" altLang="zh-CN" b="1"/>
              <a:t>R</a:t>
            </a:r>
            <a:r>
              <a:rPr lang="en-US" altLang="zh-CN" b="1" baseline="-25000"/>
              <a:t>2</a:t>
            </a:r>
            <a:r>
              <a:rPr lang="zh-CN" altLang="zh-CN" b="1"/>
              <a:t>的最小阻值。</a:t>
            </a:r>
            <a:endParaRPr lang="en-US" altLang="zh-CN" b="1"/>
          </a:p>
          <a:p>
            <a:pPr marL="365125" lvl="0" indent="-255588"/>
            <a:endParaRPr lang="en-US" altLang="zh-CN"/>
          </a:p>
          <a:p>
            <a:pPr marL="365125" lvl="0" indent="-255588"/>
            <a:r>
              <a:rPr lang="zh-CN" altLang="zh-CN" b="1">
                <a:solidFill>
                  <a:srgbClr val="FF0000"/>
                </a:solidFill>
              </a:rPr>
              <a:t>【答案】</a:t>
            </a:r>
            <a:endParaRPr lang="en-US" altLang="zh-CN" b="1">
              <a:solidFill>
                <a:srgbClr val="FF0000"/>
              </a:solidFill>
            </a:endParaRPr>
          </a:p>
          <a:p>
            <a:pPr marL="365125" lvl="0" indent="-255588"/>
            <a:r>
              <a:rPr lang="zh-CN" altLang="zh-CN" b="1">
                <a:solidFill>
                  <a:srgbClr val="FF0000"/>
                </a:solidFill>
              </a:rPr>
              <a:t>（</a:t>
            </a:r>
            <a:r>
              <a:rPr lang="en-US" altLang="zh-CN" b="1">
                <a:solidFill>
                  <a:srgbClr val="FF0000"/>
                </a:solidFill>
              </a:rPr>
              <a:t>1</a:t>
            </a:r>
            <a:r>
              <a:rPr lang="zh-CN" altLang="zh-CN" b="1">
                <a:solidFill>
                  <a:srgbClr val="FF0000"/>
                </a:solidFill>
              </a:rPr>
              <a:t>）</a:t>
            </a:r>
            <a:r>
              <a:rPr lang="en-US" altLang="zh-CN" b="1">
                <a:solidFill>
                  <a:srgbClr val="FF0000"/>
                </a:solidFill>
              </a:rPr>
              <a:t>0.4A</a:t>
            </a:r>
            <a:endParaRPr lang="zh-CN" altLang="zh-CN" b="1">
              <a:solidFill>
                <a:srgbClr val="FF0000"/>
              </a:solidFill>
            </a:endParaRPr>
          </a:p>
          <a:p>
            <a:pPr marL="365125" lvl="0" indent="-255588"/>
            <a:r>
              <a:rPr lang="zh-CN" altLang="zh-CN" b="1">
                <a:solidFill>
                  <a:srgbClr val="FF0000"/>
                </a:solidFill>
              </a:rPr>
              <a:t>（</a:t>
            </a:r>
            <a:r>
              <a:rPr lang="en-US" altLang="zh-CN" b="1">
                <a:solidFill>
                  <a:srgbClr val="FF0000"/>
                </a:solidFill>
              </a:rPr>
              <a:t>2</a:t>
            </a:r>
            <a:r>
              <a:rPr lang="zh-CN" altLang="en-US" b="1">
                <a:solidFill>
                  <a:srgbClr val="FF0000"/>
                </a:solidFill>
              </a:rPr>
              <a:t>）</a:t>
            </a:r>
            <a:r>
              <a:rPr lang="en-US" altLang="zh-CN" b="1">
                <a:solidFill>
                  <a:srgbClr val="FF0000"/>
                </a:solidFill>
              </a:rPr>
              <a:t>30Ω</a:t>
            </a:r>
            <a:endParaRPr lang="zh-CN" altLang="zh-CN" b="1">
              <a:solidFill>
                <a:srgbClr val="FF0000"/>
              </a:solidFill>
            </a:endParaRPr>
          </a:p>
          <a:p>
            <a:pPr marL="365125" lvl="0" indent="-255588"/>
            <a:endParaRPr lang="zh-CN" altLang="en-US" b="1"/>
          </a:p>
        </p:txBody>
      </p:sp>
      <p:sp>
        <p:nvSpPr>
          <p:cNvPr id="22531"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2532" name="Picture 4"/>
          <p:cNvPicPr>
            <a:picLocks noChangeAspect="1"/>
          </p:cNvPicPr>
          <p:nvPr/>
        </p:nvPicPr>
        <p:blipFill>
          <a:blip r:embed="rId2"/>
          <a:stretch>
            <a:fillRect/>
          </a:stretch>
        </p:blipFill>
        <p:spPr>
          <a:xfrm>
            <a:off x="4787900" y="3357563"/>
            <a:ext cx="3436938" cy="2519362"/>
          </a:xfrm>
          <a:prstGeom prst="rect">
            <a:avLst/>
          </a:prstGeom>
          <a:noFill/>
          <a:ln>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253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53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5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3554"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fontAlgn="ctr"/>
            <a:r>
              <a:rPr lang="en-US" altLang="zh-CN" b="1"/>
              <a:t>6.</a:t>
            </a:r>
            <a:r>
              <a:rPr lang="zh-CN" altLang="zh-CN" b="1"/>
              <a:t>（</a:t>
            </a:r>
            <a:r>
              <a:rPr lang="en-US" altLang="zh-CN" b="1"/>
              <a:t>2022</a:t>
            </a:r>
            <a:r>
              <a:rPr lang="zh-CN" altLang="zh-CN" b="1"/>
              <a:t>丹东）如图所示，电源电压保持不变，定值电阻</a:t>
            </a:r>
            <a:r>
              <a:rPr lang="en-US" altLang="zh-CN" b="1"/>
              <a:t>R</a:t>
            </a:r>
            <a:r>
              <a:rPr lang="en-US" altLang="zh-CN" b="1" baseline="-25000"/>
              <a:t>1</a:t>
            </a:r>
            <a:r>
              <a:rPr lang="en-US" altLang="zh-CN" b="1"/>
              <a:t>=10</a:t>
            </a:r>
            <a:r>
              <a:rPr lang="zh-CN" altLang="zh-CN" b="1"/>
              <a:t>Ω，滑动变阻器</a:t>
            </a:r>
            <a:r>
              <a:rPr lang="en-US" altLang="zh-CN" b="1"/>
              <a:t>R</a:t>
            </a:r>
            <a:r>
              <a:rPr lang="en-US" altLang="zh-CN" b="1" baseline="-25000"/>
              <a:t>3</a:t>
            </a:r>
            <a:r>
              <a:rPr lang="zh-CN" altLang="zh-CN" b="1"/>
              <a:t>最大阻值</a:t>
            </a:r>
            <a:r>
              <a:rPr lang="en-US" altLang="zh-CN" b="1"/>
              <a:t>20</a:t>
            </a:r>
            <a:r>
              <a:rPr lang="zh-CN" altLang="zh-CN" b="1"/>
              <a:t>Ω。当闭合开关</a:t>
            </a:r>
            <a:r>
              <a:rPr lang="en-US" altLang="zh-CN" b="1"/>
              <a:t>S</a:t>
            </a:r>
            <a:r>
              <a:rPr lang="zh-CN" altLang="zh-CN" b="1"/>
              <a:t>、</a:t>
            </a:r>
            <a:r>
              <a:rPr lang="en-US" altLang="zh-CN" b="1"/>
              <a:t>S</a:t>
            </a:r>
            <a:r>
              <a:rPr lang="en-US" altLang="zh-CN" b="1" baseline="-25000"/>
              <a:t>1</a:t>
            </a:r>
            <a:r>
              <a:rPr lang="zh-CN" altLang="zh-CN" b="1"/>
              <a:t>，断开</a:t>
            </a:r>
            <a:r>
              <a:rPr lang="en-US" altLang="zh-CN" b="1"/>
              <a:t>S</a:t>
            </a:r>
            <a:r>
              <a:rPr lang="en-US" altLang="zh-CN" b="1" baseline="-25000"/>
              <a:t>2</a:t>
            </a:r>
            <a:r>
              <a:rPr lang="zh-CN" altLang="zh-CN" b="1"/>
              <a:t>，滑片</a:t>
            </a:r>
            <a:r>
              <a:rPr lang="en-US" altLang="zh-CN" b="1"/>
              <a:t>P</a:t>
            </a:r>
            <a:r>
              <a:rPr lang="zh-CN" altLang="zh-CN" b="1"/>
              <a:t>在某位置时，电流表示数为</a:t>
            </a:r>
            <a:r>
              <a:rPr lang="en-US" altLang="zh-CN" b="1"/>
              <a:t>0.4A</a:t>
            </a:r>
            <a:r>
              <a:rPr lang="zh-CN" altLang="zh-CN" b="1"/>
              <a:t>，电压表示数为</a:t>
            </a:r>
            <a:r>
              <a:rPr lang="en-US" altLang="zh-CN" b="1"/>
              <a:t>1V</a:t>
            </a:r>
            <a:r>
              <a:rPr lang="zh-CN" altLang="zh-CN" b="1"/>
              <a:t>；当开关</a:t>
            </a:r>
            <a:r>
              <a:rPr lang="en-US" altLang="zh-CN" b="1"/>
              <a:t>S</a:t>
            </a:r>
            <a:r>
              <a:rPr lang="zh-CN" altLang="zh-CN" b="1"/>
              <a:t>、</a:t>
            </a:r>
            <a:r>
              <a:rPr lang="en-US" altLang="zh-CN" b="1"/>
              <a:t>S</a:t>
            </a:r>
            <a:r>
              <a:rPr lang="en-US" altLang="zh-CN" b="1" baseline="-25000"/>
              <a:t>1</a:t>
            </a:r>
            <a:r>
              <a:rPr lang="zh-CN" altLang="zh-CN" b="1"/>
              <a:t>、</a:t>
            </a:r>
            <a:r>
              <a:rPr lang="en-US" altLang="zh-CN" b="1"/>
              <a:t>S</a:t>
            </a:r>
            <a:r>
              <a:rPr lang="en-US" altLang="zh-CN" b="1" baseline="-25000"/>
              <a:t>2</a:t>
            </a:r>
            <a:r>
              <a:rPr lang="zh-CN" altLang="zh-CN" b="1"/>
              <a:t>都闭合，滑片</a:t>
            </a:r>
            <a:r>
              <a:rPr lang="en-US" altLang="zh-CN" b="1"/>
              <a:t>P</a:t>
            </a:r>
            <a:r>
              <a:rPr lang="zh-CN" altLang="zh-CN" b="1"/>
              <a:t>在最左端时，电流表示数为</a:t>
            </a:r>
            <a:r>
              <a:rPr lang="en-US" altLang="zh-CN" b="1"/>
              <a:t>0.75A</a:t>
            </a:r>
            <a:r>
              <a:rPr lang="zh-CN" altLang="zh-CN" b="1"/>
              <a:t>。求：（</a:t>
            </a:r>
            <a:r>
              <a:rPr lang="en-US" altLang="zh-CN" b="1"/>
              <a:t>1</a:t>
            </a:r>
            <a:r>
              <a:rPr lang="zh-CN" altLang="zh-CN" b="1"/>
              <a:t>）电源电压。（</a:t>
            </a:r>
            <a:r>
              <a:rPr lang="en-US" altLang="zh-CN" b="1"/>
              <a:t>2</a:t>
            </a:r>
            <a:r>
              <a:rPr lang="zh-CN" altLang="zh-CN" b="1"/>
              <a:t>）定值电阻</a:t>
            </a:r>
            <a:r>
              <a:rPr lang="en-US" altLang="zh-CN" b="1"/>
              <a:t>R</a:t>
            </a:r>
            <a:r>
              <a:rPr lang="en-US" altLang="zh-CN" b="1" baseline="-25000"/>
              <a:t>2</a:t>
            </a:r>
            <a:r>
              <a:rPr lang="zh-CN" altLang="zh-CN" b="1"/>
              <a:t>的阻值。（</a:t>
            </a:r>
            <a:r>
              <a:rPr lang="en-US" altLang="zh-CN" b="1"/>
              <a:t>3</a:t>
            </a:r>
            <a:r>
              <a:rPr lang="zh-CN" altLang="zh-CN" b="1"/>
              <a:t>）闭合开关</a:t>
            </a:r>
            <a:r>
              <a:rPr lang="en-US" altLang="zh-CN" b="1"/>
              <a:t>S</a:t>
            </a:r>
            <a:r>
              <a:rPr lang="zh-CN" altLang="zh-CN" b="1"/>
              <a:t>、</a:t>
            </a:r>
            <a:r>
              <a:rPr lang="en-US" altLang="zh-CN" b="1"/>
              <a:t>S</a:t>
            </a:r>
            <a:r>
              <a:rPr lang="en-US" altLang="zh-CN" b="1" baseline="-25000"/>
              <a:t>2</a:t>
            </a:r>
            <a:r>
              <a:rPr lang="zh-CN" altLang="zh-CN" b="1"/>
              <a:t>，断开</a:t>
            </a:r>
            <a:r>
              <a:rPr lang="en-US" altLang="zh-CN" b="1"/>
              <a:t>S</a:t>
            </a:r>
            <a:r>
              <a:rPr lang="en-US" altLang="zh-CN" b="1" baseline="-25000"/>
              <a:t>1</a:t>
            </a:r>
            <a:r>
              <a:rPr lang="zh-CN" altLang="zh-CN" b="1"/>
              <a:t>，电路的最小功率。</a:t>
            </a:r>
            <a:endParaRPr lang="en-US" altLang="zh-CN" b="1"/>
          </a:p>
          <a:p>
            <a:pPr marL="365125" lvl="0" indent="-255588" fontAlgn="ctr"/>
            <a:r>
              <a:rPr lang="zh-CN" altLang="zh-CN" b="1">
                <a:solidFill>
                  <a:srgbClr val="FF0000"/>
                </a:solidFill>
              </a:rPr>
              <a:t>【答案】</a:t>
            </a:r>
            <a:endParaRPr lang="en-US" altLang="zh-CN" b="1">
              <a:solidFill>
                <a:srgbClr val="FF0000"/>
              </a:solidFill>
            </a:endParaRPr>
          </a:p>
          <a:p>
            <a:pPr marL="365125" lvl="0" indent="-255588" fontAlgn="ctr"/>
            <a:r>
              <a:rPr lang="zh-CN" altLang="zh-CN" b="1">
                <a:solidFill>
                  <a:srgbClr val="FF0000"/>
                </a:solidFill>
              </a:rPr>
              <a:t>（</a:t>
            </a:r>
            <a:r>
              <a:rPr lang="en-US" altLang="zh-CN" b="1">
                <a:solidFill>
                  <a:srgbClr val="FF0000"/>
                </a:solidFill>
              </a:rPr>
              <a:t>1</a:t>
            </a:r>
            <a:r>
              <a:rPr lang="zh-CN" altLang="zh-CN" b="1">
                <a:solidFill>
                  <a:srgbClr val="FF0000"/>
                </a:solidFill>
              </a:rPr>
              <a:t>）</a:t>
            </a:r>
            <a:r>
              <a:rPr lang="en-US" altLang="zh-CN" b="1">
                <a:solidFill>
                  <a:srgbClr val="FF0000"/>
                </a:solidFill>
              </a:rPr>
              <a:t>5V   </a:t>
            </a:r>
            <a:endParaRPr lang="en-US" altLang="zh-CN" b="1">
              <a:solidFill>
                <a:srgbClr val="FF0000"/>
              </a:solidFill>
            </a:endParaRPr>
          </a:p>
          <a:p>
            <a:pPr marL="365125" lvl="0" indent="-255588" fontAlgn="ctr"/>
            <a:r>
              <a:rPr lang="zh-CN" altLang="zh-CN" b="1">
                <a:solidFill>
                  <a:srgbClr val="FF0000"/>
                </a:solidFill>
              </a:rPr>
              <a:t>（</a:t>
            </a:r>
            <a:r>
              <a:rPr lang="en-US" altLang="zh-CN" b="1">
                <a:solidFill>
                  <a:srgbClr val="FF0000"/>
                </a:solidFill>
              </a:rPr>
              <a:t>2</a:t>
            </a:r>
            <a:r>
              <a:rPr lang="zh-CN" altLang="en-US" b="1">
                <a:solidFill>
                  <a:srgbClr val="FF0000"/>
                </a:solidFill>
              </a:rPr>
              <a:t>）</a:t>
            </a:r>
            <a:r>
              <a:rPr lang="zh-CN" altLang="zh-CN" b="1">
                <a:solidFill>
                  <a:srgbClr val="FF0000"/>
                </a:solidFill>
              </a:rPr>
              <a:t>定值电阻</a:t>
            </a:r>
            <a:r>
              <a:rPr lang="en-US" altLang="zh-CN" b="1">
                <a:solidFill>
                  <a:srgbClr val="FF0000"/>
                </a:solidFill>
              </a:rPr>
              <a:t>R</a:t>
            </a:r>
            <a:r>
              <a:rPr lang="en-US" altLang="zh-CN" b="1" baseline="-25000">
                <a:solidFill>
                  <a:srgbClr val="FF0000"/>
                </a:solidFill>
              </a:rPr>
              <a:t>2</a:t>
            </a:r>
            <a:r>
              <a:rPr lang="zh-CN" altLang="zh-CN" b="1">
                <a:solidFill>
                  <a:srgbClr val="FF0000"/>
                </a:solidFill>
              </a:rPr>
              <a:t>的阻值为</a:t>
            </a:r>
            <a:r>
              <a:rPr lang="en-US" altLang="zh-CN" b="1">
                <a:solidFill>
                  <a:srgbClr val="FF0000"/>
                </a:solidFill>
              </a:rPr>
              <a:t>20</a:t>
            </a:r>
            <a:r>
              <a:rPr lang="zh-CN" altLang="zh-CN" b="1">
                <a:solidFill>
                  <a:srgbClr val="FF0000"/>
                </a:solidFill>
              </a:rPr>
              <a:t>Ω</a:t>
            </a:r>
            <a:endParaRPr lang="zh-CN" altLang="zh-CN" b="1">
              <a:solidFill>
                <a:srgbClr val="FF0000"/>
              </a:solidFill>
            </a:endParaRPr>
          </a:p>
          <a:p>
            <a:pPr marL="365125" lvl="0" indent="-255588" fontAlgn="ctr"/>
            <a:r>
              <a:rPr lang="en-US" altLang="zh-CN" b="1">
                <a:solidFill>
                  <a:srgbClr val="FF0000"/>
                </a:solidFill>
              </a:rPr>
              <a:t> (3)</a:t>
            </a:r>
            <a:r>
              <a:rPr lang="zh-CN" altLang="zh-CN" b="1">
                <a:solidFill>
                  <a:srgbClr val="FF0000"/>
                </a:solidFill>
              </a:rPr>
              <a:t> </a:t>
            </a:r>
            <a:r>
              <a:rPr lang="en-US" altLang="zh-CN" b="1">
                <a:solidFill>
                  <a:srgbClr val="FF0000"/>
                </a:solidFill>
              </a:rPr>
              <a:t>0.625W</a:t>
            </a:r>
            <a:endParaRPr lang="zh-CN" altLang="zh-CN" b="1">
              <a:solidFill>
                <a:srgbClr val="FF0000"/>
              </a:solidFill>
            </a:endParaRPr>
          </a:p>
          <a:p>
            <a:pPr marL="365125" lvl="0" indent="-255588" fontAlgn="ctr"/>
            <a:endParaRPr lang="zh-CN" altLang="zh-CN" b="1"/>
          </a:p>
          <a:p>
            <a:pPr marL="365125" lvl="0" indent="-255588" eaLnBrk="1" hangingPunct="1"/>
            <a:endParaRPr lang="zh-CN" altLang="en-US"/>
          </a:p>
        </p:txBody>
      </p:sp>
      <p:sp>
        <p:nvSpPr>
          <p:cNvPr id="23555"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3556" name="Picture 4"/>
          <p:cNvPicPr>
            <a:picLocks noChangeAspect="1"/>
          </p:cNvPicPr>
          <p:nvPr/>
        </p:nvPicPr>
        <p:blipFill>
          <a:blip r:embed="rId2"/>
          <a:stretch>
            <a:fillRect/>
          </a:stretch>
        </p:blipFill>
        <p:spPr>
          <a:xfrm>
            <a:off x="5867400" y="4149725"/>
            <a:ext cx="2814638" cy="1943100"/>
          </a:xfrm>
          <a:prstGeom prst="rect">
            <a:avLst/>
          </a:prstGeom>
          <a:noFill/>
          <a:ln>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54">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355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355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355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4578"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fontAlgn="ctr"/>
            <a:r>
              <a:rPr lang="en-US" altLang="zh-CN" b="1"/>
              <a:t>7.</a:t>
            </a:r>
            <a:r>
              <a:rPr lang="zh-CN" altLang="zh-CN" b="1"/>
              <a:t>（</a:t>
            </a:r>
            <a:r>
              <a:rPr lang="en-US" altLang="zh-CN" b="1"/>
              <a:t>2022</a:t>
            </a:r>
            <a:r>
              <a:rPr lang="zh-CN" altLang="zh-CN" b="1"/>
              <a:t>郴州）如图所示，电源电压恒定，</a:t>
            </a:r>
            <a:r>
              <a:rPr lang="en-US" altLang="zh-CN" b="1"/>
              <a:t>L</a:t>
            </a:r>
            <a:r>
              <a:rPr lang="zh-CN" altLang="zh-CN" b="1"/>
              <a:t>为“</a:t>
            </a:r>
            <a:r>
              <a:rPr lang="en-US" altLang="zh-CN" b="1"/>
              <a:t>6V  3.6W</a:t>
            </a:r>
            <a:r>
              <a:rPr lang="zh-CN" altLang="zh-CN" b="1"/>
              <a:t>”的小灯泡（假设灯丝电阻不随温度变化）。当</a:t>
            </a:r>
            <a:r>
              <a:rPr lang="en-US" altLang="zh-CN" b="1"/>
              <a:t>S</a:t>
            </a:r>
            <a:r>
              <a:rPr lang="en-US" altLang="zh-CN" b="1" baseline="-25000"/>
              <a:t>1</a:t>
            </a:r>
            <a:r>
              <a:rPr lang="zh-CN" altLang="zh-CN" b="1"/>
              <a:t>断开，</a:t>
            </a:r>
            <a:r>
              <a:rPr lang="en-US" altLang="zh-CN" b="1"/>
              <a:t>S</a:t>
            </a:r>
            <a:r>
              <a:rPr lang="zh-CN" altLang="zh-CN" b="1"/>
              <a:t>和</a:t>
            </a:r>
            <a:r>
              <a:rPr lang="en-US" altLang="zh-CN" b="1"/>
              <a:t>S</a:t>
            </a:r>
            <a:r>
              <a:rPr lang="en-US" altLang="zh-CN" b="1" baseline="-25000"/>
              <a:t>2</a:t>
            </a:r>
            <a:r>
              <a:rPr lang="zh-CN" altLang="zh-CN" b="1"/>
              <a:t>闭合时，灯泡</a:t>
            </a:r>
            <a:r>
              <a:rPr lang="en-US" altLang="zh-CN" b="1"/>
              <a:t>L</a:t>
            </a:r>
            <a:r>
              <a:rPr lang="zh-CN" altLang="zh-CN" b="1"/>
              <a:t>正常发光；当</a:t>
            </a:r>
            <a:r>
              <a:rPr lang="en-US" altLang="zh-CN" b="1"/>
              <a:t>S</a:t>
            </a:r>
            <a:r>
              <a:rPr lang="zh-CN" altLang="zh-CN" b="1"/>
              <a:t>、</a:t>
            </a:r>
            <a:r>
              <a:rPr lang="en-US" altLang="zh-CN" b="1"/>
              <a:t>S</a:t>
            </a:r>
            <a:r>
              <a:rPr lang="en-US" altLang="zh-CN" b="1" baseline="-25000"/>
              <a:t>1</a:t>
            </a:r>
            <a:r>
              <a:rPr lang="zh-CN" altLang="zh-CN" b="1"/>
              <a:t>、</a:t>
            </a:r>
            <a:r>
              <a:rPr lang="en-US" altLang="zh-CN" b="1"/>
              <a:t>S</a:t>
            </a:r>
            <a:r>
              <a:rPr lang="en-US" altLang="zh-CN" b="1" baseline="-25000"/>
              <a:t>2</a:t>
            </a:r>
            <a:r>
              <a:rPr lang="zh-CN" altLang="zh-CN" b="1"/>
              <a:t>都闭合时，通过定值电阻</a:t>
            </a:r>
            <a:r>
              <a:rPr lang="en-US" altLang="zh-CN" b="1"/>
              <a:t>R</a:t>
            </a:r>
            <a:r>
              <a:rPr lang="en-US" altLang="zh-CN" b="1" baseline="-25000"/>
              <a:t>1</a:t>
            </a:r>
            <a:r>
              <a:rPr lang="zh-CN" altLang="zh-CN" b="1"/>
              <a:t>、</a:t>
            </a:r>
            <a:r>
              <a:rPr lang="en-US" altLang="zh-CN" b="1"/>
              <a:t>R</a:t>
            </a:r>
            <a:r>
              <a:rPr lang="en-US" altLang="zh-CN" b="1" baseline="-25000"/>
              <a:t>2</a:t>
            </a:r>
            <a:r>
              <a:rPr lang="zh-CN" altLang="zh-CN" b="1"/>
              <a:t>的电流之比为</a:t>
            </a:r>
            <a:r>
              <a:rPr lang="en-US" altLang="zh-CN" b="1"/>
              <a:t>3</a:t>
            </a:r>
            <a:r>
              <a:rPr lang="zh-CN" altLang="zh-CN" b="1"/>
              <a:t>：</a:t>
            </a:r>
            <a:r>
              <a:rPr lang="en-US" altLang="zh-CN" b="1"/>
              <a:t>2</a:t>
            </a:r>
            <a:r>
              <a:rPr lang="zh-CN" altLang="zh-CN" b="1"/>
              <a:t>；闭合开关</a:t>
            </a:r>
            <a:r>
              <a:rPr lang="en-US" altLang="zh-CN" b="1"/>
              <a:t>S</a:t>
            </a:r>
            <a:r>
              <a:rPr lang="zh-CN" altLang="zh-CN" b="1"/>
              <a:t>，在确保通过电阻</a:t>
            </a:r>
            <a:r>
              <a:rPr lang="en-US" altLang="zh-CN" b="1"/>
              <a:t>R</a:t>
            </a:r>
            <a:r>
              <a:rPr lang="en-US" altLang="zh-CN" b="1" baseline="-25000"/>
              <a:t>2</a:t>
            </a:r>
            <a:r>
              <a:rPr lang="zh-CN" altLang="zh-CN" b="1"/>
              <a:t>的电流不为零的前提下，控制</a:t>
            </a:r>
            <a:r>
              <a:rPr lang="en-US" altLang="zh-CN" b="1"/>
              <a:t>S</a:t>
            </a:r>
            <a:r>
              <a:rPr lang="en-US" altLang="zh-CN" b="1" baseline="-25000"/>
              <a:t>1</a:t>
            </a:r>
            <a:r>
              <a:rPr lang="zh-CN" altLang="zh-CN" b="1"/>
              <a:t>、</a:t>
            </a:r>
            <a:r>
              <a:rPr lang="en-US" altLang="zh-CN" b="1"/>
              <a:t>S</a:t>
            </a:r>
            <a:r>
              <a:rPr lang="en-US" altLang="zh-CN" b="1" baseline="-25000"/>
              <a:t>2</a:t>
            </a:r>
            <a:r>
              <a:rPr lang="zh-CN" altLang="zh-CN" b="1"/>
              <a:t>的通断，</a:t>
            </a:r>
            <a:r>
              <a:rPr lang="en-US" altLang="zh-CN" b="1"/>
              <a:t>R</a:t>
            </a:r>
            <a:r>
              <a:rPr lang="en-US" altLang="zh-CN" b="1" baseline="-25000"/>
              <a:t>2</a:t>
            </a:r>
            <a:r>
              <a:rPr lang="zh-CN" altLang="zh-CN" b="1"/>
              <a:t>消耗的最大功率和最小功率之比为</a:t>
            </a:r>
            <a:r>
              <a:rPr lang="en-US" altLang="zh-CN" b="1"/>
              <a:t>9</a:t>
            </a:r>
            <a:r>
              <a:rPr lang="zh-CN" altLang="zh-CN" b="1"/>
              <a:t>：</a:t>
            </a:r>
            <a:r>
              <a:rPr lang="en-US" altLang="zh-CN" b="1"/>
              <a:t>1</a:t>
            </a:r>
            <a:r>
              <a:rPr lang="zh-CN" altLang="zh-CN" b="1"/>
              <a:t>。求：</a:t>
            </a:r>
            <a:endParaRPr lang="zh-CN" altLang="zh-CN" b="1"/>
          </a:p>
          <a:p>
            <a:pPr marL="365125" lvl="0" indent="-255588" fontAlgn="ctr"/>
            <a:r>
              <a:rPr lang="zh-CN" altLang="zh-CN" b="1"/>
              <a:t>（</a:t>
            </a:r>
            <a:r>
              <a:rPr lang="en-US" altLang="zh-CN" b="1"/>
              <a:t>1</a:t>
            </a:r>
            <a:r>
              <a:rPr lang="zh-CN" altLang="zh-CN" b="1"/>
              <a:t>）灯泡</a:t>
            </a:r>
            <a:r>
              <a:rPr lang="en-US" altLang="zh-CN" b="1"/>
              <a:t>L</a:t>
            </a:r>
            <a:r>
              <a:rPr lang="zh-CN" altLang="zh-CN" b="1"/>
              <a:t>的电阻；（</a:t>
            </a:r>
            <a:r>
              <a:rPr lang="en-US" altLang="zh-CN" b="1"/>
              <a:t>2</a:t>
            </a:r>
            <a:r>
              <a:rPr lang="zh-CN" altLang="zh-CN" b="1"/>
              <a:t>）电源电压；（</a:t>
            </a:r>
            <a:r>
              <a:rPr lang="en-US" altLang="zh-CN" b="1"/>
              <a:t>3</a:t>
            </a:r>
            <a:r>
              <a:rPr lang="zh-CN" altLang="zh-CN" b="1"/>
              <a:t>）</a:t>
            </a:r>
            <a:r>
              <a:rPr lang="en-US" altLang="zh-CN" b="1"/>
              <a:t>R</a:t>
            </a:r>
            <a:r>
              <a:rPr lang="en-US" altLang="zh-CN" b="1" baseline="-25000"/>
              <a:t>2</a:t>
            </a:r>
            <a:r>
              <a:rPr lang="zh-CN" altLang="zh-CN" b="1"/>
              <a:t>消耗的最大功率。</a:t>
            </a:r>
            <a:endParaRPr lang="zh-CN" altLang="zh-CN" b="1"/>
          </a:p>
          <a:p>
            <a:pPr marL="365125" lvl="0" indent="-255588" eaLnBrk="1" hangingPunct="1"/>
            <a:r>
              <a:rPr lang="zh-CN" altLang="zh-CN" b="1">
                <a:solidFill>
                  <a:srgbClr val="FF0000"/>
                </a:solidFill>
              </a:rPr>
              <a:t>【答案】</a:t>
            </a:r>
            <a:endParaRPr lang="en-US" altLang="zh-CN" b="1">
              <a:solidFill>
                <a:srgbClr val="FF0000"/>
              </a:solidFill>
            </a:endParaRPr>
          </a:p>
          <a:p>
            <a:pPr marL="365125" lvl="0" indent="-255588" eaLnBrk="1" hangingPunct="1"/>
            <a:r>
              <a:rPr lang="zh-CN" altLang="zh-CN" b="1">
                <a:solidFill>
                  <a:srgbClr val="FF0000"/>
                </a:solidFill>
              </a:rPr>
              <a:t>（</a:t>
            </a:r>
            <a:r>
              <a:rPr lang="en-US" altLang="zh-CN" b="1">
                <a:solidFill>
                  <a:srgbClr val="FF0000"/>
                </a:solidFill>
              </a:rPr>
              <a:t>1</a:t>
            </a:r>
            <a:r>
              <a:rPr lang="zh-CN" altLang="zh-CN" b="1">
                <a:solidFill>
                  <a:srgbClr val="FF0000"/>
                </a:solidFill>
              </a:rPr>
              <a:t>）</a:t>
            </a:r>
            <a:r>
              <a:rPr lang="en-US" altLang="zh-CN" b="1">
                <a:solidFill>
                  <a:srgbClr val="FF0000"/>
                </a:solidFill>
              </a:rPr>
              <a:t>10</a:t>
            </a:r>
            <a:r>
              <a:rPr lang="zh-CN" altLang="zh-CN" b="1">
                <a:solidFill>
                  <a:srgbClr val="FF0000"/>
                </a:solidFill>
              </a:rPr>
              <a:t>Ω</a:t>
            </a:r>
            <a:r>
              <a:rPr lang="en-US" altLang="zh-CN" b="1">
                <a:solidFill>
                  <a:srgbClr val="FF0000"/>
                </a:solidFill>
              </a:rPr>
              <a:t>    </a:t>
            </a:r>
            <a:endParaRPr lang="en-US" altLang="zh-CN" b="1">
              <a:solidFill>
                <a:srgbClr val="FF0000"/>
              </a:solidFill>
            </a:endParaRPr>
          </a:p>
          <a:p>
            <a:pPr marL="365125" lvl="0" indent="-255588" eaLnBrk="1" hangingPunct="1"/>
            <a:r>
              <a:rPr lang="zh-CN" altLang="zh-CN" b="1">
                <a:solidFill>
                  <a:srgbClr val="FF0000"/>
                </a:solidFill>
              </a:rPr>
              <a:t>（</a:t>
            </a:r>
            <a:r>
              <a:rPr lang="en-US" altLang="zh-CN" b="1">
                <a:solidFill>
                  <a:srgbClr val="FF0000"/>
                </a:solidFill>
              </a:rPr>
              <a:t>2</a:t>
            </a:r>
            <a:r>
              <a:rPr lang="zh-CN" altLang="zh-CN" b="1">
                <a:solidFill>
                  <a:srgbClr val="FF0000"/>
                </a:solidFill>
              </a:rPr>
              <a:t>）</a:t>
            </a:r>
            <a:r>
              <a:rPr lang="en-US" altLang="zh-CN" b="1">
                <a:solidFill>
                  <a:srgbClr val="FF0000"/>
                </a:solidFill>
              </a:rPr>
              <a:t>6V   </a:t>
            </a:r>
            <a:endParaRPr lang="en-US" altLang="zh-CN" b="1">
              <a:solidFill>
                <a:srgbClr val="FF0000"/>
              </a:solidFill>
            </a:endParaRPr>
          </a:p>
          <a:p>
            <a:pPr marL="365125" lvl="0" indent="-255588" eaLnBrk="1" hangingPunct="1"/>
            <a:r>
              <a:rPr lang="zh-CN" altLang="zh-CN" b="1">
                <a:solidFill>
                  <a:srgbClr val="FF0000"/>
                </a:solidFill>
              </a:rPr>
              <a:t>（</a:t>
            </a:r>
            <a:r>
              <a:rPr lang="en-US" altLang="zh-CN" b="1">
                <a:solidFill>
                  <a:srgbClr val="FF0000"/>
                </a:solidFill>
              </a:rPr>
              <a:t>3</a:t>
            </a:r>
            <a:r>
              <a:rPr lang="zh-CN" altLang="zh-CN" b="1">
                <a:solidFill>
                  <a:srgbClr val="FF0000"/>
                </a:solidFill>
              </a:rPr>
              <a:t>）</a:t>
            </a:r>
            <a:r>
              <a:rPr lang="en-US" altLang="zh-CN" b="1">
                <a:solidFill>
                  <a:srgbClr val="FF0000"/>
                </a:solidFill>
              </a:rPr>
              <a:t>4.8W</a:t>
            </a:r>
            <a:endParaRPr lang="zh-CN" altLang="zh-CN" b="1">
              <a:solidFill>
                <a:srgbClr val="FF0000"/>
              </a:solidFill>
            </a:endParaRPr>
          </a:p>
          <a:p>
            <a:pPr marL="365125" lvl="0" indent="-255588" eaLnBrk="1" hangingPunct="1"/>
            <a:endParaRPr lang="zh-CN" altLang="en-US"/>
          </a:p>
        </p:txBody>
      </p:sp>
      <p:sp>
        <p:nvSpPr>
          <p:cNvPr id="24579"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4580" name="图片 6"/>
          <p:cNvPicPr>
            <a:picLocks noChangeAspect="1"/>
          </p:cNvPicPr>
          <p:nvPr/>
        </p:nvPicPr>
        <p:blipFill>
          <a:blip r:embed="rId2"/>
          <a:stretch>
            <a:fillRect/>
          </a:stretch>
        </p:blipFill>
        <p:spPr>
          <a:xfrm>
            <a:off x="4572000" y="4365625"/>
            <a:ext cx="2879725" cy="2173288"/>
          </a:xfrm>
          <a:prstGeom prst="rect">
            <a:avLst/>
          </a:prstGeom>
          <a:noFill/>
          <a:ln>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4578">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8">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457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457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5602"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sz="2400" b="1"/>
              <a:t>8.</a:t>
            </a:r>
            <a:r>
              <a:rPr lang="zh-CN" altLang="zh-CN" sz="2400" b="1"/>
              <a:t>（</a:t>
            </a:r>
            <a:r>
              <a:rPr lang="en-US" altLang="zh-CN" sz="2400" b="1"/>
              <a:t>2022</a:t>
            </a:r>
            <a:r>
              <a:rPr lang="zh-CN" altLang="zh-CN" sz="2400" b="1"/>
              <a:t>永州）小明为了控制灯泡的亮度，设计了如图甲所示的电路，已知电源电压恒定不变，灯泡</a:t>
            </a:r>
            <a:r>
              <a:rPr lang="en-US" altLang="zh-CN" sz="2400" b="1"/>
              <a:t>L</a:t>
            </a:r>
            <a:r>
              <a:rPr lang="zh-CN" altLang="zh-CN" sz="2400" b="1"/>
              <a:t>标有“</a:t>
            </a:r>
            <a:r>
              <a:rPr lang="en-US" altLang="zh-CN" sz="2400" b="1"/>
              <a:t>6V 6W</a:t>
            </a:r>
            <a:r>
              <a:rPr lang="zh-CN" altLang="zh-CN" sz="2400" b="1"/>
              <a:t>”字样（灯泡电阻不随温度变化），滑动变阻器</a:t>
            </a:r>
            <a:r>
              <a:rPr lang="en-US" altLang="zh-CN" sz="2400" b="1"/>
              <a:t>R</a:t>
            </a:r>
            <a:r>
              <a:rPr lang="zh-CN" altLang="zh-CN" sz="2400" b="1"/>
              <a:t>最大阻值为</a:t>
            </a:r>
            <a:r>
              <a:rPr lang="en-US" altLang="zh-CN" sz="2400" b="1"/>
              <a:t>20</a:t>
            </a:r>
            <a:r>
              <a:rPr lang="zh-CN" altLang="zh-CN" sz="2400" b="1"/>
              <a:t>Ω。将滑片</a:t>
            </a:r>
            <a:r>
              <a:rPr lang="en-US" altLang="zh-CN" sz="2400" b="1"/>
              <a:t>P</a:t>
            </a:r>
            <a:r>
              <a:rPr lang="zh-CN" altLang="zh-CN" sz="2400" b="1"/>
              <a:t>置于</a:t>
            </a:r>
            <a:r>
              <a:rPr lang="en-US" altLang="zh-CN" sz="2400" b="1"/>
              <a:t>a</a:t>
            </a:r>
            <a:r>
              <a:rPr lang="zh-CN" altLang="zh-CN" sz="2400" b="1"/>
              <a:t>端，闭合开关</a:t>
            </a:r>
            <a:r>
              <a:rPr lang="en-US" altLang="zh-CN" sz="2400" b="1"/>
              <a:t>S</a:t>
            </a:r>
            <a:r>
              <a:rPr lang="zh-CN" altLang="zh-CN" sz="2400" b="1"/>
              <a:t>，缓慢移动滑片</a:t>
            </a:r>
            <a:r>
              <a:rPr lang="en-US" altLang="zh-CN" sz="2400" b="1"/>
              <a:t>P</a:t>
            </a:r>
            <a:r>
              <a:rPr lang="zh-CN" altLang="zh-CN" sz="2400" b="1"/>
              <a:t>，当滑片</a:t>
            </a:r>
            <a:r>
              <a:rPr lang="en-US" altLang="zh-CN" sz="2400" b="1"/>
              <a:t>P</a:t>
            </a:r>
            <a:r>
              <a:rPr lang="zh-CN" altLang="zh-CN" sz="2400" b="1"/>
              <a:t>位于</a:t>
            </a:r>
            <a:r>
              <a:rPr lang="en-US" altLang="zh-CN" sz="2400" b="1"/>
              <a:t>b</a:t>
            </a:r>
            <a:r>
              <a:rPr lang="zh-CN" altLang="zh-CN" sz="2400" b="1"/>
              <a:t>端时，灯泡恰好正常发光。</a:t>
            </a:r>
            <a:endParaRPr lang="zh-CN" altLang="zh-CN" sz="2400" b="1"/>
          </a:p>
          <a:p>
            <a:pPr marL="365125" lvl="0" indent="-255588"/>
            <a:r>
              <a:rPr lang="zh-CN" altLang="zh-CN" sz="2400" b="1"/>
              <a:t>（</a:t>
            </a:r>
            <a:r>
              <a:rPr lang="en-US" altLang="zh-CN" sz="2400" b="1"/>
              <a:t>1</a:t>
            </a:r>
            <a:r>
              <a:rPr lang="zh-CN" altLang="zh-CN" sz="2400" b="1"/>
              <a:t>）求电源电压</a:t>
            </a:r>
            <a:r>
              <a:rPr lang="en-US" altLang="zh-CN" sz="2400" b="1"/>
              <a:t>U</a:t>
            </a:r>
            <a:r>
              <a:rPr lang="zh-CN" altLang="zh-CN" sz="2400" b="1"/>
              <a:t>；（</a:t>
            </a:r>
            <a:r>
              <a:rPr lang="en-US" altLang="zh-CN" sz="2400" b="1"/>
              <a:t>2</a:t>
            </a:r>
            <a:r>
              <a:rPr lang="zh-CN" altLang="zh-CN" sz="2400" b="1"/>
              <a:t>）求灯泡</a:t>
            </a:r>
            <a:r>
              <a:rPr lang="en-US" altLang="zh-CN" sz="2400" b="1"/>
              <a:t>L</a:t>
            </a:r>
            <a:r>
              <a:rPr lang="zh-CN" altLang="zh-CN" sz="2400" b="1"/>
              <a:t>的电阻；（</a:t>
            </a:r>
            <a:r>
              <a:rPr lang="en-US" altLang="zh-CN" sz="2400" b="1"/>
              <a:t>3</a:t>
            </a:r>
            <a:r>
              <a:rPr lang="zh-CN" altLang="zh-CN" sz="2400" b="1"/>
              <a:t>）当电流表的示数为</a:t>
            </a:r>
            <a:r>
              <a:rPr lang="en-US" altLang="zh-CN" sz="2400" b="1"/>
              <a:t>0.3A</a:t>
            </a:r>
            <a:r>
              <a:rPr lang="zh-CN" altLang="zh-CN" sz="2400" b="1"/>
              <a:t>时，求此时滑动变阻器接入电路的电阻；（</a:t>
            </a:r>
            <a:r>
              <a:rPr lang="en-US" altLang="zh-CN" sz="2400" b="1"/>
              <a:t>4</a:t>
            </a:r>
            <a:r>
              <a:rPr lang="zh-CN" altLang="zh-CN" sz="2400" b="1"/>
              <a:t>）将滑动变阻器</a:t>
            </a:r>
            <a:r>
              <a:rPr lang="en-US" altLang="zh-CN" sz="2400" b="1"/>
              <a:t>R</a:t>
            </a:r>
            <a:r>
              <a:rPr lang="zh-CN" altLang="zh-CN" sz="2400" b="1"/>
              <a:t>连接成如图乙所示电路，电源电压</a:t>
            </a:r>
            <a:r>
              <a:rPr lang="en-US" altLang="zh-CN" sz="2400" b="1"/>
              <a:t>U'</a:t>
            </a:r>
            <a:r>
              <a:rPr lang="zh-CN" altLang="zh-CN" sz="2400" b="1"/>
              <a:t>＝</a:t>
            </a:r>
            <a:r>
              <a:rPr lang="en-US" altLang="zh-CN" sz="2400" b="1"/>
              <a:t>3V</a:t>
            </a:r>
            <a:r>
              <a:rPr lang="zh-CN" altLang="zh-CN" sz="2400" b="1"/>
              <a:t>，当滑片</a:t>
            </a:r>
            <a:r>
              <a:rPr lang="en-US" altLang="zh-CN" sz="2400" b="1"/>
              <a:t>P</a:t>
            </a:r>
            <a:r>
              <a:rPr lang="zh-CN" altLang="zh-CN" sz="2400" b="1"/>
              <a:t>位于</a:t>
            </a:r>
            <a:r>
              <a:rPr lang="en-US" altLang="zh-CN" sz="2400" b="1"/>
              <a:t>a</a:t>
            </a:r>
            <a:r>
              <a:rPr lang="zh-CN" altLang="zh-CN" sz="2400" b="1"/>
              <a:t>、</a:t>
            </a:r>
            <a:r>
              <a:rPr lang="en-US" altLang="zh-CN" sz="2400" b="1"/>
              <a:t>b</a:t>
            </a:r>
            <a:r>
              <a:rPr lang="zh-CN" altLang="zh-CN" sz="2400" b="1"/>
              <a:t>之间某一位置时（不包括</a:t>
            </a:r>
            <a:r>
              <a:rPr lang="en-US" altLang="zh-CN" sz="2400" b="1"/>
              <a:t>a</a:t>
            </a:r>
            <a:r>
              <a:rPr lang="zh-CN" altLang="zh-CN" sz="2400" b="1"/>
              <a:t>、</a:t>
            </a:r>
            <a:r>
              <a:rPr lang="en-US" altLang="zh-CN" sz="2400" b="1"/>
              <a:t>b</a:t>
            </a:r>
            <a:r>
              <a:rPr lang="zh-CN" altLang="zh-CN" sz="2400" b="1"/>
              <a:t>两点），电路消耗的电功率最小，求此最小电功率。</a:t>
            </a:r>
            <a:endParaRPr lang="en-US" altLang="zh-CN" sz="2400" b="1"/>
          </a:p>
          <a:p>
            <a:pPr marL="365125" lvl="0" indent="-255588"/>
            <a:r>
              <a:rPr lang="zh-CN" altLang="zh-CN" sz="2400" b="1">
                <a:solidFill>
                  <a:srgbClr val="FF0000"/>
                </a:solidFill>
              </a:rPr>
              <a:t>【答案】（</a:t>
            </a:r>
            <a:r>
              <a:rPr lang="en-US" altLang="zh-CN" sz="2400" b="1">
                <a:solidFill>
                  <a:srgbClr val="FF0000"/>
                </a:solidFill>
              </a:rPr>
              <a:t>1</a:t>
            </a:r>
            <a:r>
              <a:rPr lang="zh-CN" altLang="en-US" sz="2400" b="1">
                <a:solidFill>
                  <a:srgbClr val="FF0000"/>
                </a:solidFill>
              </a:rPr>
              <a:t>）</a:t>
            </a:r>
            <a:r>
              <a:rPr lang="en-US" altLang="zh-CN" sz="2400" b="1">
                <a:solidFill>
                  <a:srgbClr val="FF0000"/>
                </a:solidFill>
              </a:rPr>
              <a:t>6V      </a:t>
            </a:r>
            <a:endParaRPr lang="en-US" altLang="zh-CN" sz="2400" b="1">
              <a:solidFill>
                <a:srgbClr val="FF0000"/>
              </a:solidFill>
            </a:endParaRPr>
          </a:p>
          <a:p>
            <a:pPr marL="365125" lvl="0" indent="-255588"/>
            <a:r>
              <a:rPr lang="zh-CN" altLang="zh-CN" sz="2400" b="1">
                <a:solidFill>
                  <a:srgbClr val="FF0000"/>
                </a:solidFill>
              </a:rPr>
              <a:t>（</a:t>
            </a:r>
            <a:r>
              <a:rPr lang="en-US" altLang="zh-CN" sz="2400" b="1">
                <a:solidFill>
                  <a:srgbClr val="FF0000"/>
                </a:solidFill>
              </a:rPr>
              <a:t>2</a:t>
            </a:r>
            <a:r>
              <a:rPr lang="zh-CN" altLang="zh-CN" sz="2400" b="1">
                <a:solidFill>
                  <a:srgbClr val="FF0000"/>
                </a:solidFill>
              </a:rPr>
              <a:t>）</a:t>
            </a:r>
            <a:r>
              <a:rPr lang="en-US" altLang="zh-CN" sz="2400" b="1">
                <a:solidFill>
                  <a:srgbClr val="FF0000"/>
                </a:solidFill>
              </a:rPr>
              <a:t>6</a:t>
            </a:r>
            <a:r>
              <a:rPr lang="zh-CN" altLang="zh-CN" sz="2400" b="1">
                <a:solidFill>
                  <a:srgbClr val="FF0000"/>
                </a:solidFill>
              </a:rPr>
              <a:t>Ω</a:t>
            </a:r>
            <a:endParaRPr lang="zh-CN" altLang="zh-CN" sz="2400" b="1">
              <a:solidFill>
                <a:srgbClr val="FF0000"/>
              </a:solidFill>
            </a:endParaRPr>
          </a:p>
          <a:p>
            <a:pPr marL="365125" lvl="0" indent="-255588"/>
            <a:r>
              <a:rPr lang="zh-CN" altLang="zh-CN" sz="2400" b="1">
                <a:solidFill>
                  <a:srgbClr val="FF0000"/>
                </a:solidFill>
              </a:rPr>
              <a:t>（</a:t>
            </a:r>
            <a:r>
              <a:rPr lang="en-US" altLang="zh-CN" sz="2400" b="1">
                <a:solidFill>
                  <a:srgbClr val="FF0000"/>
                </a:solidFill>
              </a:rPr>
              <a:t>3</a:t>
            </a:r>
            <a:r>
              <a:rPr lang="zh-CN" altLang="zh-CN" sz="2400" b="1">
                <a:solidFill>
                  <a:srgbClr val="FF0000"/>
                </a:solidFill>
              </a:rPr>
              <a:t>）</a:t>
            </a:r>
            <a:r>
              <a:rPr lang="en-US" altLang="zh-CN" sz="2400" b="1">
                <a:solidFill>
                  <a:srgbClr val="FF0000"/>
                </a:solidFill>
              </a:rPr>
              <a:t>14</a:t>
            </a:r>
            <a:r>
              <a:rPr lang="zh-CN" altLang="zh-CN" sz="2400" b="1">
                <a:solidFill>
                  <a:srgbClr val="FF0000"/>
                </a:solidFill>
              </a:rPr>
              <a:t>Ω（</a:t>
            </a:r>
            <a:r>
              <a:rPr lang="en-US" altLang="zh-CN" sz="2400" b="1">
                <a:solidFill>
                  <a:srgbClr val="FF0000"/>
                </a:solidFill>
              </a:rPr>
              <a:t>4</a:t>
            </a:r>
            <a:r>
              <a:rPr lang="zh-CN" altLang="zh-CN" sz="2400" b="1">
                <a:solidFill>
                  <a:srgbClr val="FF0000"/>
                </a:solidFill>
              </a:rPr>
              <a:t>）</a:t>
            </a:r>
            <a:r>
              <a:rPr lang="en-US" altLang="zh-CN" sz="2400" b="1">
                <a:solidFill>
                  <a:srgbClr val="FF0000"/>
                </a:solidFill>
              </a:rPr>
              <a:t>1.8W</a:t>
            </a:r>
            <a:endParaRPr lang="zh-CN" altLang="zh-CN" sz="2400" b="1">
              <a:solidFill>
                <a:srgbClr val="FF0000"/>
              </a:solidFill>
            </a:endParaRPr>
          </a:p>
          <a:p>
            <a:pPr marL="365125" lvl="0" indent="-255588"/>
            <a:endParaRPr lang="zh-CN" altLang="zh-CN" sz="2400"/>
          </a:p>
        </p:txBody>
      </p:sp>
      <p:sp>
        <p:nvSpPr>
          <p:cNvPr id="25603"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25604" name="图片24"/>
          <p:cNvPicPr>
            <a:picLocks noChangeAspect="1"/>
          </p:cNvPicPr>
          <p:nvPr/>
        </p:nvPicPr>
        <p:blipFill>
          <a:blip r:embed="rId2"/>
          <a:stretch>
            <a:fillRect/>
          </a:stretch>
        </p:blipFill>
        <p:spPr>
          <a:xfrm>
            <a:off x="4716463" y="4797425"/>
            <a:ext cx="3146425" cy="1655763"/>
          </a:xfrm>
          <a:prstGeom prst="rect">
            <a:avLst/>
          </a:prstGeom>
          <a:noFill/>
          <a:ln>
            <a:noFill/>
            <a:miter lim="800000"/>
          </a:ln>
        </p:spPr>
      </p:pic>
      <p:pic>
        <p:nvPicPr>
          <p:cNvPr id="25605" name="New picture"/>
          <p:cNvPicPr/>
          <p:nvPr/>
        </p:nvPicPr>
        <p:blipFill>
          <a:blip r:embed="rId3"/>
          <a:stretch>
            <a:fillRect/>
          </a:stretch>
        </p:blipFill>
        <p:spPr>
          <a:xfrm>
            <a:off x="12319000" y="11379200"/>
            <a:ext cx="330200" cy="254000"/>
          </a:xfrm>
          <a:prstGeom prst="cube">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25602">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5602">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560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0242" name="内容占位符 1"/>
          <p:cNvSpPr>
            <a:spLocks noGrp="1"/>
          </p:cNvSpPr>
          <p:nvPr>
            <p:ph idx="1"/>
          </p:nvPr>
        </p:nvSpPr>
        <p:spPr>
          <a:xfrm>
            <a:off x="457200" y="1628775"/>
            <a:ext cx="8229600" cy="4824413"/>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zh-CN" altLang="zh-CN" b="1">
                <a:solidFill>
                  <a:srgbClr val="0070C0"/>
                </a:solidFill>
              </a:rPr>
              <a:t>一、电路安全计算问题</a:t>
            </a:r>
            <a:endParaRPr lang="zh-CN" altLang="zh-CN">
              <a:solidFill>
                <a:srgbClr val="0070C0"/>
              </a:solidFill>
            </a:endParaRPr>
          </a:p>
          <a:p>
            <a:pPr marL="365125" lvl="0" indent="-255588"/>
            <a:r>
              <a:rPr lang="zh-CN" altLang="zh-CN" sz="2400" b="1"/>
              <a:t>当一个定值电阻与一个滑动变阻器串联时，电表和电器的安全问题分析，一般思路是：</a:t>
            </a:r>
            <a:endParaRPr lang="zh-CN" altLang="zh-CN" sz="2400" b="1"/>
          </a:p>
          <a:p>
            <a:pPr marL="365125" lvl="0" indent="-255588"/>
            <a:r>
              <a:rPr lang="en-US" altLang="zh-CN" sz="2400" b="1"/>
              <a:t>1.</a:t>
            </a:r>
            <a:r>
              <a:rPr lang="zh-CN" altLang="zh-CN" sz="2400" b="1"/>
              <a:t>若电压表测定值电阻的电压，则电路中的最大电流：</a:t>
            </a:r>
            <a:r>
              <a:rPr lang="en-US" altLang="zh-CN" sz="2400" b="1"/>
              <a:t>I</a:t>
            </a:r>
            <a:r>
              <a:rPr lang="zh-CN" altLang="zh-CN" sz="2400" b="1" baseline="-25000"/>
              <a:t>最大</a:t>
            </a:r>
            <a:r>
              <a:rPr lang="en-US" altLang="zh-CN" sz="2400" b="1"/>
              <a:t>=U</a:t>
            </a:r>
            <a:r>
              <a:rPr lang="zh-CN" altLang="zh-CN" sz="2400" b="1" baseline="-25000"/>
              <a:t>伏特表量程</a:t>
            </a:r>
            <a:r>
              <a:rPr lang="en-US" altLang="zh-CN" sz="2400" b="1"/>
              <a:t>/R</a:t>
            </a:r>
            <a:r>
              <a:rPr lang="zh-CN" altLang="zh-CN" sz="2400" b="1" baseline="-25000"/>
              <a:t>定值</a:t>
            </a:r>
            <a:r>
              <a:rPr lang="zh-CN" altLang="zh-CN" sz="2400" b="1"/>
              <a:t>。此时只需要求可变电阻的最小值：</a:t>
            </a:r>
            <a:r>
              <a:rPr lang="en-US" altLang="zh-CN" sz="2400" b="1"/>
              <a:t>R</a:t>
            </a:r>
            <a:r>
              <a:rPr lang="zh-CN" altLang="zh-CN" sz="2400" b="1" baseline="-25000"/>
              <a:t>滑最小</a:t>
            </a:r>
            <a:r>
              <a:rPr lang="en-US" altLang="zh-CN" sz="2400" b="1"/>
              <a:t>=U/I</a:t>
            </a:r>
            <a:r>
              <a:rPr lang="zh-CN" altLang="zh-CN" sz="2400" b="1" baseline="-25000"/>
              <a:t>最大</a:t>
            </a:r>
            <a:r>
              <a:rPr lang="zh-CN" altLang="zh-CN" sz="2400" b="1"/>
              <a:t>—</a:t>
            </a:r>
            <a:r>
              <a:rPr lang="en-US" altLang="zh-CN" sz="2400" b="1"/>
              <a:t>R</a:t>
            </a:r>
            <a:r>
              <a:rPr lang="zh-CN" altLang="zh-CN" sz="2400" b="1" baseline="-25000"/>
              <a:t>定</a:t>
            </a:r>
            <a:r>
              <a:rPr lang="zh-CN" altLang="zh-CN" sz="2400" b="1"/>
              <a:t>。</a:t>
            </a:r>
            <a:endParaRPr lang="zh-CN" altLang="zh-CN" sz="2400" b="1"/>
          </a:p>
          <a:p>
            <a:pPr marL="365125" lvl="0" indent="-255588"/>
            <a:r>
              <a:rPr lang="en-US" altLang="zh-CN" sz="2400" b="1"/>
              <a:t>2.</a:t>
            </a:r>
            <a:r>
              <a:rPr lang="zh-CN" altLang="zh-CN" sz="2400" b="1"/>
              <a:t>若电压表测滑动变阻器的电压，则电路中的最大电流值等于所有电器中允许通过的最大值中的最小值。此时滑动变阻器取得最小值。再根据电压表的量程确定滑动变阻器可接入的最大值：根据电压表的量程，获得滑动变阻器两端的最高电压值；据此求出电路中的最小电流值：</a:t>
            </a:r>
            <a:r>
              <a:rPr lang="en-US" altLang="zh-CN" sz="2400" b="1"/>
              <a:t>I</a:t>
            </a:r>
            <a:r>
              <a:rPr lang="zh-CN" altLang="zh-CN" sz="2400" b="1" baseline="-25000"/>
              <a:t>最小</a:t>
            </a:r>
            <a:r>
              <a:rPr lang="en-US" altLang="zh-CN" sz="2400" b="1"/>
              <a:t>=</a:t>
            </a:r>
            <a:r>
              <a:rPr lang="zh-CN" altLang="zh-CN" sz="2400" b="1"/>
              <a:t>（</a:t>
            </a:r>
            <a:r>
              <a:rPr lang="en-US" altLang="zh-CN" sz="2400" b="1"/>
              <a:t>U-U</a:t>
            </a:r>
            <a:r>
              <a:rPr lang="zh-CN" altLang="zh-CN" sz="2400" b="1" baseline="-25000"/>
              <a:t>滑最大</a:t>
            </a:r>
            <a:r>
              <a:rPr lang="zh-CN" altLang="zh-CN" sz="2400" b="1"/>
              <a:t>）</a:t>
            </a:r>
            <a:r>
              <a:rPr lang="en-US" altLang="zh-CN" sz="2400" b="1"/>
              <a:t>/R</a:t>
            </a:r>
            <a:r>
              <a:rPr lang="zh-CN" altLang="zh-CN" sz="2400" b="1" baseline="-25000"/>
              <a:t>定</a:t>
            </a:r>
            <a:r>
              <a:rPr lang="zh-CN" altLang="zh-CN" sz="2400" b="1"/>
              <a:t>，</a:t>
            </a:r>
            <a:r>
              <a:rPr lang="en-US" altLang="zh-CN" sz="2400" b="1"/>
              <a:t>R</a:t>
            </a:r>
            <a:r>
              <a:rPr lang="zh-CN" altLang="zh-CN" sz="2400" b="1" baseline="-25000"/>
              <a:t>滑最大</a:t>
            </a:r>
            <a:r>
              <a:rPr lang="en-US" altLang="zh-CN" sz="2400" b="1"/>
              <a:t>= U</a:t>
            </a:r>
            <a:r>
              <a:rPr lang="zh-CN" altLang="zh-CN" sz="2400" b="1" baseline="-25000"/>
              <a:t>滑最大</a:t>
            </a:r>
            <a:r>
              <a:rPr lang="en-US" altLang="zh-CN" sz="2400" b="1"/>
              <a:t>/ I</a:t>
            </a:r>
            <a:r>
              <a:rPr lang="zh-CN" altLang="zh-CN" sz="2400" b="1" baseline="-25000"/>
              <a:t>最小</a:t>
            </a:r>
            <a:r>
              <a:rPr lang="zh-CN" altLang="zh-CN" sz="2400" b="1"/>
              <a:t>。</a:t>
            </a:r>
            <a:endParaRPr lang="zh-CN" altLang="zh-CN" sz="2400" b="1"/>
          </a:p>
          <a:p>
            <a:pPr marL="365125" lvl="0" indent="-255588" eaLnBrk="1" hangingPunct="1"/>
            <a:endParaRPr lang="zh-CN" altLang="en-US"/>
          </a:p>
        </p:txBody>
      </p:sp>
      <p:sp>
        <p:nvSpPr>
          <p:cNvPr id="10243" name="标题 2"/>
          <p:cNvSpPr>
            <a:spLocks noGrp="1"/>
          </p:cNvSpPr>
          <p:nvPr>
            <p:ph type="title"/>
          </p:nvPr>
        </p:nvSpPr>
        <p:spPr>
          <a:xfrm>
            <a:off x="457200" y="908720"/>
            <a:ext cx="8229600" cy="864096"/>
          </a:xfrm>
          <a:prstGeom prst="rect">
            <a:avLst/>
          </a:prstGeom>
          <a:noFill/>
          <a:ln w="9525" cmpd="sng">
            <a:noFill/>
            <a:prstDash val="solid"/>
          </a:ln>
          <a:effectLst/>
          <a:scene3d>
            <a:camera prst="orthographicFront"/>
            <a:lightRig rig="balanced" dir="t"/>
          </a:scene3d>
          <a:sp3d prstMaterial="plastic"/>
        </p:spPr>
        <p:txBody>
          <a:bodyPr vert="horz" rtlCol="0" anchor="ctr">
            <a:normAutofit/>
            <a:scene3d>
              <a:camera prst="orthographicFront"/>
              <a:lightRig rig="soft" dir="t"/>
            </a:scene3d>
            <a:sp3d prstMaterial="softEdge">
              <a:bevelT w="25400" h="25400"/>
            </a:sp3d>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zh-CN" sz="3600" b="1" i="0" u="none" strike="noStrike" kern="1200" cap="none" spc="0" normalizeH="0" baseline="0" noProof="0" smtClean="0">
                <a:ln>
                  <a:noFill/>
                </a:ln>
                <a:solidFill>
                  <a:srgbClr val="0070C0"/>
                </a:solidFill>
                <a:effectLst>
                  <a:outerShdw blurRad="31750" dist="25400" dir="5400000" algn="tl" rotWithShape="0">
                    <a:srgbClr val="000000">
                      <a:alpha val="25000"/>
                    </a:srgbClr>
                  </a:outerShdw>
                </a:effectLst>
                <a:uLnTx/>
                <a:uFillTx/>
                <a:latin typeface="+mj-lt"/>
                <a:ea typeface="+mj-ea"/>
                <a:cs typeface="+mj-cs"/>
              </a:rPr>
              <a:t>【重难点与突破】</a:t>
            </a:r>
            <a:endParaRPr kumimoji="0" lang="zh-CN" altLang="zh-CN" sz="3600" b="1" i="0" u="none" strike="noStrike" kern="1200" cap="none" spc="0" normalizeH="0" baseline="0" noProof="0">
              <a:ln>
                <a:noFill/>
              </a:ln>
              <a:solidFill>
                <a:srgbClr val="0070C0"/>
              </a:solidFill>
              <a:effectLst>
                <a:outerShdw blurRad="31750" dist="25400" dir="5400000" algn="tl" rotWithShape="0">
                  <a:srgbClr val="000000">
                    <a:alpha val="25000"/>
                  </a:srgbClr>
                </a:outerShdw>
              </a:effectLst>
              <a:uLnTx/>
              <a:uFillTx/>
              <a:latin typeface="+mj-lt"/>
              <a:ea typeface="+mj-ea"/>
              <a:cs typeface="+mj-cs"/>
            </a:endParaRPr>
          </a:p>
        </p:txBody>
      </p:sp>
      <p:sp>
        <p:nvSpPr>
          <p:cNvPr id="10244"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spTree>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1266"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zh-CN" altLang="zh-CN" b="1"/>
              <a:t>【例</a:t>
            </a:r>
            <a:r>
              <a:rPr lang="en-US" altLang="zh-CN" b="1"/>
              <a:t>1</a:t>
            </a:r>
            <a:r>
              <a:rPr lang="zh-CN" altLang="zh-CN" b="1"/>
              <a:t>】（</a:t>
            </a:r>
            <a:r>
              <a:rPr lang="en-US" altLang="zh-CN" b="1"/>
              <a:t>2022</a:t>
            </a:r>
            <a:r>
              <a:rPr lang="zh-CN" altLang="zh-CN" b="1"/>
              <a:t>成都）如图所示，电源电压</a:t>
            </a:r>
            <a:r>
              <a:rPr lang="en-US" altLang="zh-CN" b="1"/>
              <a:t>U=5V</a:t>
            </a:r>
            <a:r>
              <a:rPr lang="zh-CN" altLang="zh-CN" b="1"/>
              <a:t>，定值电阻</a:t>
            </a:r>
            <a:r>
              <a:rPr lang="en-US" altLang="zh-CN" b="1"/>
              <a:t>R</a:t>
            </a:r>
            <a:r>
              <a:rPr lang="en-US" altLang="zh-CN" b="1" baseline="-25000"/>
              <a:t>1</a:t>
            </a:r>
            <a:r>
              <a:rPr lang="en-US" altLang="zh-CN" b="1"/>
              <a:t>=10Ω</a:t>
            </a:r>
            <a:r>
              <a:rPr lang="zh-CN" altLang="zh-CN" b="1"/>
              <a:t>，</a:t>
            </a:r>
            <a:r>
              <a:rPr lang="en-US" altLang="zh-CN" b="1"/>
              <a:t>R</a:t>
            </a:r>
            <a:r>
              <a:rPr lang="en-US" altLang="zh-CN" b="1" baseline="-25000"/>
              <a:t>2</a:t>
            </a:r>
            <a:r>
              <a:rPr lang="en-US" altLang="zh-CN" b="1"/>
              <a:t>=20Ω</a:t>
            </a:r>
            <a:r>
              <a:rPr lang="zh-CN" altLang="zh-CN" b="1"/>
              <a:t>，滑动变阻器</a:t>
            </a:r>
            <a:r>
              <a:rPr lang="en-US" altLang="zh-CN" b="1"/>
              <a:t>R</a:t>
            </a:r>
            <a:r>
              <a:rPr lang="zh-CN" altLang="zh-CN" b="1"/>
              <a:t>的最大阻值为</a:t>
            </a:r>
            <a:r>
              <a:rPr lang="en-US" altLang="zh-CN" b="1"/>
              <a:t>20Ω</a:t>
            </a:r>
            <a:r>
              <a:rPr lang="zh-CN" altLang="zh-CN" b="1"/>
              <a:t>，电压表的量程为</a:t>
            </a:r>
            <a:r>
              <a:rPr lang="en-US" altLang="zh-CN" b="1"/>
              <a:t>3V</a:t>
            </a:r>
            <a:r>
              <a:rPr lang="zh-CN" altLang="zh-CN" b="1"/>
              <a:t>，电流表的量程为</a:t>
            </a:r>
            <a:r>
              <a:rPr lang="en-US" altLang="zh-CN" b="1"/>
              <a:t>0.6A</a:t>
            </a:r>
            <a:r>
              <a:rPr lang="zh-CN" altLang="zh-CN" b="1"/>
              <a:t>。</a:t>
            </a:r>
            <a:endParaRPr lang="zh-CN" altLang="zh-CN" b="1"/>
          </a:p>
          <a:p>
            <a:pPr marL="365125" lvl="0" indent="-255588"/>
            <a:r>
              <a:rPr lang="zh-CN" altLang="zh-CN" b="1"/>
              <a:t>（</a:t>
            </a:r>
            <a:r>
              <a:rPr lang="en-US" altLang="zh-CN" b="1"/>
              <a:t>1</a:t>
            </a:r>
            <a:r>
              <a:rPr lang="zh-CN" altLang="zh-CN" b="1"/>
              <a:t>）开关</a:t>
            </a:r>
            <a:r>
              <a:rPr lang="en-US" altLang="zh-CN" b="1"/>
              <a:t>S</a:t>
            </a:r>
            <a:r>
              <a:rPr lang="en-US" altLang="zh-CN" b="1" baseline="-25000"/>
              <a:t>1</a:t>
            </a:r>
            <a:r>
              <a:rPr lang="zh-CN" altLang="zh-CN" b="1"/>
              <a:t>、</a:t>
            </a:r>
            <a:r>
              <a:rPr lang="en-US" altLang="zh-CN" b="1"/>
              <a:t>S</a:t>
            </a:r>
            <a:r>
              <a:rPr lang="en-US" altLang="zh-CN" b="1" baseline="-25000"/>
              <a:t>2</a:t>
            </a:r>
            <a:r>
              <a:rPr lang="zh-CN" altLang="zh-CN" b="1"/>
              <a:t>、</a:t>
            </a:r>
            <a:r>
              <a:rPr lang="en-US" altLang="zh-CN" b="1"/>
              <a:t>S</a:t>
            </a:r>
            <a:r>
              <a:rPr lang="en-US" altLang="zh-CN" b="1" baseline="-25000"/>
              <a:t>3</a:t>
            </a:r>
            <a:r>
              <a:rPr lang="zh-CN" altLang="zh-CN" b="1"/>
              <a:t>均闭合时，求电路消耗的总功率。</a:t>
            </a:r>
            <a:r>
              <a:rPr lang="en-US" altLang="zh-CN" b="1"/>
              <a:t> </a:t>
            </a:r>
            <a:endParaRPr lang="zh-CN" altLang="zh-CN" b="1"/>
          </a:p>
          <a:p>
            <a:pPr marL="365125" lvl="0" indent="-255588"/>
            <a:r>
              <a:rPr lang="zh-CN" altLang="zh-CN" b="1"/>
              <a:t>（</a:t>
            </a:r>
            <a:r>
              <a:rPr lang="en-US" altLang="zh-CN" b="1"/>
              <a:t>2</a:t>
            </a:r>
            <a:r>
              <a:rPr lang="zh-CN" altLang="zh-CN" b="1"/>
              <a:t>）</a:t>
            </a:r>
            <a:r>
              <a:rPr lang="en-US" altLang="zh-CN" b="1"/>
              <a:t>S</a:t>
            </a:r>
            <a:r>
              <a:rPr lang="en-US" altLang="zh-CN" b="1" baseline="-25000"/>
              <a:t>1</a:t>
            </a:r>
            <a:r>
              <a:rPr lang="zh-CN" altLang="zh-CN" b="1"/>
              <a:t>闭合，</a:t>
            </a:r>
            <a:r>
              <a:rPr lang="en-US" altLang="zh-CN" b="1"/>
              <a:t>S</a:t>
            </a:r>
            <a:r>
              <a:rPr lang="en-US" altLang="zh-CN" b="1" baseline="-25000"/>
              <a:t>2</a:t>
            </a:r>
            <a:r>
              <a:rPr lang="zh-CN" altLang="zh-CN" b="1"/>
              <a:t>、</a:t>
            </a:r>
            <a:r>
              <a:rPr lang="en-US" altLang="zh-CN" b="1"/>
              <a:t>S</a:t>
            </a:r>
            <a:r>
              <a:rPr lang="en-US" altLang="zh-CN" b="1" baseline="-25000"/>
              <a:t>3</a:t>
            </a:r>
            <a:r>
              <a:rPr lang="zh-CN" altLang="zh-CN" b="1"/>
              <a:t>断开，为保证电路元件安全，求滑动变阻器</a:t>
            </a:r>
            <a:r>
              <a:rPr lang="en-US" altLang="zh-CN" b="1"/>
              <a:t>R</a:t>
            </a:r>
            <a:r>
              <a:rPr lang="zh-CN" altLang="zh-CN" b="1"/>
              <a:t>能接入电路的阻值范围。</a:t>
            </a:r>
            <a:endParaRPr lang="zh-CN" altLang="zh-CN" b="1"/>
          </a:p>
          <a:p>
            <a:pPr marL="365125" lvl="0" indent="-255588" eaLnBrk="1" hangingPunct="1"/>
            <a:endParaRPr lang="zh-CN" altLang="en-US"/>
          </a:p>
        </p:txBody>
      </p:sp>
      <p:sp>
        <p:nvSpPr>
          <p:cNvPr id="11267"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1268" name="图片 9"/>
          <p:cNvPicPr>
            <a:picLocks noChangeAspect="1"/>
          </p:cNvPicPr>
          <p:nvPr/>
        </p:nvPicPr>
        <p:blipFill>
          <a:blip r:embed="rId2"/>
          <a:srcRect r="12154" b="19611"/>
          <a:stretch>
            <a:fillRect/>
          </a:stretch>
        </p:blipFill>
        <p:spPr>
          <a:xfrm>
            <a:off x="2916238" y="4437063"/>
            <a:ext cx="2822575" cy="1944687"/>
          </a:xfrm>
          <a:prstGeom prst="rect">
            <a:avLst/>
          </a:prstGeom>
          <a:noFill/>
          <a:ln>
            <a:noFill/>
            <a:miter lim="800000"/>
          </a:ln>
        </p:spPr>
      </p:pic>
    </p:spTree>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2290"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zh-CN" altLang="zh-CN" sz="2400" b="1">
                <a:solidFill>
                  <a:srgbClr val="FF0000"/>
                </a:solidFill>
              </a:rPr>
              <a:t>【分析】</a:t>
            </a:r>
            <a:r>
              <a:rPr lang="en-US" altLang="zh-CN" sz="2400" b="1">
                <a:solidFill>
                  <a:srgbClr val="FF0000"/>
                </a:solidFill>
              </a:rPr>
              <a:t>(1)S</a:t>
            </a:r>
            <a:r>
              <a:rPr lang="en-US" altLang="zh-CN" sz="2400" b="1" baseline="-25000">
                <a:solidFill>
                  <a:srgbClr val="FF0000"/>
                </a:solidFill>
              </a:rPr>
              <a:t>1</a:t>
            </a:r>
            <a:r>
              <a:rPr lang="zh-CN" altLang="zh-CN" sz="2400" b="1">
                <a:solidFill>
                  <a:srgbClr val="FF0000"/>
                </a:solidFill>
              </a:rPr>
              <a:t>、</a:t>
            </a:r>
            <a:r>
              <a:rPr lang="en-US" altLang="zh-CN" sz="2400" b="1">
                <a:solidFill>
                  <a:srgbClr val="FF0000"/>
                </a:solidFill>
              </a:rPr>
              <a:t>S</a:t>
            </a:r>
            <a:r>
              <a:rPr lang="en-US" altLang="zh-CN" sz="2400" b="1" baseline="-25000">
                <a:solidFill>
                  <a:srgbClr val="FF0000"/>
                </a:solidFill>
              </a:rPr>
              <a:t>2</a:t>
            </a:r>
            <a:r>
              <a:rPr lang="zh-CN" altLang="zh-CN" sz="2400" b="1">
                <a:solidFill>
                  <a:srgbClr val="FF0000"/>
                </a:solidFill>
              </a:rPr>
              <a:t>、</a:t>
            </a:r>
            <a:r>
              <a:rPr lang="en-US" altLang="zh-CN" sz="2400" b="1">
                <a:solidFill>
                  <a:srgbClr val="FF0000"/>
                </a:solidFill>
              </a:rPr>
              <a:t>S</a:t>
            </a:r>
            <a:r>
              <a:rPr lang="en-US" altLang="zh-CN" sz="2400" b="1" baseline="-25000">
                <a:solidFill>
                  <a:srgbClr val="FF0000"/>
                </a:solidFill>
              </a:rPr>
              <a:t>3</a:t>
            </a:r>
            <a:r>
              <a:rPr lang="zh-CN" altLang="zh-CN" sz="2400" b="1">
                <a:solidFill>
                  <a:srgbClr val="FF0000"/>
                </a:solidFill>
              </a:rPr>
              <a:t>均闭合时，</a:t>
            </a:r>
            <a:r>
              <a:rPr lang="en-US" altLang="zh-CN" sz="2400" b="1">
                <a:solidFill>
                  <a:srgbClr val="FF0000"/>
                </a:solidFill>
              </a:rPr>
              <a:t>R</a:t>
            </a:r>
            <a:r>
              <a:rPr lang="en-US" altLang="zh-CN" sz="2400" b="1" baseline="-25000">
                <a:solidFill>
                  <a:srgbClr val="FF0000"/>
                </a:solidFill>
              </a:rPr>
              <a:t>1</a:t>
            </a:r>
            <a:r>
              <a:rPr lang="zh-CN" altLang="zh-CN" sz="2400" b="1">
                <a:solidFill>
                  <a:srgbClr val="FF0000"/>
                </a:solidFill>
              </a:rPr>
              <a:t>、</a:t>
            </a:r>
            <a:r>
              <a:rPr lang="en-US" altLang="zh-CN" sz="2400" b="1">
                <a:solidFill>
                  <a:srgbClr val="FF0000"/>
                </a:solidFill>
              </a:rPr>
              <a:t>R</a:t>
            </a:r>
            <a:r>
              <a:rPr lang="en-US" altLang="zh-CN" sz="2400" b="1" baseline="-25000">
                <a:solidFill>
                  <a:srgbClr val="FF0000"/>
                </a:solidFill>
              </a:rPr>
              <a:t>2</a:t>
            </a:r>
            <a:r>
              <a:rPr lang="zh-CN" altLang="zh-CN" sz="2400" b="1">
                <a:solidFill>
                  <a:srgbClr val="FF0000"/>
                </a:solidFill>
              </a:rPr>
              <a:t>并联时，</a:t>
            </a:r>
            <a:r>
              <a:rPr lang="en-US" altLang="zh-CN" sz="2400" b="1">
                <a:solidFill>
                  <a:srgbClr val="FF0000"/>
                </a:solidFill>
              </a:rPr>
              <a:t>U</a:t>
            </a:r>
            <a:r>
              <a:rPr lang="en-US" altLang="zh-CN" sz="2400" b="1" baseline="-25000">
                <a:solidFill>
                  <a:srgbClr val="FF0000"/>
                </a:solidFill>
              </a:rPr>
              <a:t>1</a:t>
            </a:r>
            <a:r>
              <a:rPr lang="en-US" altLang="zh-CN" sz="2400" b="1">
                <a:solidFill>
                  <a:srgbClr val="FF0000"/>
                </a:solidFill>
              </a:rPr>
              <a:t>=U</a:t>
            </a:r>
            <a:r>
              <a:rPr lang="en-US" altLang="zh-CN" sz="2400" b="1" baseline="-25000">
                <a:solidFill>
                  <a:srgbClr val="FF0000"/>
                </a:solidFill>
              </a:rPr>
              <a:t>2</a:t>
            </a:r>
            <a:r>
              <a:rPr lang="en-US" altLang="zh-CN" sz="2400" b="1">
                <a:solidFill>
                  <a:srgbClr val="FF0000"/>
                </a:solidFill>
              </a:rPr>
              <a:t>=U=5V</a:t>
            </a:r>
            <a:r>
              <a:rPr lang="zh-CN" altLang="zh-CN" sz="2400" b="1">
                <a:solidFill>
                  <a:srgbClr val="FF0000"/>
                </a:solidFill>
              </a:rPr>
              <a:t>。电路消耗的总功率：</a:t>
            </a:r>
            <a:endParaRPr lang="zh-CN" altLang="zh-CN" sz="2400" b="1">
              <a:solidFill>
                <a:srgbClr val="FF0000"/>
              </a:solidFill>
            </a:endParaRPr>
          </a:p>
          <a:p>
            <a:pPr marL="365125" lvl="0" indent="-255588"/>
            <a:r>
              <a:rPr lang="en-US" altLang="zh-CN" sz="2400" b="1">
                <a:solidFill>
                  <a:srgbClr val="FF0000"/>
                </a:solidFill>
              </a:rPr>
              <a:t>P=                         </a:t>
            </a:r>
            <a:r>
              <a:rPr lang="zh-CN" altLang="zh-CN" sz="2400" b="1">
                <a:solidFill>
                  <a:srgbClr val="FF0000"/>
                </a:solidFill>
              </a:rPr>
              <a:t>。</a:t>
            </a:r>
            <a:endParaRPr lang="zh-CN" altLang="zh-CN" sz="2400" b="1">
              <a:solidFill>
                <a:srgbClr val="FF0000"/>
              </a:solidFill>
            </a:endParaRPr>
          </a:p>
          <a:p>
            <a:pPr marL="365125" lvl="0" indent="-255588"/>
            <a:r>
              <a:rPr lang="zh-CN" altLang="zh-CN" sz="2400" b="1">
                <a:solidFill>
                  <a:srgbClr val="FF0000"/>
                </a:solidFill>
              </a:rPr>
              <a:t>（</a:t>
            </a:r>
            <a:r>
              <a:rPr lang="en-US" altLang="zh-CN" sz="2400" b="1">
                <a:solidFill>
                  <a:srgbClr val="FF0000"/>
                </a:solidFill>
              </a:rPr>
              <a:t>2</a:t>
            </a:r>
            <a:r>
              <a:rPr lang="zh-CN" altLang="zh-CN" sz="2400" b="1">
                <a:solidFill>
                  <a:srgbClr val="FF0000"/>
                </a:solidFill>
              </a:rPr>
              <a:t>）</a:t>
            </a:r>
            <a:r>
              <a:rPr lang="en-US" altLang="zh-CN" sz="2400" b="1">
                <a:solidFill>
                  <a:srgbClr val="FF0000"/>
                </a:solidFill>
              </a:rPr>
              <a:t>S</a:t>
            </a:r>
            <a:r>
              <a:rPr lang="en-US" altLang="zh-CN" sz="2400" b="1" baseline="-25000">
                <a:solidFill>
                  <a:srgbClr val="FF0000"/>
                </a:solidFill>
              </a:rPr>
              <a:t>1</a:t>
            </a:r>
            <a:r>
              <a:rPr lang="zh-CN" altLang="zh-CN" sz="2400" b="1">
                <a:solidFill>
                  <a:srgbClr val="FF0000"/>
                </a:solidFill>
              </a:rPr>
              <a:t>闭合，</a:t>
            </a:r>
            <a:r>
              <a:rPr lang="en-US" altLang="zh-CN" sz="2400" b="1">
                <a:solidFill>
                  <a:srgbClr val="FF0000"/>
                </a:solidFill>
              </a:rPr>
              <a:t>S</a:t>
            </a:r>
            <a:r>
              <a:rPr lang="en-US" altLang="zh-CN" sz="2400" b="1" baseline="-25000">
                <a:solidFill>
                  <a:srgbClr val="FF0000"/>
                </a:solidFill>
              </a:rPr>
              <a:t>2</a:t>
            </a:r>
            <a:r>
              <a:rPr lang="zh-CN" altLang="zh-CN" sz="2400" b="1">
                <a:solidFill>
                  <a:srgbClr val="FF0000"/>
                </a:solidFill>
              </a:rPr>
              <a:t>、</a:t>
            </a:r>
            <a:r>
              <a:rPr lang="en-US" altLang="zh-CN" sz="2400" b="1">
                <a:solidFill>
                  <a:srgbClr val="FF0000"/>
                </a:solidFill>
              </a:rPr>
              <a:t>S</a:t>
            </a:r>
            <a:r>
              <a:rPr lang="en-US" altLang="zh-CN" sz="2400" b="1" baseline="-25000">
                <a:solidFill>
                  <a:srgbClr val="FF0000"/>
                </a:solidFill>
              </a:rPr>
              <a:t>3</a:t>
            </a:r>
            <a:r>
              <a:rPr lang="zh-CN" altLang="zh-CN" sz="2400" b="1">
                <a:solidFill>
                  <a:srgbClr val="FF0000"/>
                </a:solidFill>
              </a:rPr>
              <a:t>断开，</a:t>
            </a:r>
            <a:r>
              <a:rPr lang="en-US" altLang="zh-CN" sz="2400" b="1">
                <a:solidFill>
                  <a:srgbClr val="FF0000"/>
                </a:solidFill>
              </a:rPr>
              <a:t>R</a:t>
            </a:r>
            <a:r>
              <a:rPr lang="en-US" altLang="zh-CN" sz="2400" b="1" baseline="-25000">
                <a:solidFill>
                  <a:srgbClr val="FF0000"/>
                </a:solidFill>
              </a:rPr>
              <a:t>1</a:t>
            </a:r>
            <a:r>
              <a:rPr lang="zh-CN" altLang="zh-CN" sz="2400" b="1">
                <a:solidFill>
                  <a:srgbClr val="FF0000"/>
                </a:solidFill>
              </a:rPr>
              <a:t>与滑动变阻器</a:t>
            </a:r>
            <a:r>
              <a:rPr lang="en-US" altLang="zh-CN" sz="2400" b="1">
                <a:solidFill>
                  <a:srgbClr val="FF0000"/>
                </a:solidFill>
              </a:rPr>
              <a:t>R </a:t>
            </a:r>
            <a:r>
              <a:rPr lang="zh-CN" altLang="zh-CN" sz="2400" b="1">
                <a:solidFill>
                  <a:srgbClr val="FF0000"/>
                </a:solidFill>
              </a:rPr>
              <a:t>串联。为保证电路元件安全，电路中的最大电流不能超过电流表的量程</a:t>
            </a:r>
            <a:r>
              <a:rPr lang="en-US" altLang="zh-CN" sz="2400" b="1">
                <a:solidFill>
                  <a:srgbClr val="FF0000"/>
                </a:solidFill>
              </a:rPr>
              <a:t>0.6A,</a:t>
            </a:r>
            <a:r>
              <a:rPr lang="zh-CN" altLang="zh-CN" sz="2400" b="1">
                <a:solidFill>
                  <a:srgbClr val="FF0000"/>
                </a:solidFill>
              </a:rPr>
              <a:t>当</a:t>
            </a:r>
            <a:r>
              <a:rPr lang="en-US" altLang="zh-CN" sz="2400" b="1">
                <a:solidFill>
                  <a:srgbClr val="FF0000"/>
                </a:solidFill>
              </a:rPr>
              <a:t>R</a:t>
            </a:r>
            <a:r>
              <a:rPr lang="zh-CN" altLang="zh-CN" sz="2400" b="1">
                <a:solidFill>
                  <a:srgbClr val="FF0000"/>
                </a:solidFill>
              </a:rPr>
              <a:t>接入电阻为</a:t>
            </a:r>
            <a:r>
              <a:rPr lang="en-US" altLang="zh-CN" sz="2400" b="1">
                <a:solidFill>
                  <a:srgbClr val="FF0000"/>
                </a:solidFill>
              </a:rPr>
              <a:t>0</a:t>
            </a:r>
            <a:r>
              <a:rPr lang="zh-CN" altLang="zh-CN" sz="2400" b="1">
                <a:solidFill>
                  <a:srgbClr val="FF0000"/>
                </a:solidFill>
              </a:rPr>
              <a:t>时，电路中的电流：</a:t>
            </a:r>
            <a:endParaRPr lang="zh-CN" altLang="zh-CN" sz="2400" b="1">
              <a:solidFill>
                <a:srgbClr val="FF0000"/>
              </a:solidFill>
            </a:endParaRPr>
          </a:p>
          <a:p>
            <a:pPr marL="365125" lvl="0" indent="-255588"/>
            <a:r>
              <a:rPr lang="en-US" altLang="zh-CN" sz="2400" b="1">
                <a:solidFill>
                  <a:srgbClr val="FF0000"/>
                </a:solidFill>
              </a:rPr>
              <a:t>I</a:t>
            </a:r>
            <a:r>
              <a:rPr lang="en-US" altLang="zh-CN" sz="2400" b="1" baseline="-25000">
                <a:solidFill>
                  <a:srgbClr val="FF0000"/>
                </a:solidFill>
              </a:rPr>
              <a:t>max</a:t>
            </a:r>
            <a:r>
              <a:rPr lang="en-US" altLang="zh-CN" sz="2400" b="1">
                <a:solidFill>
                  <a:srgbClr val="FF0000"/>
                </a:solidFill>
              </a:rPr>
              <a:t>=U/R</a:t>
            </a:r>
            <a:r>
              <a:rPr lang="en-US" altLang="zh-CN" sz="2400" b="1" baseline="-25000">
                <a:solidFill>
                  <a:srgbClr val="FF0000"/>
                </a:solidFill>
              </a:rPr>
              <a:t>1</a:t>
            </a:r>
            <a:r>
              <a:rPr lang="en-US" altLang="zh-CN" sz="2400" b="1">
                <a:solidFill>
                  <a:srgbClr val="FF0000"/>
                </a:solidFill>
              </a:rPr>
              <a:t>=5V/10</a:t>
            </a:r>
            <a:r>
              <a:rPr lang="zh-CN" altLang="zh-CN" sz="2400" b="1">
                <a:solidFill>
                  <a:srgbClr val="FF0000"/>
                </a:solidFill>
              </a:rPr>
              <a:t>Ω</a:t>
            </a:r>
            <a:r>
              <a:rPr lang="en-US" altLang="zh-CN" sz="2400" b="1">
                <a:solidFill>
                  <a:srgbClr val="FF0000"/>
                </a:solidFill>
              </a:rPr>
              <a:t>=0.5A</a:t>
            </a:r>
            <a:r>
              <a:rPr lang="zh-CN" altLang="zh-CN" sz="2400" b="1">
                <a:solidFill>
                  <a:srgbClr val="FF0000"/>
                </a:solidFill>
              </a:rPr>
              <a:t>＜</a:t>
            </a:r>
            <a:r>
              <a:rPr lang="en-US" altLang="zh-CN" sz="2400" b="1">
                <a:solidFill>
                  <a:srgbClr val="FF0000"/>
                </a:solidFill>
              </a:rPr>
              <a:t>0.6A,R</a:t>
            </a:r>
            <a:r>
              <a:rPr lang="en-US" altLang="zh-CN" sz="2400" b="1" baseline="-25000">
                <a:solidFill>
                  <a:srgbClr val="FF0000"/>
                </a:solidFill>
              </a:rPr>
              <a:t>min</a:t>
            </a:r>
            <a:r>
              <a:rPr lang="en-US" altLang="zh-CN" sz="2400" b="1">
                <a:solidFill>
                  <a:srgbClr val="FF0000"/>
                </a:solidFill>
              </a:rPr>
              <a:t>=0</a:t>
            </a:r>
            <a:r>
              <a:rPr lang="zh-CN" altLang="zh-CN" sz="2400" b="1">
                <a:solidFill>
                  <a:srgbClr val="FF0000"/>
                </a:solidFill>
              </a:rPr>
              <a:t>。</a:t>
            </a:r>
            <a:endParaRPr lang="zh-CN" altLang="zh-CN" sz="2400" b="1">
              <a:solidFill>
                <a:srgbClr val="FF0000"/>
              </a:solidFill>
            </a:endParaRPr>
          </a:p>
          <a:p>
            <a:pPr marL="365125" lvl="0" indent="-255588"/>
            <a:r>
              <a:rPr lang="zh-CN" altLang="zh-CN" sz="2400" b="1">
                <a:solidFill>
                  <a:srgbClr val="FF0000"/>
                </a:solidFill>
              </a:rPr>
              <a:t>因为电压表选</a:t>
            </a:r>
            <a:r>
              <a:rPr lang="en-US" altLang="zh-CN" sz="2400" b="1">
                <a:solidFill>
                  <a:srgbClr val="FF0000"/>
                </a:solidFill>
              </a:rPr>
              <a:t>0-3V</a:t>
            </a:r>
            <a:r>
              <a:rPr lang="zh-CN" altLang="zh-CN" sz="2400" b="1">
                <a:solidFill>
                  <a:srgbClr val="FF0000"/>
                </a:solidFill>
              </a:rPr>
              <a:t>的量程，测滑动变阻器的电压，所以滑动变阻器两端的电压不能超过</a:t>
            </a:r>
            <a:r>
              <a:rPr lang="en-US" altLang="zh-CN" sz="2400" b="1">
                <a:solidFill>
                  <a:srgbClr val="FF0000"/>
                </a:solidFill>
              </a:rPr>
              <a:t>3V</a:t>
            </a:r>
            <a:r>
              <a:rPr lang="zh-CN" altLang="zh-CN" sz="2400" b="1">
                <a:solidFill>
                  <a:srgbClr val="FF0000"/>
                </a:solidFill>
              </a:rPr>
              <a:t>。</a:t>
            </a:r>
            <a:endParaRPr lang="zh-CN" altLang="zh-CN" sz="2400" b="1">
              <a:solidFill>
                <a:srgbClr val="FF0000"/>
              </a:solidFill>
            </a:endParaRPr>
          </a:p>
          <a:p>
            <a:pPr marL="365125" lvl="0" indent="-255588"/>
            <a:r>
              <a:rPr lang="zh-CN" altLang="zh-CN" sz="2400" b="1">
                <a:solidFill>
                  <a:srgbClr val="FF0000"/>
                </a:solidFill>
              </a:rPr>
              <a:t>当</a:t>
            </a:r>
            <a:r>
              <a:rPr lang="en-US" altLang="zh-CN" sz="2400" b="1">
                <a:solidFill>
                  <a:srgbClr val="FF0000"/>
                </a:solidFill>
              </a:rPr>
              <a:t>R</a:t>
            </a:r>
            <a:r>
              <a:rPr lang="zh-CN" altLang="zh-CN" sz="2400" b="1">
                <a:solidFill>
                  <a:srgbClr val="FF0000"/>
                </a:solidFill>
              </a:rPr>
              <a:t>两端的电压达到电压表的量程</a:t>
            </a:r>
            <a:r>
              <a:rPr lang="en-US" altLang="zh-CN" sz="2400" b="1">
                <a:solidFill>
                  <a:srgbClr val="FF0000"/>
                </a:solidFill>
              </a:rPr>
              <a:t>U</a:t>
            </a:r>
            <a:r>
              <a:rPr lang="en-US" altLang="zh-CN" sz="2400" b="1" baseline="-25000">
                <a:solidFill>
                  <a:srgbClr val="FF0000"/>
                </a:solidFill>
              </a:rPr>
              <a:t>max</a:t>
            </a:r>
            <a:r>
              <a:rPr lang="en-US" altLang="zh-CN" sz="2400" b="1">
                <a:solidFill>
                  <a:srgbClr val="FF0000"/>
                </a:solidFill>
              </a:rPr>
              <a:t>=3V</a:t>
            </a:r>
            <a:r>
              <a:rPr lang="zh-CN" altLang="zh-CN" sz="2400" b="1">
                <a:solidFill>
                  <a:srgbClr val="FF0000"/>
                </a:solidFill>
              </a:rPr>
              <a:t>时，</a:t>
            </a:r>
            <a:endParaRPr lang="en-US" altLang="zh-CN" sz="2400" b="1">
              <a:solidFill>
                <a:srgbClr val="FF0000"/>
              </a:solidFill>
            </a:endParaRPr>
          </a:p>
          <a:p>
            <a:pPr marL="365125" lvl="0" indent="-255588"/>
            <a:r>
              <a:rPr lang="en-US" altLang="zh-CN" sz="2400" b="1">
                <a:solidFill>
                  <a:srgbClr val="FF0000"/>
                </a:solidFill>
              </a:rPr>
              <a:t>I</a:t>
            </a:r>
            <a:r>
              <a:rPr lang="en-US" altLang="zh-CN" sz="2400" b="1" baseline="-25000">
                <a:solidFill>
                  <a:srgbClr val="FF0000"/>
                </a:solidFill>
              </a:rPr>
              <a:t>min</a:t>
            </a:r>
            <a:r>
              <a:rPr lang="en-US" altLang="zh-CN" sz="2400" b="1">
                <a:solidFill>
                  <a:srgbClr val="FF0000"/>
                </a:solidFill>
              </a:rPr>
              <a:t>=</a:t>
            </a:r>
            <a:r>
              <a:rPr lang="zh-CN" altLang="zh-CN" sz="2400" b="1">
                <a:solidFill>
                  <a:srgbClr val="FF0000"/>
                </a:solidFill>
              </a:rPr>
              <a:t>（</a:t>
            </a:r>
            <a:r>
              <a:rPr lang="en-US" altLang="zh-CN" sz="2400" b="1">
                <a:solidFill>
                  <a:srgbClr val="FF0000"/>
                </a:solidFill>
              </a:rPr>
              <a:t>U-U</a:t>
            </a:r>
            <a:r>
              <a:rPr lang="en-US" altLang="zh-CN" sz="2400" b="1" baseline="-25000">
                <a:solidFill>
                  <a:srgbClr val="FF0000"/>
                </a:solidFill>
              </a:rPr>
              <a:t>max</a:t>
            </a:r>
            <a:r>
              <a:rPr lang="zh-CN" altLang="zh-CN" sz="2400" b="1">
                <a:solidFill>
                  <a:srgbClr val="FF0000"/>
                </a:solidFill>
              </a:rPr>
              <a:t>）</a:t>
            </a:r>
            <a:r>
              <a:rPr lang="en-US" altLang="zh-CN" sz="2400" b="1">
                <a:solidFill>
                  <a:srgbClr val="FF0000"/>
                </a:solidFill>
              </a:rPr>
              <a:t>/R</a:t>
            </a:r>
            <a:r>
              <a:rPr lang="en-US" altLang="zh-CN" sz="2400" b="1" baseline="-25000">
                <a:solidFill>
                  <a:srgbClr val="FF0000"/>
                </a:solidFill>
              </a:rPr>
              <a:t>1</a:t>
            </a:r>
            <a:r>
              <a:rPr lang="en-US" altLang="zh-CN" sz="2400" b="1">
                <a:solidFill>
                  <a:srgbClr val="FF0000"/>
                </a:solidFill>
              </a:rPr>
              <a:t>=(5V-3V)/10</a:t>
            </a:r>
            <a:r>
              <a:rPr lang="zh-CN" altLang="zh-CN" sz="2400" b="1">
                <a:solidFill>
                  <a:srgbClr val="FF0000"/>
                </a:solidFill>
              </a:rPr>
              <a:t>Ω</a:t>
            </a:r>
            <a:r>
              <a:rPr lang="en-US" altLang="zh-CN" sz="2400" b="1">
                <a:solidFill>
                  <a:srgbClr val="FF0000"/>
                </a:solidFill>
              </a:rPr>
              <a:t>=0.2A,</a:t>
            </a:r>
            <a:endParaRPr lang="zh-CN" altLang="zh-CN" sz="2400" b="1">
              <a:solidFill>
                <a:srgbClr val="FF0000"/>
              </a:solidFill>
            </a:endParaRPr>
          </a:p>
          <a:p>
            <a:pPr marL="365125" lvl="0" indent="-255588"/>
            <a:r>
              <a:rPr lang="en-US" altLang="zh-CN" sz="2400" b="1">
                <a:solidFill>
                  <a:srgbClr val="FF0000"/>
                </a:solidFill>
              </a:rPr>
              <a:t>R</a:t>
            </a:r>
            <a:r>
              <a:rPr lang="en-US" altLang="zh-CN" sz="2400" b="1" baseline="-25000">
                <a:solidFill>
                  <a:srgbClr val="FF0000"/>
                </a:solidFill>
              </a:rPr>
              <a:t>max</a:t>
            </a:r>
            <a:r>
              <a:rPr lang="en-US" altLang="zh-CN" sz="2400" b="1">
                <a:solidFill>
                  <a:srgbClr val="FF0000"/>
                </a:solidFill>
              </a:rPr>
              <a:t>=U</a:t>
            </a:r>
            <a:r>
              <a:rPr lang="en-US" altLang="zh-CN" sz="2400" b="1" baseline="-25000">
                <a:solidFill>
                  <a:srgbClr val="FF0000"/>
                </a:solidFill>
              </a:rPr>
              <a:t>max</a:t>
            </a:r>
            <a:r>
              <a:rPr lang="en-US" altLang="zh-CN" sz="2400" b="1">
                <a:solidFill>
                  <a:srgbClr val="FF0000"/>
                </a:solidFill>
              </a:rPr>
              <a:t>/I</a:t>
            </a:r>
            <a:r>
              <a:rPr lang="en-US" altLang="zh-CN" sz="2400" b="1" baseline="-25000">
                <a:solidFill>
                  <a:srgbClr val="FF0000"/>
                </a:solidFill>
              </a:rPr>
              <a:t>min</a:t>
            </a:r>
            <a:r>
              <a:rPr lang="en-US" altLang="zh-CN" sz="2400" b="1">
                <a:solidFill>
                  <a:srgbClr val="FF0000"/>
                </a:solidFill>
              </a:rPr>
              <a:t>=3V/0.2A=15</a:t>
            </a:r>
            <a:r>
              <a:rPr lang="zh-CN" altLang="zh-CN" sz="2400" b="1">
                <a:solidFill>
                  <a:srgbClr val="FF0000"/>
                </a:solidFill>
              </a:rPr>
              <a:t>Ω。所以滑动变阻器</a:t>
            </a:r>
            <a:r>
              <a:rPr lang="en-US" altLang="zh-CN" sz="2400" b="1">
                <a:solidFill>
                  <a:srgbClr val="FF0000"/>
                </a:solidFill>
              </a:rPr>
              <a:t>R</a:t>
            </a:r>
            <a:r>
              <a:rPr lang="zh-CN" altLang="zh-CN" sz="2400" b="1">
                <a:solidFill>
                  <a:srgbClr val="FF0000"/>
                </a:solidFill>
              </a:rPr>
              <a:t>能接入电路的阻值范围是</a:t>
            </a:r>
            <a:r>
              <a:rPr lang="en-US" altLang="zh-CN" sz="2400" b="1">
                <a:solidFill>
                  <a:srgbClr val="FF0000"/>
                </a:solidFill>
              </a:rPr>
              <a:t>0</a:t>
            </a:r>
            <a:r>
              <a:rPr lang="zh-CN" altLang="zh-CN" sz="2400" b="1">
                <a:solidFill>
                  <a:srgbClr val="FF0000"/>
                </a:solidFill>
              </a:rPr>
              <a:t>Ω～</a:t>
            </a:r>
            <a:r>
              <a:rPr lang="en-US" altLang="zh-CN" sz="2400" b="1">
                <a:solidFill>
                  <a:srgbClr val="FF0000"/>
                </a:solidFill>
              </a:rPr>
              <a:t>15</a:t>
            </a:r>
            <a:r>
              <a:rPr lang="zh-CN" altLang="zh-CN" sz="2400" b="1">
                <a:solidFill>
                  <a:srgbClr val="FF0000"/>
                </a:solidFill>
              </a:rPr>
              <a:t>Ω。</a:t>
            </a:r>
            <a:endParaRPr lang="zh-CN" altLang="zh-CN" sz="2400" b="1">
              <a:solidFill>
                <a:srgbClr val="FF0000"/>
              </a:solidFill>
            </a:endParaRPr>
          </a:p>
          <a:p>
            <a:pPr marL="365125" lvl="0" indent="-255588"/>
            <a:r>
              <a:rPr lang="zh-CN" altLang="zh-CN" sz="2400" b="1">
                <a:solidFill>
                  <a:srgbClr val="FF0000"/>
                </a:solidFill>
              </a:rPr>
              <a:t>【答案】（</a:t>
            </a:r>
            <a:r>
              <a:rPr lang="en-US" altLang="zh-CN" sz="2400" b="1">
                <a:solidFill>
                  <a:srgbClr val="FF0000"/>
                </a:solidFill>
              </a:rPr>
              <a:t>1</a:t>
            </a:r>
            <a:r>
              <a:rPr lang="zh-CN" altLang="zh-CN" sz="2400" b="1">
                <a:solidFill>
                  <a:srgbClr val="FF0000"/>
                </a:solidFill>
              </a:rPr>
              <a:t>）</a:t>
            </a:r>
            <a:r>
              <a:rPr lang="en-US" altLang="zh-CN" sz="2400" b="1">
                <a:solidFill>
                  <a:srgbClr val="FF0000"/>
                </a:solidFill>
              </a:rPr>
              <a:t>3.75W    (2) 0</a:t>
            </a:r>
            <a:r>
              <a:rPr lang="zh-CN" altLang="zh-CN" sz="2400" b="1">
                <a:solidFill>
                  <a:srgbClr val="FF0000"/>
                </a:solidFill>
              </a:rPr>
              <a:t>Ω～</a:t>
            </a:r>
            <a:r>
              <a:rPr lang="en-US" altLang="zh-CN" sz="2400" b="1">
                <a:solidFill>
                  <a:srgbClr val="FF0000"/>
                </a:solidFill>
              </a:rPr>
              <a:t>15</a:t>
            </a:r>
            <a:r>
              <a:rPr lang="zh-CN" altLang="zh-CN" sz="2400" b="1">
                <a:solidFill>
                  <a:srgbClr val="FF0000"/>
                </a:solidFill>
              </a:rPr>
              <a:t>Ω</a:t>
            </a:r>
            <a:endParaRPr lang="zh-CN" altLang="zh-CN" sz="2400" b="1">
              <a:solidFill>
                <a:srgbClr val="FF0000"/>
              </a:solidFill>
            </a:endParaRPr>
          </a:p>
          <a:p>
            <a:pPr marL="365125" lvl="0" indent="-255588" eaLnBrk="1" hangingPunct="1"/>
            <a:endParaRPr lang="zh-CN" altLang="en-US"/>
          </a:p>
        </p:txBody>
      </p:sp>
      <p:sp>
        <p:nvSpPr>
          <p:cNvPr id="12291"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2292" name="Picture 4"/>
          <p:cNvPicPr>
            <a:picLocks noChangeAspect="1"/>
          </p:cNvPicPr>
          <p:nvPr/>
        </p:nvPicPr>
        <p:blipFill>
          <a:blip r:embed="rId2">
            <a:clrChange>
              <a:clrFrom>
                <a:srgbClr val="FFFFFF"/>
              </a:clrFrom>
              <a:clrTo>
                <a:srgbClr val="FFFFFF">
                  <a:alpha val="0"/>
                </a:srgbClr>
              </a:clrTo>
            </a:clrChange>
          </a:blip>
          <a:stretch>
            <a:fillRect/>
          </a:stretch>
        </p:blipFill>
        <p:spPr>
          <a:xfrm>
            <a:off x="1403350" y="1628775"/>
            <a:ext cx="2265363" cy="508000"/>
          </a:xfrm>
          <a:prstGeom prst="rect">
            <a:avLst/>
          </a:prstGeom>
          <a:noFill/>
          <a:ln>
            <a:noFill/>
            <a:miter lim="800000"/>
          </a:ln>
        </p:spPr>
      </p:pic>
    </p:spTree>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3314"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zh-CN" altLang="zh-CN" b="1">
                <a:solidFill>
                  <a:srgbClr val="00B050"/>
                </a:solidFill>
                <a:latin typeface="楷体" pitchFamily="49" charset="-122"/>
                <a:ea typeface="楷体" panose="02010609060101010101" pitchFamily="49" charset="-122"/>
              </a:rPr>
              <a:t>【突破】</a:t>
            </a:r>
            <a:endParaRPr lang="en-US" altLang="zh-CN" b="1">
              <a:solidFill>
                <a:srgbClr val="00B050"/>
              </a:solidFill>
              <a:latin typeface="楷体" pitchFamily="49" charset="-122"/>
              <a:ea typeface="楷体" panose="02010609060101010101" pitchFamily="49" charset="-122"/>
            </a:endParaRPr>
          </a:p>
          <a:p>
            <a:pPr marL="365125" lvl="0" indent="-255588"/>
            <a:r>
              <a:rPr lang="en-US" altLang="zh-CN" b="1">
                <a:solidFill>
                  <a:srgbClr val="00B050"/>
                </a:solidFill>
                <a:latin typeface="楷体" pitchFamily="49" charset="-122"/>
                <a:ea typeface="楷体" panose="02010609060101010101" pitchFamily="49" charset="-122"/>
              </a:rPr>
              <a:t>1.</a:t>
            </a:r>
            <a:r>
              <a:rPr lang="zh-CN" altLang="zh-CN" b="1">
                <a:solidFill>
                  <a:srgbClr val="00B050"/>
                </a:solidFill>
                <a:latin typeface="楷体" pitchFamily="49" charset="-122"/>
                <a:ea typeface="楷体" panose="02010609060101010101" pitchFamily="49" charset="-122"/>
              </a:rPr>
              <a:t>解这类计算题，首先要观察电压表测的是定值电阻的电压还是滑动变阻器的电压。若果是测的滑动变阻器的电压，只需求出滑动变阻器能够接入的最小电阻值，不需要再求可以接入的最大值，因为此时它可接入的最大值就是滑动变阻器的最大阻值。</a:t>
            </a:r>
            <a:endParaRPr lang="zh-CN" altLang="zh-CN" b="1">
              <a:solidFill>
                <a:srgbClr val="00B050"/>
              </a:solidFill>
              <a:latin typeface="楷体" pitchFamily="49" charset="-122"/>
              <a:ea typeface="楷体" panose="02010609060101010101" pitchFamily="49" charset="-122"/>
            </a:endParaRPr>
          </a:p>
          <a:p>
            <a:pPr marL="365125" lvl="0" indent="-255588"/>
            <a:r>
              <a:rPr lang="en-US" altLang="zh-CN" b="1">
                <a:solidFill>
                  <a:srgbClr val="00B050"/>
                </a:solidFill>
                <a:latin typeface="楷体" pitchFamily="49" charset="-122"/>
                <a:ea typeface="楷体" panose="02010609060101010101" pitchFamily="49" charset="-122"/>
              </a:rPr>
              <a:t>2.</a:t>
            </a:r>
            <a:r>
              <a:rPr lang="zh-CN" altLang="zh-CN" b="1">
                <a:solidFill>
                  <a:srgbClr val="00B050"/>
                </a:solidFill>
                <a:latin typeface="楷体" pitchFamily="49" charset="-122"/>
                <a:ea typeface="楷体" panose="02010609060101010101" pitchFamily="49" charset="-122"/>
              </a:rPr>
              <a:t>电路中的最小电流，不一定是电流表的量程，而是整个电路中所有用电器允许通过的最大电流中最小的一个。</a:t>
            </a:r>
            <a:endParaRPr lang="zh-CN" altLang="zh-CN" b="1">
              <a:solidFill>
                <a:srgbClr val="00B050"/>
              </a:solidFill>
              <a:latin typeface="楷体" pitchFamily="49" charset="-122"/>
              <a:ea typeface="楷体" panose="02010609060101010101" pitchFamily="49" charset="-122"/>
            </a:endParaRPr>
          </a:p>
          <a:p>
            <a:pPr marL="365125" lvl="0" indent="-255588"/>
            <a:r>
              <a:rPr lang="en-US" altLang="zh-CN" b="1">
                <a:solidFill>
                  <a:srgbClr val="00B050"/>
                </a:solidFill>
                <a:latin typeface="楷体" pitchFamily="49" charset="-122"/>
                <a:ea typeface="楷体" panose="02010609060101010101" pitchFamily="49" charset="-122"/>
              </a:rPr>
              <a:t>3.</a:t>
            </a:r>
            <a:r>
              <a:rPr lang="zh-CN" altLang="zh-CN" b="1">
                <a:solidFill>
                  <a:srgbClr val="00B050"/>
                </a:solidFill>
                <a:latin typeface="楷体" pitchFamily="49" charset="-122"/>
                <a:ea typeface="楷体" panose="02010609060101010101" pitchFamily="49" charset="-122"/>
              </a:rPr>
              <a:t>在计算滑动变阻器可接入的最大值时，要计算出具体的最小电流值。一般用</a:t>
            </a:r>
            <a:endParaRPr lang="zh-CN" altLang="zh-CN" b="1">
              <a:solidFill>
                <a:srgbClr val="00B050"/>
              </a:solidFill>
              <a:latin typeface="楷体" pitchFamily="49" charset="-122"/>
              <a:ea typeface="楷体" panose="02010609060101010101" pitchFamily="49" charset="-122"/>
            </a:endParaRPr>
          </a:p>
          <a:p>
            <a:pPr marL="365125" lvl="0" indent="-255588"/>
            <a:r>
              <a:rPr lang="en-US" altLang="zh-CN" b="1">
                <a:solidFill>
                  <a:srgbClr val="00B050"/>
                </a:solidFill>
                <a:latin typeface="楷体" pitchFamily="49" charset="-122"/>
                <a:ea typeface="楷体" panose="02010609060101010101" pitchFamily="49" charset="-122"/>
              </a:rPr>
              <a:t>I</a:t>
            </a:r>
            <a:r>
              <a:rPr lang="en-US" altLang="zh-CN" b="1" baseline="-25000">
                <a:solidFill>
                  <a:srgbClr val="00B050"/>
                </a:solidFill>
                <a:latin typeface="楷体" pitchFamily="49" charset="-122"/>
                <a:ea typeface="楷体" panose="02010609060101010101" pitchFamily="49" charset="-122"/>
              </a:rPr>
              <a:t>min</a:t>
            </a:r>
            <a:r>
              <a:rPr lang="en-US" altLang="zh-CN" b="1">
                <a:solidFill>
                  <a:srgbClr val="00B050"/>
                </a:solidFill>
                <a:latin typeface="楷体" pitchFamily="49" charset="-122"/>
                <a:ea typeface="楷体" panose="02010609060101010101" pitchFamily="49" charset="-122"/>
              </a:rPr>
              <a:t>=</a:t>
            </a:r>
            <a:r>
              <a:rPr lang="zh-CN" altLang="zh-CN" b="1">
                <a:solidFill>
                  <a:srgbClr val="00B050"/>
                </a:solidFill>
                <a:latin typeface="楷体" pitchFamily="49" charset="-122"/>
                <a:ea typeface="楷体" panose="02010609060101010101" pitchFamily="49" charset="-122"/>
              </a:rPr>
              <a:t>（</a:t>
            </a:r>
            <a:r>
              <a:rPr lang="en-US" altLang="zh-CN" b="1">
                <a:solidFill>
                  <a:srgbClr val="00B050"/>
                </a:solidFill>
                <a:latin typeface="楷体" pitchFamily="49" charset="-122"/>
                <a:ea typeface="楷体" panose="02010609060101010101" pitchFamily="49" charset="-122"/>
              </a:rPr>
              <a:t>U</a:t>
            </a:r>
            <a:r>
              <a:rPr lang="zh-CN" altLang="zh-CN" b="1" baseline="-25000">
                <a:solidFill>
                  <a:srgbClr val="00B050"/>
                </a:solidFill>
                <a:latin typeface="楷体" pitchFamily="49" charset="-122"/>
                <a:ea typeface="楷体" panose="02010609060101010101" pitchFamily="49" charset="-122"/>
              </a:rPr>
              <a:t>电源</a:t>
            </a:r>
            <a:r>
              <a:rPr lang="en-US" altLang="zh-CN" b="1">
                <a:solidFill>
                  <a:srgbClr val="00B050"/>
                </a:solidFill>
                <a:latin typeface="楷体" pitchFamily="49" charset="-122"/>
                <a:ea typeface="楷体" panose="02010609060101010101" pitchFamily="49" charset="-122"/>
              </a:rPr>
              <a:t>-U</a:t>
            </a:r>
            <a:r>
              <a:rPr lang="zh-CN" altLang="zh-CN" b="1" baseline="-25000">
                <a:solidFill>
                  <a:srgbClr val="00B050"/>
                </a:solidFill>
                <a:latin typeface="楷体" pitchFamily="49" charset="-122"/>
                <a:ea typeface="楷体" panose="02010609060101010101" pitchFamily="49" charset="-122"/>
              </a:rPr>
              <a:t>伏特表量程</a:t>
            </a:r>
            <a:r>
              <a:rPr lang="zh-CN" altLang="zh-CN" b="1">
                <a:solidFill>
                  <a:srgbClr val="00B050"/>
                </a:solidFill>
                <a:latin typeface="楷体" pitchFamily="49" charset="-122"/>
                <a:ea typeface="楷体" panose="02010609060101010101" pitchFamily="49" charset="-122"/>
              </a:rPr>
              <a:t>）</a:t>
            </a:r>
            <a:r>
              <a:rPr lang="en-US" altLang="zh-CN" b="1">
                <a:solidFill>
                  <a:srgbClr val="00B050"/>
                </a:solidFill>
                <a:latin typeface="楷体" pitchFamily="49" charset="-122"/>
                <a:ea typeface="楷体" panose="02010609060101010101" pitchFamily="49" charset="-122"/>
              </a:rPr>
              <a:t>/R</a:t>
            </a:r>
            <a:r>
              <a:rPr lang="zh-CN" altLang="zh-CN" b="1" baseline="-25000">
                <a:solidFill>
                  <a:srgbClr val="00B050"/>
                </a:solidFill>
                <a:latin typeface="楷体" pitchFamily="49" charset="-122"/>
                <a:ea typeface="楷体" panose="02010609060101010101" pitchFamily="49" charset="-122"/>
              </a:rPr>
              <a:t>定</a:t>
            </a:r>
            <a:r>
              <a:rPr lang="zh-CN" altLang="zh-CN" b="1">
                <a:solidFill>
                  <a:srgbClr val="00B050"/>
                </a:solidFill>
                <a:latin typeface="楷体" pitchFamily="49" charset="-122"/>
                <a:ea typeface="楷体" panose="02010609060101010101" pitchFamily="49" charset="-122"/>
              </a:rPr>
              <a:t>计算。</a:t>
            </a:r>
            <a:endParaRPr lang="zh-CN" altLang="zh-CN" b="1">
              <a:solidFill>
                <a:srgbClr val="00B050"/>
              </a:solidFill>
              <a:latin typeface="楷体" pitchFamily="49" charset="-122"/>
              <a:ea typeface="楷体" panose="02010609060101010101" pitchFamily="49" charset="-122"/>
            </a:endParaRPr>
          </a:p>
        </p:txBody>
      </p:sp>
      <p:sp>
        <p:nvSpPr>
          <p:cNvPr id="13315"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spTree>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4338"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zh-CN" altLang="zh-CN" b="1">
                <a:solidFill>
                  <a:srgbClr val="0070C0"/>
                </a:solidFill>
              </a:rPr>
              <a:t>二、电路最大（小）电功率的计算问题</a:t>
            </a:r>
            <a:endParaRPr lang="zh-CN" altLang="zh-CN">
              <a:solidFill>
                <a:srgbClr val="0070C0"/>
              </a:solidFill>
            </a:endParaRPr>
          </a:p>
          <a:p>
            <a:pPr marL="365125" lvl="0" indent="-255588" fontAlgn="ctr"/>
            <a:r>
              <a:rPr lang="zh-CN" altLang="zh-CN" b="1"/>
              <a:t>根据公式</a:t>
            </a:r>
            <a:r>
              <a:rPr lang="en-US" altLang="zh-CN" b="1"/>
              <a:t>P=U</a:t>
            </a:r>
            <a:r>
              <a:rPr lang="en-US" altLang="zh-CN" b="1" baseline="30000"/>
              <a:t>2</a:t>
            </a:r>
            <a:r>
              <a:rPr lang="en-US" altLang="zh-CN" b="1"/>
              <a:t>/R</a:t>
            </a:r>
            <a:r>
              <a:rPr lang="zh-CN" altLang="zh-CN" b="1"/>
              <a:t>可知：在电压一定时，电阻最小，电功率最大；电阻最大，电功率最小。所以，求电路消耗的最大（小）功率，实际上是寻找什么时候电路中的总电阻最小（大）。一般来说，当电路中较大电阻串联时总电阻最大，较小电阻并联时总电阻最小。若果定值电阻与滑动变阻器串联，滑动变阻器不连入或连入阻值最小时，电路总电阻最小，电功率最大。</a:t>
            </a:r>
            <a:endParaRPr lang="zh-CN" altLang="zh-CN" b="1"/>
          </a:p>
          <a:p>
            <a:pPr marL="365125" lvl="0" indent="-255588" fontAlgn="ctr"/>
            <a:r>
              <a:rPr lang="zh-CN" altLang="zh-CN" b="1"/>
              <a:t>求串联电路中某一个用电器的最大，需先求出其最大电压或最大电流。灵活运用二次函数的极致，也是求最大（小）值的一个</a:t>
            </a:r>
            <a:r>
              <a:rPr lang="zh-CN" altLang="en-US" b="1"/>
              <a:t>思路</a:t>
            </a:r>
            <a:r>
              <a:rPr lang="zh-CN" altLang="zh-CN" b="1"/>
              <a:t>。</a:t>
            </a:r>
            <a:endParaRPr lang="zh-CN" altLang="zh-CN" b="1"/>
          </a:p>
        </p:txBody>
      </p:sp>
      <p:sp>
        <p:nvSpPr>
          <p:cNvPr id="14339"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spTree>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5362"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fontAlgn="ctr"/>
            <a:r>
              <a:rPr lang="zh-CN" altLang="zh-CN" sz="2400" b="1"/>
              <a:t>【例</a:t>
            </a:r>
            <a:r>
              <a:rPr lang="en-US" altLang="zh-CN" sz="2400" b="1"/>
              <a:t>2</a:t>
            </a:r>
            <a:r>
              <a:rPr lang="zh-CN" altLang="zh-CN" sz="2400" b="1"/>
              <a:t>】（</a:t>
            </a:r>
            <a:r>
              <a:rPr lang="en-US" altLang="zh-CN" sz="2400" b="1"/>
              <a:t>2022</a:t>
            </a:r>
            <a:r>
              <a:rPr lang="zh-CN" altLang="zh-CN" sz="2400" b="1"/>
              <a:t>苏州）图甲所示的电路中，电源电压不变，</a:t>
            </a:r>
            <a:r>
              <a:rPr lang="en-US" altLang="zh-CN" sz="2400" b="1"/>
              <a:t>R</a:t>
            </a:r>
            <a:r>
              <a:rPr lang="en-US" altLang="zh-CN" sz="2400" b="1" baseline="-25000"/>
              <a:t>0</a:t>
            </a:r>
            <a:r>
              <a:rPr lang="zh-CN" altLang="zh-CN" sz="2400" b="1"/>
              <a:t>为定值电阻，</a:t>
            </a:r>
            <a:r>
              <a:rPr lang="en-US" altLang="zh-CN" sz="2400" b="1"/>
              <a:t>R</a:t>
            </a:r>
            <a:r>
              <a:rPr lang="zh-CN" altLang="zh-CN" sz="2400" b="1"/>
              <a:t>为滑动变阻器。闭合开关，滑片</a:t>
            </a:r>
            <a:r>
              <a:rPr lang="en-US" altLang="zh-CN" sz="2400" b="1"/>
              <a:t>P</a:t>
            </a:r>
            <a:r>
              <a:rPr lang="zh-CN" altLang="zh-CN" sz="2400" b="1"/>
              <a:t>移动过程中，电压表示数随滑动变阻器阻值变化的关系如图乙所示。下列说法正确的是（　　）</a:t>
            </a:r>
            <a:endParaRPr lang="zh-CN" altLang="zh-CN" sz="2400" b="1"/>
          </a:p>
          <a:p>
            <a:pPr marL="365125" lvl="0" indent="-255588" fontAlgn="ctr"/>
            <a:r>
              <a:rPr lang="en-US" altLang="zh-CN" sz="2400" b="1"/>
              <a:t>A. </a:t>
            </a:r>
            <a:r>
              <a:rPr lang="zh-CN" altLang="zh-CN" sz="2400" b="1"/>
              <a:t>电源电压为</a:t>
            </a:r>
            <a:r>
              <a:rPr lang="en-US" altLang="zh-CN" sz="2400" b="1"/>
              <a:t>5V	</a:t>
            </a:r>
            <a:endParaRPr lang="en-US" altLang="zh-CN" sz="2400" b="1"/>
          </a:p>
          <a:p>
            <a:pPr marL="365125" lvl="0" indent="-255588" fontAlgn="ctr"/>
            <a:r>
              <a:rPr lang="en-US" altLang="zh-CN" sz="2400" b="1"/>
              <a:t>B. </a:t>
            </a:r>
            <a:r>
              <a:rPr lang="en-US" altLang="zh-CN" sz="2400" b="1" i="1"/>
              <a:t>R</a:t>
            </a:r>
            <a:r>
              <a:rPr lang="zh-CN" altLang="zh-CN" sz="2400" b="1"/>
              <a:t>的最大阻值为</a:t>
            </a:r>
            <a:r>
              <a:rPr lang="en-US" altLang="zh-CN" sz="2400" b="1"/>
              <a:t>20Ω</a:t>
            </a:r>
            <a:endParaRPr lang="zh-CN" altLang="zh-CN" sz="2400" b="1"/>
          </a:p>
          <a:p>
            <a:pPr marL="365125" lvl="0" indent="-255588" fontAlgn="ctr"/>
            <a:r>
              <a:rPr lang="en-US" altLang="zh-CN" sz="2400" b="1"/>
              <a:t>C. </a:t>
            </a:r>
            <a:r>
              <a:rPr lang="en-US" altLang="zh-CN" sz="2400" b="1" i="1"/>
              <a:t>R</a:t>
            </a:r>
            <a:r>
              <a:rPr lang="en-US" altLang="zh-CN" sz="2400" b="1"/>
              <a:t>=10Ω</a:t>
            </a:r>
            <a:r>
              <a:rPr lang="zh-CN" altLang="zh-CN" sz="2400" b="1"/>
              <a:t>时，其功率最大</a:t>
            </a:r>
            <a:r>
              <a:rPr lang="en-US" altLang="zh-CN" sz="2400" b="1"/>
              <a:t>	</a:t>
            </a:r>
            <a:endParaRPr lang="en-US" altLang="zh-CN" sz="2400" b="1"/>
          </a:p>
          <a:p>
            <a:pPr marL="365125" lvl="0" indent="-255588" fontAlgn="ctr"/>
            <a:r>
              <a:rPr lang="en-US" altLang="zh-CN" sz="2400" b="1"/>
              <a:t>D. </a:t>
            </a:r>
            <a:r>
              <a:rPr lang="en-US" altLang="zh-CN" sz="2400" b="1" i="1"/>
              <a:t>R</a:t>
            </a:r>
            <a:r>
              <a:rPr lang="en-US" altLang="zh-CN" sz="2400" b="1"/>
              <a:t>=15Ω</a:t>
            </a:r>
            <a:r>
              <a:rPr lang="zh-CN" altLang="zh-CN" sz="2400" b="1"/>
              <a:t>时，电路消耗的功率为</a:t>
            </a:r>
            <a:r>
              <a:rPr lang="en-US" altLang="zh-CN" sz="2400" b="1"/>
              <a:t>1.8W</a:t>
            </a:r>
            <a:endParaRPr lang="zh-CN" altLang="zh-CN" sz="2400" b="1"/>
          </a:p>
          <a:p>
            <a:pPr marL="365125" lvl="0" indent="-255588" eaLnBrk="1" hangingPunct="1"/>
            <a:endParaRPr lang="zh-CN" altLang="en-US"/>
          </a:p>
        </p:txBody>
      </p:sp>
      <p:sp>
        <p:nvSpPr>
          <p:cNvPr id="15363"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5364" name="Picture 4"/>
          <p:cNvPicPr>
            <a:picLocks noChangeAspect="1"/>
          </p:cNvPicPr>
          <p:nvPr/>
        </p:nvPicPr>
        <p:blipFill>
          <a:blip r:embed="rId2"/>
          <a:stretch>
            <a:fillRect/>
          </a:stretch>
        </p:blipFill>
        <p:spPr>
          <a:xfrm>
            <a:off x="2339975" y="4292600"/>
            <a:ext cx="4103688" cy="2098675"/>
          </a:xfrm>
          <a:prstGeom prst="rect">
            <a:avLst/>
          </a:prstGeom>
          <a:noFill/>
          <a:ln>
            <a:noFill/>
            <a:miter lim="800000"/>
          </a:ln>
        </p:spPr>
      </p:pic>
    </p:spTree>
  </p:cSld>
  <p:clrMapOvr>
    <a:masterClrMapping/>
  </p:clrMapOvr>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6386"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fontAlgn="ctr"/>
            <a:r>
              <a:rPr lang="zh-CN" altLang="zh-CN" b="1">
                <a:solidFill>
                  <a:srgbClr val="FF0000"/>
                </a:solidFill>
              </a:rPr>
              <a:t>【分析】</a:t>
            </a:r>
            <a:r>
              <a:rPr lang="en-US" altLang="zh-CN" b="1">
                <a:solidFill>
                  <a:srgbClr val="FF0000"/>
                </a:solidFill>
              </a:rPr>
              <a:t>A</a:t>
            </a:r>
            <a:r>
              <a:rPr lang="zh-CN" altLang="zh-CN" b="1">
                <a:solidFill>
                  <a:srgbClr val="FF0000"/>
                </a:solidFill>
              </a:rPr>
              <a:t>．由图甲可知，滑动变阻器</a:t>
            </a:r>
            <a:r>
              <a:rPr lang="en-US" altLang="zh-CN" b="1" i="1">
                <a:solidFill>
                  <a:srgbClr val="FF0000"/>
                </a:solidFill>
              </a:rPr>
              <a:t>R</a:t>
            </a:r>
            <a:r>
              <a:rPr lang="zh-CN" altLang="zh-CN" b="1">
                <a:solidFill>
                  <a:srgbClr val="FF0000"/>
                </a:solidFill>
              </a:rPr>
              <a:t>和定值电阻</a:t>
            </a:r>
            <a:r>
              <a:rPr lang="en-US" altLang="zh-CN" b="1" i="1">
                <a:solidFill>
                  <a:srgbClr val="FF0000"/>
                </a:solidFill>
              </a:rPr>
              <a:t>R</a:t>
            </a:r>
            <a:r>
              <a:rPr lang="en-US" altLang="zh-CN" b="1" baseline="-25000">
                <a:solidFill>
                  <a:srgbClr val="FF0000"/>
                </a:solidFill>
              </a:rPr>
              <a:t>0</a:t>
            </a:r>
            <a:r>
              <a:rPr lang="zh-CN" altLang="zh-CN" b="1">
                <a:solidFill>
                  <a:srgbClr val="FF0000"/>
                </a:solidFill>
              </a:rPr>
              <a:t>串联，电压表测</a:t>
            </a:r>
            <a:r>
              <a:rPr lang="en-US" altLang="zh-CN" b="1">
                <a:solidFill>
                  <a:srgbClr val="FF0000"/>
                </a:solidFill>
              </a:rPr>
              <a:t>R</a:t>
            </a:r>
            <a:r>
              <a:rPr lang="zh-CN" altLang="zh-CN" b="1">
                <a:solidFill>
                  <a:srgbClr val="FF0000"/>
                </a:solidFill>
              </a:rPr>
              <a:t>两端的电压；由图乙可知，当变阻器阻值为</a:t>
            </a:r>
            <a:r>
              <a:rPr lang="en-US" altLang="zh-CN" b="1">
                <a:solidFill>
                  <a:srgbClr val="FF0000"/>
                </a:solidFill>
              </a:rPr>
              <a:t>5Ω</a:t>
            </a:r>
            <a:r>
              <a:rPr lang="zh-CN" altLang="zh-CN" b="1">
                <a:solidFill>
                  <a:srgbClr val="FF0000"/>
                </a:solidFill>
              </a:rPr>
              <a:t>时，其两端电压为</a:t>
            </a:r>
            <a:r>
              <a:rPr lang="en-US" altLang="zh-CN" b="1">
                <a:solidFill>
                  <a:srgbClr val="FF0000"/>
                </a:solidFill>
              </a:rPr>
              <a:t>3V</a:t>
            </a:r>
            <a:r>
              <a:rPr lang="zh-CN" altLang="zh-CN" b="1">
                <a:solidFill>
                  <a:srgbClr val="FF0000"/>
                </a:solidFill>
              </a:rPr>
              <a:t>；当变阻器两端电压为</a:t>
            </a:r>
            <a:r>
              <a:rPr lang="en-US" altLang="zh-CN" b="1">
                <a:solidFill>
                  <a:srgbClr val="FF0000"/>
                </a:solidFill>
              </a:rPr>
              <a:t>10Ω</a:t>
            </a:r>
            <a:r>
              <a:rPr lang="zh-CN" altLang="zh-CN" b="1">
                <a:solidFill>
                  <a:srgbClr val="FF0000"/>
                </a:solidFill>
              </a:rPr>
              <a:t>时，其两端电压为</a:t>
            </a:r>
            <a:r>
              <a:rPr lang="en-US" altLang="zh-CN" b="1">
                <a:solidFill>
                  <a:srgbClr val="FF0000"/>
                </a:solidFill>
              </a:rPr>
              <a:t>4V</a:t>
            </a:r>
            <a:r>
              <a:rPr lang="zh-CN" altLang="zh-CN" b="1">
                <a:solidFill>
                  <a:srgbClr val="FF0000"/>
                </a:solidFill>
              </a:rPr>
              <a:t>，由串联电路中的电压规律和电源电压不变可得：①</a:t>
            </a:r>
            <a:r>
              <a:rPr lang="en-US" altLang="zh-CN" b="1">
                <a:solidFill>
                  <a:srgbClr val="FF0000"/>
                </a:solidFill>
              </a:rPr>
              <a:t>U=3V+3V/5</a:t>
            </a:r>
            <a:r>
              <a:rPr lang="zh-CN" altLang="zh-CN" b="1">
                <a:solidFill>
                  <a:srgbClr val="FF0000"/>
                </a:solidFill>
              </a:rPr>
              <a:t>Ω×</a:t>
            </a:r>
            <a:r>
              <a:rPr lang="en-US" altLang="zh-CN" b="1">
                <a:solidFill>
                  <a:srgbClr val="FF0000"/>
                </a:solidFill>
              </a:rPr>
              <a:t>R</a:t>
            </a:r>
            <a:r>
              <a:rPr lang="en-US" altLang="zh-CN" b="1" baseline="-25000">
                <a:solidFill>
                  <a:srgbClr val="FF0000"/>
                </a:solidFill>
              </a:rPr>
              <a:t>0</a:t>
            </a:r>
            <a:r>
              <a:rPr lang="en-US" altLang="zh-CN" b="1">
                <a:solidFill>
                  <a:srgbClr val="FF0000"/>
                </a:solidFill>
              </a:rPr>
              <a:t>;</a:t>
            </a:r>
            <a:endParaRPr lang="zh-CN" altLang="zh-CN" b="1">
              <a:solidFill>
                <a:srgbClr val="FF0000"/>
              </a:solidFill>
            </a:endParaRPr>
          </a:p>
          <a:p>
            <a:pPr marL="365125" lvl="0" indent="-255588" fontAlgn="ctr"/>
            <a:r>
              <a:rPr lang="zh-CN" altLang="zh-CN" b="1">
                <a:solidFill>
                  <a:srgbClr val="FF0000"/>
                </a:solidFill>
              </a:rPr>
              <a:t>②</a:t>
            </a:r>
            <a:r>
              <a:rPr lang="en-US" altLang="zh-CN" b="1">
                <a:solidFill>
                  <a:srgbClr val="FF0000"/>
                </a:solidFill>
              </a:rPr>
              <a:t>U=4V+4V/10</a:t>
            </a:r>
            <a:r>
              <a:rPr lang="zh-CN" altLang="zh-CN" b="1">
                <a:solidFill>
                  <a:srgbClr val="FF0000"/>
                </a:solidFill>
              </a:rPr>
              <a:t>Ω×</a:t>
            </a:r>
            <a:r>
              <a:rPr lang="en-US" altLang="zh-CN" b="1">
                <a:solidFill>
                  <a:srgbClr val="FF0000"/>
                </a:solidFill>
              </a:rPr>
              <a:t>R</a:t>
            </a:r>
            <a:r>
              <a:rPr lang="en-US" altLang="zh-CN" b="1" baseline="-25000">
                <a:solidFill>
                  <a:srgbClr val="FF0000"/>
                </a:solidFill>
              </a:rPr>
              <a:t>0</a:t>
            </a:r>
            <a:r>
              <a:rPr lang="zh-CN" altLang="zh-CN" b="1">
                <a:solidFill>
                  <a:srgbClr val="FF0000"/>
                </a:solidFill>
              </a:rPr>
              <a:t>。由</a:t>
            </a:r>
            <a:r>
              <a:rPr lang="en-US" altLang="zh-CN" b="1">
                <a:solidFill>
                  <a:srgbClr val="FF0000"/>
                </a:solidFill>
              </a:rPr>
              <a:t>①②</a:t>
            </a:r>
            <a:r>
              <a:rPr lang="zh-CN" altLang="zh-CN" b="1">
                <a:solidFill>
                  <a:srgbClr val="FF0000"/>
                </a:solidFill>
              </a:rPr>
              <a:t>解得：</a:t>
            </a:r>
            <a:r>
              <a:rPr lang="en-US" altLang="zh-CN" b="1">
                <a:solidFill>
                  <a:srgbClr val="FF0000"/>
                </a:solidFill>
              </a:rPr>
              <a:t>U=6V</a:t>
            </a:r>
            <a:r>
              <a:rPr lang="zh-CN" altLang="zh-CN" b="1">
                <a:solidFill>
                  <a:srgbClr val="FF0000"/>
                </a:solidFill>
              </a:rPr>
              <a:t>，</a:t>
            </a:r>
            <a:r>
              <a:rPr lang="en-US" altLang="zh-CN" b="1">
                <a:solidFill>
                  <a:srgbClr val="FF0000"/>
                </a:solidFill>
              </a:rPr>
              <a:t>R</a:t>
            </a:r>
            <a:r>
              <a:rPr lang="en-US" altLang="zh-CN" b="1" baseline="-25000">
                <a:solidFill>
                  <a:srgbClr val="FF0000"/>
                </a:solidFill>
              </a:rPr>
              <a:t>0</a:t>
            </a:r>
            <a:r>
              <a:rPr lang="en-US" altLang="zh-CN" b="1">
                <a:solidFill>
                  <a:srgbClr val="FF0000"/>
                </a:solidFill>
              </a:rPr>
              <a:t>=5Ω</a:t>
            </a:r>
            <a:r>
              <a:rPr lang="zh-CN" altLang="zh-CN" b="1">
                <a:solidFill>
                  <a:srgbClr val="FF0000"/>
                </a:solidFill>
              </a:rPr>
              <a:t>，</a:t>
            </a:r>
            <a:r>
              <a:rPr lang="en-US" altLang="zh-CN" b="1">
                <a:solidFill>
                  <a:srgbClr val="FF0000"/>
                </a:solidFill>
              </a:rPr>
              <a:t>A</a:t>
            </a:r>
            <a:r>
              <a:rPr lang="zh-CN" altLang="zh-CN" b="1">
                <a:solidFill>
                  <a:srgbClr val="FF0000"/>
                </a:solidFill>
              </a:rPr>
              <a:t>错。</a:t>
            </a:r>
            <a:endParaRPr lang="zh-CN" altLang="zh-CN" b="1">
              <a:solidFill>
                <a:srgbClr val="FF0000"/>
              </a:solidFill>
            </a:endParaRPr>
          </a:p>
          <a:p>
            <a:pPr marL="365125" lvl="0" indent="-255588" fontAlgn="ctr"/>
            <a:r>
              <a:rPr lang="en-US" altLang="zh-CN" b="1">
                <a:solidFill>
                  <a:srgbClr val="FF0000"/>
                </a:solidFill>
              </a:rPr>
              <a:t>B</a:t>
            </a:r>
            <a:r>
              <a:rPr lang="zh-CN" altLang="zh-CN" b="1">
                <a:solidFill>
                  <a:srgbClr val="FF0000"/>
                </a:solidFill>
              </a:rPr>
              <a:t>．由图乙可知，</a:t>
            </a:r>
            <a:r>
              <a:rPr lang="en-US" altLang="zh-CN" b="1" i="1">
                <a:solidFill>
                  <a:srgbClr val="FF0000"/>
                </a:solidFill>
              </a:rPr>
              <a:t>R</a:t>
            </a:r>
            <a:r>
              <a:rPr lang="zh-CN" altLang="zh-CN" b="1">
                <a:solidFill>
                  <a:srgbClr val="FF0000"/>
                </a:solidFill>
              </a:rPr>
              <a:t>的最大阻值应大于</a:t>
            </a:r>
            <a:r>
              <a:rPr lang="en-US" altLang="zh-CN" b="1">
                <a:solidFill>
                  <a:srgbClr val="FF0000"/>
                </a:solidFill>
              </a:rPr>
              <a:t>20Ω</a:t>
            </a:r>
            <a:r>
              <a:rPr lang="zh-CN" altLang="zh-CN" b="1">
                <a:solidFill>
                  <a:srgbClr val="FF0000"/>
                </a:solidFill>
              </a:rPr>
              <a:t>，</a:t>
            </a:r>
            <a:r>
              <a:rPr lang="en-US" altLang="zh-CN" b="1">
                <a:solidFill>
                  <a:srgbClr val="FF0000"/>
                </a:solidFill>
              </a:rPr>
              <a:t>B</a:t>
            </a:r>
            <a:r>
              <a:rPr lang="zh-CN" altLang="zh-CN" b="1">
                <a:solidFill>
                  <a:srgbClr val="FF0000"/>
                </a:solidFill>
              </a:rPr>
              <a:t>错。</a:t>
            </a:r>
            <a:endParaRPr lang="zh-CN" altLang="zh-CN" b="1">
              <a:solidFill>
                <a:srgbClr val="FF0000"/>
              </a:solidFill>
            </a:endParaRPr>
          </a:p>
          <a:p>
            <a:pPr marL="365125" lvl="0" indent="-255588" eaLnBrk="1" hangingPunct="1"/>
            <a:endParaRPr lang="zh-CN" altLang="en-US"/>
          </a:p>
        </p:txBody>
      </p:sp>
      <p:sp>
        <p:nvSpPr>
          <p:cNvPr id="16387"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spTree>
  </p:cSld>
  <p:clrMapOvr>
    <a:masterClrMapping/>
  </p:clrMapOvr>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17410" name="内容占位符 1"/>
          <p:cNvSpPr>
            <a:spLocks noGrp="1"/>
          </p:cNvSpPr>
          <p:nvPr>
            <p:ph idx="1"/>
          </p:nvPr>
        </p:nvSpPr>
        <p:spPr>
          <a:xfrm>
            <a:off x="457200" y="908050"/>
            <a:ext cx="8147050" cy="5545138"/>
          </a:xfrm>
          <a:noFill/>
          <a:ln>
            <a:miter lim="800000"/>
          </a:ln>
        </p:spPr>
        <p:txBody>
          <a:bodyPr vert="horz" wrap="square" lIns="91440" tIns="45720" rIns="91440" bIns="45720" anchor="t" anchorCtr="0"/>
          <a:lstStyle>
            <a:lvl1pPr marL="365125" indent="-255588" algn="l" defTabSz="914400" rtl="0" eaLnBrk="0" fontAlgn="base" hangingPunct="0">
              <a:lnSpc>
                <a:spcPct val="100000"/>
              </a:lnSpc>
              <a:spcBef>
                <a:spcPts val="400"/>
              </a:spcBef>
              <a:spcAft>
                <a:spcPct val="0"/>
              </a:spcAft>
              <a:buClr>
                <a:schemeClr val="accent1"/>
              </a:buClr>
              <a:buSzPct val="68000"/>
              <a:buFont typeface="Wingdings 3"/>
              <a:buChar char=""/>
              <a:defRPr kumimoji="0" lang="zh-CN" altLang="en-US" sz="2700" b="0" i="0" u="none" kern="1200" baseline="0">
                <a:solidFill>
                  <a:schemeClr val="tx1"/>
                </a:solidFill>
                <a:latin typeface="+mn-lt"/>
                <a:ea typeface="+mn-ea"/>
                <a:cs typeface="+mn-cs"/>
              </a:defRPr>
            </a:lvl1pPr>
            <a:lvl2pPr marL="620713" indent="-228600" algn="l" defTabSz="914400" rtl="0" eaLnBrk="0" fontAlgn="base" hangingPunct="0">
              <a:lnSpc>
                <a:spcPct val="100000"/>
              </a:lnSpc>
              <a:spcBef>
                <a:spcPts val="325"/>
              </a:spcBef>
              <a:spcAft>
                <a:spcPct val="0"/>
              </a:spcAft>
              <a:buClr>
                <a:schemeClr val="accent1"/>
              </a:buClr>
              <a:buSzTx/>
              <a:buFont typeface="Verdana" pitchFamily="34" charset="0"/>
              <a:buChar char="◦"/>
              <a:defRPr kumimoji="0" lang="zh-CN" altLang="en-US" sz="2300" b="0" i="0" u="none" kern="1200" baseline="0">
                <a:solidFill>
                  <a:schemeClr val="tx1"/>
                </a:solidFill>
                <a:latin typeface="+mn-lt"/>
                <a:ea typeface="+mn-ea"/>
                <a:cs typeface="+mn-cs"/>
              </a:defRPr>
            </a:lvl2pPr>
            <a:lvl3pPr marL="858838"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2100" b="0" i="0" u="none" kern="1200" baseline="0">
                <a:solidFill>
                  <a:schemeClr val="tx1"/>
                </a:solidFill>
                <a:latin typeface="+mn-lt"/>
                <a:ea typeface="+mn-ea"/>
                <a:cs typeface="+mn-cs"/>
              </a:defRPr>
            </a:lvl3pPr>
            <a:lvl4pPr marL="11430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900" b="0" i="0" u="none" kern="1200" baseline="0">
                <a:solidFill>
                  <a:schemeClr val="tx1"/>
                </a:solidFill>
                <a:latin typeface="+mn-lt"/>
                <a:ea typeface="+mn-ea"/>
                <a:cs typeface="+mn-cs"/>
              </a:defRPr>
            </a:lvl4pPr>
            <a:lvl5pPr marL="1371600" indent="-228600" algn="l" defTabSz="914400" rtl="0" eaLnBrk="0" fontAlgn="base" hangingPunct="0">
              <a:lnSpc>
                <a:spcPct val="100000"/>
              </a:lnSpc>
              <a:spcBef>
                <a:spcPts val="350"/>
              </a:spcBef>
              <a:spcAft>
                <a:spcPct val="0"/>
              </a:spcAft>
              <a:buClr>
                <a:schemeClr val="accent2"/>
              </a:buClr>
              <a:buSzTx/>
              <a:buFont typeface="Wingdings 2"/>
              <a:buChar char=""/>
              <a:defRPr kumimoji="0" lang="zh-CN" altLang="en-US" sz="1800" b="0" i="0" u="none" kern="1200" baseline="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lang="zh-CN" altLang="en-US"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lang="zh-CN" altLang="en-US"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lang="zh-CN" altLang="en-US" sz="1600" kern="1200" baseline="0">
                <a:solidFill>
                  <a:schemeClr val="tx1"/>
                </a:solidFill>
                <a:latin typeface="+mn-lt"/>
                <a:ea typeface="+mn-ea"/>
                <a:cs typeface="+mn-cs"/>
              </a:defRPr>
            </a:lvl9pPr>
          </a:lstStyle>
          <a:p>
            <a:pPr marL="365125" lvl="0" indent="-255588"/>
            <a:r>
              <a:rPr lang="en-US" altLang="zh-CN" sz="2400" b="1">
                <a:solidFill>
                  <a:srgbClr val="FF0000"/>
                </a:solidFill>
              </a:rPr>
              <a:t>C</a:t>
            </a:r>
            <a:r>
              <a:rPr lang="zh-CN" altLang="zh-CN" sz="2400" b="1">
                <a:solidFill>
                  <a:srgbClr val="FF0000"/>
                </a:solidFill>
              </a:rPr>
              <a:t>．</a:t>
            </a:r>
            <a:r>
              <a:rPr lang="en-US" altLang="zh-CN" sz="2400" b="1">
                <a:solidFill>
                  <a:srgbClr val="FF0000"/>
                </a:solidFill>
              </a:rPr>
              <a:t>R</a:t>
            </a:r>
            <a:r>
              <a:rPr lang="zh-CN" altLang="zh-CN" sz="2400" b="1">
                <a:solidFill>
                  <a:srgbClr val="FF0000"/>
                </a:solidFill>
              </a:rPr>
              <a:t>的功率：</a:t>
            </a:r>
            <a:r>
              <a:rPr lang="en-US" altLang="zh-CN" sz="2400" b="1">
                <a:solidFill>
                  <a:srgbClr val="FF0000"/>
                </a:solidFill>
              </a:rPr>
              <a:t>P</a:t>
            </a:r>
            <a:r>
              <a:rPr lang="en-US" altLang="zh-CN" sz="2400" b="1" baseline="-25000">
                <a:solidFill>
                  <a:srgbClr val="FF0000"/>
                </a:solidFill>
              </a:rPr>
              <a:t>R</a:t>
            </a:r>
            <a:r>
              <a:rPr lang="en-US" altLang="zh-CN" sz="2400" b="1">
                <a:solidFill>
                  <a:srgbClr val="FF0000"/>
                </a:solidFill>
              </a:rPr>
              <a:t>=</a:t>
            </a:r>
            <a:r>
              <a:rPr lang="zh-CN" altLang="zh-CN" sz="2400" b="1">
                <a:solidFill>
                  <a:srgbClr val="FF0000"/>
                </a:solidFill>
              </a:rPr>
              <a:t>（</a:t>
            </a:r>
            <a:r>
              <a:rPr lang="en-US" altLang="zh-CN" sz="2400" b="1">
                <a:solidFill>
                  <a:srgbClr val="FF0000"/>
                </a:solidFill>
              </a:rPr>
              <a:t>       </a:t>
            </a:r>
            <a:r>
              <a:rPr lang="zh-CN" altLang="zh-CN" sz="2400" b="1">
                <a:solidFill>
                  <a:srgbClr val="FF0000"/>
                </a:solidFill>
              </a:rPr>
              <a:t>）</a:t>
            </a:r>
            <a:r>
              <a:rPr lang="en-US" altLang="zh-CN" sz="2400" b="1" baseline="30000">
                <a:solidFill>
                  <a:srgbClr val="FF0000"/>
                </a:solidFill>
              </a:rPr>
              <a:t>2</a:t>
            </a:r>
            <a:r>
              <a:rPr lang="en-US" altLang="zh-CN" sz="2400" b="1">
                <a:solidFill>
                  <a:srgbClr val="FF0000"/>
                </a:solidFill>
              </a:rPr>
              <a:t>R</a:t>
            </a:r>
            <a:r>
              <a:rPr lang="en-US" altLang="zh-CN" sz="2400" b="1" baseline="-25000">
                <a:solidFill>
                  <a:srgbClr val="FF0000"/>
                </a:solidFill>
              </a:rPr>
              <a:t>0</a:t>
            </a:r>
            <a:r>
              <a:rPr lang="en-US" altLang="zh-CN" sz="2400" b="1">
                <a:solidFill>
                  <a:srgbClr val="FF0000"/>
                </a:solidFill>
              </a:rPr>
              <a:t> =            =             </a:t>
            </a:r>
            <a:r>
              <a:rPr lang="zh-CN" altLang="zh-CN" sz="2400" b="1">
                <a:solidFill>
                  <a:srgbClr val="FF0000"/>
                </a:solidFill>
              </a:rPr>
              <a:t>，由上式可知，当</a:t>
            </a:r>
            <a:r>
              <a:rPr lang="en-US" altLang="zh-CN" sz="2400" b="1">
                <a:solidFill>
                  <a:srgbClr val="FF0000"/>
                </a:solidFill>
              </a:rPr>
              <a:t>R=R</a:t>
            </a:r>
            <a:r>
              <a:rPr lang="en-US" altLang="zh-CN" sz="2400" b="1" baseline="-25000">
                <a:solidFill>
                  <a:srgbClr val="FF0000"/>
                </a:solidFill>
              </a:rPr>
              <a:t>0</a:t>
            </a:r>
            <a:r>
              <a:rPr lang="en-US" altLang="zh-CN" sz="2400" b="1">
                <a:solidFill>
                  <a:srgbClr val="FF0000"/>
                </a:solidFill>
              </a:rPr>
              <a:t>=5Ω</a:t>
            </a:r>
            <a:endParaRPr lang="zh-CN" altLang="zh-CN" sz="2400" b="1">
              <a:solidFill>
                <a:srgbClr val="FF0000"/>
              </a:solidFill>
            </a:endParaRPr>
          </a:p>
          <a:p>
            <a:pPr marL="365125" lvl="0" indent="-255588" fontAlgn="ctr"/>
            <a:r>
              <a:rPr lang="zh-CN" altLang="zh-CN" sz="2400" b="1">
                <a:solidFill>
                  <a:srgbClr val="FF0000"/>
                </a:solidFill>
              </a:rPr>
              <a:t>时，滑动变阻器有最大电功率。</a:t>
            </a:r>
            <a:r>
              <a:rPr lang="en-US" altLang="zh-CN" sz="2400" b="1">
                <a:solidFill>
                  <a:srgbClr val="FF0000"/>
                </a:solidFill>
              </a:rPr>
              <a:t>C</a:t>
            </a:r>
            <a:r>
              <a:rPr lang="zh-CN" altLang="zh-CN" sz="2400" b="1">
                <a:solidFill>
                  <a:srgbClr val="FF0000"/>
                </a:solidFill>
              </a:rPr>
              <a:t>错。</a:t>
            </a:r>
            <a:endParaRPr lang="zh-CN" altLang="zh-CN" sz="2400" b="1">
              <a:solidFill>
                <a:srgbClr val="FF0000"/>
              </a:solidFill>
            </a:endParaRPr>
          </a:p>
          <a:p>
            <a:pPr marL="365125" lvl="0" indent="-255588"/>
            <a:r>
              <a:rPr lang="en-US" altLang="zh-CN" sz="2400" b="1">
                <a:solidFill>
                  <a:srgbClr val="FF0000"/>
                </a:solidFill>
              </a:rPr>
              <a:t>D</a:t>
            </a:r>
            <a:r>
              <a:rPr lang="zh-CN" altLang="zh-CN" sz="2400" b="1">
                <a:solidFill>
                  <a:srgbClr val="FF0000"/>
                </a:solidFill>
              </a:rPr>
              <a:t>．当</a:t>
            </a:r>
            <a:r>
              <a:rPr lang="en-US" altLang="zh-CN" sz="2400" b="1" i="1">
                <a:solidFill>
                  <a:srgbClr val="FF0000"/>
                </a:solidFill>
              </a:rPr>
              <a:t>R</a:t>
            </a:r>
            <a:r>
              <a:rPr lang="en-US" altLang="zh-CN" sz="2400" b="1">
                <a:solidFill>
                  <a:srgbClr val="FF0000"/>
                </a:solidFill>
              </a:rPr>
              <a:t>=15Ω</a:t>
            </a:r>
            <a:r>
              <a:rPr lang="zh-CN" altLang="zh-CN" sz="2400" b="1">
                <a:solidFill>
                  <a:srgbClr val="FF0000"/>
                </a:solidFill>
              </a:rPr>
              <a:t>时，电路消耗的功率为：</a:t>
            </a:r>
            <a:r>
              <a:rPr lang="en-US" altLang="zh-CN" sz="2400" b="1">
                <a:solidFill>
                  <a:srgbClr val="FF0000"/>
                </a:solidFill>
              </a:rPr>
              <a:t>P=       =        = 1.8W</a:t>
            </a:r>
            <a:r>
              <a:rPr lang="zh-CN" altLang="zh-CN" sz="2400" b="1">
                <a:solidFill>
                  <a:srgbClr val="FF0000"/>
                </a:solidFill>
              </a:rPr>
              <a:t>。</a:t>
            </a:r>
            <a:r>
              <a:rPr lang="en-US" altLang="zh-CN" sz="2400" b="1">
                <a:solidFill>
                  <a:srgbClr val="FF0000"/>
                </a:solidFill>
              </a:rPr>
              <a:t>D</a:t>
            </a:r>
            <a:r>
              <a:rPr lang="zh-CN" altLang="zh-CN" sz="2400" b="1">
                <a:solidFill>
                  <a:srgbClr val="FF0000"/>
                </a:solidFill>
              </a:rPr>
              <a:t>正确。</a:t>
            </a:r>
            <a:endParaRPr lang="zh-CN" altLang="zh-CN" sz="2400" b="1">
              <a:solidFill>
                <a:srgbClr val="FF0000"/>
              </a:solidFill>
            </a:endParaRPr>
          </a:p>
          <a:p>
            <a:pPr marL="365125" lvl="0" indent="-255588" fontAlgn="ctr"/>
            <a:r>
              <a:rPr lang="zh-CN" altLang="zh-CN" sz="2400" b="1">
                <a:solidFill>
                  <a:srgbClr val="FF0000"/>
                </a:solidFill>
              </a:rPr>
              <a:t>【答案】</a:t>
            </a:r>
            <a:r>
              <a:rPr lang="en-US" altLang="zh-CN" sz="2400" b="1">
                <a:solidFill>
                  <a:srgbClr val="FF0000"/>
                </a:solidFill>
              </a:rPr>
              <a:t>D</a:t>
            </a:r>
            <a:endParaRPr lang="zh-CN" altLang="zh-CN" sz="2400" b="1">
              <a:solidFill>
                <a:srgbClr val="FF0000"/>
              </a:solidFill>
            </a:endParaRPr>
          </a:p>
          <a:p>
            <a:pPr marL="365125" lvl="0" indent="-255588"/>
            <a:r>
              <a:rPr lang="zh-CN" altLang="zh-CN" sz="2400" b="1">
                <a:solidFill>
                  <a:srgbClr val="00B050"/>
                </a:solidFill>
                <a:latin typeface="楷体" pitchFamily="49" charset="-122"/>
                <a:ea typeface="楷体" panose="02010609060101010101" pitchFamily="49" charset="-122"/>
              </a:rPr>
              <a:t>【突破】</a:t>
            </a:r>
            <a:endParaRPr lang="en-US" altLang="zh-CN" sz="2400" b="1">
              <a:solidFill>
                <a:srgbClr val="00B050"/>
              </a:solidFill>
              <a:latin typeface="楷体" pitchFamily="49" charset="-122"/>
              <a:ea typeface="楷体" panose="02010609060101010101" pitchFamily="49" charset="-122"/>
            </a:endParaRPr>
          </a:p>
          <a:p>
            <a:pPr marL="365125" lvl="0" indent="-255588"/>
            <a:r>
              <a:rPr lang="zh-CN" altLang="zh-CN" sz="2400" b="1">
                <a:solidFill>
                  <a:srgbClr val="00B050"/>
                </a:solidFill>
                <a:latin typeface="楷体" pitchFamily="49" charset="-122"/>
                <a:ea typeface="楷体" panose="02010609060101010101" pitchFamily="49" charset="-122"/>
              </a:rPr>
              <a:t>解此类题目，最关键是确定在什么情况下取得最大）小电功率。一般思路是：确定电路的连接方式（根据已知条件闭合要求闭合的开关，移动滑动变阻的滑片到指定的位置，确定电路中参与本次工作的用电器）。其次分析此时在什么条件下整个电路的电阻最大（小），当整个电路中的电阻最大（小）时，电路消耗的总功率最小（大）。</a:t>
            </a:r>
            <a:endParaRPr lang="zh-CN" altLang="zh-CN" sz="2400" b="1">
              <a:solidFill>
                <a:srgbClr val="00B050"/>
              </a:solidFill>
              <a:latin typeface="楷体" pitchFamily="49" charset="-122"/>
              <a:ea typeface="楷体" panose="02010609060101010101" pitchFamily="49" charset="-122"/>
            </a:endParaRPr>
          </a:p>
          <a:p>
            <a:pPr marL="365125" lvl="0" indent="-255588" eaLnBrk="1" hangingPunct="1"/>
            <a:endParaRPr lang="zh-CN" altLang="en-US"/>
          </a:p>
        </p:txBody>
      </p:sp>
      <p:sp>
        <p:nvSpPr>
          <p:cNvPr id="17411" name="TextBox 3"/>
          <p:cNvSpPr/>
          <p:nvPr/>
        </p:nvSpPr>
        <p:spPr>
          <a:xfrm>
            <a:off x="250825" y="404813"/>
            <a:ext cx="3413125" cy="40005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effectLst/>
                <a:latin typeface="Arial" pitchFamily="34" charset="0"/>
                <a:ea typeface="宋体" pitchFamily="2" charset="-122"/>
              </a:defRPr>
            </a:lvl5pPr>
          </a:lstStyle>
          <a:p>
            <a:pPr marL="0" lvl="0" indent="0" eaLnBrk="1" hangingPunct="1"/>
            <a:r>
              <a:rPr lang="en-US" altLang="zh-CN" sz="2000" b="1">
                <a:solidFill>
                  <a:srgbClr val="7030A0"/>
                </a:solidFill>
                <a:latin typeface="Lucida Sans Unicode" pitchFamily="34" charset="0"/>
                <a:ea typeface="黑体" pitchFamily="49" charset="-122"/>
              </a:rPr>
              <a:t>2023</a:t>
            </a:r>
            <a:r>
              <a:rPr lang="zh-CN" altLang="zh-CN" sz="2000" b="1">
                <a:solidFill>
                  <a:srgbClr val="7030A0"/>
                </a:solidFill>
                <a:latin typeface="Lucida Sans Unicode" pitchFamily="34" charset="0"/>
                <a:ea typeface="黑体" pitchFamily="49" charset="-122"/>
              </a:rPr>
              <a:t>年中考物理重难点突破</a:t>
            </a:r>
            <a:endParaRPr lang="zh-CN" altLang="zh-CN" sz="2000">
              <a:solidFill>
                <a:srgbClr val="7030A0"/>
              </a:solidFill>
              <a:latin typeface="Lucida Sans Unicode" pitchFamily="34" charset="0"/>
              <a:ea typeface="黑体" pitchFamily="49" charset="-122"/>
            </a:endParaRPr>
          </a:p>
        </p:txBody>
      </p:sp>
      <p:pic>
        <p:nvPicPr>
          <p:cNvPr id="17412" name="Picture 4"/>
          <p:cNvPicPr>
            <a:picLocks noChangeAspect="1"/>
          </p:cNvPicPr>
          <p:nvPr/>
        </p:nvPicPr>
        <p:blipFill>
          <a:blip r:embed="rId2">
            <a:clrChange>
              <a:clrFrom>
                <a:srgbClr val="FFFFFF"/>
              </a:clrFrom>
              <a:clrTo>
                <a:srgbClr val="FFFFFF">
                  <a:alpha val="0"/>
                </a:srgbClr>
              </a:clrTo>
            </a:clrChange>
          </a:blip>
          <a:stretch>
            <a:fillRect/>
          </a:stretch>
        </p:blipFill>
        <p:spPr>
          <a:xfrm>
            <a:off x="3779838" y="720725"/>
            <a:ext cx="504825" cy="696913"/>
          </a:xfrm>
          <a:prstGeom prst="rect">
            <a:avLst/>
          </a:prstGeom>
          <a:noFill/>
          <a:ln>
            <a:noFill/>
            <a:miter lim="800000"/>
          </a:ln>
        </p:spPr>
      </p:pic>
      <p:pic>
        <p:nvPicPr>
          <p:cNvPr id="17413" name="Picture 5"/>
          <p:cNvPicPr>
            <a:picLocks noChangeAspect="1"/>
          </p:cNvPicPr>
          <p:nvPr/>
        </p:nvPicPr>
        <p:blipFill>
          <a:blip r:embed="rId3">
            <a:clrChange>
              <a:clrFrom>
                <a:srgbClr val="FFFFFF"/>
              </a:clrFrom>
              <a:clrTo>
                <a:srgbClr val="FFFFFF">
                  <a:alpha val="0"/>
                </a:srgbClr>
              </a:clrTo>
            </a:clrChange>
          </a:blip>
          <a:stretch>
            <a:fillRect/>
          </a:stretch>
        </p:blipFill>
        <p:spPr>
          <a:xfrm>
            <a:off x="5435600" y="795338"/>
            <a:ext cx="1223963" cy="617537"/>
          </a:xfrm>
          <a:prstGeom prst="rect">
            <a:avLst/>
          </a:prstGeom>
          <a:noFill/>
          <a:ln>
            <a:noFill/>
            <a:miter lim="800000"/>
          </a:ln>
        </p:spPr>
      </p:pic>
      <p:pic>
        <p:nvPicPr>
          <p:cNvPr id="17414" name="Picture 6"/>
          <p:cNvPicPr>
            <a:picLocks noChangeAspect="1"/>
          </p:cNvPicPr>
          <p:nvPr/>
        </p:nvPicPr>
        <p:blipFill>
          <a:blip r:embed="rId4">
            <a:clrChange>
              <a:clrFrom>
                <a:srgbClr val="FFFFFF"/>
              </a:clrFrom>
              <a:clrTo>
                <a:srgbClr val="FFFFFF">
                  <a:alpha val="0"/>
                </a:srgbClr>
              </a:clrTo>
            </a:clrChange>
          </a:blip>
          <a:stretch>
            <a:fillRect/>
          </a:stretch>
        </p:blipFill>
        <p:spPr>
          <a:xfrm>
            <a:off x="6875463" y="814388"/>
            <a:ext cx="1081087" cy="708025"/>
          </a:xfrm>
          <a:prstGeom prst="rect">
            <a:avLst/>
          </a:prstGeom>
          <a:noFill/>
          <a:ln>
            <a:noFill/>
            <a:miter lim="800000"/>
          </a:ln>
        </p:spPr>
      </p:pic>
      <p:pic>
        <p:nvPicPr>
          <p:cNvPr id="17415" name="Picture 7"/>
          <p:cNvPicPr>
            <a:picLocks noChangeAspect="1"/>
          </p:cNvPicPr>
          <p:nvPr/>
        </p:nvPicPr>
        <p:blipFill>
          <a:blip r:embed="rId5">
            <a:clrChange>
              <a:clrFrom>
                <a:srgbClr val="FFFFFF"/>
              </a:clrFrom>
              <a:clrTo>
                <a:srgbClr val="FFFFFF">
                  <a:alpha val="0"/>
                </a:srgbClr>
              </a:clrTo>
            </a:clrChange>
          </a:blip>
          <a:stretch>
            <a:fillRect/>
          </a:stretch>
        </p:blipFill>
        <p:spPr>
          <a:xfrm>
            <a:off x="6732588" y="1916113"/>
            <a:ext cx="503237" cy="814387"/>
          </a:xfrm>
          <a:prstGeom prst="rect">
            <a:avLst/>
          </a:prstGeom>
          <a:noFill/>
          <a:ln>
            <a:noFill/>
            <a:miter lim="800000"/>
          </a:ln>
        </p:spPr>
      </p:pic>
      <p:pic>
        <p:nvPicPr>
          <p:cNvPr id="17416" name="Picture 8"/>
          <p:cNvPicPr>
            <a:picLocks noChangeAspect="1"/>
          </p:cNvPicPr>
          <p:nvPr/>
        </p:nvPicPr>
        <p:blipFill>
          <a:blip r:embed="rId6">
            <a:clrChange>
              <a:clrFrom>
                <a:srgbClr val="FFFFFF"/>
              </a:clrFrom>
              <a:clrTo>
                <a:srgbClr val="FFFFFF">
                  <a:alpha val="0"/>
                </a:srgbClr>
              </a:clrTo>
            </a:clrChange>
          </a:blip>
          <a:stretch>
            <a:fillRect/>
          </a:stretch>
        </p:blipFill>
        <p:spPr>
          <a:xfrm>
            <a:off x="7524750" y="1916113"/>
            <a:ext cx="685800" cy="720725"/>
          </a:xfrm>
          <a:prstGeom prst="rect">
            <a:avLst/>
          </a:prstGeom>
          <a:noFill/>
          <a:ln>
            <a:noFill/>
            <a:miter lim="800000"/>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 presetClass="entr" presetSubtype="0" fill="hold" nodeType="clickEffect">
                                  <p:stCondLst>
                                    <p:cond delay="0"/>
                                  </p:stCondLst>
                                  <p:childTnLst>
                                    <p:set>
                                      <p:cBhvr>
                                        <p:cTn id="6" dur="1" fill="hold">
                                          <p:stCondLst>
                                            <p:cond delay="0"/>
                                          </p:stCondLst>
                                        </p:cTn>
                                        <p:tgtEl>
                                          <p:spTgt spid="1741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7410">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p="http://schemas.openxmlformats.org/presentationml/2006/main">
  <p:tag name="AS_OS" val="Unix 3.10 unknown"/>
  <p:tag name="AS_RELEASE_DATE" val="2020.11.30"/>
  <p:tag name="AS_TITLE" val="Aspose.Slides for Java"/>
  <p:tag name="AS_VERSION" val="20.11"/>
</p:tagLst>
</file>

<file path=ppt/theme/_rels/theme1.xml.rels>&#65279;<?xml version="1.0" encoding="utf-8" standalone="yes"?><Relationships xmlns="http://schemas.openxmlformats.org/package/2006/relationships"><Relationship Id="rId1" Type="http://schemas.openxmlformats.org/officeDocument/2006/relationships/image" Target="../media/image6.jpeg" /></Relationships>
</file>

<file path=ppt/theme/theme1.xml><?xml version="1.0" encoding="utf-8"?>
<a:theme xmlns:r="http://schemas.openxmlformats.org/officeDocument/2006/relationships" xmlns:a="http://schemas.openxmlformats.org/drawingml/2006/main" name="聚合">
  <a:themeElements>
    <a:clrScheme name="活力">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聚合">
      <a:majorFont>
        <a:latin typeface="Lucida Sans Unicode"/>
        <a:ea typeface="Arial"/>
        <a:cs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Arial"/>
        <a:cs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流畅">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r:embed="rId1">
            <a:duotone>
              <a:schemeClr val="phClr">
                <a:shade val="60000"/>
                <a:satMod val="110000"/>
              </a:schemeClr>
              <a:schemeClr val="phClr">
                <a:tint val="95000"/>
              </a:schemeClr>
            </a:duotone>
          </a:blip>
          <a:tile tx="0" ty="0" sx="50000" sy="50000" flip="none" algn="tl"/>
        </a:blipFill>
      </a:bgFillStyleLst>
    </a:fmtScheme>
  </a:themeElements>
  <a:objectDefaults/>
</a:theme>
</file>

<file path=ppt/theme/themeOverride1.xml><?xml version="1.0" encoding="utf-8"?>
<a:themeOverride xmlns:r="http://schemas.openxmlformats.org/officeDocument/2006/relationships" xmlns:a="http://schemas.openxmlformats.org/drawingml/2006/main">
  <a:clrScheme name="活力">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ppt/theme/themeOverride2.xml><?xml version="1.0" encoding="utf-8"?>
<a:themeOverride xmlns:r="http://schemas.openxmlformats.org/officeDocument/2006/relationships" xmlns:a="http://schemas.openxmlformats.org/drawingml/2006/main">
  <a:clrScheme name="活力">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ppt/theme/themeOverride3.xml><?xml version="1.0" encoding="utf-8"?>
<a:themeOverride xmlns:r="http://schemas.openxmlformats.org/officeDocument/2006/relationships" xmlns:a="http://schemas.openxmlformats.org/drawingml/2006/main">
  <a:clrScheme name="活力">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ppt/theme/themeOverride4.xml><?xml version="1.0" encoding="utf-8"?>
<a:themeOverride xmlns:r="http://schemas.openxmlformats.org/officeDocument/2006/relationships" xmlns:a="http://schemas.openxmlformats.org/drawingml/2006/main">
  <a:clrScheme name="活力">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themeOverride>
</file>

<file path=docProps/app.xml><?xml version="1.0" encoding="utf-8"?>
<Properties xmlns:vt="http://schemas.openxmlformats.org/officeDocument/2006/docPropsVTypes" xmlns="http://schemas.openxmlformats.org/officeDocument/2006/extended-properties">
  <Company>学科网</Company>
  <PresentationFormat>On-screen Show (4:3)</PresentationFormat>
  <Paragraphs>103</Paragraphs>
  <Slides>17</Slides>
  <Notes>0</Notes>
  <TotalTime>0</TotalTime>
  <HiddenSlides>0</HiddenSlides>
  <MMClips>0</MMClips>
  <ScaleCrop>0</ScaleCrop>
  <HeadingPairs>
    <vt:vector baseType="variant" size="6">
      <vt:variant>
        <vt:lpstr>Fonts used</vt:lpstr>
      </vt:variant>
      <vt:variant>
        <vt:i4>8</vt:i4>
      </vt:variant>
      <vt:variant>
        <vt:lpstr>Theme</vt:lpstr>
      </vt:variant>
      <vt:variant>
        <vt:i4>1</vt:i4>
      </vt:variant>
      <vt:variant>
        <vt:lpstr>Slide Titles</vt:lpstr>
      </vt:variant>
      <vt:variant>
        <vt:i4>17</vt:i4>
      </vt:variant>
    </vt:vector>
  </HeadingPairs>
  <TitlesOfParts>
    <vt:vector baseType="lpstr" size="26">
      <vt:lpstr>Arial</vt:lpstr>
      <vt:lpstr>Lucida Sans Unicode</vt:lpstr>
      <vt:lpstr>宋体</vt:lpstr>
      <vt:lpstr>黑体</vt:lpstr>
      <vt:lpstr>Wingdings 3</vt:lpstr>
      <vt:lpstr>Verdana</vt:lpstr>
      <vt:lpstr>Wingdings 2</vt:lpstr>
      <vt:lpstr>楷体</vt:lpstr>
      <vt:lpstr>聚合</vt:lpstr>
      <vt:lpstr>2023年中考物理重难点突破</vt:lpstr>
      <vt:lpstr>【重难点与突破】</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【针对练习精编】</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0</LinksUpToDate>
  <SharedDoc>0</SharedDoc>
  <HyperlinksChanged>0</HyperlinksChanged>
  <Application>Aspose.Slides for Java</Application>
  <AppVersion>20.1100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creator>rbm.xkw.com</dc:creator>
  <cp:revision>1</cp:revision>
  <cp:lastPrinted>2023-02-07T17:41:19.532</cp:lastPrinted>
  <dcterms:created xsi:type="dcterms:W3CDTF">2023-02-07T17:41:19Z</dcterms:created>
  <dcterms:modified xsi:type="dcterms:W3CDTF">2023-02-07T09:41:20Z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