
<file path=[Content_Types].xml><?xml version="1.0" encoding="utf-8"?>
<Types xmlns="http://schemas.openxmlformats.org/package/2006/content-types">
  <Default Extension="vml" ContentType="application/vnd.openxmlformats-officedocument.vmlDrawing"/>
  <Default Extension="docx" ContentType="application/vnd.openxmlformats-officedocument.wordprocessingml.document"/>
  <Default Extension="png" ContentType="image/png"/>
  <Default Extension="tiff" ContentType="image/tiff"/>
  <Default Extension="emf" ContentType="image/x-emf"/>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handoutMasterIdLst>
    <p:handoutMasterId r:id="rId32"/>
  </p:handoutMasterIdLst>
  <p:sldIdLst>
    <p:sldId id="1813" r:id="rId3"/>
    <p:sldId id="1714" r:id="rId4"/>
    <p:sldId id="1631" r:id="rId5"/>
    <p:sldId id="1632" r:id="rId6"/>
    <p:sldId id="1635" r:id="rId7"/>
    <p:sldId id="1814" r:id="rId8"/>
    <p:sldId id="1766" r:id="rId9"/>
    <p:sldId id="1815" r:id="rId10"/>
    <p:sldId id="1809" r:id="rId11"/>
    <p:sldId id="1772" r:id="rId12"/>
    <p:sldId id="1845" r:id="rId13"/>
    <p:sldId id="1817" r:id="rId14"/>
    <p:sldId id="1774" r:id="rId15"/>
    <p:sldId id="1818" r:id="rId16"/>
    <p:sldId id="1819" r:id="rId17"/>
    <p:sldId id="1820" r:id="rId18"/>
    <p:sldId id="1846" r:id="rId19"/>
    <p:sldId id="1847" r:id="rId20"/>
    <p:sldId id="1848" r:id="rId21"/>
    <p:sldId id="1849" r:id="rId22"/>
    <p:sldId id="1850" r:id="rId23"/>
    <p:sldId id="1810" r:id="rId24"/>
    <p:sldId id="1780" r:id="rId25"/>
    <p:sldId id="1828" r:id="rId26"/>
    <p:sldId id="1851" r:id="rId27"/>
    <p:sldId id="1829" r:id="rId28"/>
    <p:sldId id="1830" r:id="rId29"/>
    <p:sldId id="1831" r:id="rId30"/>
  </p:sldIdLst>
  <p:sldSz cx="12190095" cy="6859270"/>
  <p:notesSz cx="6858000" cy="9144000"/>
  <p:defaultText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81E2"/>
    <a:srgbClr val="0000FF"/>
    <a:srgbClr val="044491"/>
    <a:srgbClr val="EAE8ED"/>
    <a:srgbClr val="FFFFFF"/>
    <a:srgbClr val="00CCFF"/>
    <a:srgbClr val="FFD966"/>
    <a:srgbClr val="EEEFF3"/>
    <a:srgbClr val="9DC3E6"/>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82" autoAdjust="0"/>
    <p:restoredTop sz="95107" autoAdjust="0"/>
  </p:normalViewPr>
  <p:slideViewPr>
    <p:cSldViewPr>
      <p:cViewPr varScale="1">
        <p:scale>
          <a:sx n="106" d="100"/>
          <a:sy n="106" d="100"/>
        </p:scale>
        <p:origin x="84" y="228"/>
      </p:cViewPr>
      <p:guideLst>
        <p:guide orient="horz" pos="2161"/>
        <p:guide pos="3840"/>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p:cViewPr varScale="1">
        <p:scale>
          <a:sx n="79" d="100"/>
          <a:sy n="79" d="100"/>
        </p:scale>
        <p:origin x="-396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handoutMaster" Target="handoutMasters/handoutMaster1.xml"/><Relationship Id="rId31" Type="http://schemas.openxmlformats.org/officeDocument/2006/relationships/notesMaster" Target="notesMasters/notesMaster1.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image" Target="../media/image24.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image" Target="../media/image27.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image" Target="../media/image2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D594FB-2808-45A5-BDC8-80C0F481B27E}"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85B4082-C5AE-46D0-A000-D929E8B25956}"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FAA0F-2349-45DA-9EBD-9D94C9A1CFA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F37086-15D0-443D-AF17-A3F21825C045}"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1218565" rtl="0" eaLnBrk="1" latinLnBrk="0" hangingPunct="1">
      <a:defRPr sz="1600" kern="1200">
        <a:solidFill>
          <a:schemeClr val="tx1"/>
        </a:solidFill>
        <a:latin typeface="+mn-lt"/>
        <a:ea typeface="+mn-ea"/>
        <a:cs typeface="+mn-cs"/>
      </a:defRPr>
    </a:lvl1pPr>
    <a:lvl2pPr marL="609600" algn="l" defTabSz="1218565" rtl="0" eaLnBrk="1" latinLnBrk="0" hangingPunct="1">
      <a:defRPr sz="1600" kern="1200">
        <a:solidFill>
          <a:schemeClr val="tx1"/>
        </a:solidFill>
        <a:latin typeface="+mn-lt"/>
        <a:ea typeface="+mn-ea"/>
        <a:cs typeface="+mn-cs"/>
      </a:defRPr>
    </a:lvl2pPr>
    <a:lvl3pPr marL="1219200" algn="l" defTabSz="1218565" rtl="0" eaLnBrk="1" latinLnBrk="0" hangingPunct="1">
      <a:defRPr sz="1600" kern="1200">
        <a:solidFill>
          <a:schemeClr val="tx1"/>
        </a:solidFill>
        <a:latin typeface="+mn-lt"/>
        <a:ea typeface="+mn-ea"/>
        <a:cs typeface="+mn-cs"/>
      </a:defRPr>
    </a:lvl3pPr>
    <a:lvl4pPr marL="1828800" algn="l" defTabSz="1218565" rtl="0" eaLnBrk="1" latinLnBrk="0" hangingPunct="1">
      <a:defRPr sz="1600" kern="1200">
        <a:solidFill>
          <a:schemeClr val="tx1"/>
        </a:solidFill>
        <a:latin typeface="+mn-lt"/>
        <a:ea typeface="+mn-ea"/>
        <a:cs typeface="+mn-cs"/>
      </a:defRPr>
    </a:lvl4pPr>
    <a:lvl5pPr marL="2438400" algn="l" defTabSz="1218565" rtl="0" eaLnBrk="1" latinLnBrk="0" hangingPunct="1">
      <a:defRPr sz="1600" kern="1200">
        <a:solidFill>
          <a:schemeClr val="tx1"/>
        </a:solidFill>
        <a:latin typeface="+mn-lt"/>
        <a:ea typeface="+mn-ea"/>
        <a:cs typeface="+mn-cs"/>
      </a:defRPr>
    </a:lvl5pPr>
    <a:lvl6pPr marL="3048000" algn="l" defTabSz="1218565" rtl="0" eaLnBrk="1" latinLnBrk="0" hangingPunct="1">
      <a:defRPr sz="1600" kern="1200">
        <a:solidFill>
          <a:schemeClr val="tx1"/>
        </a:solidFill>
        <a:latin typeface="+mn-lt"/>
        <a:ea typeface="+mn-ea"/>
        <a:cs typeface="+mn-cs"/>
      </a:defRPr>
    </a:lvl6pPr>
    <a:lvl7pPr marL="3657600" algn="l" defTabSz="1218565" rtl="0" eaLnBrk="1" latinLnBrk="0" hangingPunct="1">
      <a:defRPr sz="1600" kern="1200">
        <a:solidFill>
          <a:schemeClr val="tx1"/>
        </a:solidFill>
        <a:latin typeface="+mn-lt"/>
        <a:ea typeface="+mn-ea"/>
        <a:cs typeface="+mn-cs"/>
      </a:defRPr>
    </a:lvl7pPr>
    <a:lvl8pPr marL="4267200" algn="l" defTabSz="1218565" rtl="0" eaLnBrk="1" latinLnBrk="0" hangingPunct="1">
      <a:defRPr sz="1600" kern="1200">
        <a:solidFill>
          <a:schemeClr val="tx1"/>
        </a:solidFill>
        <a:latin typeface="+mn-lt"/>
        <a:ea typeface="+mn-ea"/>
        <a:cs typeface="+mn-cs"/>
      </a:defRPr>
    </a:lvl8pPr>
    <a:lvl9pPr marL="4876800" algn="l" defTabSz="121856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自定义版式">
    <p:spTree>
      <p:nvGrpSpPr>
        <p:cNvPr id="1" name=""/>
        <p:cNvGrpSpPr/>
        <p:nvPr/>
      </p:nvGrpSpPr>
      <p:grpSpPr>
        <a:xfrm>
          <a:off x="0" y="0"/>
          <a:ext cx="0" cy="0"/>
          <a:chOff x="0" y="0"/>
          <a:chExt cx="0" cy="0"/>
        </a:xfrm>
      </p:grpSpPr>
      <p:sp>
        <p:nvSpPr>
          <p:cNvPr id="2" name="矩形 1"/>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4.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789834"/>
            <a:ext cx="12190413" cy="30697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userDrawn="1">
  <p:cSld name="4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149874"/>
            <a:ext cx="12190413" cy="27097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3.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509914"/>
            <a:ext cx="12190413" cy="234967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userDrawn="1">
  <p:cSld name="3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4869954"/>
            <a:ext cx="12190413" cy="19896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2.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229994"/>
            <a:ext cx="12190413" cy="16295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2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590034"/>
            <a:ext cx="12190413" cy="12695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showMasterSp="0" userDrawn="1">
  <p:cSld name="1.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5950074"/>
            <a:ext cx="12190413" cy="9095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showMasterSp="0" userDrawn="1">
  <p:cSld name="2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空白">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8_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矩形 3"/>
          <p:cNvSpPr/>
          <p:nvPr userDrawn="1"/>
        </p:nvSpPr>
        <p:spPr>
          <a:xfrm>
            <a:off x="0" y="0"/>
            <a:ext cx="12190413" cy="6859588"/>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8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269554"/>
            <a:ext cx="12190413" cy="55900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showMasterSp="0" userDrawn="1">
  <p:cSld name="7.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629594"/>
            <a:ext cx="12190413" cy="52299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7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1989634"/>
            <a:ext cx="12190413" cy="486995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6.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2349674"/>
            <a:ext cx="12190413" cy="450991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6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2709714"/>
            <a:ext cx="12190413" cy="414987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showMasterSp="0" userDrawn="1">
  <p:cSld name="5.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069754"/>
            <a:ext cx="12190413" cy="378983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5自定义版式">
    <p:spTree>
      <p:nvGrpSpPr>
        <p:cNvPr id="1" name=""/>
        <p:cNvGrpSpPr/>
        <p:nvPr/>
      </p:nvGrpSpPr>
      <p:grpSpPr>
        <a:xfrm>
          <a:off x="0" y="0"/>
          <a:ext cx="0" cy="0"/>
          <a:chOff x="0" y="0"/>
          <a:chExt cx="0" cy="0"/>
        </a:xfrm>
      </p:grpSpPr>
      <p:sp>
        <p:nvSpPr>
          <p:cNvPr id="3" name="矩形 2"/>
          <p:cNvSpPr/>
          <p:nvPr userDrawn="1"/>
        </p:nvSpPr>
        <p:spPr>
          <a:xfrm>
            <a:off x="0" y="0"/>
            <a:ext cx="12192000" cy="6858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矩形 1"/>
          <p:cNvSpPr/>
          <p:nvPr userDrawn="1"/>
        </p:nvSpPr>
        <p:spPr>
          <a:xfrm>
            <a:off x="0" y="3429794"/>
            <a:ext cx="12190413" cy="3429794"/>
          </a:xfrm>
          <a:prstGeom prst="rect">
            <a:avLst/>
          </a:prstGeom>
          <a:solidFill>
            <a:srgbClr val="DBEEF4">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zh-CN" altLang="en-US" sz="180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image" Target="../media/image1.png"/><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矩形 1"/>
          <p:cNvSpPr/>
          <p:nvPr userDrawn="1"/>
        </p:nvSpPr>
        <p:spPr>
          <a:xfrm>
            <a:off x="0" y="0"/>
            <a:ext cx="12192000" cy="6858000"/>
          </a:xfrm>
          <a:prstGeom prst="rect">
            <a:avLst/>
          </a:prstGeom>
          <a:blipFill dpi="0" rotWithShape="1">
            <a:blip r:embed="rId19"/>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iming>
    <p:tnLst>
      <p:par>
        <p:cTn id="1" dur="indefinite" restart="never" nodeType="tmRoot"/>
      </p:par>
    </p:tnLst>
  </p:timing>
  <p:txStyles>
    <p:titleStyle>
      <a:lvl1pPr algn="ctr" defTabSz="1218565"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8565"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8565"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8565"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856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9.png"/><Relationship Id="rId3" Type="http://schemas.openxmlformats.org/officeDocument/2006/relationships/image" Target="../media/image8.png"/><Relationship Id="rId2" Type="http://schemas.openxmlformats.org/officeDocument/2006/relationships/tags" Target="../tags/tag6.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9.png"/><Relationship Id="rId1"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6" Type="http://schemas.openxmlformats.org/officeDocument/2006/relationships/vmlDrawing" Target="../drawings/vmlDrawing4.vml"/><Relationship Id="rId5" Type="http://schemas.openxmlformats.org/officeDocument/2006/relationships/slideLayout" Target="../slideLayouts/slideLayout1.xml"/><Relationship Id="rId4" Type="http://schemas.openxmlformats.org/officeDocument/2006/relationships/image" Target="../media/image10.emf"/><Relationship Id="rId3" Type="http://schemas.openxmlformats.org/officeDocument/2006/relationships/package" Target="../embeddings/Document5.docx"/><Relationship Id="rId2" Type="http://schemas.openxmlformats.org/officeDocument/2006/relationships/tags" Target="../tags/tag8.xml"/><Relationship Id="rId1" Type="http://schemas.openxmlformats.org/officeDocument/2006/relationships/tags" Target="../tags/tag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2.png"/></Relationships>
</file>

<file path=ppt/slides/_rels/slide17.xml.rels><?xml version="1.0" encoding="UTF-8" standalone="yes"?>
<Relationships xmlns="http://schemas.openxmlformats.org/package/2006/relationships"><Relationship Id="rId7" Type="http://schemas.openxmlformats.org/officeDocument/2006/relationships/vmlDrawing" Target="../drawings/vmlDrawing5.vml"/><Relationship Id="rId6"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emf"/><Relationship Id="rId3" Type="http://schemas.openxmlformats.org/officeDocument/2006/relationships/package" Target="../embeddings/Document7.docx"/><Relationship Id="rId2" Type="http://schemas.openxmlformats.org/officeDocument/2006/relationships/image" Target="../media/image13.emf"/><Relationship Id="rId1" Type="http://schemas.openxmlformats.org/officeDocument/2006/relationships/package" Target="../embeddings/Document6.docx"/></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6.png"/></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2.xml"/><Relationship Id="rId2" Type="http://schemas.openxmlformats.org/officeDocument/2006/relationships/image" Target="../media/image17.emf"/><Relationship Id="rId1" Type="http://schemas.openxmlformats.org/officeDocument/2006/relationships/package" Target="../embeddings/Document8.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8.png"/></Relationships>
</file>

<file path=ppt/slides/_rels/slide21.xml.rels><?xml version="1.0" encoding="UTF-8" standalone="yes"?>
<Relationships xmlns="http://schemas.openxmlformats.org/package/2006/relationships"><Relationship Id="rId7" Type="http://schemas.openxmlformats.org/officeDocument/2006/relationships/vmlDrawing" Target="../drawings/vmlDrawing7.vml"/><Relationship Id="rId6" Type="http://schemas.openxmlformats.org/officeDocument/2006/relationships/slideLayout" Target="../slideLayouts/slideLayout11.xml"/><Relationship Id="rId5" Type="http://schemas.openxmlformats.org/officeDocument/2006/relationships/image" Target="../media/image1.tiff"/><Relationship Id="rId4" Type="http://schemas.openxmlformats.org/officeDocument/2006/relationships/slide" Target="slide3.xml"/><Relationship Id="rId3" Type="http://schemas.openxmlformats.org/officeDocument/2006/relationships/image" Target="../media/image20.emf"/><Relationship Id="rId2" Type="http://schemas.openxmlformats.org/officeDocument/2006/relationships/package" Target="../embeddings/Document9.docx"/><Relationship Id="rId1" Type="http://schemas.openxmlformats.org/officeDocument/2006/relationships/image" Target="../media/image1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8" Type="http://schemas.openxmlformats.org/officeDocument/2006/relationships/vmlDrawing" Target="../drawings/vmlDrawing8.vml"/><Relationship Id="rId7" Type="http://schemas.openxmlformats.org/officeDocument/2006/relationships/slideLayout" Target="../slideLayouts/slideLayout1.xml"/><Relationship Id="rId6" Type="http://schemas.openxmlformats.org/officeDocument/2006/relationships/image" Target="../media/image21.emf"/><Relationship Id="rId5" Type="http://schemas.openxmlformats.org/officeDocument/2006/relationships/package" Target="../embeddings/Document10.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4.xml"/><Relationship Id="rId1" Type="http://schemas.openxmlformats.org/officeDocument/2006/relationships/slide" Target="slide23.xml"/></Relationships>
</file>

<file path=ppt/slides/_rels/slide24.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4.xml"/><Relationship Id="rId1" Type="http://schemas.openxmlformats.org/officeDocument/2006/relationships/slide" Target="slide23.xml"/></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image" Target="../media/image23.emf"/><Relationship Id="rId7" Type="http://schemas.openxmlformats.org/officeDocument/2006/relationships/package" Target="../embeddings/Document12.docx"/><Relationship Id="rId6" Type="http://schemas.openxmlformats.org/officeDocument/2006/relationships/image" Target="../media/image22.emf"/><Relationship Id="rId5" Type="http://schemas.openxmlformats.org/officeDocument/2006/relationships/package" Target="../embeddings/Document11.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4.xml"/><Relationship Id="rId10" Type="http://schemas.openxmlformats.org/officeDocument/2006/relationships/vmlDrawing" Target="../drawings/vmlDrawing9.vml"/><Relationship Id="rId1" Type="http://schemas.openxmlformats.org/officeDocument/2006/relationships/slide" Target="slide23.xml"/></Relationships>
</file>

<file path=ppt/slides/_rels/slide26.xml.rels><?xml version="1.0" encoding="UTF-8" standalone="yes"?>
<Relationships xmlns="http://schemas.openxmlformats.org/package/2006/relationships"><Relationship Id="rId9" Type="http://schemas.openxmlformats.org/officeDocument/2006/relationships/image" Target="../media/image26.emf"/><Relationship Id="rId8" Type="http://schemas.openxmlformats.org/officeDocument/2006/relationships/package" Target="../embeddings/Document14.docx"/><Relationship Id="rId7" Type="http://schemas.openxmlformats.org/officeDocument/2006/relationships/image" Target="../media/image25.png"/><Relationship Id="rId6" Type="http://schemas.openxmlformats.org/officeDocument/2006/relationships/image" Target="../media/image24.emf"/><Relationship Id="rId5" Type="http://schemas.openxmlformats.org/officeDocument/2006/relationships/package" Target="../embeddings/Document13.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4.xml"/><Relationship Id="rId11" Type="http://schemas.openxmlformats.org/officeDocument/2006/relationships/vmlDrawing" Target="../drawings/vmlDrawing10.vml"/><Relationship Id="rId10" Type="http://schemas.openxmlformats.org/officeDocument/2006/relationships/slideLayout" Target="../slideLayouts/slideLayout10.xml"/><Relationship Id="rId1" Type="http://schemas.openxmlformats.org/officeDocument/2006/relationships/slide" Target="slide23.xml"/></Relationships>
</file>

<file path=ppt/slides/_rels/slide27.xml.rels><?xml version="1.0" encoding="UTF-8" standalone="yes"?>
<Relationships xmlns="http://schemas.openxmlformats.org/package/2006/relationships"><Relationship Id="rId9" Type="http://schemas.openxmlformats.org/officeDocument/2006/relationships/image" Target="../media/image29.png"/><Relationship Id="rId8" Type="http://schemas.openxmlformats.org/officeDocument/2006/relationships/image" Target="../media/image28.emf"/><Relationship Id="rId7" Type="http://schemas.openxmlformats.org/officeDocument/2006/relationships/package" Target="../embeddings/Document16.docx"/><Relationship Id="rId6" Type="http://schemas.openxmlformats.org/officeDocument/2006/relationships/image" Target="../media/image27.emf"/><Relationship Id="rId5" Type="http://schemas.openxmlformats.org/officeDocument/2006/relationships/package" Target="../embeddings/Document15.docx"/><Relationship Id="rId4" Type="http://schemas.openxmlformats.org/officeDocument/2006/relationships/slide" Target="slide27.xml"/><Relationship Id="rId3" Type="http://schemas.openxmlformats.org/officeDocument/2006/relationships/slide" Target="slide26.xml"/><Relationship Id="rId2" Type="http://schemas.openxmlformats.org/officeDocument/2006/relationships/slide" Target="slide24.xml"/><Relationship Id="rId11" Type="http://schemas.openxmlformats.org/officeDocument/2006/relationships/vmlDrawing" Target="../drawings/vmlDrawing11.vml"/><Relationship Id="rId10" Type="http://schemas.openxmlformats.org/officeDocument/2006/relationships/slideLayout" Target="../slideLayouts/slideLayout1.xml"/><Relationship Id="rId1" Type="http://schemas.openxmlformats.org/officeDocument/2006/relationships/slide" Target="slide23.xml"/></Relationships>
</file>

<file path=ppt/slides/_rels/slide28.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slide" Target="slide27.xml"/><Relationship Id="rId7" Type="http://schemas.openxmlformats.org/officeDocument/2006/relationships/slide" Target="slide26.xml"/><Relationship Id="rId6" Type="http://schemas.openxmlformats.org/officeDocument/2006/relationships/slide" Target="slide24.xml"/><Relationship Id="rId5" Type="http://schemas.openxmlformats.org/officeDocument/2006/relationships/slide" Target="slide23.xml"/><Relationship Id="rId4" Type="http://schemas.openxmlformats.org/officeDocument/2006/relationships/image" Target="../media/image1.tiff"/><Relationship Id="rId3" Type="http://schemas.openxmlformats.org/officeDocument/2006/relationships/slide" Target="slide3.xml"/><Relationship Id="rId2" Type="http://schemas.openxmlformats.org/officeDocument/2006/relationships/image" Target="../media/image30.emf"/><Relationship Id="rId10" Type="http://schemas.openxmlformats.org/officeDocument/2006/relationships/vmlDrawing" Target="../drawings/vmlDrawing12.vml"/><Relationship Id="rId1" Type="http://schemas.openxmlformats.org/officeDocument/2006/relationships/package" Target="../embeddings/Document17.docx"/></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8.xml"/><Relationship Id="rId4" Type="http://schemas.openxmlformats.org/officeDocument/2006/relationships/slide" Target="slide22.xml"/><Relationship Id="rId3" Type="http://schemas.openxmlformats.org/officeDocument/2006/relationships/slide" Target="slide9.xml"/><Relationship Id="rId2" Type="http://schemas.openxmlformats.org/officeDocument/2006/relationships/slide" Target="slide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1.xml"/><Relationship Id="rId4" Type="http://schemas.openxmlformats.org/officeDocument/2006/relationships/image" Target="../media/image4.emf"/><Relationship Id="rId3" Type="http://schemas.openxmlformats.org/officeDocument/2006/relationships/package" Target="../embeddings/Document1.docx"/><Relationship Id="rId2" Type="http://schemas.openxmlformats.org/officeDocument/2006/relationships/tags" Target="../tags/tag4.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xml"/><Relationship Id="rId2" Type="http://schemas.openxmlformats.org/officeDocument/2006/relationships/image" Target="../media/image5.emf"/><Relationship Id="rId1" Type="http://schemas.openxmlformats.org/officeDocument/2006/relationships/package" Target="../embeddings/Document2.docx"/></Relationships>
</file>

<file path=ppt/slides/_rels/slide8.xml.rels><?xml version="1.0" encoding="UTF-8" standalone="yes"?>
<Relationships xmlns="http://schemas.openxmlformats.org/package/2006/relationships"><Relationship Id="rId8" Type="http://schemas.openxmlformats.org/officeDocument/2006/relationships/vmlDrawing" Target="../drawings/vmlDrawing3.vml"/><Relationship Id="rId7" Type="http://schemas.openxmlformats.org/officeDocument/2006/relationships/slideLayout" Target="../slideLayouts/slideLayout7.xml"/><Relationship Id="rId6" Type="http://schemas.openxmlformats.org/officeDocument/2006/relationships/image" Target="../media/image7.emf"/><Relationship Id="rId5" Type="http://schemas.openxmlformats.org/officeDocument/2006/relationships/package" Target="../embeddings/Document4.docx"/><Relationship Id="rId4" Type="http://schemas.openxmlformats.org/officeDocument/2006/relationships/image" Target="../media/image6.emf"/><Relationship Id="rId3" Type="http://schemas.openxmlformats.org/officeDocument/2006/relationships/package" Target="../embeddings/Document3.docx"/><Relationship Id="rId2" Type="http://schemas.openxmlformats.org/officeDocument/2006/relationships/image" Target="../media/image1.tiff"/><Relationship Id="rId1" Type="http://schemas.openxmlformats.org/officeDocument/2006/relationships/slide" Target="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直角三角形 9"/>
          <p:cNvSpPr/>
          <p:nvPr/>
        </p:nvSpPr>
        <p:spPr>
          <a:xfrm>
            <a:off x="0" y="-73198"/>
            <a:ext cx="6880485" cy="6932785"/>
          </a:xfrm>
          <a:prstGeom prst="rtTriangle">
            <a:avLst/>
          </a:prstGeom>
          <a:blipFill dpi="0" rotWithShape="1">
            <a:blip r:embed="rId1">
              <a:alphaModFix amt="60000"/>
            </a:blip>
            <a:srcRect/>
            <a:stretch>
              <a:fillRect l="-50700" t="1000" r="-2286" b="-5200"/>
            </a:stretch>
          </a:blipFill>
          <a:ln>
            <a:noFill/>
          </a:ln>
          <a:effectLst>
            <a:outerShdw blurRad="63500" algn="ctr" rotWithShape="0">
              <a:prstClr val="black">
                <a:alpha val="40000"/>
              </a:prstClr>
            </a:outerShdw>
          </a:effectLst>
        </p:spPr>
        <p:txBody>
          <a:bodyPr vert="horz" wrap="square" lIns="91440" tIns="45720" rIns="91440" bIns="45720" numCol="1" anchor="ctr" anchorCtr="0" compatLnSpc="1"/>
          <a:lstStyle/>
          <a:p>
            <a:pPr algn="ctr"/>
            <a:endParaRPr lang="zh-CN" altLang="en-US" sz="4800">
              <a:solidFill>
                <a:prstClr val="white"/>
              </a:solidFill>
              <a:latin typeface="迷你简菱心" panose="02010609000101010101" pitchFamily="49" charset="-122"/>
              <a:ea typeface="迷你简菱心" panose="02010609000101010101" pitchFamily="49" charset="-122"/>
            </a:endParaRPr>
          </a:p>
        </p:txBody>
      </p:sp>
      <p:sp>
        <p:nvSpPr>
          <p:cNvPr id="14" name="矩形 13"/>
          <p:cNvSpPr/>
          <p:nvPr/>
        </p:nvSpPr>
        <p:spPr>
          <a:xfrm>
            <a:off x="10629073" y="764704"/>
            <a:ext cx="1371583" cy="835275"/>
          </a:xfrm>
          <a:prstGeom prst="rect">
            <a:avLst/>
          </a:prstGeom>
          <a:solidFill>
            <a:srgbClr val="0070C0"/>
          </a:solidFill>
          <a:ln w="12700" cap="flat" cmpd="sng" algn="ctr">
            <a:noFill/>
            <a:prstDash val="solid"/>
            <a:miter lim="800000"/>
          </a:ln>
          <a:effectLst/>
        </p:spPr>
        <p:txBody>
          <a:bodyPr rtlCol="0" anchor="ctr"/>
          <a:lstStyle/>
          <a:p>
            <a:pPr algn="ctr" defTabSz="914400">
              <a:defRPr/>
            </a:pPr>
            <a:endParaRPr lang="zh-CN" altLang="en-US" sz="1800" kern="0" smtClean="0">
              <a:solidFill>
                <a:prstClr val="white"/>
              </a:solidFill>
              <a:latin typeface="微软雅黑" panose="020B0503020204020204" charset="-122"/>
              <a:ea typeface="微软雅黑" panose="020B0503020204020204" charset="-122"/>
            </a:endParaRPr>
          </a:p>
        </p:txBody>
      </p:sp>
      <p:sp>
        <p:nvSpPr>
          <p:cNvPr id="11" name="任意多边形 2"/>
          <p:cNvSpPr/>
          <p:nvPr/>
        </p:nvSpPr>
        <p:spPr>
          <a:xfrm rot="5400000" flipV="1">
            <a:off x="724693" y="-405898"/>
            <a:ext cx="2892155" cy="3672407"/>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 name="connsiteX0-1" fmla="*/ 0 w 3538922"/>
              <a:gd name="connsiteY0-2" fmla="*/ 0 h 4343400"/>
              <a:gd name="connsiteX1-3" fmla="*/ 3538922 w 3538922"/>
              <a:gd name="connsiteY1-4" fmla="*/ 3543442 h 4343400"/>
              <a:gd name="connsiteX2-5" fmla="*/ 3486149 w 3538922"/>
              <a:gd name="connsiteY2-6" fmla="*/ 4343400 h 4343400"/>
              <a:gd name="connsiteX3-7" fmla="*/ 0 w 3538922"/>
              <a:gd name="connsiteY3-8" fmla="*/ 857251 h 4343400"/>
              <a:gd name="connsiteX4-9" fmla="*/ 0 w 3538922"/>
              <a:gd name="connsiteY4-10" fmla="*/ 0 h 434340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538922" h="4343400">
                <a:moveTo>
                  <a:pt x="0" y="0"/>
                </a:moveTo>
                <a:lnTo>
                  <a:pt x="3538922" y="3543442"/>
                </a:lnTo>
                <a:lnTo>
                  <a:pt x="3486149" y="4343400"/>
                </a:lnTo>
                <a:lnTo>
                  <a:pt x="0" y="857251"/>
                </a:lnTo>
                <a:lnTo>
                  <a:pt x="0" y="0"/>
                </a:lnTo>
                <a:close/>
              </a:path>
            </a:pathLst>
          </a:custGeom>
          <a:solidFill>
            <a:srgbClr val="003473"/>
          </a:solidFill>
          <a:ln>
            <a:noFill/>
          </a:ln>
          <a:effectLst>
            <a:outerShdw blurRad="63500" algn="ctr" rotWithShape="0">
              <a:prstClr val="black">
                <a:alpha val="40000"/>
              </a:prstClr>
            </a:outerShdw>
          </a:effectLst>
        </p:spPr>
        <p:txBody>
          <a:bodyPr vert="horz" wrap="square" lIns="91440" tIns="45720" rIns="91440" bIns="45720" numCol="1" anchor="ctr" anchorCtr="0" compatLnSpc="1"/>
          <a:lstStyle/>
          <a:p>
            <a:pPr algn="ctr"/>
            <a:endParaRPr lang="zh-CN" altLang="en-US" sz="4800">
              <a:solidFill>
                <a:prstClr val="white"/>
              </a:solidFill>
              <a:latin typeface="迷你简菱心" panose="02010609000101010101" pitchFamily="49" charset="-122"/>
              <a:ea typeface="迷你简菱心" panose="02010609000101010101" pitchFamily="49" charset="-122"/>
            </a:endParaRPr>
          </a:p>
        </p:txBody>
      </p:sp>
      <p:sp>
        <p:nvSpPr>
          <p:cNvPr id="8" name="文本框 7"/>
          <p:cNvSpPr txBox="1"/>
          <p:nvPr/>
        </p:nvSpPr>
        <p:spPr>
          <a:xfrm>
            <a:off x="5159102" y="2772451"/>
            <a:ext cx="6730432" cy="646331"/>
          </a:xfrm>
          <a:prstGeom prst="rect">
            <a:avLst/>
          </a:prstGeom>
          <a:noFill/>
        </p:spPr>
        <p:txBody>
          <a:bodyPr wrap="square" rtlCol="0">
            <a:spAutoFit/>
            <a:scene3d>
              <a:camera prst="orthographicFront"/>
              <a:lightRig rig="threePt" dir="t"/>
            </a:scene3d>
            <a:sp3d contourW="12700"/>
          </a:bodyPr>
          <a:lstStyle/>
          <a:p>
            <a:pPr>
              <a:tabLst>
                <a:tab pos="2250440" algn="l"/>
              </a:tabLst>
            </a:pPr>
            <a:r>
              <a:rPr lang="en-US" altLang="zh-CN" sz="3600" b="1" dirty="0">
                <a:solidFill>
                  <a:srgbClr val="044491"/>
                </a:solidFill>
                <a:latin typeface="微软雅黑" panose="020B0503020204020204" charset="-122"/>
                <a:ea typeface="微软雅黑" panose="020B0503020204020204" charset="-122"/>
              </a:rPr>
              <a:t>3</a:t>
            </a:r>
            <a:r>
              <a:rPr lang="zh-CN" altLang="zh-CN" sz="3600" b="1" dirty="0">
                <a:solidFill>
                  <a:srgbClr val="044491"/>
                </a:solidFill>
                <a:latin typeface="微软雅黑" panose="020B0503020204020204" charset="-122"/>
                <a:ea typeface="微软雅黑" panose="020B0503020204020204" charset="-122"/>
              </a:rPr>
              <a:t>　向心加速度</a:t>
            </a:r>
            <a:endParaRPr lang="zh-CN" altLang="zh-CN" sz="3600" b="1" dirty="0">
              <a:solidFill>
                <a:srgbClr val="044491"/>
              </a:solidFill>
              <a:latin typeface="微软雅黑" panose="020B0503020204020204" charset="-122"/>
              <a:ea typeface="微软雅黑" panose="020B0503020204020204" charset="-122"/>
            </a:endParaRPr>
          </a:p>
        </p:txBody>
      </p:sp>
      <p:sp>
        <p:nvSpPr>
          <p:cNvPr id="9" name="矩形 8"/>
          <p:cNvSpPr/>
          <p:nvPr/>
        </p:nvSpPr>
        <p:spPr>
          <a:xfrm>
            <a:off x="5159102" y="2205658"/>
            <a:ext cx="6624735" cy="464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zh-CN" altLang="en-US" sz="1800" dirty="0" smtClean="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第六章</a:t>
            </a:r>
            <a:r>
              <a:rPr lang="zh-CN" altLang="en-US" sz="180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　</a:t>
            </a:r>
            <a:r>
              <a:rPr lang="zh-CN" altLang="en-US" sz="1800" smtClean="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rPr>
              <a:t>圆周运动</a:t>
            </a:r>
            <a:endParaRPr lang="zh-CN" altLang="en-US" sz="1800" dirty="0">
              <a:solidFill>
                <a:prstClr val="black">
                  <a:lumMod val="65000"/>
                  <a:lumOff val="35000"/>
                </a:prstClr>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向心加速度及其方向</a:t>
            </a:r>
            <a:endParaRPr lang="zh-CN" altLang="zh-CN" sz="2800" b="1" dirty="0">
              <a:solidFill>
                <a:prstClr val="black"/>
              </a:solidFill>
            </a:endParaRPr>
          </a:p>
        </p:txBody>
      </p:sp>
      <p:sp>
        <p:nvSpPr>
          <p:cNvPr id="5"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smtClean="0">
                <a:solidFill>
                  <a:schemeClr val="bg1"/>
                </a:solidFill>
              </a:rPr>
              <a:t>一</a:t>
            </a:r>
            <a:endParaRPr lang="zh-CN" altLang="zh-CN" sz="2800" b="1" dirty="0">
              <a:solidFill>
                <a:schemeClr val="bg1"/>
              </a:solidFill>
            </a:endParaRPr>
          </a:p>
        </p:txBody>
      </p:sp>
      <p:sp>
        <p:nvSpPr>
          <p:cNvPr id="6"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7" name="矩形 6"/>
          <p:cNvSpPr/>
          <p:nvPr/>
        </p:nvSpPr>
        <p:spPr>
          <a:xfrm>
            <a:off x="390253" y="1023913"/>
            <a:ext cx="11409907" cy="1685077"/>
          </a:xfrm>
          <a:prstGeom prst="rect">
            <a:avLst/>
          </a:prstGeom>
        </p:spPr>
        <p:txBody>
          <a:bodyPr>
            <a:spAutoFit/>
          </a:bodyPr>
          <a:lstStyle/>
          <a:p>
            <a:pPr algn="just">
              <a:lnSpc>
                <a:spcPct val="150000"/>
              </a:lnSpc>
              <a:spcAft>
                <a:spcPts val="0"/>
              </a:spcAft>
            </a:pPr>
            <a:r>
              <a:rPr lang="zh-CN" altLang="zh-CN" b="1"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导学探究</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甲所示，地球绕太阳做匀速圆周运动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近似的</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；如图乙所示，光滑桌面上一个小球在细线的牵引下绕桌面上的图钉做匀速圆周运动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pic>
        <p:nvPicPr>
          <p:cNvPr id="118786" name="Picture 2" descr="6-95"/>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0431" y="2266356"/>
            <a:ext cx="2919729" cy="1817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787" name="Picture 3" descr="6-96"/>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0431" y="4327877"/>
            <a:ext cx="2919729" cy="1592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矩形 1"/>
          <p:cNvSpPr/>
          <p:nvPr/>
        </p:nvSpPr>
        <p:spPr>
          <a:xfrm>
            <a:off x="10016328" y="5992465"/>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1</a:t>
            </a:r>
            <a:endParaRPr lang="zh-CN" altLang="en-US" dirty="0"/>
          </a:p>
        </p:txBody>
      </p:sp>
      <p:sp>
        <p:nvSpPr>
          <p:cNvPr id="12" name="矩形 11"/>
          <p:cNvSpPr/>
          <p:nvPr/>
        </p:nvSpPr>
        <p:spPr>
          <a:xfrm>
            <a:off x="390253" y="2723212"/>
            <a:ext cx="8297241" cy="2862322"/>
          </a:xfrm>
          <a:prstGeom prst="rect">
            <a:avLst/>
          </a:prstGeom>
        </p:spPr>
        <p:txBody>
          <a:bodyPr wrap="square">
            <a:spAutoFit/>
          </a:bodyPr>
          <a:lstStyle/>
          <a:p>
            <a:pPr algn="just">
              <a:lnSpc>
                <a:spcPct val="150000"/>
              </a:lnSpc>
              <a:spcAft>
                <a:spcPts val="0"/>
              </a:spcAft>
            </a:pPr>
            <a:r>
              <a:rPr lang="en-US" altLang="zh-CN" kern="100" spc="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spc="100" dirty="0">
                <a:latin typeface="Times New Roman" panose="02020603050405020304" pitchFamily="18" charset="0"/>
                <a:ea typeface="微软雅黑" panose="020B0503020204020204" charset="-122"/>
                <a:cs typeface="Times New Roman" panose="02020603050405020304" pitchFamily="18" charset="0"/>
              </a:rPr>
              <a:t>分析地球和小球的受力情况，说明地球和小球的加速度方</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答案　</a:t>
            </a: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地球只受到太阳引力作用，方向指向圆心，加速度方向指向圆心</a:t>
            </a:r>
            <a:r>
              <a:rPr lang="en-US" altLang="zh-CN"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小球受到重力、支持力、拉力作用，合力指向圆心，故加速度的方向指向圆心</a:t>
            </a:r>
            <a:r>
              <a:rPr lang="en-US" altLang="zh-CN"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blinds(horizontal)">
                                      <p:cBhvr>
                                        <p:cTn id="7"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8786" name="Picture 2" descr="6-95"/>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0431" y="1258244"/>
            <a:ext cx="2919729" cy="1817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8787" name="Picture 3" descr="6-96"/>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80431" y="3319765"/>
            <a:ext cx="2919729" cy="1592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矩形 11"/>
          <p:cNvSpPr/>
          <p:nvPr/>
        </p:nvSpPr>
        <p:spPr>
          <a:xfrm>
            <a:off x="390253" y="1125538"/>
            <a:ext cx="8297241" cy="3901068"/>
          </a:xfrm>
          <a:prstGeom prst="rect">
            <a:avLst/>
          </a:prstGeom>
        </p:spPr>
        <p:txBody>
          <a:bodyPr wrap="square">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地球和小球加速度的作用是什么？</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答案　</a:t>
            </a:r>
            <a:r>
              <a:rPr lang="zh-CN" altLang="zh-CN" kern="100" dirty="0" smtClean="0">
                <a:solidFill>
                  <a:srgbClr val="C00000"/>
                </a:solidFill>
                <a:latin typeface="Times New Roman" panose="02020603050405020304" pitchFamily="18" charset="0"/>
                <a:ea typeface="微软雅黑" panose="020B0503020204020204" charset="-122"/>
                <a:cs typeface="Times New Roman" panose="02020603050405020304" pitchFamily="18" charset="0"/>
              </a:rPr>
              <a:t>由于</a:t>
            </a: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加速度的方向指向圆心，故加速度只改变速度的方向，不改变速度的大小</a:t>
            </a:r>
            <a:r>
              <a:rPr lang="en-US" altLang="zh-CN"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地球和小球的加速度方向变化吗？匀速圆周运动是一种什么性质的运动呢？</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答案　</a:t>
            </a:r>
            <a:r>
              <a:rPr lang="zh-CN" altLang="zh-CN" kern="100" dirty="0" smtClean="0">
                <a:solidFill>
                  <a:srgbClr val="C00000"/>
                </a:solidFill>
                <a:latin typeface="Times New Roman" panose="02020603050405020304" pitchFamily="18" charset="0"/>
                <a:ea typeface="微软雅黑" panose="020B0503020204020204" charset="-122"/>
                <a:cs typeface="Times New Roman" panose="02020603050405020304" pitchFamily="18" charset="0"/>
              </a:rPr>
              <a:t>由于</a:t>
            </a: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地球和小球的加速度总是沿半径指向圆心，故加速度方向是变化的</a:t>
            </a:r>
            <a:r>
              <a:rPr lang="en-US" altLang="zh-CN"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匀速圆周运动是一种变加速曲线运动</a:t>
            </a:r>
            <a:r>
              <a:rPr lang="en-US" altLang="zh-CN" kern="100" dirty="0">
                <a:solidFill>
                  <a:srgbClr val="C00000"/>
                </a:solidFill>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animEffect transition="in" filter="blinds(horizontal)">
                                      <p:cBhvr>
                                        <p:cTn id="7" dur="500"/>
                                        <p:tgtEl>
                                          <p:spTgt spid="1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
                                            <p:txEl>
                                              <p:pRg st="3" end="3"/>
                                            </p:txEl>
                                          </p:spTgt>
                                        </p:tgtEl>
                                        <p:attrNameLst>
                                          <p:attrName>style.visibility</p:attrName>
                                        </p:attrNameLst>
                                      </p:cBhvr>
                                      <p:to>
                                        <p:strVal val="visible"/>
                                      </p:to>
                                    </p:set>
                                    <p:animEffect transition="in" filter="blinds(horizontal)">
                                      <p:cBhvr>
                                        <p:cTn id="12" dur="5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46737" y="405458"/>
            <a:ext cx="11296938" cy="5632311"/>
          </a:xfrm>
          <a:prstGeom prst="rect">
            <a:avLst/>
          </a:prstGeom>
        </p:spPr>
        <p:txBody>
          <a:bodyPr>
            <a:spAutoFit/>
          </a:bodyPr>
          <a:lstStyle/>
          <a:p>
            <a:pPr algn="just">
              <a:lnSpc>
                <a:spcPct val="150000"/>
              </a:lnSpc>
              <a:spcAft>
                <a:spcPts val="0"/>
              </a:spcAft>
            </a:pPr>
            <a:r>
              <a:rPr lang="zh-CN" altLang="zh-CN" b="1"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知识深化</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b="1" kern="100" dirty="0" smtClean="0">
                <a:latin typeface="Times New Roman" panose="02020603050405020304" pitchFamily="18" charset="0"/>
                <a:ea typeface="微软雅黑" panose="020B0503020204020204" charset="-122"/>
                <a:cs typeface="Times New Roman" panose="02020603050405020304" pitchFamily="18" charset="0"/>
              </a:rPr>
              <a:t>对</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向心加速度及其方向的理解</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向心加速度的方向：总指向圆心，方向时刻改变</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向心加速度的作用：向心加速度的方向总是与速度方向垂直，故向心加速度只改变速度的方向，不改变速度的大小</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圆周运动的性质：不论向心加速度</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的大小是否变化，其方向时刻改变，所以圆周运动的加速度时刻发生变化，圆周运动是变加速曲线运动</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变速圆周运动的加速度并不指向圆心，该加速度有两个分量：一是向心加速度，二是切向加速度</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向心加速度描述速度方向变化的快慢，切向加速度描述速度大小变化的快慢，所以变速圆周运动中，向心加速度的方向也总是指向圆心</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452907" y="549474"/>
            <a:ext cx="11187139" cy="2823826"/>
          </a:xfrm>
          <a:prstGeom prst="rect">
            <a:avLst/>
          </a:prstGeom>
        </p:spPr>
        <p:txBody>
          <a:bodyPr wrap="square" lIns="121898" tIns="60948" rIns="121898" bIns="60948">
            <a:spAutoFit/>
          </a:bodyPr>
          <a:lstStyle/>
          <a:p>
            <a:pPr algn="just">
              <a:lnSpc>
                <a:spcPct val="150000"/>
              </a:lnSpc>
              <a:spcAft>
                <a:spcPts val="0"/>
              </a:spcAft>
            </a:pPr>
            <a:r>
              <a:rPr lang="zh-CN" altLang="zh-CN" b="1" kern="100" dirty="0" smtClean="0">
                <a:solidFill>
                  <a:srgbClr val="0000FF"/>
                </a:solidFill>
                <a:latin typeface="Times New Roman" panose="02020603050405020304" pitchFamily="18" charset="0"/>
                <a:ea typeface="微软雅黑" panose="020B0503020204020204" charset="-122"/>
                <a:cs typeface="Times New Roman" panose="02020603050405020304" pitchFamily="18" charset="0"/>
              </a:rPr>
              <a:t>例</a:t>
            </a:r>
            <a:r>
              <a:rPr lang="en-US" altLang="zh-CN" b="1" kern="100" dirty="0" smtClean="0">
                <a:solidFill>
                  <a:srgbClr val="0000FF"/>
                </a:solidFill>
                <a:latin typeface="+mj-ea"/>
                <a:ea typeface="+mj-ea"/>
                <a:cs typeface="Times New Roman" panose="02020603050405020304" pitchFamily="18"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下列关于向心加速度的说法中正确的是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向心加速度表示做圆周运动的物体速率改变的快慢</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向心加速度的方向不一定指向圆心</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向心加速度描述线速度方向变化的快慢</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匀速圆周运动的向心加速度不变</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10" name="TextBox 14"/>
          <p:cNvSpPr txBox="1"/>
          <p:nvPr/>
        </p:nvSpPr>
        <p:spPr>
          <a:xfrm>
            <a:off x="305896" y="2186608"/>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5" name="矩形 4"/>
          <p:cNvSpPr/>
          <p:nvPr/>
        </p:nvSpPr>
        <p:spPr>
          <a:xfrm>
            <a:off x="452907" y="3465055"/>
            <a:ext cx="11187139" cy="2268995"/>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做匀速圆周运动的物体速率不变，向心加速度只改变速度的方向，</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向心加速度的方向总是沿着圆周运动轨迹的半径指向圆心，</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向心加速度描述线速度方向变化的快慢，</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向心加速度的方向是变化的，</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linds(horizont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linds(horizontal)">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blinds(horizontal)">
                                      <p:cBhvr>
                                        <p:cTn id="2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向心加速度的大小</a:t>
            </a:r>
            <a:endParaRPr lang="zh-CN" altLang="zh-CN" sz="2800" b="1" dirty="0">
              <a:solidFill>
                <a:prstClr val="black"/>
              </a:solidFill>
            </a:endParaRPr>
          </a:p>
        </p:txBody>
      </p:sp>
      <p:sp>
        <p:nvSpPr>
          <p:cNvPr id="5"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en-US" sz="2800" b="1" smtClean="0">
                <a:solidFill>
                  <a:schemeClr val="bg1"/>
                </a:solidFill>
              </a:rPr>
              <a:t>二</a:t>
            </a:r>
            <a:endParaRPr lang="zh-CN" altLang="zh-CN" sz="2800" b="1" dirty="0">
              <a:solidFill>
                <a:schemeClr val="bg1"/>
              </a:solidFill>
            </a:endParaRPr>
          </a:p>
        </p:txBody>
      </p:sp>
      <p:sp>
        <p:nvSpPr>
          <p:cNvPr id="6"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7" name="矩形 6"/>
          <p:cNvSpPr/>
          <p:nvPr/>
        </p:nvSpPr>
        <p:spPr>
          <a:xfrm>
            <a:off x="406574" y="1316246"/>
            <a:ext cx="11296938" cy="577081"/>
          </a:xfrm>
          <a:prstGeom prst="rect">
            <a:avLst/>
          </a:prstGeom>
        </p:spPr>
        <p:txBody>
          <a:bodyPr>
            <a:spAutoFit/>
          </a:bodyPr>
          <a:lstStyle/>
          <a:p>
            <a:pPr algn="just">
              <a:lnSpc>
                <a:spcPct val="150000"/>
              </a:lnSpc>
              <a:spcAft>
                <a:spcPts val="0"/>
              </a:spcAft>
            </a:pPr>
            <a:r>
              <a:rPr lang="en-US" altLang="zh-CN" b="1" kern="100" dirty="0">
                <a:latin typeface="+mj-ea"/>
                <a:ea typeface="+mj-ea"/>
              </a:rPr>
              <a:t>1.</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向心加速度公式</a:t>
            </a:r>
            <a:endParaRPr lang="en-US" altLang="zh-CN" sz="1050" kern="100" dirty="0">
              <a:solidFill>
                <a:prstClr val="black"/>
              </a:solidFill>
              <a:latin typeface="宋体" panose="02010600030101010101" pitchFamily="2" charset="-122"/>
              <a:ea typeface="宋体" panose="02010600030101010101" pitchFamily="2" charset="-122"/>
              <a:cs typeface="Courier New" panose="02070309020205020404" pitchFamily="49" charset="0"/>
            </a:endParaRPr>
          </a:p>
        </p:txBody>
      </p:sp>
      <p:graphicFrame>
        <p:nvGraphicFramePr>
          <p:cNvPr id="11" name="对象 10"/>
          <p:cNvGraphicFramePr>
            <a:graphicFrameLocks noChangeAspect="1"/>
          </p:cNvGraphicFramePr>
          <p:nvPr/>
        </p:nvGraphicFramePr>
        <p:xfrm>
          <a:off x="502996" y="2037442"/>
          <a:ext cx="8286750" cy="1962150"/>
        </p:xfrm>
        <a:graphic>
          <a:graphicData uri="http://schemas.openxmlformats.org/presentationml/2006/ole">
            <mc:AlternateContent xmlns:mc="http://schemas.openxmlformats.org/markup-compatibility/2006">
              <mc:Choice xmlns:v="urn:schemas-microsoft-com:vml" Requires="v">
                <p:oleObj spid="_x0000_s98313" name="文档" r:id="rId3" imgW="11074400" imgH="2641600" progId="Word.Document.12">
                  <p:embed/>
                </p:oleObj>
              </mc:Choice>
              <mc:Fallback>
                <p:oleObj name="文档" r:id="rId3" imgW="11074400" imgH="2641600" progId="Word.Document.12">
                  <p:embed/>
                  <p:pic>
                    <p:nvPicPr>
                      <p:cNvPr id="0" name="图片 98312"/>
                      <p:cNvPicPr/>
                      <p:nvPr/>
                    </p:nvPicPr>
                    <p:blipFill>
                      <a:blip r:embed="rId4"/>
                      <a:stretch>
                        <a:fillRect/>
                      </a:stretch>
                    </p:blipFill>
                    <p:spPr>
                      <a:xfrm>
                        <a:off x="502996" y="2037442"/>
                        <a:ext cx="8286750" cy="1962150"/>
                      </a:xfrm>
                      <a:prstGeom prst="rect">
                        <a:avLst/>
                      </a:prstGeom>
                    </p:spPr>
                  </p:pic>
                </p:oleObj>
              </mc:Fallback>
            </mc:AlternateContent>
          </a:graphicData>
        </a:graphic>
      </p:graphicFrame>
      <p:sp>
        <p:nvSpPr>
          <p:cNvPr id="17" name="矩形 16"/>
          <p:cNvSpPr/>
          <p:nvPr/>
        </p:nvSpPr>
        <p:spPr>
          <a:xfrm>
            <a:off x="406574" y="3774043"/>
            <a:ext cx="11296938" cy="2239074"/>
          </a:xfrm>
          <a:prstGeom prst="rect">
            <a:avLst/>
          </a:prstGeom>
        </p:spPr>
        <p:txBody>
          <a:bodyPr>
            <a:spAutoFit/>
          </a:bodyPr>
          <a:lstStyle/>
          <a:p>
            <a:pPr algn="just">
              <a:lnSpc>
                <a:spcPct val="150000"/>
              </a:lnSpc>
              <a:spcAft>
                <a:spcPts val="0"/>
              </a:spcAft>
            </a:pPr>
            <a:r>
              <a:rPr lang="en-US" altLang="zh-CN" b="1" kern="100" dirty="0">
                <a:latin typeface="+mj-ea"/>
                <a:ea typeface="+mj-ea"/>
                <a:cs typeface="Courier New" panose="02070309020205020404" pitchFamily="49" charset="0"/>
              </a:rPr>
              <a:t>2.</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向心加速度公式的适用范围</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向心加速度公式不仅适用于匀速圆周运动，也适用于非匀速圆周运动，</a:t>
            </a:r>
            <a:r>
              <a:rPr lang="en-US" altLang="zh-CN" i="1" kern="100" dirty="0">
                <a:latin typeface="Book Antiqua" panose="02040602050305030304" pitchFamily="18" charset="0"/>
                <a:ea typeface="微软雅黑" panose="020B0503020204020204" charset="-122"/>
                <a:cs typeface="Times New Roman" panose="02020603050405020304" pitchFamily="18" charset="0"/>
              </a:rPr>
              <a:t>v</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即为那一位置的线速度</a:t>
            </a:r>
            <a:r>
              <a:rPr lang="zh-CN" altLang="zh-CN" kern="100" spc="-20" dirty="0">
                <a:latin typeface="Times New Roman" panose="02020603050405020304" pitchFamily="18" charset="0"/>
                <a:ea typeface="微软雅黑" panose="020B0503020204020204" charset="-122"/>
                <a:cs typeface="Times New Roman" panose="02020603050405020304" pitchFamily="18" charset="0"/>
              </a:rPr>
              <a:t>，且无论物体做的是匀速圆周运动还是非匀速圆周运动，其向心加速度的方向都指向</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圆心</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502663" y="583382"/>
            <a:ext cx="11185087" cy="577081"/>
          </a:xfrm>
          <a:prstGeom prst="rect">
            <a:avLst/>
          </a:prstGeom>
        </p:spPr>
        <p:txBody>
          <a:bodyPr>
            <a:spAutoFit/>
          </a:bodyPr>
          <a:lstStyle/>
          <a:p>
            <a:pPr algn="just">
              <a:lnSpc>
                <a:spcPct val="150000"/>
              </a:lnSpc>
              <a:spcAft>
                <a:spcPts val="0"/>
              </a:spcAft>
            </a:pPr>
            <a:r>
              <a:rPr lang="en-US" altLang="zh-CN" b="1" kern="100" dirty="0">
                <a:latin typeface="+mj-ea"/>
                <a:ea typeface="+mj-ea"/>
              </a:rPr>
              <a:t>3.</a:t>
            </a:r>
            <a:r>
              <a:rPr lang="zh-CN" altLang="zh-CN" b="1" kern="100" dirty="0">
                <a:latin typeface="Times New Roman" panose="02020603050405020304" pitchFamily="18" charset="0"/>
                <a:ea typeface="微软雅黑" panose="020B0503020204020204" charset="-122"/>
                <a:cs typeface="Times New Roman" panose="02020603050405020304" pitchFamily="18" charset="0"/>
              </a:rPr>
              <a:t>向心加速度与半径的关系</a:t>
            </a:r>
            <a:r>
              <a:rPr lang="en-US" altLang="zh-CN" kern="100" dirty="0">
                <a:latin typeface="Times New Roman" panose="02020603050405020304" pitchFamily="18" charset="0"/>
                <a:ea typeface="微软雅黑" panose="020B0503020204020204" charset="-122"/>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a:t>
            </a:r>
            <a:r>
              <a:rPr lang="en-US" altLang="zh-CN" kern="100" dirty="0">
                <a:latin typeface="Times New Roman" panose="02020603050405020304" pitchFamily="18" charset="0"/>
                <a:ea typeface="微软雅黑" panose="020B0503020204020204" charset="-122"/>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pic>
        <p:nvPicPr>
          <p:cNvPr id="99336" name="Picture 8" descr="6-97"/>
          <p:cNvPicPr>
            <a:picLocks noChangeAspect="1" noChangeArrowheads="1"/>
          </p:cNvPicPr>
          <p:nvPr/>
        </p:nvPicPr>
        <p:blipFill>
          <a:blip r:embed="rId1">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915620" y="1269554"/>
            <a:ext cx="6359172" cy="3016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p:nvPr/>
        </p:nvSpPr>
        <p:spPr>
          <a:xfrm>
            <a:off x="5771239" y="4408289"/>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2</a:t>
            </a:r>
            <a:endParaRPr lang="zh-CN"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89206" y="837506"/>
            <a:ext cx="11412000" cy="3447073"/>
          </a:xfrm>
          <a:prstGeom prst="rect">
            <a:avLst/>
          </a:prstGeom>
        </p:spPr>
        <p:txBody>
          <a:bodyPr wrap="square" lIns="121898" tIns="60948" rIns="121898" bIns="60948">
            <a:spAutoFit/>
          </a:bodyPr>
          <a:lstStyle/>
          <a:p>
            <a:pPr algn="just">
              <a:lnSpc>
                <a:spcPct val="150000"/>
              </a:lnSpc>
              <a:spcAft>
                <a:spcPts val="0"/>
              </a:spcAft>
            </a:pPr>
            <a:r>
              <a:rPr lang="zh-CN" altLang="zh-CN" b="1" kern="100" dirty="0" smtClean="0">
                <a:solidFill>
                  <a:srgbClr val="0000FF"/>
                </a:solidFill>
                <a:latin typeface="Times New Roman" panose="02020603050405020304" pitchFamily="18" charset="0"/>
                <a:ea typeface="微软雅黑" panose="020B0503020204020204" charset="-122"/>
                <a:cs typeface="Times New Roman" panose="02020603050405020304" pitchFamily="18" charset="0"/>
              </a:rPr>
              <a:t>例</a:t>
            </a:r>
            <a:r>
              <a:rPr lang="en-US" altLang="zh-CN" b="1" kern="100" dirty="0" smtClean="0">
                <a:solidFill>
                  <a:srgbClr val="0000FF"/>
                </a:solidFill>
                <a:latin typeface="+mj-ea"/>
                <a:ea typeface="+mj-ea"/>
                <a:cs typeface="Times New Roman" panose="02020603050405020304" pitchFamily="18"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所示，一球体绕轴</a:t>
            </a:r>
            <a:r>
              <a:rPr lang="en-US" altLang="zh-CN" i="1" kern="100" dirty="0">
                <a:latin typeface="Times New Roman" panose="02020603050405020304" pitchFamily="18" charset="0"/>
                <a:ea typeface="微软雅黑" panose="020B0503020204020204" charset="-122"/>
                <a:cs typeface="Courier New" panose="02070309020205020404" pitchFamily="49" charset="0"/>
              </a:rPr>
              <a:t>O</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1</a:t>
            </a:r>
            <a:r>
              <a:rPr lang="en-US" altLang="zh-CN" i="1" kern="100" dirty="0">
                <a:latin typeface="Times New Roman" panose="02020603050405020304" pitchFamily="18" charset="0"/>
                <a:ea typeface="微软雅黑" panose="020B0503020204020204" charset="-122"/>
                <a:cs typeface="Courier New" panose="02070309020205020404" pitchFamily="49" charset="0"/>
              </a:rPr>
              <a:t>O</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以角速度</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匀速旋转，</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为球体表面上两点，下列几种说法中正确的</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是</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两点具有相同的角速度</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两点具有相同的线速度</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两点的向心加速度的方向都指向球心</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两点的向心加速度大小之比为</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1</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
        <p:nvSpPr>
          <p:cNvPr id="10" name="TextBox 14"/>
          <p:cNvSpPr txBox="1"/>
          <p:nvPr/>
        </p:nvSpPr>
        <p:spPr>
          <a:xfrm>
            <a:off x="252938" y="1980109"/>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pic>
        <p:nvPicPr>
          <p:cNvPr id="100360" name="Picture 8" descr="6-98"/>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294777" y="1418392"/>
            <a:ext cx="2201029" cy="2515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p:nvPr/>
        </p:nvSpPr>
        <p:spPr>
          <a:xfrm>
            <a:off x="10071324" y="3949826"/>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3</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501637" y="340136"/>
            <a:ext cx="11187139" cy="2268995"/>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为球体表面上两点，因此，</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两点的角速度与球体绕轴</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O</a:t>
            </a:r>
            <a:r>
              <a:rPr lang="en-US" altLang="zh-CN" kern="100" baseline="-250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O</a:t>
            </a:r>
            <a:r>
              <a:rPr lang="en-US" altLang="zh-CN" kern="100" baseline="-25000" dirty="0">
                <a:latin typeface="Times New Roman" panose="02020603050405020304" pitchFamily="18" charset="0"/>
                <a:ea typeface="楷体_GB2312" panose="02010609030101010101" pitchFamily="49" charset="-122"/>
                <a:cs typeface="Courier New" panose="02070309020205020404" pitchFamily="49" charset="0"/>
              </a:rPr>
              <a:t>2</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旋转的角速度相同，</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如图所示，</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以</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P</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为圆心做圆周运动，</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以</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Q</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为圆心做圆周运动，因此，</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两点的向心加速度方向分别指向</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P</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Q</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graphicFrame>
        <p:nvGraphicFramePr>
          <p:cNvPr id="3" name="对象 2"/>
          <p:cNvGraphicFramePr>
            <a:graphicFrameLocks noChangeAspect="1"/>
          </p:cNvGraphicFramePr>
          <p:nvPr/>
        </p:nvGraphicFramePr>
        <p:xfrm>
          <a:off x="638175" y="2705100"/>
          <a:ext cx="10953750" cy="1857375"/>
        </p:xfrm>
        <a:graphic>
          <a:graphicData uri="http://schemas.openxmlformats.org/presentationml/2006/ole">
            <mc:AlternateContent xmlns:mc="http://schemas.openxmlformats.org/markup-compatibility/2006">
              <mc:Choice xmlns:v="urn:schemas-microsoft-com:vml" Requires="v">
                <p:oleObj spid="_x0000_s121865" name="文档" r:id="rId1" imgW="14630400" imgH="2489200" progId="Word.Document.12">
                  <p:embed/>
                </p:oleObj>
              </mc:Choice>
              <mc:Fallback>
                <p:oleObj name="文档" r:id="rId1" imgW="14630400" imgH="2489200" progId="Word.Document.12">
                  <p:embed/>
                  <p:pic>
                    <p:nvPicPr>
                      <p:cNvPr id="0" name="图片 121864"/>
                      <p:cNvPicPr/>
                      <p:nvPr/>
                    </p:nvPicPr>
                    <p:blipFill>
                      <a:blip r:embed="rId2"/>
                      <a:stretch>
                        <a:fillRect/>
                      </a:stretch>
                    </p:blipFill>
                    <p:spPr>
                      <a:xfrm>
                        <a:off x="638175" y="2705100"/>
                        <a:ext cx="10953750" cy="1857375"/>
                      </a:xfrm>
                      <a:prstGeom prst="rect">
                        <a:avLst/>
                      </a:prstGeom>
                    </p:spPr>
                  </p:pic>
                </p:oleObj>
              </mc:Fallback>
            </mc:AlternateContent>
          </a:graphicData>
        </a:graphic>
      </p:graphicFrame>
      <p:graphicFrame>
        <p:nvGraphicFramePr>
          <p:cNvPr id="11" name="对象 10"/>
          <p:cNvGraphicFramePr>
            <a:graphicFrameLocks noChangeAspect="1"/>
          </p:cNvGraphicFramePr>
          <p:nvPr/>
        </p:nvGraphicFramePr>
        <p:xfrm>
          <a:off x="638175" y="4560193"/>
          <a:ext cx="10953750" cy="857250"/>
        </p:xfrm>
        <a:graphic>
          <a:graphicData uri="http://schemas.openxmlformats.org/presentationml/2006/ole">
            <mc:AlternateContent xmlns:mc="http://schemas.openxmlformats.org/markup-compatibility/2006">
              <mc:Choice xmlns:v="urn:schemas-microsoft-com:vml" Requires="v">
                <p:oleObj spid="_x0000_s121866" name="文档" r:id="rId3" imgW="14630400" imgH="1155700" progId="Word.Document.12">
                  <p:embed/>
                </p:oleObj>
              </mc:Choice>
              <mc:Fallback>
                <p:oleObj name="文档" r:id="rId3" imgW="14630400" imgH="1155700" progId="Word.Document.12">
                  <p:embed/>
                  <p:pic>
                    <p:nvPicPr>
                      <p:cNvPr id="0" name="图片 121865"/>
                      <p:cNvPicPr/>
                      <p:nvPr/>
                    </p:nvPicPr>
                    <p:blipFill>
                      <a:blip r:embed="rId4"/>
                      <a:stretch>
                        <a:fillRect/>
                      </a:stretch>
                    </p:blipFill>
                    <p:spPr>
                      <a:xfrm>
                        <a:off x="638175" y="4560193"/>
                        <a:ext cx="10953750" cy="857250"/>
                      </a:xfrm>
                      <a:prstGeom prst="rect">
                        <a:avLst/>
                      </a:prstGeom>
                    </p:spPr>
                  </p:pic>
                </p:oleObj>
              </mc:Fallback>
            </mc:AlternateContent>
          </a:graphicData>
        </a:graphic>
      </p:graphicFrame>
      <p:pic>
        <p:nvPicPr>
          <p:cNvPr id="121858" name="Picture 2" descr="6-99"/>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832561" y="3598216"/>
            <a:ext cx="2663245" cy="2962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750"/>
                                        <p:tgtEl>
                                          <p:spTgt spid="9">
                                            <p:txEl>
                                              <p:pRg st="0" end="0"/>
                                            </p:txEl>
                                          </p:spTgt>
                                        </p:tgtEl>
                                      </p:cBhvr>
                                    </p:animEffect>
                                  </p:childTnLst>
                                </p:cTn>
                              </p:par>
                            </p:childTnLst>
                          </p:cTn>
                        </p:par>
                        <p:par>
                          <p:cTn id="8" fill="hold">
                            <p:stCondLst>
                              <p:cond delay="1000"/>
                            </p:stCondLst>
                            <p:childTnLst>
                              <p:par>
                                <p:cTn id="9" presetID="3" presetClass="entr" presetSubtype="1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blinds(horizontal)">
                                      <p:cBhvr>
                                        <p:cTn id="11" dur="750"/>
                                        <p:tgtEl>
                                          <p:spTgt spid="9">
                                            <p:txEl>
                                              <p:pRg st="1" end="1"/>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121858"/>
                                        </p:tgtEl>
                                        <p:attrNameLst>
                                          <p:attrName>style.visibility</p:attrName>
                                        </p:attrNameLst>
                                      </p:cBhvr>
                                      <p:to>
                                        <p:strVal val="visible"/>
                                      </p:to>
                                    </p:set>
                                    <p:animEffect transition="in" filter="blinds(horizontal)">
                                      <p:cBhvr>
                                        <p:cTn id="14" dur="750"/>
                                        <p:tgtEl>
                                          <p:spTgt spid="121858"/>
                                        </p:tgtEl>
                                      </p:cBhvr>
                                    </p:animEffect>
                                  </p:childTnLst>
                                </p:cTn>
                              </p:par>
                            </p:childTnLst>
                          </p:cTn>
                        </p:par>
                        <p:par>
                          <p:cTn id="15" fill="hold">
                            <p:stCondLst>
                              <p:cond delay="2000"/>
                            </p:stCondLst>
                            <p:childTnLst>
                              <p:par>
                                <p:cTn id="16" presetID="3" presetClass="entr" presetSubtype="1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linds(horizontal)">
                                      <p:cBhvr>
                                        <p:cTn id="18" dur="750"/>
                                        <p:tgtEl>
                                          <p:spTgt spid="3"/>
                                        </p:tgtEl>
                                      </p:cBhvr>
                                    </p:animEffect>
                                  </p:childTnLst>
                                </p:cTn>
                              </p:par>
                            </p:childTnLst>
                          </p:cTn>
                        </p:par>
                        <p:par>
                          <p:cTn id="19" fill="hold">
                            <p:stCondLst>
                              <p:cond delay="3000"/>
                            </p:stCondLst>
                            <p:childTnLst>
                              <p:par>
                                <p:cTn id="20" presetID="3" presetClass="entr" presetSubtype="10"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7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89206" y="765498"/>
            <a:ext cx="11412000" cy="4001071"/>
          </a:xfrm>
          <a:prstGeom prst="rect">
            <a:avLst/>
          </a:prstGeom>
        </p:spPr>
        <p:txBody>
          <a:bodyPr wrap="square" lIns="121898" tIns="60948" rIns="121898" bIns="60948">
            <a:spAutoFit/>
          </a:bodyPr>
          <a:lstStyle/>
          <a:p>
            <a:pPr algn="just">
              <a:lnSpc>
                <a:spcPct val="150000"/>
              </a:lnSpc>
              <a:spcAft>
                <a:spcPts val="0"/>
              </a:spcAft>
            </a:pPr>
            <a:r>
              <a:rPr lang="zh-CN" altLang="zh-CN" b="1" kern="100" dirty="0" smtClean="0">
                <a:solidFill>
                  <a:srgbClr val="0000FF"/>
                </a:solidFill>
                <a:latin typeface="Times New Roman" panose="02020603050405020304" pitchFamily="18" charset="0"/>
                <a:ea typeface="微软雅黑" panose="020B0503020204020204" charset="-122"/>
                <a:cs typeface="Times New Roman" panose="02020603050405020304" pitchFamily="18" charset="0"/>
              </a:rPr>
              <a:t>例</a:t>
            </a:r>
            <a:r>
              <a:rPr lang="en-US" altLang="zh-CN" b="1" kern="100" dirty="0" smtClean="0">
                <a:solidFill>
                  <a:srgbClr val="0000FF"/>
                </a:solidFill>
                <a:latin typeface="+mj-ea"/>
                <a:ea typeface="+mj-ea"/>
                <a:cs typeface="Times New Roman" panose="02020603050405020304" pitchFamily="18" charset="0"/>
              </a:rPr>
              <a:t>3</a:t>
            </a: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大同一中期中</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所示的皮带传动装置中，甲轮的轴和乙、丙轮的轴均为水平轴，其中，甲、丙两轮半径相等，乙轮半径是丙轮半径的一半</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三点分别是甲、乙、丙三轮边缘上的点，若传动中皮带不打滑，</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则</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两点的线速度大小之比为</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两点的角速度之比为</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两点的向心加速度大小之比为</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两点的向心加速度大小之比为</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4</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pic>
        <p:nvPicPr>
          <p:cNvPr id="122882" name="Picture 2" descr="6-100"/>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441270" y="2519316"/>
            <a:ext cx="3359936" cy="16305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矩形 2"/>
          <p:cNvSpPr/>
          <p:nvPr/>
        </p:nvSpPr>
        <p:spPr>
          <a:xfrm>
            <a:off x="9797271" y="4149874"/>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4</a:t>
            </a:r>
            <a:endParaRPr lang="zh-CN" altLang="en-US" dirty="0"/>
          </a:p>
        </p:txBody>
      </p:sp>
      <p:sp>
        <p:nvSpPr>
          <p:cNvPr id="10" name="TextBox 14"/>
          <p:cNvSpPr txBox="1"/>
          <p:nvPr/>
        </p:nvSpPr>
        <p:spPr>
          <a:xfrm>
            <a:off x="233888" y="4041946"/>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501637" y="522252"/>
            <a:ext cx="11187139" cy="2268995"/>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传动中皮带不打滑，则</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两点的线速度大小相等，故</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，则</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dirty="0" err="1">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两点绕同一轴转动，故</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两点的角速度相等，</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，则</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en-US" altLang="zh-CN" kern="100" dirty="0" err="1">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graphicFrame>
        <p:nvGraphicFramePr>
          <p:cNvPr id="3" name="对象 2"/>
          <p:cNvGraphicFramePr>
            <a:graphicFrameLocks noChangeAspect="1"/>
          </p:cNvGraphicFramePr>
          <p:nvPr/>
        </p:nvGraphicFramePr>
        <p:xfrm>
          <a:off x="638175" y="2887216"/>
          <a:ext cx="10953750" cy="1609725"/>
        </p:xfrm>
        <a:graphic>
          <a:graphicData uri="http://schemas.openxmlformats.org/presentationml/2006/ole">
            <mc:AlternateContent xmlns:mc="http://schemas.openxmlformats.org/markup-compatibility/2006">
              <mc:Choice xmlns:v="urn:schemas-microsoft-com:vml" Requires="v">
                <p:oleObj spid="_x0000_s123909" name="文档" r:id="rId1" imgW="14630400" imgH="2159000" progId="Word.Document.12">
                  <p:embed/>
                </p:oleObj>
              </mc:Choice>
              <mc:Fallback>
                <p:oleObj name="文档" r:id="rId1" imgW="14630400" imgH="2159000" progId="Word.Document.12">
                  <p:embed/>
                  <p:pic>
                    <p:nvPicPr>
                      <p:cNvPr id="0" name="图片 123908"/>
                      <p:cNvPicPr/>
                      <p:nvPr/>
                    </p:nvPicPr>
                    <p:blipFill>
                      <a:blip r:embed="rId2"/>
                      <a:stretch>
                        <a:fillRect/>
                      </a:stretch>
                    </p:blipFill>
                    <p:spPr>
                      <a:xfrm>
                        <a:off x="638175" y="2887216"/>
                        <a:ext cx="10953750" cy="1609725"/>
                      </a:xfrm>
                      <a:prstGeom prst="rect">
                        <a:avLst/>
                      </a:prstGeom>
                    </p:spPr>
                  </p:pic>
                </p:oleObj>
              </mc:Fallback>
            </mc:AlternateContent>
          </a:graphicData>
        </a:graphic>
      </p:graphicFrame>
      <p:sp>
        <p:nvSpPr>
          <p:cNvPr id="6" name="矩形 5"/>
          <p:cNvSpPr/>
          <p:nvPr/>
        </p:nvSpPr>
        <p:spPr>
          <a:xfrm>
            <a:off x="501637" y="4285019"/>
            <a:ext cx="11187139" cy="1160999"/>
          </a:xfrm>
          <a:prstGeom prst="rect">
            <a:avLst/>
          </a:prstGeom>
        </p:spPr>
        <p:txBody>
          <a:bodyPr wrap="square" lIns="121898" tIns="60948" rIns="121898" bIns="60948">
            <a:spAutoFit/>
          </a:bodyPr>
          <a:lstStyle/>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由于</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两点的角速度相等，由</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baseline="-25000" dirty="0">
                <a:latin typeface="Times New Roman" panose="02020603050405020304" pitchFamily="18" charset="0"/>
                <a:ea typeface="楷体_GB2312" panose="02010609030101010101" pitchFamily="49" charset="-122"/>
                <a:cs typeface="Courier New" panose="02070309020205020404" pitchFamily="49" charset="0"/>
              </a:rPr>
              <a:t>n</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ω</a:t>
            </a:r>
            <a:r>
              <a:rPr lang="en-US" altLang="zh-CN" kern="100" baseline="30000" dirty="0">
                <a:latin typeface="Times New Roman" panose="02020603050405020304" pitchFamily="18" charset="0"/>
                <a:ea typeface="楷体_GB2312" panose="02010609030101010101" pitchFamily="49" charset="-122"/>
                <a:cs typeface="Courier New" panose="02070309020205020404" pitchFamily="49" charset="0"/>
              </a:rPr>
              <a:t>2</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R</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可知</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两点的向心加速度大小之比为</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en-US" altLang="zh-CN" kern="100" dirty="0" err="1">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R</a:t>
            </a:r>
            <a:r>
              <a:rPr lang="en-US" altLang="zh-CN" i="1" kern="100" baseline="-25000" dirty="0">
                <a:latin typeface="Times New Roman" panose="02020603050405020304" pitchFamily="18" charset="0"/>
                <a:ea typeface="楷体_GB2312" panose="02010609030101010101" pitchFamily="49" charset="-122"/>
                <a:cs typeface="Courier New" panose="02070309020205020404" pitchFamily="49" charset="0"/>
              </a:rPr>
              <a:t>B</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R</a:t>
            </a:r>
            <a:r>
              <a:rPr lang="en-US" altLang="zh-CN" i="1" kern="100" baseline="-25000" dirty="0">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，又</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dirty="0" err="1">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B</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，所以</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dirty="0" err="1">
                <a:latin typeface="宋体" panose="02010600030101010101" pitchFamily="2" charset="-122"/>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a</a:t>
            </a:r>
            <a:r>
              <a:rPr lang="en-US" altLang="zh-CN" i="1" kern="100" baseline="-25000" dirty="0" err="1">
                <a:latin typeface="Times New Roman" panose="02020603050405020304" pitchFamily="18" charset="0"/>
                <a:ea typeface="楷体_GB2312" panose="02010609030101010101" pitchFamily="49" charset="-122"/>
                <a:cs typeface="Courier New" panose="02070309020205020404" pitchFamily="49" charset="0"/>
              </a:rPr>
              <a:t>C</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1</a:t>
            </a:r>
            <a:r>
              <a:rPr lang="en-US" altLang="zh-CN" kern="100" dirty="0">
                <a:latin typeface="宋体" panose="02010600030101010101" pitchFamily="2" charset="-122"/>
                <a:ea typeface="楷体_GB2312" panose="02010609030101010101" pitchFamily="49" charset="-122"/>
                <a:cs typeface="Times New Roman" panose="02020603050405020304" pitchFamily="18"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4</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750"/>
                                        <p:tgtEl>
                                          <p:spTgt spid="9">
                                            <p:txEl>
                                              <p:pRg st="0" end="0"/>
                                            </p:txEl>
                                          </p:spTgt>
                                        </p:tgtEl>
                                      </p:cBhvr>
                                    </p:animEffect>
                                  </p:childTnLst>
                                </p:cTn>
                              </p:par>
                            </p:childTnLst>
                          </p:cTn>
                        </p:par>
                        <p:par>
                          <p:cTn id="8" fill="hold">
                            <p:stCondLst>
                              <p:cond delay="1000"/>
                            </p:stCondLst>
                            <p:childTnLst>
                              <p:par>
                                <p:cTn id="9" presetID="3" presetClass="entr" presetSubtype="10" fill="hold"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blinds(horizontal)">
                                      <p:cBhvr>
                                        <p:cTn id="11" dur="750"/>
                                        <p:tgtEl>
                                          <p:spTgt spid="9">
                                            <p:txEl>
                                              <p:pRg st="1" end="1"/>
                                            </p:txEl>
                                          </p:spTgt>
                                        </p:tgtEl>
                                      </p:cBhvr>
                                    </p:animEffect>
                                  </p:childTnLst>
                                </p:cTn>
                              </p:par>
                            </p:childTnLst>
                          </p:cTn>
                        </p:par>
                        <p:par>
                          <p:cTn id="12" fill="hold">
                            <p:stCondLst>
                              <p:cond delay="2000"/>
                            </p:stCondLst>
                            <p:childTnLst>
                              <p:par>
                                <p:cTn id="13" presetID="3" presetClass="entr" presetSubtype="1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linds(horizontal)">
                                      <p:cBhvr>
                                        <p:cTn id="15" dur="750"/>
                                        <p:tgtEl>
                                          <p:spTgt spid="3"/>
                                        </p:tgtEl>
                                      </p:cBhvr>
                                    </p:animEffect>
                                  </p:childTnLst>
                                </p:cTn>
                              </p:par>
                            </p:childTnLst>
                          </p:cTn>
                        </p:par>
                        <p:par>
                          <p:cTn id="16" fill="hold">
                            <p:stCondLst>
                              <p:cond delay="3000"/>
                            </p:stCondLst>
                            <p:childTnLst>
                              <p:par>
                                <p:cTn id="17" presetID="3" presetClass="entr" presetSubtype="1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矩形 9"/>
          <p:cNvSpPr/>
          <p:nvPr/>
        </p:nvSpPr>
        <p:spPr>
          <a:xfrm>
            <a:off x="901106" y="1557586"/>
            <a:ext cx="10253710" cy="1685077"/>
          </a:xfrm>
          <a:prstGeom prst="rect">
            <a:avLst/>
          </a:prstGeom>
        </p:spPr>
        <p:txBody>
          <a:bodyPr wrap="square">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理解向心加速度的概念</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知道向心加速度和线速度、角速度的关系式</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能够运用向心加速度公式求解有关问题</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5" name="Rectangle 33"/>
          <p:cNvSpPr/>
          <p:nvPr/>
        </p:nvSpPr>
        <p:spPr>
          <a:xfrm>
            <a:off x="910630" y="477466"/>
            <a:ext cx="3794786" cy="545732"/>
          </a:xfrm>
          <a:prstGeom prst="rect">
            <a:avLst/>
          </a:prstGeom>
        </p:spPr>
        <p:txBody>
          <a:bodyPr wrap="none">
            <a:noAutofit/>
          </a:bodyPr>
          <a:lstStyle/>
          <a:p>
            <a:r>
              <a:rPr lang="zh-CN" altLang="en-US" sz="2800" b="1" dirty="0" smtClean="0">
                <a:latin typeface="+mj-ea"/>
                <a:ea typeface="+mj-ea"/>
              </a:rPr>
              <a:t>学习目标</a:t>
            </a:r>
            <a:endParaRPr lang="zh-CN" altLang="en-US" sz="2800" b="1" dirty="0">
              <a:latin typeface="+mj-ea"/>
              <a:ea typeface="+mj-ea"/>
            </a:endParaRPr>
          </a:p>
        </p:txBody>
      </p:sp>
      <p:sp>
        <p:nvSpPr>
          <p:cNvPr id="6" name="等腰三角形 5"/>
          <p:cNvSpPr/>
          <p:nvPr/>
        </p:nvSpPr>
        <p:spPr>
          <a:xfrm rot="5400000">
            <a:off x="605408" y="574659"/>
            <a:ext cx="344050" cy="30967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35206" y="1013417"/>
            <a:ext cx="11520000" cy="4144569"/>
          </a:xfrm>
          <a:prstGeom prst="rect">
            <a:avLst/>
          </a:prstGeom>
          <a:solidFill>
            <a:schemeClr val="bg1">
              <a:lumMod val="95000"/>
              <a:alpha val="82000"/>
            </a:schemeClr>
          </a:solidFill>
          <a:ln w="3175">
            <a:solidFill>
              <a:srgbClr val="0070C0"/>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solidFill>
                <a:prstClr val="black"/>
              </a:solidFill>
            </a:endParaRPr>
          </a:p>
        </p:txBody>
      </p:sp>
      <p:grpSp>
        <p:nvGrpSpPr>
          <p:cNvPr id="7" name="组合 6"/>
          <p:cNvGrpSpPr/>
          <p:nvPr/>
        </p:nvGrpSpPr>
        <p:grpSpPr>
          <a:xfrm>
            <a:off x="406574" y="909514"/>
            <a:ext cx="1092200" cy="1193800"/>
            <a:chOff x="10740732" y="1514604"/>
            <a:chExt cx="1092200" cy="1193800"/>
          </a:xfrm>
        </p:grpSpPr>
        <p:pic>
          <p:nvPicPr>
            <p:cNvPr id="8" name="Picture 17" descr="D:\Teliss_Tong\Copy\定期备份\工作备份\！PPT图片及版面资源\06-PPT精选插图\04-图标\红色坎肩.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740732" y="1514604"/>
              <a:ext cx="1092200" cy="119380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17"/>
            <p:cNvSpPr>
              <a:spLocks noChangeArrowheads="1"/>
            </p:cNvSpPr>
            <p:nvPr/>
          </p:nvSpPr>
          <p:spPr bwMode="auto">
            <a:xfrm>
              <a:off x="10919742" y="1662152"/>
              <a:ext cx="720080" cy="799706"/>
            </a:xfrm>
            <a:prstGeom prst="rect">
              <a:avLst/>
            </a:prstGeom>
            <a:noFill/>
            <a:ln w="9525">
              <a:noFill/>
              <a:miter lim="800000"/>
            </a:ln>
            <a:effectLst/>
          </p:spPr>
          <p:txBody>
            <a:bodyPr wrap="square">
              <a:spAutoFit/>
            </a:bodyPr>
            <a:lstStyle/>
            <a:p>
              <a:pPr>
                <a:lnSpc>
                  <a:spcPct val="120000"/>
                </a:lnSpc>
                <a:defRPr/>
              </a:pPr>
              <a:r>
                <a:rPr lang="zh-CN" altLang="en-US" sz="2000" b="1" dirty="0" smtClean="0">
                  <a:solidFill>
                    <a:prstClr val="white"/>
                  </a:solidFill>
                  <a:latin typeface="微软雅黑" panose="020B0503020204020204" charset="-122"/>
                  <a:ea typeface="微软雅黑" panose="020B0503020204020204" charset="-122"/>
                </a:rPr>
                <a:t>方法总结</a:t>
              </a:r>
              <a:endParaRPr lang="zh-CN" altLang="en-US" sz="2000" b="1" dirty="0">
                <a:solidFill>
                  <a:prstClr val="white"/>
                </a:solidFill>
                <a:latin typeface="微软雅黑" panose="020B0503020204020204" charset="-122"/>
                <a:ea typeface="微软雅黑" panose="020B0503020204020204" charset="-122"/>
              </a:endParaRPr>
            </a:p>
          </p:txBody>
        </p:sp>
      </p:grpSp>
      <p:sp>
        <p:nvSpPr>
          <p:cNvPr id="11" name="矩形 10"/>
          <p:cNvSpPr/>
          <p:nvPr/>
        </p:nvSpPr>
        <p:spPr>
          <a:xfrm>
            <a:off x="908827" y="1557586"/>
            <a:ext cx="10372759" cy="3377824"/>
          </a:xfrm>
          <a:prstGeom prst="rect">
            <a:avLst/>
          </a:prstGeom>
        </p:spPr>
        <p:txBody>
          <a:bodyPr wrap="square" lIns="121898" tIns="60948" rIns="121898" bIns="60948">
            <a:spAutoFit/>
          </a:bodyPr>
          <a:lstStyle>
            <a:defPPr>
              <a:defRPr lang="zh-CN"/>
            </a:defPPr>
            <a:lvl1pPr marL="0" algn="l" defTabSz="1218565" rtl="0" eaLnBrk="1" latinLnBrk="0" hangingPunct="1">
              <a:defRPr sz="2400" kern="1200">
                <a:solidFill>
                  <a:schemeClr val="tx1"/>
                </a:solidFill>
                <a:latin typeface="+mn-lt"/>
                <a:ea typeface="+mn-ea"/>
                <a:cs typeface="+mn-cs"/>
              </a:defRPr>
            </a:lvl1pPr>
            <a:lvl2pPr marL="609600" algn="l" defTabSz="1218565" rtl="0" eaLnBrk="1" latinLnBrk="0" hangingPunct="1">
              <a:defRPr sz="2400" kern="1200">
                <a:solidFill>
                  <a:schemeClr val="tx1"/>
                </a:solidFill>
                <a:latin typeface="+mn-lt"/>
                <a:ea typeface="+mn-ea"/>
                <a:cs typeface="+mn-cs"/>
              </a:defRPr>
            </a:lvl2pPr>
            <a:lvl3pPr marL="1219200" algn="l" defTabSz="1218565" rtl="0" eaLnBrk="1" latinLnBrk="0" hangingPunct="1">
              <a:defRPr sz="2400" kern="1200">
                <a:solidFill>
                  <a:schemeClr val="tx1"/>
                </a:solidFill>
                <a:latin typeface="+mn-lt"/>
                <a:ea typeface="+mn-ea"/>
                <a:cs typeface="+mn-cs"/>
              </a:defRPr>
            </a:lvl3pPr>
            <a:lvl4pPr marL="1828800" algn="l" defTabSz="1218565" rtl="0" eaLnBrk="1" latinLnBrk="0" hangingPunct="1">
              <a:defRPr sz="2400" kern="1200">
                <a:solidFill>
                  <a:schemeClr val="tx1"/>
                </a:solidFill>
                <a:latin typeface="+mn-lt"/>
                <a:ea typeface="+mn-ea"/>
                <a:cs typeface="+mn-cs"/>
              </a:defRPr>
            </a:lvl4pPr>
            <a:lvl5pPr marL="2438400" algn="l" defTabSz="1218565" rtl="0" eaLnBrk="1" latinLnBrk="0" hangingPunct="1">
              <a:defRPr sz="2400" kern="1200">
                <a:solidFill>
                  <a:schemeClr val="tx1"/>
                </a:solidFill>
                <a:latin typeface="+mn-lt"/>
                <a:ea typeface="+mn-ea"/>
                <a:cs typeface="+mn-cs"/>
              </a:defRPr>
            </a:lvl5pPr>
            <a:lvl6pPr marL="3048000" algn="l" defTabSz="1218565" rtl="0" eaLnBrk="1" latinLnBrk="0" hangingPunct="1">
              <a:defRPr sz="2400" kern="1200">
                <a:solidFill>
                  <a:schemeClr val="tx1"/>
                </a:solidFill>
                <a:latin typeface="+mn-lt"/>
                <a:ea typeface="+mn-ea"/>
                <a:cs typeface="+mn-cs"/>
              </a:defRPr>
            </a:lvl6pPr>
            <a:lvl7pPr marL="3657600" algn="l" defTabSz="1218565" rtl="0" eaLnBrk="1" latinLnBrk="0" hangingPunct="1">
              <a:defRPr sz="2400" kern="1200">
                <a:solidFill>
                  <a:schemeClr val="tx1"/>
                </a:solidFill>
                <a:latin typeface="+mn-lt"/>
                <a:ea typeface="+mn-ea"/>
                <a:cs typeface="+mn-cs"/>
              </a:defRPr>
            </a:lvl7pPr>
            <a:lvl8pPr marL="4267200" algn="l" defTabSz="1218565" rtl="0" eaLnBrk="1" latinLnBrk="0" hangingPunct="1">
              <a:defRPr sz="2400" kern="1200">
                <a:solidFill>
                  <a:schemeClr val="tx1"/>
                </a:solidFill>
                <a:latin typeface="+mn-lt"/>
                <a:ea typeface="+mn-ea"/>
                <a:cs typeface="+mn-cs"/>
              </a:defRPr>
            </a:lvl8pPr>
            <a:lvl9pPr marL="4876800" algn="l" defTabSz="1218565" rtl="0" eaLnBrk="1" latinLnBrk="0" hangingPunct="1">
              <a:defRPr sz="2400" kern="1200">
                <a:solidFill>
                  <a:schemeClr val="tx1"/>
                </a:solidFill>
                <a:latin typeface="+mn-lt"/>
                <a:ea typeface="+mn-ea"/>
                <a:cs typeface="+mn-cs"/>
              </a:defRPr>
            </a:lvl9pPr>
          </a:lstStyle>
          <a:p>
            <a:pPr algn="ctr">
              <a:lnSpc>
                <a:spcPct val="150000"/>
              </a:lnSpc>
              <a:spcAft>
                <a:spcPts val="0"/>
              </a:spcAft>
            </a:pPr>
            <a:r>
              <a:rPr lang="zh-CN" altLang="zh-CN" b="1" kern="100" dirty="0">
                <a:latin typeface="Times New Roman" panose="02020603050405020304" pitchFamily="18" charset="0"/>
                <a:ea typeface="微软雅黑" panose="020B0503020204020204" charset="-122"/>
                <a:cs typeface="Times New Roman" panose="02020603050405020304" pitchFamily="18" charset="0"/>
              </a:rPr>
              <a:t>向心加速度公式的应用技巧</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向心加速度的每一个公式都涉及三个物理量的变化关系，必须在某一物理量不变时分析另外两个物理量之间的关系</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先确定各点是线速度大小相等，还是角速度相同</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在线速度大小相等时，向心加速度与半径成反比，在角速度相同时，向心加速度与半径成正比</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89206" y="189434"/>
            <a:ext cx="11412000" cy="4001071"/>
          </a:xfrm>
          <a:prstGeom prst="rect">
            <a:avLst/>
          </a:prstGeom>
        </p:spPr>
        <p:txBody>
          <a:bodyPr wrap="square" lIns="121898" tIns="60948" rIns="121898" bIns="60948">
            <a:spAutoFit/>
          </a:bodyPr>
          <a:lstStyle/>
          <a:p>
            <a:pPr algn="just">
              <a:lnSpc>
                <a:spcPct val="150000"/>
              </a:lnSpc>
              <a:spcAft>
                <a:spcPts val="0"/>
              </a:spcAft>
              <a:tabLst>
                <a:tab pos="5220970" algn="l"/>
              </a:tabLs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针对训练</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深圳中学期中</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所示，自行车的小齿轮</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、大齿轮</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、后轮</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是相互关联的三个转动部分，且半径</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8</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i="1" kern="100" baseline="-250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，当自行车悬空，大齿轮</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带动后轮匀速转动时，</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三轮边缘的向心加速度的大小之比</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a</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A</a:t>
            </a:r>
            <a:r>
              <a:rPr lang="en-US" altLang="zh-CN" kern="100" dirty="0" err="1">
                <a:latin typeface="宋体" panose="02010600030101010101" pitchFamily="2" charset="-122"/>
                <a:ea typeface="微软雅黑" panose="020B0503020204020204" charset="-122"/>
                <a:cs typeface="Times New Roman" panose="02020603050405020304" pitchFamily="18" charset="0"/>
              </a:rPr>
              <a:t>∶</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a</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B</a:t>
            </a:r>
            <a:r>
              <a:rPr lang="en-US" altLang="zh-CN" kern="100" dirty="0" err="1">
                <a:latin typeface="宋体" panose="02010600030101010101" pitchFamily="2" charset="-122"/>
                <a:ea typeface="微软雅黑" panose="020B0503020204020204" charset="-122"/>
                <a:cs typeface="Times New Roman" panose="02020603050405020304" pitchFamily="18" charset="0"/>
              </a:rPr>
              <a:t>∶</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a</a:t>
            </a:r>
            <a:r>
              <a:rPr lang="en-US" altLang="zh-CN" i="1" kern="100" baseline="-25000" dirty="0" err="1">
                <a:latin typeface="Times New Roman" panose="02020603050405020304" pitchFamily="18" charset="0"/>
                <a:ea typeface="微软雅黑" panose="020B0503020204020204" charset="-122"/>
                <a:cs typeface="Courier New" panose="02070309020205020404" pitchFamily="49" charset="0"/>
              </a:rPr>
              <a:t>C</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等于</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8</a:t>
            </a:r>
            <a:endParaRPr lang="en-US" altLang="zh-CN" kern="100" dirty="0" smtClean="0">
              <a:latin typeface="Times New Roman" panose="02020603050405020304" pitchFamily="18" charset="0"/>
              <a:ea typeface="微软雅黑" panose="020B0503020204020204" charset="-122"/>
              <a:cs typeface="Courier New" panose="02070309020205020404" pitchFamily="49" charset="0"/>
            </a:endParaRPr>
          </a:p>
          <a:p>
            <a:pPr algn="just">
              <a:lnSpc>
                <a:spcPct val="150000"/>
              </a:lnSpc>
              <a:spcAft>
                <a:spcPts val="0"/>
              </a:spcAft>
            </a:pP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B.4</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4</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C.4</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32</a:t>
            </a:r>
            <a:endParaRPr lang="en-US" altLang="zh-CN" kern="100" dirty="0" smtClean="0">
              <a:latin typeface="Times New Roman" panose="02020603050405020304" pitchFamily="18" charset="0"/>
              <a:ea typeface="微软雅黑" panose="020B0503020204020204" charset="-122"/>
              <a:cs typeface="Courier New" panose="02070309020205020404" pitchFamily="49" charset="0"/>
            </a:endParaRPr>
          </a:p>
          <a:p>
            <a:pPr algn="just">
              <a:lnSpc>
                <a:spcPct val="150000"/>
              </a:lnSpc>
              <a:spcAft>
                <a:spcPts val="0"/>
              </a:spcAft>
            </a:pP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D.1</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latin typeface="宋体" panose="02010600030101010101" pitchFamily="2" charset="-122"/>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4</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
        <p:nvSpPr>
          <p:cNvPr id="3" name="矩形 2"/>
          <p:cNvSpPr/>
          <p:nvPr/>
        </p:nvSpPr>
        <p:spPr>
          <a:xfrm>
            <a:off x="9601873" y="3717826"/>
            <a:ext cx="647934" cy="461665"/>
          </a:xfrm>
          <a:prstGeom prst="rect">
            <a:avLst/>
          </a:prstGeom>
        </p:spPr>
        <p:txBody>
          <a:bodyPr wrap="none">
            <a:spAutoFit/>
          </a:bodyPr>
          <a:lstStyle/>
          <a:p>
            <a:r>
              <a:rPr lang="zh-CN" altLang="zh-CN" b="1" kern="100" dirty="0" smtClean="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smtClean="0">
                <a:latin typeface="Times New Roman" panose="02020603050405020304" pitchFamily="18" charset="0"/>
                <a:ea typeface="楷体_GB2312" panose="02010609030101010101" pitchFamily="49" charset="-122"/>
              </a:rPr>
              <a:t>5</a:t>
            </a:r>
            <a:endParaRPr lang="zh-CN" altLang="en-US" dirty="0"/>
          </a:p>
        </p:txBody>
      </p:sp>
      <p:pic>
        <p:nvPicPr>
          <p:cNvPr id="124930" name="Picture 2" descr="6-101"/>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20963" y="1989634"/>
            <a:ext cx="3409755" cy="169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14"/>
          <p:cNvSpPr txBox="1"/>
          <p:nvPr/>
        </p:nvSpPr>
        <p:spPr>
          <a:xfrm>
            <a:off x="262463" y="2916213"/>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graphicFrame>
        <p:nvGraphicFramePr>
          <p:cNvPr id="2" name="对象 1"/>
          <p:cNvGraphicFramePr>
            <a:graphicFrameLocks noChangeAspect="1"/>
          </p:cNvGraphicFramePr>
          <p:nvPr/>
        </p:nvGraphicFramePr>
        <p:xfrm>
          <a:off x="495300" y="4323382"/>
          <a:ext cx="11177588" cy="2490788"/>
        </p:xfrm>
        <a:graphic>
          <a:graphicData uri="http://schemas.openxmlformats.org/presentationml/2006/ole">
            <mc:AlternateContent xmlns:mc="http://schemas.openxmlformats.org/markup-compatibility/2006">
              <mc:Choice xmlns:v="urn:schemas-microsoft-com:vml" Requires="v">
                <p:oleObj spid="_x0000_s124934" name="文档" r:id="rId2" imgW="11187430" imgH="2493010" progId="Word.Document.12">
                  <p:embed/>
                </p:oleObj>
              </mc:Choice>
              <mc:Fallback>
                <p:oleObj name="文档" r:id="rId2" imgW="11187430" imgH="2493010" progId="Word.Document.12">
                  <p:embed/>
                  <p:pic>
                    <p:nvPicPr>
                      <p:cNvPr id="0" name="图片 124933"/>
                      <p:cNvPicPr/>
                      <p:nvPr/>
                    </p:nvPicPr>
                    <p:blipFill>
                      <a:blip r:embed="rId3"/>
                      <a:stretch>
                        <a:fillRect/>
                      </a:stretch>
                    </p:blipFill>
                    <p:spPr>
                      <a:xfrm>
                        <a:off x="495300" y="4323382"/>
                        <a:ext cx="11177588" cy="2490788"/>
                      </a:xfrm>
                      <a:prstGeom prst="rect">
                        <a:avLst/>
                      </a:prstGeom>
                    </p:spPr>
                  </p:pic>
                </p:oleObj>
              </mc:Fallback>
            </mc:AlternateContent>
          </a:graphicData>
        </a:graphic>
      </p:graphicFrame>
      <p:pic>
        <p:nvPicPr>
          <p:cNvPr id="11" name="返回" descr="C:\Users\Administrator\Desktop\新建文件夹\返回.tif">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随堂演练　逐点落实</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smtClean="0">
                <a:solidFill>
                  <a:prstClr val="white"/>
                </a:solidFill>
                <a:latin typeface="微软雅黑" panose="020B0503020204020204" charset="-122"/>
                <a:ea typeface="微软雅黑" panose="020B0503020204020204" charset="-122"/>
              </a:rPr>
              <a:t>03</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4"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5"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837506"/>
            <a:ext cx="11076375" cy="2893075"/>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向心加速度公式的理解</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关于做匀速圆周运动的质点，下列说法中正确的是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由</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可知</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成反比</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由</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en-US" altLang="zh-CN" kern="100" baseline="30000" dirty="0">
                <a:latin typeface="Times New Roman" panose="02020603050405020304" pitchFamily="18" charset="0"/>
                <a:ea typeface="微软雅黑" panose="020B0503020204020204" charset="-122"/>
                <a:cs typeface="Courier New" panose="02070309020205020404" pitchFamily="49" charset="0"/>
              </a:rPr>
              <a:t>2</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可知，</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成正比</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由</a:t>
            </a:r>
            <a:r>
              <a:rPr lang="en-US" altLang="zh-CN" i="1" kern="100" dirty="0">
                <a:latin typeface="Book Antiqua" panose="02040602050305030304" pitchFamily="18" charset="0"/>
                <a:ea typeface="微软雅黑" panose="020B0503020204020204" charset="-122"/>
                <a:cs typeface="Times New Roman" panose="02020603050405020304" pitchFamily="18" charset="0"/>
              </a:rPr>
              <a:t>v</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err="1">
                <a:latin typeface="Times New Roman" panose="02020603050405020304" pitchFamily="18" charset="0"/>
                <a:ea typeface="微软雅黑" panose="020B0503020204020204" charset="-122"/>
                <a:cs typeface="Courier New" panose="02070309020205020404" pitchFamily="49" charset="0"/>
              </a:rPr>
              <a:t>ωr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可知，</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成反比</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由</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2π</a:t>
            </a:r>
            <a:r>
              <a:rPr lang="en-US" altLang="zh-CN" i="1" kern="100" dirty="0">
                <a:latin typeface="Times New Roman" panose="02020603050405020304" pitchFamily="18" charset="0"/>
                <a:ea typeface="微软雅黑" panose="020B0503020204020204" charset="-122"/>
                <a:cs typeface="Courier New" panose="02070309020205020404" pitchFamily="49" charset="0"/>
              </a:rPr>
              <a:t>f</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可知，</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a:t>
            </a:r>
            <a:r>
              <a:rPr lang="en-US" altLang="zh-CN" i="1" kern="100" dirty="0">
                <a:latin typeface="Times New Roman" panose="02020603050405020304" pitchFamily="18" charset="0"/>
                <a:ea typeface="微软雅黑" panose="020B0503020204020204" charset="-122"/>
                <a:cs typeface="Courier New" panose="02070309020205020404" pitchFamily="49" charset="0"/>
              </a:rPr>
              <a:t>f</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成正比</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5"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6"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7"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8"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1814613" y="1377232"/>
          <a:ext cx="427038" cy="866775"/>
        </p:xfrm>
        <a:graphic>
          <a:graphicData uri="http://schemas.openxmlformats.org/presentationml/2006/ole">
            <mc:AlternateContent xmlns:mc="http://schemas.openxmlformats.org/markup-compatibility/2006">
              <mc:Choice xmlns:v="urn:schemas-microsoft-com:vml" Requires="v">
                <p:oleObj spid="_x0000_s125957" name="文档" r:id="rId5" imgW="584200" imgH="1168400" progId="Word.Document.12">
                  <p:embed/>
                </p:oleObj>
              </mc:Choice>
              <mc:Fallback>
                <p:oleObj name="文档" r:id="rId5" imgW="584200" imgH="1168400" progId="Word.Document.12">
                  <p:embed/>
                  <p:pic>
                    <p:nvPicPr>
                      <p:cNvPr id="0" name="图片 125956"/>
                      <p:cNvPicPr/>
                      <p:nvPr/>
                    </p:nvPicPr>
                    <p:blipFill>
                      <a:blip r:embed="rId6"/>
                      <a:stretch>
                        <a:fillRect/>
                      </a:stretch>
                    </p:blipFill>
                    <p:spPr>
                      <a:xfrm>
                        <a:off x="1814613" y="1377232"/>
                        <a:ext cx="427038" cy="866775"/>
                      </a:xfrm>
                      <a:prstGeom prst="rect">
                        <a:avLst/>
                      </a:prstGeom>
                    </p:spPr>
                  </p:pic>
                </p:oleObj>
              </mc:Fallback>
            </mc:AlternateContent>
          </a:graphicData>
        </a:graphic>
      </p:graphicFrame>
      <p:sp>
        <p:nvSpPr>
          <p:cNvPr id="4" name="TextBox 14"/>
          <p:cNvSpPr txBox="1"/>
          <p:nvPr/>
        </p:nvSpPr>
        <p:spPr>
          <a:xfrm>
            <a:off x="411812" y="3033834"/>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652859"/>
            <a:ext cx="11076375" cy="4001071"/>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向心加速度公式的理解</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多选</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长丰二中高一下学期期末</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甲、乙两物体都在做匀速圆周运动，下列情况下，关于向心加速度的说法正确的是</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当它们的角速度相等时，乙的线速度小则乙的向心加速度小</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当它们的周期相等时，甲的半径大则甲的向心加速度大</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C.</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当它们的线速度相等时，乙的半径小则乙的向心加速度小</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D.</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当它们的线速度相等时，在相同的时间内甲与圆心的连线转过的角度比乙的大</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endParaRPr lang="en-US" altLang="zh-CN" kern="100" dirty="0" smtClean="0">
              <a:latin typeface="Times New Roman" panose="02020603050405020304" pitchFamily="18" charset="0"/>
              <a:ea typeface="微软雅黑" panose="020B0503020204020204" charset="-122"/>
              <a:cs typeface="Times New Roman" panose="02020603050405020304" pitchFamily="18" charset="0"/>
            </a:endParaRPr>
          </a:p>
          <a:p>
            <a:pPr algn="just">
              <a:lnSpc>
                <a:spcPct val="150000"/>
              </a:lnSpc>
              <a:spcAft>
                <a:spcPts val="0"/>
              </a:spcAft>
            </a:pPr>
            <a:r>
              <a:rPr lang="zh-CN" altLang="en-US" kern="100" dirty="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则</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甲的向心加速度比乙的小</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9"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0"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11"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2"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TextBox 14"/>
          <p:cNvSpPr txBox="1"/>
          <p:nvPr/>
        </p:nvSpPr>
        <p:spPr>
          <a:xfrm>
            <a:off x="411812" y="1785937"/>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16" name="TextBox 14"/>
          <p:cNvSpPr txBox="1"/>
          <p:nvPr/>
        </p:nvSpPr>
        <p:spPr>
          <a:xfrm>
            <a:off x="397049" y="2311223"/>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linds(horizontal)">
                                      <p:cBhvr>
                                        <p:cTn id="1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557019" y="539949"/>
            <a:ext cx="11076375" cy="1160999"/>
          </a:xfrm>
          <a:prstGeom prst="rect">
            <a:avLst/>
          </a:prstGeom>
        </p:spPr>
        <p:txBody>
          <a:bodyPr wrap="square" lIns="121898" tIns="60948" rIns="121898" bIns="60948">
            <a:spAutoFit/>
          </a:bodyPr>
          <a:lstStyle/>
          <a:p>
            <a:pPr algn="just">
              <a:lnSpc>
                <a:spcPct val="150000"/>
              </a:lnSpc>
              <a:spcAft>
                <a:spcPts val="0"/>
              </a:spcAft>
            </a:pPr>
            <a:r>
              <a:rPr lang="zh-CN" altLang="zh-CN" b="1" kern="100" dirty="0">
                <a:solidFill>
                  <a:srgbClr val="0000FF"/>
                </a:solidFill>
                <a:latin typeface="Times New Roman" panose="02020603050405020304" pitchFamily="18" charset="0"/>
                <a:ea typeface="微软雅黑" panose="020B0503020204020204" charset="-122"/>
                <a:cs typeface="Times New Roman" panose="02020603050405020304" pitchFamily="18" charset="0"/>
              </a:rPr>
              <a:t>解析　</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角速度相等，乙的线速度小，根据公式</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baseline="-25000" dirty="0">
                <a:latin typeface="Times New Roman" panose="02020603050405020304" pitchFamily="18" charset="0"/>
                <a:ea typeface="楷体_GB2312" panose="02010609030101010101" pitchFamily="49" charset="-122"/>
                <a:cs typeface="Courier New" panose="02070309020205020404" pitchFamily="49" charset="0"/>
              </a:rPr>
              <a:t>n</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，可知甲的向心加速度大于乙的向心加速度，故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正确；</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9"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0"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11"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2"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666750" y="1831082"/>
          <a:ext cx="10848975" cy="1228725"/>
        </p:xfrm>
        <a:graphic>
          <a:graphicData uri="http://schemas.openxmlformats.org/presentationml/2006/ole">
            <mc:AlternateContent xmlns:mc="http://schemas.openxmlformats.org/markup-compatibility/2006">
              <mc:Choice xmlns:v="urn:schemas-microsoft-com:vml" Requires="v">
                <p:oleObj spid="_x0000_s126984" name="文档" r:id="rId5" imgW="14490700" imgH="1651000" progId="Word.Document.12">
                  <p:embed/>
                </p:oleObj>
              </mc:Choice>
              <mc:Fallback>
                <p:oleObj name="文档" r:id="rId5" imgW="14490700" imgH="1651000" progId="Word.Document.12">
                  <p:embed/>
                  <p:pic>
                    <p:nvPicPr>
                      <p:cNvPr id="0" name="图片 126983"/>
                      <p:cNvPicPr/>
                      <p:nvPr/>
                    </p:nvPicPr>
                    <p:blipFill>
                      <a:blip r:embed="rId6"/>
                      <a:stretch>
                        <a:fillRect/>
                      </a:stretch>
                    </p:blipFill>
                    <p:spPr>
                      <a:xfrm>
                        <a:off x="666750" y="1831082"/>
                        <a:ext cx="10848975" cy="1228725"/>
                      </a:xfrm>
                      <a:prstGeom prst="rect">
                        <a:avLst/>
                      </a:prstGeom>
                    </p:spPr>
                  </p:pic>
                </p:oleObj>
              </mc:Fallback>
            </mc:AlternateContent>
          </a:graphicData>
        </a:graphic>
      </p:graphicFrame>
      <p:graphicFrame>
        <p:nvGraphicFramePr>
          <p:cNvPr id="14" name="对象 13"/>
          <p:cNvGraphicFramePr>
            <a:graphicFrameLocks noChangeAspect="1"/>
          </p:cNvGraphicFramePr>
          <p:nvPr/>
        </p:nvGraphicFramePr>
        <p:xfrm>
          <a:off x="666750" y="3099073"/>
          <a:ext cx="10848975" cy="1228725"/>
        </p:xfrm>
        <a:graphic>
          <a:graphicData uri="http://schemas.openxmlformats.org/presentationml/2006/ole">
            <mc:AlternateContent xmlns:mc="http://schemas.openxmlformats.org/markup-compatibility/2006">
              <mc:Choice xmlns:v="urn:schemas-microsoft-com:vml" Requires="v">
                <p:oleObj spid="_x0000_s126985" name="文档" r:id="rId7" imgW="14490700" imgH="1651000" progId="Word.Document.12">
                  <p:embed/>
                </p:oleObj>
              </mc:Choice>
              <mc:Fallback>
                <p:oleObj name="文档" r:id="rId7" imgW="14490700" imgH="1651000" progId="Word.Document.12">
                  <p:embed/>
                  <p:pic>
                    <p:nvPicPr>
                      <p:cNvPr id="0" name="图片 126984"/>
                      <p:cNvPicPr/>
                      <p:nvPr/>
                    </p:nvPicPr>
                    <p:blipFill>
                      <a:blip r:embed="rId8"/>
                      <a:stretch>
                        <a:fillRect/>
                      </a:stretch>
                    </p:blipFill>
                    <p:spPr>
                      <a:xfrm>
                        <a:off x="666750" y="3099073"/>
                        <a:ext cx="10848975" cy="1228725"/>
                      </a:xfrm>
                      <a:prstGeom prst="rect">
                        <a:avLst/>
                      </a:prstGeom>
                    </p:spPr>
                  </p:pic>
                </p:oleObj>
              </mc:Fallback>
            </mc:AlternateContent>
          </a:graphicData>
        </a:graphic>
      </p:graphicFrame>
      <p:sp>
        <p:nvSpPr>
          <p:cNvPr id="17" name="矩形 16"/>
          <p:cNvSpPr/>
          <p:nvPr/>
        </p:nvSpPr>
        <p:spPr>
          <a:xfrm>
            <a:off x="557019" y="4285019"/>
            <a:ext cx="11076375" cy="1160999"/>
          </a:xfrm>
          <a:prstGeom prst="rect">
            <a:avLst/>
          </a:prstGeom>
        </p:spPr>
        <p:txBody>
          <a:bodyPr wrap="square" lIns="121898" tIns="60948" rIns="121898" bIns="60948">
            <a:spAutoFit/>
          </a:bodyPr>
          <a:lstStyle/>
          <a:p>
            <a:pPr algn="just">
              <a:lnSpc>
                <a:spcPct val="150000"/>
              </a:lnSpc>
              <a:spcAft>
                <a:spcPts val="0"/>
              </a:spcAft>
            </a:pP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线速度相等，在相同的时间内甲与圆心的连线转过的角度比乙的大，即甲的角速度大，根据公式</a:t>
            </a:r>
            <a:r>
              <a:rPr lang="en-US" altLang="zh-CN" i="1" kern="100" dirty="0">
                <a:latin typeface="Times New Roman" panose="02020603050405020304" pitchFamily="18" charset="0"/>
                <a:ea typeface="楷体_GB2312" panose="02010609030101010101" pitchFamily="49" charset="-122"/>
                <a:cs typeface="Courier New" panose="02070309020205020404" pitchFamily="49" charset="0"/>
              </a:rPr>
              <a:t>a</a:t>
            </a:r>
            <a:r>
              <a:rPr lang="en-US" altLang="zh-CN" kern="100" baseline="-25000" dirty="0">
                <a:latin typeface="Times New Roman" panose="02020603050405020304" pitchFamily="18" charset="0"/>
                <a:ea typeface="楷体_GB2312" panose="02010609030101010101" pitchFamily="49" charset="-122"/>
                <a:cs typeface="Courier New" panose="02070309020205020404" pitchFamily="49" charset="0"/>
              </a:rPr>
              <a:t>n</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a:t>
            </a:r>
            <a:r>
              <a:rPr lang="en-US" altLang="zh-CN" i="1" kern="100" dirty="0" err="1">
                <a:latin typeface="Times New Roman" panose="02020603050405020304" pitchFamily="18" charset="0"/>
                <a:ea typeface="楷体_GB2312" panose="02010609030101010101" pitchFamily="49" charset="-122"/>
                <a:cs typeface="Courier New" panose="02070309020205020404" pitchFamily="49" charset="0"/>
              </a:rPr>
              <a:t>ω</a:t>
            </a:r>
            <a:r>
              <a:rPr lang="en-US" altLang="zh-CN" i="1" kern="100" dirty="0" err="1">
                <a:latin typeface="Book Antiqua" panose="02040602050305030304" pitchFamily="18" charset="0"/>
                <a:ea typeface="楷体_GB2312" panose="02010609030101010101" pitchFamily="49" charset="-122"/>
                <a:cs typeface="Times New Roman" panose="02020603050405020304" pitchFamily="18" charset="0"/>
              </a:rPr>
              <a:t>v</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，可知甲的向心加速度大于乙的向心加速度，故</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D</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错误</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750"/>
                                        <p:tgtEl>
                                          <p:spTgt spid="15"/>
                                        </p:tgtEl>
                                      </p:cBhvr>
                                    </p:animEffect>
                                  </p:childTnLst>
                                </p:cTn>
                              </p:par>
                            </p:childTnLst>
                          </p:cTn>
                        </p:par>
                        <p:par>
                          <p:cTn id="8" fill="hold">
                            <p:stCondLst>
                              <p:cond delay="1000"/>
                            </p:stCondLst>
                            <p:childTnLst>
                              <p:par>
                                <p:cTn id="9" presetID="3" presetClass="entr" presetSubtype="1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750"/>
                                        <p:tgtEl>
                                          <p:spTgt spid="2"/>
                                        </p:tgtEl>
                                      </p:cBhvr>
                                    </p:animEffect>
                                  </p:childTnLst>
                                </p:cTn>
                              </p:par>
                            </p:childTnLst>
                          </p:cTn>
                        </p:par>
                        <p:par>
                          <p:cTn id="12" fill="hold">
                            <p:stCondLst>
                              <p:cond delay="2000"/>
                            </p:stCondLst>
                            <p:childTnLst>
                              <p:par>
                                <p:cTn id="13" presetID="3" presetClass="entr" presetSubtype="1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linds(horizontal)">
                                      <p:cBhvr>
                                        <p:cTn id="15" dur="750"/>
                                        <p:tgtEl>
                                          <p:spTgt spid="14"/>
                                        </p:tgtEl>
                                      </p:cBhvr>
                                    </p:animEffect>
                                  </p:childTnLst>
                                </p:cTn>
                              </p:par>
                            </p:childTnLst>
                          </p:cTn>
                        </p:par>
                        <p:par>
                          <p:cTn id="16" fill="hold">
                            <p:stCondLst>
                              <p:cond delay="3000"/>
                            </p:stCondLst>
                            <p:childTnLst>
                              <p:par>
                                <p:cTn id="17" presetID="3" presetClass="entr" presetSubtype="1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blinds(horizontal)">
                                      <p:cBhvr>
                                        <p:cTn id="19" dur="75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445701" y="261442"/>
            <a:ext cx="11299010" cy="1715830"/>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向心加速度的计算</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山东省实验中学期中</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某变速箱中有甲、乙、丙三个齿轮，如图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6</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所示，其半径分别为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，若甲轮匀速转动的角速度为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，三个轮相互不打滑，则丙轮边缘上各点的向心加速度大小为</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12"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
        <p:nvSpPr>
          <p:cNvPr id="16"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571500" y="2133650"/>
          <a:ext cx="7286625" cy="1781175"/>
        </p:xfrm>
        <a:graphic>
          <a:graphicData uri="http://schemas.openxmlformats.org/presentationml/2006/ole">
            <mc:AlternateContent xmlns:mc="http://schemas.openxmlformats.org/markup-compatibility/2006">
              <mc:Choice xmlns:v="urn:schemas-microsoft-com:vml" Requires="v">
                <p:oleObj spid="_x0000_s115724" name="文档" r:id="rId5" imgW="9740900" imgH="2400300" progId="Word.Document.12">
                  <p:embed/>
                </p:oleObj>
              </mc:Choice>
              <mc:Fallback>
                <p:oleObj name="文档" r:id="rId5" imgW="9740900" imgH="2400300" progId="Word.Document.12">
                  <p:embed/>
                  <p:pic>
                    <p:nvPicPr>
                      <p:cNvPr id="0" name="图片 115723"/>
                      <p:cNvPicPr/>
                      <p:nvPr/>
                    </p:nvPicPr>
                    <p:blipFill>
                      <a:blip r:embed="rId6"/>
                      <a:stretch>
                        <a:fillRect/>
                      </a:stretch>
                    </p:blipFill>
                    <p:spPr>
                      <a:xfrm>
                        <a:off x="571500" y="2133650"/>
                        <a:ext cx="7286625" cy="1781175"/>
                      </a:xfrm>
                      <a:prstGeom prst="rect">
                        <a:avLst/>
                      </a:prstGeom>
                    </p:spPr>
                  </p:pic>
                </p:oleObj>
              </mc:Fallback>
            </mc:AlternateContent>
          </a:graphicData>
        </a:graphic>
      </p:graphicFrame>
      <p:pic>
        <p:nvPicPr>
          <p:cNvPr id="115717" name="Picture 5" descr="6-102"/>
          <p:cNvPicPr>
            <a:picLocks noChangeAspect="1" noChangeArrowheads="1"/>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6604" y="1502643"/>
            <a:ext cx="3818107" cy="15497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5"/>
          <p:cNvSpPr/>
          <p:nvPr/>
        </p:nvSpPr>
        <p:spPr>
          <a:xfrm>
            <a:off x="9511690" y="3108308"/>
            <a:ext cx="647934" cy="461665"/>
          </a:xfrm>
          <a:prstGeom prst="rect">
            <a:avLst/>
          </a:prstGeom>
        </p:spPr>
        <p:txBody>
          <a:bodyPr wrap="none">
            <a:spAutoFit/>
          </a:bodyPr>
          <a:lstStyle/>
          <a:p>
            <a:r>
              <a:rPr lang="zh-CN" altLang="zh-CN" b="1" kern="100" dirty="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6</a:t>
            </a:r>
            <a:endParaRPr lang="zh-CN" altLang="en-US" dirty="0"/>
          </a:p>
        </p:txBody>
      </p:sp>
      <p:sp>
        <p:nvSpPr>
          <p:cNvPr id="4" name="TextBox 14"/>
          <p:cNvSpPr txBox="1"/>
          <p:nvPr/>
        </p:nvSpPr>
        <p:spPr>
          <a:xfrm>
            <a:off x="305896" y="2158033"/>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graphicFrame>
        <p:nvGraphicFramePr>
          <p:cNvPr id="17" name="对象 16"/>
          <p:cNvGraphicFramePr>
            <a:graphicFrameLocks noChangeAspect="1"/>
          </p:cNvGraphicFramePr>
          <p:nvPr/>
        </p:nvGraphicFramePr>
        <p:xfrm>
          <a:off x="571500" y="3902199"/>
          <a:ext cx="11096625" cy="2047875"/>
        </p:xfrm>
        <a:graphic>
          <a:graphicData uri="http://schemas.openxmlformats.org/presentationml/2006/ole">
            <mc:AlternateContent xmlns:mc="http://schemas.openxmlformats.org/markup-compatibility/2006">
              <mc:Choice xmlns:v="urn:schemas-microsoft-com:vml" Requires="v">
                <p:oleObj spid="_x0000_s115725" name="文档" r:id="rId8" imgW="14820900" imgH="2743200" progId="Word.Document.12">
                  <p:embed/>
                </p:oleObj>
              </mc:Choice>
              <mc:Fallback>
                <p:oleObj name="文档" r:id="rId8" imgW="14820900" imgH="2743200" progId="Word.Document.12">
                  <p:embed/>
                  <p:pic>
                    <p:nvPicPr>
                      <p:cNvPr id="0" name="图片 115724"/>
                      <p:cNvPicPr/>
                      <p:nvPr/>
                    </p:nvPicPr>
                    <p:blipFill>
                      <a:blip r:embed="rId9"/>
                      <a:stretch>
                        <a:fillRect/>
                      </a:stretch>
                    </p:blipFill>
                    <p:spPr>
                      <a:xfrm>
                        <a:off x="571500" y="3902199"/>
                        <a:ext cx="11096625" cy="2047875"/>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blinds(horizontal)">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389206" y="447849"/>
            <a:ext cx="11412000" cy="2893075"/>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zh-CN" altLang="zh-CN" kern="100" dirty="0">
                <a:solidFill>
                  <a:srgbClr val="0070C0"/>
                </a:solidFill>
                <a:latin typeface="Times New Roman" panose="02020603050405020304" pitchFamily="18" charset="0"/>
                <a:ea typeface="微软雅黑" panose="020B0503020204020204" charset="-122"/>
                <a:cs typeface="Times New Roman" panose="02020603050405020304" pitchFamily="18" charset="0"/>
              </a:rPr>
              <a:t>向心加速度的计算</a:t>
            </a:r>
            <a:r>
              <a:rPr lang="en-US" altLang="zh-CN" kern="100" dirty="0">
                <a:solidFill>
                  <a:srgbClr val="0070C0"/>
                </a:solidFill>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多选</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(2019·</a:t>
            </a:r>
            <a:r>
              <a:rPr lang="zh-CN" altLang="zh-CN" kern="100" dirty="0">
                <a:latin typeface="Times New Roman" panose="02020603050405020304" pitchFamily="18" charset="0"/>
                <a:ea typeface="楷体_GB2312" panose="02010609030101010101" pitchFamily="49" charset="-122"/>
                <a:cs typeface="Times New Roman" panose="02020603050405020304" pitchFamily="18" charset="0"/>
              </a:rPr>
              <a:t>遂宁市高一下学期期末</a:t>
            </a:r>
            <a:r>
              <a:rPr lang="en-US" altLang="zh-CN" kern="100" dirty="0">
                <a:latin typeface="Times New Roman" panose="02020603050405020304" pitchFamily="18" charset="0"/>
                <a:ea typeface="楷体_GB2312" panose="02010609030101010101" pitchFamily="49"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如图</a:t>
            </a:r>
            <a:r>
              <a:rPr lang="en-US" altLang="zh-CN" kern="100" dirty="0">
                <a:latin typeface="Times New Roman" panose="02020603050405020304" pitchFamily="18" charset="0"/>
                <a:ea typeface="微软雅黑" panose="020B0503020204020204" charset="-122"/>
                <a:cs typeface="Courier New" panose="02070309020205020404" pitchFamily="49" charset="0"/>
              </a:rPr>
              <a:t>7</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所示，小球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用轻质细线拴着在水平面内做半径为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的匀速圆周运动，当小球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运动到左侧时，在小球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的正上方高度为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处的小球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水平飞出，飞出时的速度大小</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为</a:t>
            </a:r>
            <a:r>
              <a:rPr lang="zh-CN" altLang="en-US"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不计空气阻力，重力加速度为</a:t>
            </a:r>
            <a:r>
              <a:rPr lang="en-US" altLang="zh-CN" i="1" kern="100" dirty="0">
                <a:latin typeface="Times New Roman" panose="02020603050405020304" pitchFamily="18" charset="0"/>
                <a:ea typeface="微软雅黑" panose="020B0503020204020204" charset="-122"/>
                <a:cs typeface="Courier New" panose="02070309020205020404" pitchFamily="49" charset="0"/>
              </a:rPr>
              <a:t>g</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，要使小球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在运动一周的时间内能与小球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B</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相碰，则小球</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的向心加速度大小可能为</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11" name="Rectangle 21">
            <a:hlinkClick r:id="rId1"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2" name="Rectangle 21">
            <a:hlinkClick r:id="rId2"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3"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4"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graphicFrame>
        <p:nvGraphicFramePr>
          <p:cNvPr id="2" name="对象 1"/>
          <p:cNvGraphicFramePr>
            <a:graphicFrameLocks noChangeAspect="1"/>
          </p:cNvGraphicFramePr>
          <p:nvPr/>
        </p:nvGraphicFramePr>
        <p:xfrm>
          <a:off x="8572053" y="1708648"/>
          <a:ext cx="758825" cy="466725"/>
        </p:xfrm>
        <a:graphic>
          <a:graphicData uri="http://schemas.openxmlformats.org/presentationml/2006/ole">
            <mc:AlternateContent xmlns:mc="http://schemas.openxmlformats.org/markup-compatibility/2006">
              <mc:Choice xmlns:v="urn:schemas-microsoft-com:vml" Requires="v">
                <p:oleObj spid="_x0000_s91158" name="文档" r:id="rId5" imgW="1028700" imgH="635000" progId="Word.Document.12">
                  <p:embed/>
                </p:oleObj>
              </mc:Choice>
              <mc:Fallback>
                <p:oleObj name="文档" r:id="rId5" imgW="1028700" imgH="635000" progId="Word.Document.12">
                  <p:embed/>
                  <p:pic>
                    <p:nvPicPr>
                      <p:cNvPr id="0" name="图片 91157"/>
                      <p:cNvPicPr/>
                      <p:nvPr/>
                    </p:nvPicPr>
                    <p:blipFill>
                      <a:blip r:embed="rId6"/>
                      <a:stretch>
                        <a:fillRect/>
                      </a:stretch>
                    </p:blipFill>
                    <p:spPr>
                      <a:xfrm>
                        <a:off x="8572053" y="1708648"/>
                        <a:ext cx="758825" cy="466725"/>
                      </a:xfrm>
                      <a:prstGeom prst="rect">
                        <a:avLst/>
                      </a:prstGeom>
                    </p:spPr>
                  </p:pic>
                </p:oleObj>
              </mc:Fallback>
            </mc:AlternateContent>
          </a:graphicData>
        </a:graphic>
      </p:graphicFrame>
      <p:graphicFrame>
        <p:nvGraphicFramePr>
          <p:cNvPr id="3" name="对象 2"/>
          <p:cNvGraphicFramePr>
            <a:graphicFrameLocks noChangeAspect="1"/>
          </p:cNvGraphicFramePr>
          <p:nvPr/>
        </p:nvGraphicFramePr>
        <p:xfrm>
          <a:off x="507157" y="3381102"/>
          <a:ext cx="5607050" cy="1866900"/>
        </p:xfrm>
        <a:graphic>
          <a:graphicData uri="http://schemas.openxmlformats.org/presentationml/2006/ole">
            <mc:AlternateContent xmlns:mc="http://schemas.openxmlformats.org/markup-compatibility/2006">
              <mc:Choice xmlns:v="urn:schemas-microsoft-com:vml" Requires="v">
                <p:oleObj spid="_x0000_s91159" name="文档" r:id="rId7" imgW="7493000" imgH="2501900" progId="Word.Document.12">
                  <p:embed/>
                </p:oleObj>
              </mc:Choice>
              <mc:Fallback>
                <p:oleObj name="文档" r:id="rId7" imgW="7493000" imgH="2501900" progId="Word.Document.12">
                  <p:embed/>
                  <p:pic>
                    <p:nvPicPr>
                      <p:cNvPr id="0" name="图片 91158"/>
                      <p:cNvPicPr/>
                      <p:nvPr/>
                    </p:nvPicPr>
                    <p:blipFill>
                      <a:blip r:embed="rId8"/>
                      <a:stretch>
                        <a:fillRect/>
                      </a:stretch>
                    </p:blipFill>
                    <p:spPr>
                      <a:xfrm>
                        <a:off x="507157" y="3381102"/>
                        <a:ext cx="5607050" cy="1866900"/>
                      </a:xfrm>
                      <a:prstGeom prst="rect">
                        <a:avLst/>
                      </a:prstGeom>
                    </p:spPr>
                  </p:pic>
                </p:oleObj>
              </mc:Fallback>
            </mc:AlternateContent>
          </a:graphicData>
        </a:graphic>
      </p:graphicFrame>
      <p:pic>
        <p:nvPicPr>
          <p:cNvPr id="91151" name="Picture 15" descr="6-103"/>
          <p:cNvPicPr>
            <a:picLocks noChangeAspect="1" noChangeArrowheads="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9263287" y="2767950"/>
            <a:ext cx="2537919" cy="204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p:nvPr/>
        </p:nvSpPr>
        <p:spPr>
          <a:xfrm>
            <a:off x="10208279" y="4840337"/>
            <a:ext cx="647934" cy="461665"/>
          </a:xfrm>
          <a:prstGeom prst="rect">
            <a:avLst/>
          </a:prstGeom>
        </p:spPr>
        <p:txBody>
          <a:bodyPr wrap="none">
            <a:spAutoFit/>
          </a:bodyPr>
          <a:lstStyle/>
          <a:p>
            <a:r>
              <a:rPr lang="zh-CN" altLang="zh-CN" b="1" kern="100">
                <a:latin typeface="Times New Roman" panose="02020603050405020304" pitchFamily="18" charset="0"/>
                <a:ea typeface="楷体_GB2312" panose="02010609030101010101" pitchFamily="49" charset="-122"/>
                <a:cs typeface="Times New Roman" panose="02020603050405020304" pitchFamily="18" charset="0"/>
              </a:rPr>
              <a:t>图</a:t>
            </a:r>
            <a:r>
              <a:rPr lang="en-US" altLang="zh-CN" b="1" kern="100" dirty="0">
                <a:latin typeface="Times New Roman" panose="02020603050405020304" pitchFamily="18" charset="0"/>
                <a:ea typeface="楷体_GB2312" panose="02010609030101010101" pitchFamily="49" charset="-122"/>
              </a:rPr>
              <a:t>7</a:t>
            </a:r>
            <a:endParaRPr lang="zh-CN" altLang="en-US" dirty="0"/>
          </a:p>
        </p:txBody>
      </p:sp>
      <p:sp>
        <p:nvSpPr>
          <p:cNvPr id="16" name="TextBox 14"/>
          <p:cNvSpPr txBox="1"/>
          <p:nvPr/>
        </p:nvSpPr>
        <p:spPr>
          <a:xfrm>
            <a:off x="243413" y="3421381"/>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
        <p:nvSpPr>
          <p:cNvPr id="17" name="TextBox 14"/>
          <p:cNvSpPr txBox="1"/>
          <p:nvPr/>
        </p:nvSpPr>
        <p:spPr>
          <a:xfrm>
            <a:off x="4487876" y="4275978"/>
            <a:ext cx="657692" cy="756000"/>
          </a:xfrm>
          <a:prstGeom prst="rect">
            <a:avLst/>
          </a:prstGeom>
          <a:noFill/>
        </p:spPr>
        <p:txBody>
          <a:bodyPr wrap="square" rtlCol="0">
            <a:spAutoFit/>
          </a:bodyPr>
          <a:lstStyle/>
          <a:p>
            <a:r>
              <a:rPr lang="zh-CN" altLang="en-US" sz="4500" b="1" dirty="0">
                <a:solidFill>
                  <a:srgbClr val="C00000"/>
                </a:solidFill>
                <a:latin typeface="华文细黑" panose="02010600040101010101" pitchFamily="2" charset="-122"/>
                <a:ea typeface="华文细黑" panose="02010600040101010101" pitchFamily="2" charset="-122"/>
              </a:rPr>
              <a:t>√</a:t>
            </a:r>
            <a:endParaRPr lang="zh-CN" altLang="en-US" sz="4500" b="1" dirty="0">
              <a:solidFill>
                <a:srgbClr val="C00000"/>
              </a:solidFill>
              <a:latin typeface="华文细黑" panose="02010600040101010101" pitchFamily="2" charset="-122"/>
              <a:ea typeface="华文细黑" panose="0201060004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linds(horizontal)">
                                      <p:cBhvr>
                                        <p:cTn id="7" dur="500"/>
                                        <p:tgtEl>
                                          <p:spTgt spid="1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blinds(horizontal)">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对象 2"/>
          <p:cNvGraphicFramePr>
            <a:graphicFrameLocks noChangeAspect="1"/>
          </p:cNvGraphicFramePr>
          <p:nvPr/>
        </p:nvGraphicFramePr>
        <p:xfrm>
          <a:off x="685006" y="911746"/>
          <a:ext cx="10820400" cy="3886200"/>
        </p:xfrm>
        <a:graphic>
          <a:graphicData uri="http://schemas.openxmlformats.org/presentationml/2006/ole">
            <mc:AlternateContent xmlns:mc="http://schemas.openxmlformats.org/markup-compatibility/2006">
              <mc:Choice xmlns:v="urn:schemas-microsoft-com:vml" Requires="v">
                <p:oleObj spid="_x0000_s90133" name="文档" r:id="rId1" imgW="14439900" imgH="5194300" progId="Word.Document.12">
                  <p:embed/>
                </p:oleObj>
              </mc:Choice>
              <mc:Fallback>
                <p:oleObj name="文档" r:id="rId1" imgW="14439900" imgH="5194300" progId="Word.Document.12">
                  <p:embed/>
                  <p:pic>
                    <p:nvPicPr>
                      <p:cNvPr id="0" name="图片 90132"/>
                      <p:cNvPicPr/>
                      <p:nvPr/>
                    </p:nvPicPr>
                    <p:blipFill>
                      <a:blip r:embed="rId2"/>
                      <a:stretch>
                        <a:fillRect/>
                      </a:stretch>
                    </p:blipFill>
                    <p:spPr>
                      <a:xfrm>
                        <a:off x="685006" y="911746"/>
                        <a:ext cx="10820400" cy="3886200"/>
                      </a:xfrm>
                      <a:prstGeom prst="rect">
                        <a:avLst/>
                      </a:prstGeom>
                    </p:spPr>
                  </p:pic>
                </p:oleObj>
              </mc:Fallback>
            </mc:AlternateContent>
          </a:graphicData>
        </a:graphic>
      </p:graphicFrame>
      <p:pic>
        <p:nvPicPr>
          <p:cNvPr id="11" name="返回" descr="C:\Users\Administrator\Desktop\新建文件夹\返回.tif">
            <a:hlinkClick r:id="rId3" action="ppaction://hlinksldjump"/>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21">
            <a:hlinkClick r:id="rId5" action="ppaction://hlinksldjump"/>
          </p:cNvPr>
          <p:cNvSpPr>
            <a:spLocks noChangeArrowheads="1"/>
          </p:cNvSpPr>
          <p:nvPr/>
        </p:nvSpPr>
        <p:spPr bwMode="auto">
          <a:xfrm>
            <a:off x="225953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1</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3" name="Rectangle 21">
            <a:hlinkClick r:id="rId6" action="ppaction://hlinksldjump"/>
          </p:cNvPr>
          <p:cNvSpPr>
            <a:spLocks noChangeArrowheads="1"/>
          </p:cNvSpPr>
          <p:nvPr/>
        </p:nvSpPr>
        <p:spPr bwMode="auto">
          <a:xfrm>
            <a:off x="254468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prstClr val="black"/>
                </a:solidFill>
                <a:latin typeface="Broadway" panose="04040905080B02020502" pitchFamily="82" charset="0"/>
                <a:ea typeface="楷体" panose="02010609060101010101" pitchFamily="49" charset="-122"/>
                <a:cs typeface="经典繁仿黑" pitchFamily="49" charset="-122"/>
              </a:rPr>
              <a:t>2</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4" name="Rectangle 21">
            <a:hlinkClick r:id="rId7" action="ppaction://hlinksldjump"/>
          </p:cNvPr>
          <p:cNvSpPr>
            <a:spLocks noChangeArrowheads="1"/>
          </p:cNvSpPr>
          <p:nvPr/>
        </p:nvSpPr>
        <p:spPr bwMode="auto">
          <a:xfrm>
            <a:off x="2829825"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smtClean="0">
                <a:solidFill>
                  <a:prstClr val="black"/>
                </a:solidFill>
                <a:latin typeface="Broadway" panose="04040905080B02020502" pitchFamily="82" charset="0"/>
                <a:ea typeface="楷体" panose="02010609060101010101" pitchFamily="49" charset="-122"/>
                <a:cs typeface="经典繁仿黑" pitchFamily="49" charset="-122"/>
              </a:rPr>
              <a:t>3</a:t>
            </a:r>
            <a:endParaRPr lang="en-US" altLang="zh-CN" sz="1400" dirty="0">
              <a:solidFill>
                <a:prstClr val="black"/>
              </a:solidFill>
              <a:latin typeface="Broadway" panose="04040905080B02020502" pitchFamily="82" charset="0"/>
              <a:ea typeface="楷体" panose="02010609060101010101" pitchFamily="49" charset="-122"/>
              <a:cs typeface="经典繁仿黑" pitchFamily="49" charset="-122"/>
            </a:endParaRPr>
          </a:p>
        </p:txBody>
      </p:sp>
      <p:sp>
        <p:nvSpPr>
          <p:cNvPr id="16" name="Rectangle 21">
            <a:hlinkClick r:id="rId8" action="ppaction://hlinksldjump"/>
          </p:cNvPr>
          <p:cNvSpPr>
            <a:spLocks noChangeArrowheads="1"/>
          </p:cNvSpPr>
          <p:nvPr/>
        </p:nvSpPr>
        <p:spPr bwMode="auto">
          <a:xfrm>
            <a:off x="3114970" y="6416030"/>
            <a:ext cx="244857" cy="32498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364" tIns="51181" rIns="102364" bIns="51181" anchor="ctr"/>
          <a:lstStyle/>
          <a:p>
            <a:pPr algn="ctr" defTabSz="768350" fontAlgn="base">
              <a:spcBef>
                <a:spcPct val="0"/>
              </a:spcBef>
              <a:spcAft>
                <a:spcPct val="0"/>
              </a:spcAft>
            </a:pPr>
            <a:r>
              <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rPr>
              <a:t>4</a:t>
            </a:r>
            <a:endParaRPr lang="en-US" altLang="zh-CN" sz="1400" dirty="0">
              <a:solidFill>
                <a:srgbClr val="0000FF"/>
              </a:solidFill>
              <a:latin typeface="Broadway" panose="04040905080B02020502" pitchFamily="82" charset="0"/>
              <a:ea typeface="楷体" panose="02010609060101010101" pitchFamily="49" charset="-122"/>
              <a:cs typeface="经典繁仿黑"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1" name="图片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0" y="4400"/>
            <a:ext cx="6392167" cy="6849431"/>
          </a:xfrm>
          <a:prstGeom prst="rect">
            <a:avLst/>
          </a:prstGeom>
        </p:spPr>
      </p:pic>
      <p:sp>
        <p:nvSpPr>
          <p:cNvPr id="13" name="TextBox 35">
            <a:hlinkClick r:id="rId2" action="ppaction://hlinksldjump"/>
          </p:cNvPr>
          <p:cNvSpPr txBox="1"/>
          <p:nvPr/>
        </p:nvSpPr>
        <p:spPr>
          <a:xfrm>
            <a:off x="6062860" y="1814848"/>
            <a:ext cx="4265877" cy="534826"/>
          </a:xfrm>
          <a:prstGeom prst="rect">
            <a:avLst/>
          </a:prstGeom>
          <a:noFill/>
        </p:spPr>
        <p:txBody>
          <a:bodyPr wrap="none" lIns="0" tIns="0" rIns="0" bIns="0" anchor="ctr" anchorCtr="0">
            <a:noAutofit/>
          </a:bodyPr>
          <a:lstStyle/>
          <a:p>
            <a:r>
              <a:rPr lang="zh-CN" altLang="en-US" sz="2800" b="1" dirty="0" smtClean="0">
                <a:solidFill>
                  <a:srgbClr val="0070C0"/>
                </a:solidFill>
                <a:latin typeface="+mj-ea"/>
                <a:ea typeface="+mj-ea"/>
              </a:rPr>
              <a:t>梳理教材　夯实基础</a:t>
            </a:r>
            <a:endParaRPr lang="zh-CN" altLang="en-US" sz="2800" b="1" dirty="0">
              <a:solidFill>
                <a:srgbClr val="0070C0"/>
              </a:solidFill>
              <a:latin typeface="+mj-ea"/>
              <a:ea typeface="+mj-ea"/>
            </a:endParaRPr>
          </a:p>
        </p:txBody>
      </p:sp>
      <p:sp>
        <p:nvSpPr>
          <p:cNvPr id="16" name="TextBox 40">
            <a:hlinkClick r:id="rId3" action="ppaction://hlinksldjump"/>
          </p:cNvPr>
          <p:cNvSpPr txBox="1"/>
          <p:nvPr/>
        </p:nvSpPr>
        <p:spPr>
          <a:xfrm>
            <a:off x="6062860" y="2974651"/>
            <a:ext cx="4265874" cy="478237"/>
          </a:xfrm>
          <a:prstGeom prst="rect">
            <a:avLst/>
          </a:prstGeom>
          <a:noFill/>
        </p:spPr>
        <p:txBody>
          <a:bodyPr wrap="none" lIns="0" tIns="0" rIns="0" bIns="0" anchor="ctr" anchorCtr="0">
            <a:noAutofit/>
          </a:bodyPr>
          <a:lstStyle/>
          <a:p>
            <a:r>
              <a:rPr lang="zh-CN" altLang="en-US" sz="2800" b="1">
                <a:solidFill>
                  <a:srgbClr val="0070C0"/>
                </a:solidFill>
                <a:latin typeface="+mj-ea"/>
                <a:ea typeface="+mj-ea"/>
              </a:rPr>
              <a:t>探究</a:t>
            </a:r>
            <a:r>
              <a:rPr lang="zh-CN" altLang="en-US" sz="2800" b="1" smtClean="0">
                <a:solidFill>
                  <a:srgbClr val="0070C0"/>
                </a:solidFill>
                <a:latin typeface="+mj-ea"/>
                <a:ea typeface="+mj-ea"/>
              </a:rPr>
              <a:t>重点　提升素养</a:t>
            </a:r>
            <a:endParaRPr lang="zh-CN" altLang="en-US" sz="2800" b="1" dirty="0">
              <a:solidFill>
                <a:srgbClr val="0070C0"/>
              </a:solidFill>
              <a:latin typeface="+mj-ea"/>
              <a:ea typeface="+mj-ea"/>
            </a:endParaRPr>
          </a:p>
        </p:txBody>
      </p:sp>
      <p:sp>
        <p:nvSpPr>
          <p:cNvPr id="23" name="TextBox 43">
            <a:hlinkClick r:id="rId4" action="ppaction://hlinksldjump"/>
          </p:cNvPr>
          <p:cNvSpPr txBox="1"/>
          <p:nvPr/>
        </p:nvSpPr>
        <p:spPr>
          <a:xfrm>
            <a:off x="6062860" y="4077866"/>
            <a:ext cx="4265876" cy="455092"/>
          </a:xfrm>
          <a:prstGeom prst="rect">
            <a:avLst/>
          </a:prstGeom>
          <a:noFill/>
        </p:spPr>
        <p:txBody>
          <a:bodyPr wrap="none" lIns="0" tIns="0" rIns="0" bIns="0" anchor="ctr" anchorCtr="0">
            <a:noAutofit/>
          </a:bodyPr>
          <a:lstStyle/>
          <a:p>
            <a:r>
              <a:rPr lang="zh-CN" altLang="en-US" sz="2800" b="1" dirty="0" smtClean="0">
                <a:solidFill>
                  <a:srgbClr val="0070C0"/>
                </a:solidFill>
                <a:latin typeface="+mj-ea"/>
                <a:ea typeface="+mj-ea"/>
              </a:rPr>
              <a:t>随堂演练　逐点落实</a:t>
            </a:r>
            <a:endParaRPr lang="zh-CN" altLang="en-US" sz="2800" b="1" dirty="0">
              <a:solidFill>
                <a:srgbClr val="0070C0"/>
              </a:solidFill>
              <a:latin typeface="+mj-ea"/>
              <a:ea typeface="+mj-ea"/>
            </a:endParaRPr>
          </a:p>
        </p:txBody>
      </p:sp>
      <p:grpSp>
        <p:nvGrpSpPr>
          <p:cNvPr id="25" name="Group 5"/>
          <p:cNvGrpSpPr/>
          <p:nvPr/>
        </p:nvGrpSpPr>
        <p:grpSpPr>
          <a:xfrm>
            <a:off x="2709075" y="2791477"/>
            <a:ext cx="2167620" cy="890539"/>
            <a:chOff x="4845920" y="205975"/>
            <a:chExt cx="2890159" cy="1187384"/>
          </a:xfrm>
        </p:grpSpPr>
        <p:sp>
          <p:nvSpPr>
            <p:cNvPr id="26" name="TextBox 2"/>
            <p:cNvSpPr txBox="1"/>
            <p:nvPr/>
          </p:nvSpPr>
          <p:spPr>
            <a:xfrm>
              <a:off x="4904442" y="205975"/>
              <a:ext cx="2831637" cy="492444"/>
            </a:xfrm>
            <a:prstGeom prst="rect">
              <a:avLst/>
            </a:prstGeom>
            <a:noFill/>
          </p:spPr>
          <p:txBody>
            <a:bodyPr wrap="square" lIns="0" tIns="0" rIns="0" bIns="0">
              <a:noAutofit/>
            </a:bodyPr>
            <a:lstStyle/>
            <a:p>
              <a:r>
                <a:rPr lang="zh-CN" altLang="en-US" sz="3600" dirty="0">
                  <a:solidFill>
                    <a:prstClr val="white"/>
                  </a:solidFill>
                </a:rPr>
                <a:t>内容索引</a:t>
              </a:r>
              <a:endParaRPr lang="zh-CN" altLang="en-US" sz="3600" dirty="0">
                <a:solidFill>
                  <a:prstClr val="white"/>
                </a:solidFill>
              </a:endParaRPr>
            </a:p>
          </p:txBody>
        </p:sp>
        <p:sp>
          <p:nvSpPr>
            <p:cNvPr id="28" name="TextBox 3"/>
            <p:cNvSpPr txBox="1"/>
            <p:nvPr/>
          </p:nvSpPr>
          <p:spPr>
            <a:xfrm>
              <a:off x="4845920" y="1116361"/>
              <a:ext cx="1269578" cy="276998"/>
            </a:xfrm>
            <a:prstGeom prst="rect">
              <a:avLst/>
            </a:prstGeom>
            <a:noFill/>
          </p:spPr>
          <p:txBody>
            <a:bodyPr wrap="none" lIns="0" tIns="0" rIns="0" bIns="0">
              <a:normAutofit fontScale="70000" lnSpcReduction="20000"/>
            </a:bodyPr>
            <a:lstStyle/>
            <a:p>
              <a:r>
                <a:rPr lang="en-US" altLang="zh-CN" dirty="0">
                  <a:solidFill>
                    <a:prstClr val="white"/>
                  </a:solidFill>
                </a:rPr>
                <a:t>NEIRONGSUOYIN</a:t>
              </a:r>
              <a:endParaRPr lang="en-US" altLang="zh-CN" dirty="0">
                <a:solidFill>
                  <a:prstClr val="white"/>
                </a:solidFill>
              </a:endParaRPr>
            </a:p>
          </p:txBody>
        </p:sp>
      </p:grp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梳理教材　夯实基础</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a:solidFill>
                  <a:prstClr val="white"/>
                </a:solidFill>
                <a:latin typeface="微软雅黑" panose="020B0503020204020204" charset="-122"/>
                <a:ea typeface="微软雅黑" panose="020B0503020204020204" charset="-122"/>
              </a:rPr>
              <a:t>01</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7"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8"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445701" y="1281916"/>
            <a:ext cx="11299010" cy="1785080"/>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定义：物体做匀速圆周运动时的加速度总</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指向</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这个加速度叫作向心加速度</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向心加速度的作用：向心加速度的方向总是与速度</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方向</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故向心加速度只改变速度</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不改变速度</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的</a:t>
            </a:r>
            <a:r>
              <a:rPr lang="en-US" altLang="zh-CN" u="sng" kern="100" dirty="0" smtClean="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匀速圆周运动的加速度方向</a:t>
            </a:r>
            <a:endParaRPr lang="zh-CN" altLang="zh-CN" sz="2800" b="1" dirty="0">
              <a:solidFill>
                <a:prstClr val="black"/>
              </a:solidFill>
            </a:endParaRPr>
          </a:p>
        </p:txBody>
      </p:sp>
      <p:sp>
        <p:nvSpPr>
          <p:cNvPr id="4"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6"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smtClean="0">
                <a:solidFill>
                  <a:schemeClr val="bg1"/>
                </a:solidFill>
              </a:rPr>
              <a:t>一</a:t>
            </a:r>
            <a:endParaRPr lang="zh-CN" altLang="zh-CN" sz="2800" b="1" dirty="0">
              <a:solidFill>
                <a:schemeClr val="bg1"/>
              </a:solidFill>
            </a:endParaRPr>
          </a:p>
        </p:txBody>
      </p:sp>
      <p:sp>
        <p:nvSpPr>
          <p:cNvPr id="2" name="矩形 1"/>
          <p:cNvSpPr/>
          <p:nvPr/>
        </p:nvSpPr>
        <p:spPr>
          <a:xfrm>
            <a:off x="6870360" y="1358496"/>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圆心</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7" name="矩形 6"/>
          <p:cNvSpPr/>
          <p:nvPr/>
        </p:nvSpPr>
        <p:spPr>
          <a:xfrm>
            <a:off x="8086029" y="1918222"/>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垂直</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8" name="矩形 7"/>
          <p:cNvSpPr/>
          <p:nvPr/>
        </p:nvSpPr>
        <p:spPr>
          <a:xfrm>
            <a:off x="1766259" y="2459822"/>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方向</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9" name="矩形 8"/>
          <p:cNvSpPr/>
          <p:nvPr/>
        </p:nvSpPr>
        <p:spPr>
          <a:xfrm>
            <a:off x="4638448" y="2455606"/>
            <a:ext cx="800219" cy="461665"/>
          </a:xfrm>
          <a:prstGeom prst="rect">
            <a:avLst/>
          </a:prstGeom>
        </p:spPr>
        <p:txBody>
          <a:bodyPr wrap="none">
            <a:spAutoFit/>
          </a:bodyPr>
          <a:lstStyle/>
          <a:p>
            <a:pPr defTabSz="1217295" eaLnBrk="0" fontAlgn="base" hangingPunct="0">
              <a:spcBef>
                <a:spcPct val="0"/>
              </a:spcBef>
              <a:spcAft>
                <a:spcPct val="0"/>
              </a:spcAft>
            </a:pPr>
            <a:r>
              <a:rPr lang="zh-CN" altLang="zh-CN"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rPr>
              <a:t>大小</a:t>
            </a:r>
            <a:endParaRPr lang="zh-CN" altLang="en-US" kern="100"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linds(horizontal)">
                                      <p:cBhvr>
                                        <p:cTn id="15" dur="500"/>
                                        <p:tgtEl>
                                          <p:spTgt spid="8"/>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矩形 14"/>
          <p:cNvSpPr/>
          <p:nvPr/>
        </p:nvSpPr>
        <p:spPr>
          <a:xfrm>
            <a:off x="501637" y="1319515"/>
            <a:ext cx="11187139" cy="2154412"/>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向心加速度公式</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或</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i="1" u="sng" kern="100" dirty="0" smtClean="0">
                <a:latin typeface="Times New Roman" panose="02020603050405020304" pitchFamily="18" charset="0"/>
                <a:ea typeface="微软雅黑" panose="020B0503020204020204" charset="-122"/>
                <a:cs typeface="Courier New" panose="02070309020205020404" pitchFamily="49"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向心加速度的公式既适用于匀速圆周运动，也适用于非匀速圆周运动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3" name="标题 5"/>
          <p:cNvSpPr txBox="1"/>
          <p:nvPr/>
        </p:nvSpPr>
        <p:spPr>
          <a:xfrm>
            <a:off x="946413" y="272738"/>
            <a:ext cx="10189353" cy="531816"/>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zh-CN" sz="2800" b="1" dirty="0">
                <a:solidFill>
                  <a:prstClr val="black"/>
                </a:solidFill>
              </a:rPr>
              <a:t>匀速圆周运动的加速度大小</a:t>
            </a:r>
            <a:endParaRPr lang="zh-CN" altLang="zh-CN" sz="2800" b="1" dirty="0">
              <a:solidFill>
                <a:prstClr val="black"/>
              </a:solidFill>
            </a:endParaRPr>
          </a:p>
        </p:txBody>
      </p:sp>
      <p:sp>
        <p:nvSpPr>
          <p:cNvPr id="4" name="MH_Number_1"/>
          <p:cNvSpPr/>
          <p:nvPr>
            <p:custDataLst>
              <p:tags r:id="rId1"/>
            </p:custDataLst>
          </p:nvPr>
        </p:nvSpPr>
        <p:spPr bwMode="auto">
          <a:xfrm>
            <a:off x="0" y="261442"/>
            <a:ext cx="825500" cy="504000"/>
          </a:xfrm>
          <a:custGeom>
            <a:avLst/>
            <a:gdLst>
              <a:gd name="connsiteX0" fmla="*/ 0 w 374121"/>
              <a:gd name="connsiteY0" fmla="*/ 0 h 196322"/>
              <a:gd name="connsiteX1" fmla="*/ 274519 w 374121"/>
              <a:gd name="connsiteY1" fmla="*/ 0 h 196322"/>
              <a:gd name="connsiteX2" fmla="*/ 374121 w 374121"/>
              <a:gd name="connsiteY2" fmla="*/ 196322 h 196322"/>
              <a:gd name="connsiteX3" fmla="*/ 0 w 374121"/>
              <a:gd name="connsiteY3" fmla="*/ 196322 h 196322"/>
            </a:gdLst>
            <a:ahLst/>
            <a:cxnLst>
              <a:cxn ang="0">
                <a:pos x="connsiteX0" y="connsiteY0"/>
              </a:cxn>
              <a:cxn ang="0">
                <a:pos x="connsiteX1" y="connsiteY1"/>
              </a:cxn>
              <a:cxn ang="0">
                <a:pos x="connsiteX2" y="connsiteY2"/>
              </a:cxn>
              <a:cxn ang="0">
                <a:pos x="connsiteX3" y="connsiteY3"/>
              </a:cxn>
            </a:cxnLst>
            <a:rect l="l" t="t" r="r" b="b"/>
            <a:pathLst>
              <a:path w="374121" h="196322">
                <a:moveTo>
                  <a:pt x="0" y="0"/>
                </a:moveTo>
                <a:lnTo>
                  <a:pt x="274519" y="0"/>
                </a:lnTo>
                <a:lnTo>
                  <a:pt x="374121" y="196322"/>
                </a:lnTo>
                <a:lnTo>
                  <a:pt x="0" y="196322"/>
                </a:lnTo>
                <a:close/>
              </a:path>
            </a:pathLst>
          </a:custGeom>
          <a:solidFill>
            <a:srgbClr val="4F81BD"/>
          </a:solidFill>
          <a:ln w="12700">
            <a:solidFill>
              <a:srgbClr val="4F81BD"/>
            </a:solidFill>
            <a:miter lim="800000"/>
          </a:ln>
        </p:spPr>
        <p:txBody>
          <a:bodyPr wrap="square" lIns="0" tIns="0" rIns="72000" bIns="0" anchor="ctr">
            <a:noAutofit/>
          </a:bodyPr>
          <a:lstStyle>
            <a:lvl1pPr>
              <a:spcBef>
                <a:spcPct val="20000"/>
              </a:spcBef>
              <a:buFont typeface="Arial" panose="020B0604020202020204" pitchFamily="34" charset="0"/>
              <a:buChar char="•"/>
              <a:defRPr sz="3200">
                <a:solidFill>
                  <a:schemeClr val="tx1"/>
                </a:solidFill>
                <a:latin typeface="Arial Narrow" panose="020B0606020202030204" pitchFamily="34" charset="0"/>
                <a:ea typeface="微软雅黑" panose="020B0503020204020204" charset="-122"/>
              </a:defRPr>
            </a:lvl1pPr>
            <a:lvl2pPr marL="742950" indent="-285750">
              <a:spcBef>
                <a:spcPct val="20000"/>
              </a:spcBef>
              <a:buFont typeface="Arial" panose="020B0604020202020204" pitchFamily="34" charset="0"/>
              <a:buChar char="–"/>
              <a:defRPr sz="2800">
                <a:solidFill>
                  <a:schemeClr val="tx1"/>
                </a:solidFill>
                <a:latin typeface="Arial Narrow" panose="020B0606020202030204" pitchFamily="34" charset="0"/>
                <a:ea typeface="微软雅黑" panose="020B0503020204020204" charset="-122"/>
              </a:defRPr>
            </a:lvl2pPr>
            <a:lvl3pPr marL="1143000" indent="-228600">
              <a:spcBef>
                <a:spcPct val="20000"/>
              </a:spcBef>
              <a:buFont typeface="Arial" panose="020B0604020202020204" pitchFamily="34" charset="0"/>
              <a:buChar char="•"/>
              <a:defRPr sz="2400">
                <a:solidFill>
                  <a:schemeClr val="tx1"/>
                </a:solidFill>
                <a:latin typeface="Arial Narrow" panose="020B0606020202030204" pitchFamily="34" charset="0"/>
                <a:ea typeface="微软雅黑" panose="020B0503020204020204" charset="-122"/>
              </a:defRPr>
            </a:lvl3pPr>
            <a:lvl4pPr marL="16002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4pPr>
            <a:lvl5pPr marL="2057400" indent="-228600">
              <a:spcBef>
                <a:spcPct val="20000"/>
              </a:spcBef>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Narrow" panose="020B0606020202030204" pitchFamily="34" charset="0"/>
                <a:ea typeface="微软雅黑" panose="020B0503020204020204" charset="-122"/>
              </a:defRPr>
            </a:lvl9pPr>
          </a:lstStyle>
          <a:p>
            <a:pPr marL="0" marR="0" lvl="0" indent="0" algn="ctr" defTabSz="914400" eaLnBrk="1" fontAlgn="auto" latinLnBrk="0" hangingPunct="1">
              <a:lnSpc>
                <a:spcPct val="100000"/>
              </a:lnSpc>
              <a:spcBef>
                <a:spcPct val="0"/>
              </a:spcBef>
              <a:spcAft>
                <a:spcPts val="0"/>
              </a:spcAft>
              <a:buClrTx/>
              <a:buSzTx/>
              <a:buFontTx/>
              <a:buNone/>
              <a:defRPr/>
            </a:pPr>
            <a:endParaRPr kumimoji="0" lang="zh-CN" altLang="en-US" sz="2000" b="0" i="0" u="none" strike="noStrike" kern="0" cap="none" spc="0" normalizeH="0" baseline="0" noProof="0" dirty="0" smtClean="0">
              <a:ln>
                <a:noFill/>
              </a:ln>
              <a:solidFill>
                <a:srgbClr val="FFFFFF"/>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5" name="MH_Entry_1"/>
          <p:cNvSpPr/>
          <p:nvPr>
            <p:custDataLst>
              <p:tags r:id="rId2"/>
            </p:custDataLst>
          </p:nvPr>
        </p:nvSpPr>
        <p:spPr>
          <a:xfrm>
            <a:off x="0" y="302155"/>
            <a:ext cx="12190413" cy="504000"/>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1" fmla="*/ 0 w 2520280"/>
              <a:gd name="connsiteY0-2" fmla="*/ 1584176 h 1872208"/>
              <a:gd name="connsiteX1-3" fmla="*/ 2520280 w 2520280"/>
              <a:gd name="connsiteY1-4" fmla="*/ 1584176 h 1872208"/>
              <a:gd name="connsiteX2-5" fmla="*/ 2520280 w 2520280"/>
              <a:gd name="connsiteY2-6" fmla="*/ 1872208 h 1872208"/>
              <a:gd name="connsiteX3-7" fmla="*/ 0 w 2520280"/>
              <a:gd name="connsiteY3-8" fmla="*/ 1872208 h 1872208"/>
              <a:gd name="connsiteX4-9" fmla="*/ 0 w 2520280"/>
              <a:gd name="connsiteY4-10" fmla="*/ 1584176 h 1872208"/>
              <a:gd name="connsiteX5-11" fmla="*/ 0 w 2520280"/>
              <a:gd name="connsiteY5-12" fmla="*/ 0 h 1872208"/>
              <a:gd name="connsiteX6-13" fmla="*/ 2520280 w 2520280"/>
              <a:gd name="connsiteY6-14" fmla="*/ 0 h 1872208"/>
              <a:gd name="connsiteX7-15" fmla="*/ 0 w 2520280"/>
              <a:gd name="connsiteY7-16" fmla="*/ 0 h 1872208"/>
              <a:gd name="connsiteX0-17" fmla="*/ 0 w 2520280"/>
              <a:gd name="connsiteY0-18" fmla="*/ 1872208 h 1872208"/>
              <a:gd name="connsiteX1-19" fmla="*/ 2520280 w 2520280"/>
              <a:gd name="connsiteY1-20" fmla="*/ 1584176 h 1872208"/>
              <a:gd name="connsiteX2-21" fmla="*/ 2520280 w 2520280"/>
              <a:gd name="connsiteY2-22" fmla="*/ 1872208 h 1872208"/>
              <a:gd name="connsiteX3-23" fmla="*/ 0 w 2520280"/>
              <a:gd name="connsiteY3-24" fmla="*/ 1872208 h 1872208"/>
              <a:gd name="connsiteX4-25" fmla="*/ 0 w 2520280"/>
              <a:gd name="connsiteY4-26" fmla="*/ 0 h 1872208"/>
              <a:gd name="connsiteX5-27" fmla="*/ 2520280 w 2520280"/>
              <a:gd name="connsiteY5-28" fmla="*/ 0 h 1872208"/>
              <a:gd name="connsiteX6-29" fmla="*/ 0 w 2520280"/>
              <a:gd name="connsiteY6-30" fmla="*/ 0 h 1872208"/>
              <a:gd name="connsiteX0-31" fmla="*/ 0 w 2520280"/>
              <a:gd name="connsiteY0-32" fmla="*/ 1872208 h 1872208"/>
              <a:gd name="connsiteX1-33" fmla="*/ 2520280 w 2520280"/>
              <a:gd name="connsiteY1-34" fmla="*/ 1872208 h 1872208"/>
              <a:gd name="connsiteX2-35" fmla="*/ 0 w 2520280"/>
              <a:gd name="connsiteY2-36" fmla="*/ 1872208 h 1872208"/>
              <a:gd name="connsiteX3-37" fmla="*/ 0 w 2520280"/>
              <a:gd name="connsiteY3-38" fmla="*/ 0 h 1872208"/>
              <a:gd name="connsiteX4-39" fmla="*/ 2520280 w 2520280"/>
              <a:gd name="connsiteY4-40" fmla="*/ 0 h 1872208"/>
              <a:gd name="connsiteX5-41" fmla="*/ 0 w 2520280"/>
              <a:gd name="connsiteY5-42" fmla="*/ 0 h 1872208"/>
              <a:gd name="connsiteX0-43" fmla="*/ 0 w 2520280"/>
              <a:gd name="connsiteY0-44" fmla="*/ 1872208 h 1872208"/>
              <a:gd name="connsiteX1-45" fmla="*/ 2520280 w 2520280"/>
              <a:gd name="connsiteY1-46" fmla="*/ 1872208 h 1872208"/>
              <a:gd name="connsiteX2-47" fmla="*/ 0 w 2520280"/>
              <a:gd name="connsiteY2-48" fmla="*/ 1872208 h 1872208"/>
              <a:gd name="connsiteX3-49" fmla="*/ 0 w 2520280"/>
              <a:gd name="connsiteY3-50" fmla="*/ 0 h 1872208"/>
              <a:gd name="connsiteX4-51" fmla="*/ 34255 w 2520280"/>
              <a:gd name="connsiteY4-52" fmla="*/ 0 h 1872208"/>
              <a:gd name="connsiteX5-53" fmla="*/ 0 w 2520280"/>
              <a:gd name="connsiteY5-54" fmla="*/ 0 h 1872208"/>
              <a:gd name="connsiteX0-55" fmla="*/ 0 w 2520280"/>
              <a:gd name="connsiteY0-56" fmla="*/ 1872208 h 1872208"/>
              <a:gd name="connsiteX1-57" fmla="*/ 2520280 w 2520280"/>
              <a:gd name="connsiteY1-58" fmla="*/ 1872208 h 1872208"/>
              <a:gd name="connsiteX2-59" fmla="*/ 0 w 2520280"/>
              <a:gd name="connsiteY2-60" fmla="*/ 1872208 h 1872208"/>
              <a:gd name="connsiteX3-61" fmla="*/ 0 w 2520280"/>
              <a:gd name="connsiteY3-62" fmla="*/ 0 h 1872208"/>
              <a:gd name="connsiteX4-63" fmla="*/ 917 w 2520280"/>
              <a:gd name="connsiteY4-64" fmla="*/ 6036 h 1872208"/>
              <a:gd name="connsiteX5-65" fmla="*/ 0 w 2520280"/>
              <a:gd name="connsiteY5-66" fmla="*/ 0 h 1872208"/>
              <a:gd name="connsiteX0-67" fmla="*/ 0 w 2520280"/>
              <a:gd name="connsiteY0-68" fmla="*/ 1890314 h 1890314"/>
              <a:gd name="connsiteX1-69" fmla="*/ 2520280 w 2520280"/>
              <a:gd name="connsiteY1-70" fmla="*/ 1890314 h 1890314"/>
              <a:gd name="connsiteX2-71" fmla="*/ 0 w 2520280"/>
              <a:gd name="connsiteY2-72" fmla="*/ 1890314 h 1890314"/>
              <a:gd name="connsiteX3-73" fmla="*/ 0 w 2520280"/>
              <a:gd name="connsiteY3-74" fmla="*/ 18106 h 1890314"/>
              <a:gd name="connsiteX4-75" fmla="*/ 53304 w 2520280"/>
              <a:gd name="connsiteY4-76" fmla="*/ 0 h 1890314"/>
              <a:gd name="connsiteX5-77" fmla="*/ 0 w 2520280"/>
              <a:gd name="connsiteY5-78" fmla="*/ 18106 h 1890314"/>
              <a:gd name="connsiteX0-79" fmla="*/ 0 w 2520280"/>
              <a:gd name="connsiteY0-80" fmla="*/ 1872208 h 1872208"/>
              <a:gd name="connsiteX1-81" fmla="*/ 2520280 w 2520280"/>
              <a:gd name="connsiteY1-82" fmla="*/ 1872208 h 1872208"/>
              <a:gd name="connsiteX2-83" fmla="*/ 0 w 2520280"/>
              <a:gd name="connsiteY2-84" fmla="*/ 1872208 h 1872208"/>
              <a:gd name="connsiteX3-85" fmla="*/ 0 w 2520280"/>
              <a:gd name="connsiteY3-86" fmla="*/ 0 h 1872208"/>
              <a:gd name="connsiteX4-87" fmla="*/ 916 w 2520280"/>
              <a:gd name="connsiteY4-88" fmla="*/ 0 h 1872208"/>
              <a:gd name="connsiteX5-89" fmla="*/ 0 w 2520280"/>
              <a:gd name="connsiteY5-90" fmla="*/ 0 h 187220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19050" cap="sq" cmpd="sng" algn="ctr">
            <a:solidFill>
              <a:srgbClr val="0070C0"/>
            </a:solidFill>
            <a:prstDash val="solid"/>
            <a:bevel/>
          </a:ln>
          <a:effectLst/>
        </p:spPr>
        <p:txBody>
          <a:bodyPr rot="0" spcFirstLastPara="0" vertOverflow="overflow" horzOverflow="overflow" vert="horz" wrap="square" lIns="108000" tIns="0" rIns="0" bIns="0" numCol="1" spcCol="0" rtlCol="0" fromWordArt="0" anchor="ctr" anchorCtr="0" forceAA="0" compatLnSpc="1">
            <a:normAutofit/>
          </a:bodyPr>
          <a:lstStyle/>
          <a:p>
            <a:pPr marL="0" marR="0" lvl="0" indent="0" defTabSz="914400" eaLnBrk="1" fontAlgn="auto" latinLnBrk="0" hangingPunct="1">
              <a:lnSpc>
                <a:spcPct val="130000"/>
              </a:lnSpc>
              <a:spcBef>
                <a:spcPts val="0"/>
              </a:spcBef>
              <a:spcAft>
                <a:spcPts val="0"/>
              </a:spcAft>
              <a:buClrTx/>
              <a:buSzTx/>
              <a:buFontTx/>
              <a:buNone/>
              <a:defRPr/>
            </a:pPr>
            <a:endParaRPr kumimoji="0" lang="zh-CN" altLang="en-US" sz="2000" b="0" i="0" u="none" strike="noStrike" kern="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endParaRPr>
          </a:p>
        </p:txBody>
      </p:sp>
      <p:sp>
        <p:nvSpPr>
          <p:cNvPr id="6" name="标题 5"/>
          <p:cNvSpPr txBox="1"/>
          <p:nvPr/>
        </p:nvSpPr>
        <p:spPr>
          <a:xfrm>
            <a:off x="84674" y="307048"/>
            <a:ext cx="609932" cy="419944"/>
          </a:xfrm>
          <a:prstGeom prst="rect">
            <a:avLst/>
          </a:prstGeom>
        </p:spPr>
        <p:txBody>
          <a:bodyPr/>
          <a:lstStyle>
            <a:lvl1pPr algn="ctr" defTabSz="1217295" rtl="0" eaLnBrk="0" fontAlgn="base" hangingPunct="0">
              <a:spcBef>
                <a:spcPct val="0"/>
              </a:spcBef>
              <a:spcAft>
                <a:spcPct val="0"/>
              </a:spcAft>
              <a:defRPr sz="5900" kern="1200">
                <a:solidFill>
                  <a:schemeClr val="tx1"/>
                </a:solidFill>
                <a:latin typeface="+mj-lt"/>
                <a:ea typeface="+mj-ea"/>
                <a:cs typeface="微软雅黑" panose="020B0503020204020204" charset="-122"/>
              </a:defRPr>
            </a:lvl1pPr>
            <a:lvl2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2pPr>
            <a:lvl3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3pPr>
            <a:lvl4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4pPr>
            <a:lvl5pPr algn="ctr" defTabSz="1217295" rtl="0" eaLnBrk="0" fontAlgn="base" hangingPunct="0">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5pPr>
            <a:lvl6pPr marL="4572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6pPr>
            <a:lvl7pPr marL="9144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7pPr>
            <a:lvl8pPr marL="13716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8pPr>
            <a:lvl9pPr marL="1828800" algn="ctr" defTabSz="1217295" rtl="0" fontAlgn="base">
              <a:spcBef>
                <a:spcPct val="0"/>
              </a:spcBef>
              <a:spcAft>
                <a:spcPct val="0"/>
              </a:spcAft>
              <a:defRPr sz="5900">
                <a:solidFill>
                  <a:schemeClr val="tx1"/>
                </a:solidFill>
                <a:latin typeface="Arial Black" panose="020B0A04020102020204" pitchFamily="34" charset="0"/>
                <a:ea typeface="微软雅黑" panose="020B0503020204020204" charset="-122"/>
                <a:cs typeface="微软雅黑" panose="020B0503020204020204" charset="-122"/>
              </a:defRPr>
            </a:lvl9pPr>
          </a:lstStyle>
          <a:p>
            <a:pPr algn="l"/>
            <a:r>
              <a:rPr lang="zh-CN" altLang="en-US" sz="2800" b="1" dirty="0" smtClean="0">
                <a:solidFill>
                  <a:schemeClr val="bg1"/>
                </a:solidFill>
              </a:rPr>
              <a:t>二</a:t>
            </a:r>
            <a:endParaRPr lang="zh-CN" altLang="zh-CN" sz="2800" b="1" dirty="0">
              <a:solidFill>
                <a:schemeClr val="bg1"/>
              </a:solidFill>
            </a:endParaRPr>
          </a:p>
        </p:txBody>
      </p:sp>
      <p:graphicFrame>
        <p:nvGraphicFramePr>
          <p:cNvPr id="2" name="对象 1"/>
          <p:cNvGraphicFramePr>
            <a:graphicFrameLocks noChangeAspect="1"/>
          </p:cNvGraphicFramePr>
          <p:nvPr/>
        </p:nvGraphicFramePr>
        <p:xfrm>
          <a:off x="1170087" y="1953249"/>
          <a:ext cx="473075" cy="809625"/>
        </p:xfrm>
        <a:graphic>
          <a:graphicData uri="http://schemas.openxmlformats.org/presentationml/2006/ole">
            <mc:AlternateContent xmlns:mc="http://schemas.openxmlformats.org/markup-compatibility/2006">
              <mc:Choice xmlns:v="urn:schemas-microsoft-com:vml" Requires="v">
                <p:oleObj spid="_x0000_s93193" name="文档" r:id="rId3" imgW="647700" imgH="1092200" progId="Word.Document.12">
                  <p:embed/>
                </p:oleObj>
              </mc:Choice>
              <mc:Fallback>
                <p:oleObj name="文档" r:id="rId3" imgW="647700" imgH="1092200" progId="Word.Document.12">
                  <p:embed/>
                  <p:pic>
                    <p:nvPicPr>
                      <p:cNvPr id="0" name="图片 93192"/>
                      <p:cNvPicPr/>
                      <p:nvPr/>
                    </p:nvPicPr>
                    <p:blipFill>
                      <a:blip r:embed="rId4"/>
                      <a:stretch>
                        <a:fillRect/>
                      </a:stretch>
                    </p:blipFill>
                    <p:spPr>
                      <a:xfrm>
                        <a:off x="1170087" y="1953249"/>
                        <a:ext cx="473075" cy="809625"/>
                      </a:xfrm>
                      <a:prstGeom prst="rect">
                        <a:avLst/>
                      </a:prstGeom>
                    </p:spPr>
                  </p:pic>
                </p:oleObj>
              </mc:Fallback>
            </mc:AlternateContent>
          </a:graphicData>
        </a:graphic>
      </p:graphicFrame>
      <p:sp>
        <p:nvSpPr>
          <p:cNvPr id="8" name="矩形 7"/>
          <p:cNvSpPr/>
          <p:nvPr/>
        </p:nvSpPr>
        <p:spPr>
          <a:xfrm>
            <a:off x="2330662" y="2089128"/>
            <a:ext cx="625492" cy="461665"/>
          </a:xfrm>
          <a:prstGeom prst="rect">
            <a:avLst/>
          </a:prstGeom>
        </p:spPr>
        <p:txBody>
          <a:bodyPr wrap="none">
            <a:spAutoFit/>
          </a:bodyPr>
          <a:lstStyle/>
          <a:p>
            <a:r>
              <a:rPr lang="en-US" altLang="zh-CN" i="1" kern="100" dirty="0">
                <a:solidFill>
                  <a:srgbClr val="C00000"/>
                </a:solidFill>
                <a:latin typeface="Times New Roman" panose="02020603050405020304" pitchFamily="18" charset="0"/>
                <a:ea typeface="微软雅黑" panose="020B0503020204020204" charset="-122"/>
              </a:rPr>
              <a:t>ω</a:t>
            </a:r>
            <a:r>
              <a:rPr lang="en-US" altLang="zh-CN" kern="100" baseline="30000" dirty="0">
                <a:solidFill>
                  <a:srgbClr val="C00000"/>
                </a:solidFill>
                <a:latin typeface="Times New Roman" panose="02020603050405020304" pitchFamily="18" charset="0"/>
                <a:ea typeface="微软雅黑" panose="020B0503020204020204" charset="-122"/>
              </a:rPr>
              <a:t>2</a:t>
            </a:r>
            <a:r>
              <a:rPr lang="en-US" altLang="zh-CN" i="1" kern="100" dirty="0">
                <a:solidFill>
                  <a:srgbClr val="C00000"/>
                </a:solidFill>
                <a:latin typeface="Times New Roman" panose="02020603050405020304" pitchFamily="18" charset="0"/>
                <a:ea typeface="微软雅黑" panose="020B0503020204020204" charset="-122"/>
              </a:rPr>
              <a:t>r</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3"/>
          <p:cNvSpPr/>
          <p:nvPr/>
        </p:nvSpPr>
        <p:spPr>
          <a:xfrm>
            <a:off x="910630" y="477466"/>
            <a:ext cx="3794786" cy="545732"/>
          </a:xfrm>
          <a:prstGeom prst="rect">
            <a:avLst/>
          </a:prstGeom>
        </p:spPr>
        <p:txBody>
          <a:bodyPr wrap="none">
            <a:noAutofit/>
          </a:bodyPr>
          <a:lstStyle/>
          <a:p>
            <a:r>
              <a:rPr lang="zh-CN" altLang="en-US" sz="2800" b="1" dirty="0" smtClean="0">
                <a:latin typeface="+mj-ea"/>
                <a:ea typeface="+mj-ea"/>
              </a:rPr>
              <a:t>即学即用</a:t>
            </a:r>
            <a:endParaRPr lang="zh-CN" altLang="en-US" sz="2800" b="1" dirty="0">
              <a:latin typeface="+mj-ea"/>
              <a:ea typeface="+mj-ea"/>
            </a:endParaRPr>
          </a:p>
        </p:txBody>
      </p:sp>
      <p:sp>
        <p:nvSpPr>
          <p:cNvPr id="8" name="等腰三角形 7"/>
          <p:cNvSpPr/>
          <p:nvPr/>
        </p:nvSpPr>
        <p:spPr>
          <a:xfrm rot="5400000">
            <a:off x="605408" y="574659"/>
            <a:ext cx="344050" cy="30967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22598" y="1134849"/>
            <a:ext cx="10945216" cy="4370403"/>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判断下列说法的正误</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(1)</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做匀速圆周运动的物体的加速度一定不为</a:t>
            </a:r>
            <a:r>
              <a:rPr lang="en-US" altLang="zh-CN" kern="100" dirty="0">
                <a:latin typeface="Times New Roman" panose="02020603050405020304" pitchFamily="18" charset="0"/>
                <a:ea typeface="微软雅黑" panose="020B0503020204020204" charset="-122"/>
                <a:cs typeface="Courier New" panose="02070309020205020404" pitchFamily="49" charset="0"/>
              </a:rPr>
              <a:t>0.(</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匀速圆周运动的加速度始终不变</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(3)</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匀速圆周运动是匀变速运动</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(4)</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匀速圆周运动的向心加速度的方向时刻指向圆心，大小不变</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en-US" altLang="zh-CN" sz="1050" kern="100" dirty="0" smtClean="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(5)</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根据</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a:t>
            </a:r>
            <a:r>
              <a:rPr lang="en-US" altLang="zh-CN" kern="100" dirty="0" smtClean="0">
                <a:latin typeface="Times New Roman" panose="02020603050405020304" pitchFamily="18" charset="0"/>
                <a:ea typeface="微软雅黑" panose="020B0503020204020204" charset="-122"/>
                <a:cs typeface="Times New Roman" panose="02020603050405020304" pitchFamily="18" charset="0"/>
              </a:rPr>
              <a:t>    </a:t>
            </a:r>
            <a:r>
              <a:rPr lang="zh-CN" altLang="zh-CN" kern="100" dirty="0" smtClean="0">
                <a:latin typeface="Times New Roman" panose="02020603050405020304" pitchFamily="18" charset="0"/>
                <a:ea typeface="微软雅黑" panose="020B0503020204020204" charset="-122"/>
                <a:cs typeface="Times New Roman" panose="02020603050405020304" pitchFamily="18" charset="0"/>
              </a:rPr>
              <a:t>知</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与半径</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成反比</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a:p>
            <a:pPr algn="just">
              <a:lnSpc>
                <a:spcPct val="20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(6)</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根据</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a:t>
            </a:r>
            <a:r>
              <a:rPr lang="en-US" altLang="zh-CN" i="1" kern="100" dirty="0">
                <a:latin typeface="Times New Roman" panose="02020603050405020304" pitchFamily="18" charset="0"/>
                <a:ea typeface="微软雅黑" panose="020B0503020204020204" charset="-122"/>
                <a:cs typeface="Courier New" panose="02070309020205020404" pitchFamily="49" charset="0"/>
              </a:rPr>
              <a:t>ω</a:t>
            </a:r>
            <a:r>
              <a:rPr lang="en-US" altLang="zh-CN" kern="100" baseline="30000" dirty="0">
                <a:latin typeface="Times New Roman" panose="02020603050405020304" pitchFamily="18" charset="0"/>
                <a:ea typeface="微软雅黑" panose="020B0503020204020204" charset="-122"/>
                <a:cs typeface="Courier New" panose="02070309020205020404" pitchFamily="49" charset="0"/>
              </a:rPr>
              <a:t>2</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知向心加速度</a:t>
            </a:r>
            <a:r>
              <a:rPr lang="en-US" altLang="zh-CN" i="1" kern="100" dirty="0">
                <a:latin typeface="Times New Roman" panose="02020603050405020304" pitchFamily="18" charset="0"/>
                <a:ea typeface="微软雅黑" panose="020B0503020204020204" charset="-122"/>
                <a:cs typeface="Courier New" panose="02070309020205020404" pitchFamily="49" charset="0"/>
              </a:rPr>
              <a:t>a</a:t>
            </a:r>
            <a:r>
              <a:rPr lang="en-US" altLang="zh-CN" kern="100" baseline="-25000" dirty="0">
                <a:latin typeface="Times New Roman" panose="02020603050405020304" pitchFamily="18" charset="0"/>
                <a:ea typeface="微软雅黑" panose="020B0503020204020204" charset="-122"/>
                <a:cs typeface="Courier New" panose="02070309020205020404" pitchFamily="49" charset="0"/>
              </a:rPr>
              <a:t>n</a:t>
            </a:r>
            <a:r>
              <a:rPr lang="zh-CN" altLang="zh-CN" kern="100" dirty="0">
                <a:latin typeface="Times New Roman" panose="02020603050405020304" pitchFamily="18" charset="0"/>
                <a:ea typeface="微软雅黑" panose="020B0503020204020204" charset="-122"/>
                <a:cs typeface="Times New Roman" panose="02020603050405020304" pitchFamily="18" charset="0"/>
              </a:rPr>
              <a:t>与半径</a:t>
            </a:r>
            <a:r>
              <a:rPr lang="en-US" altLang="zh-CN" i="1" kern="100" dirty="0">
                <a:latin typeface="Times New Roman" panose="02020603050405020304" pitchFamily="18" charset="0"/>
                <a:ea typeface="微软雅黑" panose="020B0503020204020204" charset="-122"/>
                <a:cs typeface="Courier New" panose="02070309020205020404" pitchFamily="49" charset="0"/>
              </a:rPr>
              <a:t>r</a:t>
            </a:r>
            <a:r>
              <a:rPr lang="zh-CN" altLang="zh-CN" kern="100" dirty="0">
                <a:latin typeface="Times New Roman" panose="02020603050405020304" pitchFamily="18" charset="0"/>
                <a:ea typeface="微软雅黑" panose="020B0503020204020204" charset="-122"/>
                <a:cs typeface="Times New Roman" panose="02020603050405020304" pitchFamily="18" charset="0"/>
              </a:rPr>
              <a:t>成正比</a:t>
            </a:r>
            <a:r>
              <a:rPr lang="en-US" altLang="zh-CN" kern="100" dirty="0">
                <a:latin typeface="Times New Roman" panose="02020603050405020304" pitchFamily="18" charset="0"/>
                <a:ea typeface="微软雅黑" panose="020B0503020204020204" charset="-122"/>
                <a:cs typeface="Courier New" panose="02070309020205020404" pitchFamily="49" charset="0"/>
              </a:rPr>
              <a:t>.(</a:t>
            </a:r>
            <a:r>
              <a:rPr lang="zh-CN" altLang="zh-CN" kern="100" dirty="0">
                <a:latin typeface="Times New Roman" panose="02020603050405020304" pitchFamily="18" charset="0"/>
                <a:ea typeface="微软雅黑" panose="020B0503020204020204" charset="-122"/>
                <a:cs typeface="Times New Roman" panose="02020603050405020304" pitchFamily="18" charset="0"/>
              </a:rPr>
              <a:t>　　</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a:t>
            </a:r>
            <a:endParaRPr lang="zh-CN" altLang="zh-CN" sz="1050" kern="100" dirty="0">
              <a:latin typeface="宋体" panose="02010600030101010101" pitchFamily="2" charset="-122"/>
              <a:ea typeface="宋体" panose="02010600030101010101" pitchFamily="2" charset="-122"/>
              <a:cs typeface="Courier New" panose="02070309020205020404" pitchFamily="49" charset="0"/>
            </a:endParaRPr>
          </a:p>
        </p:txBody>
      </p:sp>
      <p:sp>
        <p:nvSpPr>
          <p:cNvPr id="6" name="矩形 5"/>
          <p:cNvSpPr/>
          <p:nvPr/>
        </p:nvSpPr>
        <p:spPr>
          <a:xfrm>
            <a:off x="6929144" y="1829448"/>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微软雅黑" panose="020B0503020204020204" charset="-122"/>
                <a:cs typeface="Times New Roman" panose="02020603050405020304" pitchFamily="18" charset="0"/>
              </a:rPr>
              <a:t>√</a:t>
            </a:r>
            <a:endParaRPr lang="zh-CN" altLang="en-US" sz="2800" dirty="0">
              <a:solidFill>
                <a:srgbClr val="C00000"/>
              </a:solidFill>
            </a:endParaRPr>
          </a:p>
        </p:txBody>
      </p:sp>
      <p:sp>
        <p:nvSpPr>
          <p:cNvPr id="14" name="矩形 13"/>
          <p:cNvSpPr/>
          <p:nvPr/>
        </p:nvSpPr>
        <p:spPr>
          <a:xfrm>
            <a:off x="5580042" y="2366370"/>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sp>
        <p:nvSpPr>
          <p:cNvPr id="16" name="矩形 15"/>
          <p:cNvSpPr/>
          <p:nvPr/>
        </p:nvSpPr>
        <p:spPr>
          <a:xfrm>
            <a:off x="4959561" y="2901723"/>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sp>
        <p:nvSpPr>
          <p:cNvPr id="17" name="矩形 16"/>
          <p:cNvSpPr/>
          <p:nvPr/>
        </p:nvSpPr>
        <p:spPr>
          <a:xfrm>
            <a:off x="9205945" y="3468262"/>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微软雅黑" panose="020B0503020204020204" charset="-122"/>
                <a:cs typeface="Times New Roman" panose="02020603050405020304" pitchFamily="18" charset="0"/>
              </a:rPr>
              <a:t>√</a:t>
            </a:r>
            <a:endParaRPr lang="zh-CN" altLang="en-US" sz="2800" dirty="0">
              <a:solidFill>
                <a:srgbClr val="C00000"/>
              </a:solidFill>
            </a:endParaRPr>
          </a:p>
        </p:txBody>
      </p:sp>
      <p:sp>
        <p:nvSpPr>
          <p:cNvPr id="18" name="矩形 17"/>
          <p:cNvSpPr/>
          <p:nvPr/>
        </p:nvSpPr>
        <p:spPr>
          <a:xfrm>
            <a:off x="6810631" y="4130150"/>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sp>
        <p:nvSpPr>
          <p:cNvPr id="10" name="矩形 9"/>
          <p:cNvSpPr/>
          <p:nvPr/>
        </p:nvSpPr>
        <p:spPr>
          <a:xfrm>
            <a:off x="6939229" y="4859755"/>
            <a:ext cx="543739" cy="523220"/>
          </a:xfrm>
          <a:prstGeom prst="rect">
            <a:avLst/>
          </a:prstGeom>
        </p:spPr>
        <p:txBody>
          <a:bodyPr wrap="none">
            <a:spAutoFit/>
          </a:bodyPr>
          <a:lstStyle/>
          <a:p>
            <a:r>
              <a:rPr lang="en-US" altLang="zh-CN" sz="2800" kern="100" dirty="0">
                <a:solidFill>
                  <a:srgbClr val="C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dirty="0">
              <a:solidFill>
                <a:srgbClr val="C00000"/>
              </a:solidFill>
              <a:latin typeface="宋体" panose="02010600030101010101" pitchFamily="2" charset="-122"/>
              <a:ea typeface="宋体" panose="02010600030101010101" pitchFamily="2" charset="-122"/>
            </a:endParaRPr>
          </a:p>
        </p:txBody>
      </p:sp>
      <p:graphicFrame>
        <p:nvGraphicFramePr>
          <p:cNvPr id="2" name="对象 1"/>
          <p:cNvGraphicFramePr>
            <a:graphicFrameLocks noChangeAspect="1"/>
          </p:cNvGraphicFramePr>
          <p:nvPr/>
        </p:nvGraphicFramePr>
        <p:xfrm>
          <a:off x="2244874" y="3996482"/>
          <a:ext cx="454025" cy="857250"/>
        </p:xfrm>
        <a:graphic>
          <a:graphicData uri="http://schemas.openxmlformats.org/presentationml/2006/ole">
            <mc:AlternateContent xmlns:mc="http://schemas.openxmlformats.org/markup-compatibility/2006">
              <mc:Choice xmlns:v="urn:schemas-microsoft-com:vml" Requires="v">
                <p:oleObj spid="_x0000_s119813" name="文档" r:id="rId1" imgW="622300" imgH="1155700" progId="Word.Document.12">
                  <p:embed/>
                </p:oleObj>
              </mc:Choice>
              <mc:Fallback>
                <p:oleObj name="文档" r:id="rId1" imgW="622300" imgH="1155700" progId="Word.Document.12">
                  <p:embed/>
                  <p:pic>
                    <p:nvPicPr>
                      <p:cNvPr id="0" name="图片 119812"/>
                      <p:cNvPicPr/>
                      <p:nvPr/>
                    </p:nvPicPr>
                    <p:blipFill>
                      <a:blip r:embed="rId2"/>
                      <a:stretch>
                        <a:fillRect/>
                      </a:stretch>
                    </p:blipFill>
                    <p:spPr>
                      <a:xfrm>
                        <a:off x="2244874" y="3996482"/>
                        <a:ext cx="454025" cy="857250"/>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16" grpId="0"/>
      <p:bldP spid="17" grpId="0"/>
      <p:bldP spid="18"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332146" y="853706"/>
            <a:ext cx="11526120" cy="1785080"/>
          </a:xfrm>
          <a:prstGeom prst="rect">
            <a:avLst/>
          </a:prstGeom>
        </p:spPr>
        <p:txBody>
          <a:bodyPr wrap="square" lIns="121898" tIns="60948" rIns="121898" bIns="60948">
            <a:spAutoFit/>
          </a:bodyPr>
          <a:lstStyle/>
          <a:p>
            <a:pPr algn="just">
              <a:lnSpc>
                <a:spcPct val="150000"/>
              </a:lnSpc>
              <a:spcAft>
                <a:spcPts val="0"/>
              </a:spcAft>
            </a:pPr>
            <a:r>
              <a:rPr lang="en-US" altLang="zh-CN" kern="100" dirty="0">
                <a:latin typeface="Times New Roman" panose="02020603050405020304" pitchFamily="18" charset="0"/>
                <a:ea typeface="微软雅黑" panose="020B0503020204020204" charset="-122"/>
                <a:cs typeface="Courier New" panose="02070309020205020404" pitchFamily="49" charset="0"/>
              </a:rPr>
              <a:t>2.</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在长</a:t>
            </a:r>
            <a:r>
              <a:rPr lang="en-US" altLang="zh-CN" kern="100" dirty="0">
                <a:latin typeface="Times New Roman" panose="02020603050405020304" pitchFamily="18" charset="0"/>
                <a:ea typeface="微软雅黑" panose="020B0503020204020204" charset="-122"/>
                <a:cs typeface="Courier New" panose="02070309020205020404" pitchFamily="49" charset="0"/>
              </a:rPr>
              <a:t>0.2 m</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的细绳的一端系一小球，绳的另一端固定在水平桌面上，使小球以大小为</a:t>
            </a:r>
            <a:r>
              <a:rPr lang="en-US" altLang="zh-CN" kern="100" dirty="0">
                <a:latin typeface="Times New Roman" panose="02020603050405020304" pitchFamily="18" charset="0"/>
                <a:ea typeface="微软雅黑" panose="020B0503020204020204" charset="-122"/>
                <a:cs typeface="Courier New" panose="02070309020205020404" pitchFamily="49" charset="0"/>
              </a:rPr>
              <a:t>0.6 m/s</a:t>
            </a:r>
            <a:r>
              <a:rPr lang="zh-CN" altLang="zh-CN" kern="100" dirty="0">
                <a:latin typeface="Times New Roman" panose="02020603050405020304" pitchFamily="18" charset="0"/>
                <a:ea typeface="微软雅黑" panose="020B0503020204020204" charset="-122"/>
                <a:cs typeface="Times New Roman" panose="02020603050405020304" pitchFamily="18" charset="0"/>
              </a:rPr>
              <a:t>的线速度在桌面上做匀速圆周运动，则小球运动的角速度为</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___</a:t>
            </a:r>
            <a:r>
              <a:rPr lang="en-US" altLang="zh-CN" kern="100" dirty="0">
                <a:latin typeface="Times New Roman" panose="02020603050405020304" pitchFamily="18" charset="0"/>
                <a:ea typeface="微软雅黑" panose="020B0503020204020204" charset="-122"/>
                <a:cs typeface="Courier New" panose="02070309020205020404" pitchFamily="49" charset="0"/>
              </a:rPr>
              <a:t>_</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___</a:t>
            </a:r>
            <a:r>
              <a:rPr lang="zh-CN" altLang="zh-CN" kern="100" dirty="0">
                <a:latin typeface="Times New Roman" panose="02020603050405020304" pitchFamily="18" charset="0"/>
                <a:ea typeface="微软雅黑" panose="020B0503020204020204" charset="-122"/>
                <a:cs typeface="Times New Roman" panose="02020603050405020304" pitchFamily="18" charset="0"/>
              </a:rPr>
              <a:t>，向心加速度大小为</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_____</a:t>
            </a:r>
            <a:r>
              <a:rPr lang="en-US" altLang="zh-CN" kern="100" dirty="0">
                <a:latin typeface="Times New Roman" panose="02020603050405020304" pitchFamily="18" charset="0"/>
                <a:ea typeface="微软雅黑" panose="020B0503020204020204" charset="-122"/>
                <a:cs typeface="Courier New" panose="02070309020205020404" pitchFamily="49" charset="0"/>
              </a:rPr>
              <a:t>_</a:t>
            </a:r>
            <a:r>
              <a:rPr lang="en-US" altLang="zh-CN" kern="100" dirty="0" smtClean="0">
                <a:latin typeface="Times New Roman" panose="02020603050405020304" pitchFamily="18" charset="0"/>
                <a:ea typeface="微软雅黑" panose="020B0503020204020204" charset="-122"/>
                <a:cs typeface="Courier New" panose="02070309020205020404" pitchFamily="49" charset="0"/>
              </a:rPr>
              <a:t>__.</a:t>
            </a:r>
            <a:endParaRPr lang="zh-CN" altLang="zh-CN" sz="1050" kern="100" dirty="0">
              <a:effectLst/>
              <a:latin typeface="宋体" panose="02010600030101010101" pitchFamily="2" charset="-122"/>
              <a:ea typeface="宋体" panose="02010600030101010101" pitchFamily="2" charset="-122"/>
              <a:cs typeface="Courier New" panose="02070309020205020404" pitchFamily="49" charset="0"/>
            </a:endParaRPr>
          </a:p>
        </p:txBody>
      </p:sp>
      <p:sp>
        <p:nvSpPr>
          <p:cNvPr id="7" name="矩形 6"/>
          <p:cNvSpPr/>
          <p:nvPr/>
        </p:nvSpPr>
        <p:spPr>
          <a:xfrm>
            <a:off x="9771832" y="1525119"/>
            <a:ext cx="1013419" cy="461665"/>
          </a:xfrm>
          <a:prstGeom prst="rect">
            <a:avLst/>
          </a:prstGeom>
        </p:spPr>
        <p:txBody>
          <a:bodyPr wrap="none">
            <a:spAutoFit/>
          </a:bodyPr>
          <a:lstStyle/>
          <a:p>
            <a:r>
              <a:rPr lang="en-US" altLang="zh-CN" kern="100" dirty="0">
                <a:solidFill>
                  <a:srgbClr val="C00000"/>
                </a:solidFill>
                <a:latin typeface="Times New Roman" panose="02020603050405020304" pitchFamily="18" charset="0"/>
                <a:ea typeface="微软雅黑" panose="020B0503020204020204" charset="-122"/>
              </a:rPr>
              <a:t>3 rad</a:t>
            </a:r>
            <a:r>
              <a:rPr lang="en-US" altLang="zh-CN" kern="100" dirty="0">
                <a:solidFill>
                  <a:srgbClr val="C00000"/>
                </a:solidFill>
                <a:latin typeface="IPAPANNEW" panose="02000500070000020004" pitchFamily="2" charset="0"/>
                <a:ea typeface="微软雅黑" panose="020B0503020204020204" charset="-122"/>
                <a:cs typeface="Times New Roman" panose="02020603050405020304" pitchFamily="18" charset="0"/>
              </a:rPr>
              <a:t>/s</a:t>
            </a:r>
            <a:endParaRPr lang="zh-CN" altLang="en-US" dirty="0"/>
          </a:p>
        </p:txBody>
      </p:sp>
      <p:sp>
        <p:nvSpPr>
          <p:cNvPr id="11" name="矩形 10"/>
          <p:cNvSpPr/>
          <p:nvPr/>
        </p:nvSpPr>
        <p:spPr>
          <a:xfrm>
            <a:off x="2261628" y="2068317"/>
            <a:ext cx="1207382" cy="461665"/>
          </a:xfrm>
          <a:prstGeom prst="rect">
            <a:avLst/>
          </a:prstGeom>
        </p:spPr>
        <p:txBody>
          <a:bodyPr wrap="none">
            <a:spAutoFit/>
          </a:bodyPr>
          <a:lstStyle/>
          <a:p>
            <a:r>
              <a:rPr lang="en-US" altLang="zh-CN" kern="100" dirty="0">
                <a:solidFill>
                  <a:srgbClr val="C00000"/>
                </a:solidFill>
                <a:latin typeface="IPAPANNEW" panose="02000500070000020004" pitchFamily="2" charset="0"/>
                <a:ea typeface="微软雅黑" panose="020B0503020204020204" charset="-122"/>
                <a:cs typeface="Times New Roman" panose="02020603050405020304" pitchFamily="18" charset="0"/>
              </a:rPr>
              <a:t>1.8 m/</a:t>
            </a:r>
            <a:r>
              <a:rPr lang="en-US" altLang="zh-CN" kern="100" dirty="0">
                <a:solidFill>
                  <a:srgbClr val="C00000"/>
                </a:solidFill>
                <a:latin typeface="Times New Roman" panose="02020603050405020304" pitchFamily="18" charset="0"/>
                <a:ea typeface="微软雅黑" panose="020B0503020204020204" charset="-122"/>
              </a:rPr>
              <a:t>s</a:t>
            </a:r>
            <a:r>
              <a:rPr lang="en-US" altLang="zh-CN" kern="100" baseline="30000" dirty="0">
                <a:solidFill>
                  <a:srgbClr val="C00000"/>
                </a:solidFill>
                <a:latin typeface="Times New Roman" panose="02020603050405020304" pitchFamily="18" charset="0"/>
                <a:ea typeface="微软雅黑" panose="020B0503020204020204" charset="-122"/>
              </a:rPr>
              <a:t>2</a:t>
            </a:r>
            <a:endParaRPr lang="zh-CN" altLang="en-US" dirty="0"/>
          </a:p>
        </p:txBody>
      </p:sp>
      <p:pic>
        <p:nvPicPr>
          <p:cNvPr id="10" name="返回" descr="C:\Users\Administrator\Desktop\新建文件夹\返回.tif">
            <a:hlinkClick r:id="rId1" action="ppaction://hlinksldjump"/>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328400" y="6459538"/>
            <a:ext cx="862013" cy="4000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对象 1"/>
          <p:cNvGraphicFramePr>
            <a:graphicFrameLocks noChangeAspect="1"/>
          </p:cNvGraphicFramePr>
          <p:nvPr/>
        </p:nvGraphicFramePr>
        <p:xfrm>
          <a:off x="457200" y="2798093"/>
          <a:ext cx="9705975" cy="847725"/>
        </p:xfrm>
        <a:graphic>
          <a:graphicData uri="http://schemas.openxmlformats.org/presentationml/2006/ole">
            <mc:AlternateContent xmlns:mc="http://schemas.openxmlformats.org/markup-compatibility/2006">
              <mc:Choice xmlns:v="urn:schemas-microsoft-com:vml" Requires="v">
                <p:oleObj spid="_x0000_s120840" name="文档" r:id="rId3" imgW="12966700" imgH="1143000" progId="Word.Document.12">
                  <p:embed/>
                </p:oleObj>
              </mc:Choice>
              <mc:Fallback>
                <p:oleObj name="文档" r:id="rId3" imgW="12966700" imgH="1143000" progId="Word.Document.12">
                  <p:embed/>
                  <p:pic>
                    <p:nvPicPr>
                      <p:cNvPr id="0" name="图片 120839"/>
                      <p:cNvPicPr/>
                      <p:nvPr/>
                    </p:nvPicPr>
                    <p:blipFill>
                      <a:blip r:embed="rId4"/>
                      <a:stretch>
                        <a:fillRect/>
                      </a:stretch>
                    </p:blipFill>
                    <p:spPr>
                      <a:xfrm>
                        <a:off x="457200" y="2798093"/>
                        <a:ext cx="9705975" cy="847725"/>
                      </a:xfrm>
                      <a:prstGeom prst="rect">
                        <a:avLst/>
                      </a:prstGeom>
                    </p:spPr>
                  </p:pic>
                </p:oleObj>
              </mc:Fallback>
            </mc:AlternateContent>
          </a:graphicData>
        </a:graphic>
      </p:graphicFrame>
      <p:graphicFrame>
        <p:nvGraphicFramePr>
          <p:cNvPr id="12" name="对象 11"/>
          <p:cNvGraphicFramePr>
            <a:graphicFrameLocks noChangeAspect="1"/>
          </p:cNvGraphicFramePr>
          <p:nvPr/>
        </p:nvGraphicFramePr>
        <p:xfrm>
          <a:off x="457200" y="3734197"/>
          <a:ext cx="9705975" cy="847725"/>
        </p:xfrm>
        <a:graphic>
          <a:graphicData uri="http://schemas.openxmlformats.org/presentationml/2006/ole">
            <mc:AlternateContent xmlns:mc="http://schemas.openxmlformats.org/markup-compatibility/2006">
              <mc:Choice xmlns:v="urn:schemas-microsoft-com:vml" Requires="v">
                <p:oleObj spid="_x0000_s120841" name="文档" r:id="rId5" imgW="12966700" imgH="1143000" progId="Word.Document.12">
                  <p:embed/>
                </p:oleObj>
              </mc:Choice>
              <mc:Fallback>
                <p:oleObj name="文档" r:id="rId5" imgW="12966700" imgH="1143000" progId="Word.Document.12">
                  <p:embed/>
                  <p:pic>
                    <p:nvPicPr>
                      <p:cNvPr id="0" name="图片 120840"/>
                      <p:cNvPicPr/>
                      <p:nvPr/>
                    </p:nvPicPr>
                    <p:blipFill>
                      <a:blip r:embed="rId6"/>
                      <a:stretch>
                        <a:fillRect/>
                      </a:stretch>
                    </p:blipFill>
                    <p:spPr>
                      <a:xfrm>
                        <a:off x="457200" y="3734197"/>
                        <a:ext cx="9705975" cy="847725"/>
                      </a:xfrm>
                      <a:prstGeom prst="rect">
                        <a:avLst/>
                      </a:prstGeom>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linds(horizontal)">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2"/>
          <p:cNvSpPr/>
          <p:nvPr/>
        </p:nvSpPr>
        <p:spPr>
          <a:xfrm>
            <a:off x="4748712" y="3081059"/>
            <a:ext cx="5364088" cy="1164822"/>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 name="connsiteX0-21" fmla="*/ 0 w 5364088"/>
              <a:gd name="connsiteY0-22" fmla="*/ 12700 h 1164822"/>
              <a:gd name="connsiteX1-23" fmla="*/ 5364088 w 5364088"/>
              <a:gd name="connsiteY1-24" fmla="*/ 0 h 1164822"/>
              <a:gd name="connsiteX2-25" fmla="*/ 4759654 w 5364088"/>
              <a:gd name="connsiteY2-26" fmla="*/ 1149323 h 1164822"/>
              <a:gd name="connsiteX3-27" fmla="*/ 0 w 5364088"/>
              <a:gd name="connsiteY3-28" fmla="*/ 1164822 h 1164822"/>
              <a:gd name="connsiteX4-29" fmla="*/ 0 w 5364088"/>
              <a:gd name="connsiteY4-30" fmla="*/ 12700 h 11648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64822">
                <a:moveTo>
                  <a:pt x="0" y="12700"/>
                </a:moveTo>
                <a:lnTo>
                  <a:pt x="5364088" y="0"/>
                </a:lnTo>
                <a:lnTo>
                  <a:pt x="4759654" y="1149323"/>
                </a:lnTo>
                <a:lnTo>
                  <a:pt x="0" y="1164822"/>
                </a:lnTo>
                <a:lnTo>
                  <a:pt x="0" y="12700"/>
                </a:lnTo>
                <a:close/>
              </a:path>
            </a:pathLst>
          </a:custGeom>
          <a:solidFill>
            <a:srgbClr val="262F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0" name="矩形 2"/>
          <p:cNvSpPr/>
          <p:nvPr/>
        </p:nvSpPr>
        <p:spPr>
          <a:xfrm>
            <a:off x="693580" y="2172756"/>
            <a:ext cx="7888411" cy="2097604"/>
          </a:xfrm>
          <a:custGeom>
            <a:avLst/>
            <a:gdLst>
              <a:gd name="connsiteX0" fmla="*/ 0 w 5364088"/>
              <a:gd name="connsiteY0" fmla="*/ 0 h 1152122"/>
              <a:gd name="connsiteX1" fmla="*/ 5364088 w 5364088"/>
              <a:gd name="connsiteY1" fmla="*/ 0 h 1152122"/>
              <a:gd name="connsiteX2" fmla="*/ 5364088 w 5364088"/>
              <a:gd name="connsiteY2" fmla="*/ 1152122 h 1152122"/>
              <a:gd name="connsiteX3" fmla="*/ 0 w 5364088"/>
              <a:gd name="connsiteY3" fmla="*/ 1152122 h 1152122"/>
              <a:gd name="connsiteX4" fmla="*/ 0 w 5364088"/>
              <a:gd name="connsiteY4" fmla="*/ 0 h 1152122"/>
              <a:gd name="connsiteX0-1" fmla="*/ 0 w 5364088"/>
              <a:gd name="connsiteY0-2" fmla="*/ 0 h 1152122"/>
              <a:gd name="connsiteX1-3" fmla="*/ 5364088 w 5364088"/>
              <a:gd name="connsiteY1-4" fmla="*/ 0 h 1152122"/>
              <a:gd name="connsiteX2-5" fmla="*/ 4790650 w 5364088"/>
              <a:gd name="connsiteY2-6" fmla="*/ 1136623 h 1152122"/>
              <a:gd name="connsiteX3-7" fmla="*/ 0 w 5364088"/>
              <a:gd name="connsiteY3-8" fmla="*/ 1152122 h 1152122"/>
              <a:gd name="connsiteX4-9" fmla="*/ 0 w 5364088"/>
              <a:gd name="connsiteY4-10" fmla="*/ 0 h 1152122"/>
              <a:gd name="connsiteX0-11" fmla="*/ 0 w 5364088"/>
              <a:gd name="connsiteY0-12" fmla="*/ 0 h 1152122"/>
              <a:gd name="connsiteX1-13" fmla="*/ 5364088 w 5364088"/>
              <a:gd name="connsiteY1-14" fmla="*/ 0 h 1152122"/>
              <a:gd name="connsiteX2-15" fmla="*/ 4759654 w 5364088"/>
              <a:gd name="connsiteY2-16" fmla="*/ 1136623 h 1152122"/>
              <a:gd name="connsiteX3-17" fmla="*/ 0 w 5364088"/>
              <a:gd name="connsiteY3-18" fmla="*/ 1152122 h 1152122"/>
              <a:gd name="connsiteX4-19" fmla="*/ 0 w 5364088"/>
              <a:gd name="connsiteY4-20" fmla="*/ 0 h 115212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364088" h="1152122">
                <a:moveTo>
                  <a:pt x="0" y="0"/>
                </a:moveTo>
                <a:lnTo>
                  <a:pt x="5364088" y="0"/>
                </a:lnTo>
                <a:lnTo>
                  <a:pt x="4759654" y="1136623"/>
                </a:lnTo>
                <a:lnTo>
                  <a:pt x="0" y="1152122"/>
                </a:lnTo>
                <a:lnTo>
                  <a:pt x="0" y="0"/>
                </a:lnTo>
                <a:close/>
              </a:path>
            </a:pathLst>
          </a:custGeom>
          <a:solidFill>
            <a:srgbClr val="0444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33"/>
          <p:cNvSpPr txBox="1"/>
          <p:nvPr/>
        </p:nvSpPr>
        <p:spPr>
          <a:xfrm>
            <a:off x="3717916" y="2513479"/>
            <a:ext cx="4093935" cy="611706"/>
          </a:xfrm>
          <a:prstGeom prst="rect">
            <a:avLst/>
          </a:prstGeom>
          <a:noFill/>
          <a:ln w="9525">
            <a:noFill/>
          </a:ln>
        </p:spPr>
        <p:txBody>
          <a:bodyPr wrap="square" anchor="t">
            <a:spAutoFit/>
          </a:bodyPr>
          <a:lstStyle/>
          <a:p>
            <a:r>
              <a:rPr lang="zh-CN" altLang="en-US" sz="3375" b="1" dirty="0" smtClean="0">
                <a:solidFill>
                  <a:prstClr val="white"/>
                </a:solidFill>
                <a:latin typeface="微软雅黑" panose="020B0503020204020204" charset="-122"/>
                <a:ea typeface="微软雅黑" panose="020B0503020204020204" charset="-122"/>
              </a:rPr>
              <a:t>探究重点　提升素养</a:t>
            </a:r>
            <a:endParaRPr lang="zh-CN" altLang="en-US" sz="3375" b="1" dirty="0">
              <a:solidFill>
                <a:prstClr val="white"/>
              </a:solidFill>
              <a:latin typeface="微软雅黑" panose="020B0503020204020204" charset="-122"/>
              <a:ea typeface="微软雅黑" panose="020B0503020204020204" charset="-122"/>
            </a:endParaRPr>
          </a:p>
        </p:txBody>
      </p:sp>
      <p:cxnSp>
        <p:nvCxnSpPr>
          <p:cNvPr id="12" name="直接连接符 10"/>
          <p:cNvCxnSpPr/>
          <p:nvPr/>
        </p:nvCxnSpPr>
        <p:spPr>
          <a:xfrm>
            <a:off x="3831181" y="3205384"/>
            <a:ext cx="38482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文本框 20" descr="e7d195523061f1c0c8c9ef2b4c47b9232c7d3c1aa29fc33cC35E69D0959227FEE46513058567BC4DFCDEC239794EE7F7D54C53BFAAED1E91F0142CACD1DBF61753822421AB78C025DC4BB29C14829EC7958081C093AE18BE12860807EF136105AA5915B6E1FC903132893A29C0D20F58B8483A3290107E264C17A103AC8D0961565853DA444ACA86"/>
          <p:cNvSpPr txBox="1"/>
          <p:nvPr/>
        </p:nvSpPr>
        <p:spPr>
          <a:xfrm>
            <a:off x="8128127" y="3125185"/>
            <a:ext cx="1229824" cy="1107996"/>
          </a:xfrm>
          <a:prstGeom prst="rect">
            <a:avLst/>
          </a:prstGeom>
          <a:noFill/>
        </p:spPr>
        <p:txBody>
          <a:bodyPr wrap="none" rtlCol="0">
            <a:spAutoFit/>
          </a:bodyPr>
          <a:lstStyle/>
          <a:p>
            <a:r>
              <a:rPr lang="en-US" altLang="zh-CN" sz="6600" b="1" dirty="0" smtClean="0">
                <a:solidFill>
                  <a:prstClr val="white"/>
                </a:solidFill>
                <a:latin typeface="微软雅黑" panose="020B0503020204020204" charset="-122"/>
                <a:ea typeface="微软雅黑" panose="020B0503020204020204" charset="-122"/>
              </a:rPr>
              <a:t>02</a:t>
            </a:r>
            <a:endParaRPr lang="zh-CN" altLang="en-US" sz="6600" b="1" dirty="0">
              <a:solidFill>
                <a:prstClr val="white"/>
              </a:solidFill>
              <a:latin typeface="微软雅黑" panose="020B0503020204020204" charset="-122"/>
              <a:ea typeface="微软雅黑" panose="020B0503020204020204" charset="-122"/>
            </a:endParaRPr>
          </a:p>
        </p:txBody>
      </p:sp>
      <p:cxnSp>
        <p:nvCxnSpPr>
          <p:cNvPr id="14" name="直接连接符 29"/>
          <p:cNvCxnSpPr/>
          <p:nvPr/>
        </p:nvCxnSpPr>
        <p:spPr>
          <a:xfrm flipH="1">
            <a:off x="8743039" y="794313"/>
            <a:ext cx="978603" cy="1856172"/>
          </a:xfrm>
          <a:prstGeom prst="line">
            <a:avLst/>
          </a:prstGeom>
          <a:ln>
            <a:solidFill>
              <a:srgbClr val="262F38"/>
            </a:solidFill>
          </a:ln>
        </p:spPr>
        <p:style>
          <a:lnRef idx="1">
            <a:schemeClr val="accent1"/>
          </a:lnRef>
          <a:fillRef idx="0">
            <a:schemeClr val="accent1"/>
          </a:fillRef>
          <a:effectRef idx="0">
            <a:schemeClr val="accent1"/>
          </a:effectRef>
          <a:fontRef idx="minor">
            <a:schemeClr val="tx1"/>
          </a:fontRef>
        </p:style>
      </p:cxnSp>
      <p:cxnSp>
        <p:nvCxnSpPr>
          <p:cNvPr id="15" name="直接连接符 30"/>
          <p:cNvCxnSpPr/>
          <p:nvPr/>
        </p:nvCxnSpPr>
        <p:spPr>
          <a:xfrm flipH="1">
            <a:off x="9047534" y="2277666"/>
            <a:ext cx="1930331" cy="3661370"/>
          </a:xfrm>
          <a:prstGeom prst="line">
            <a:avLst/>
          </a:prstGeom>
          <a:ln>
            <a:solidFill>
              <a:srgbClr val="04449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3250"/>
    </mc:Choice>
    <mc:Fallback>
      <p:transition spd="slow"/>
    </mc:Fallback>
  </mc:AlternateContent>
  <p:timing>
    <p:tnLst>
      <p:par>
        <p:cTn id="1" dur="indefinite" restart="never" nodeType="tmRoot"/>
      </p:par>
    </p:tnLst>
  </p:timing>
</p:sld>
</file>

<file path=ppt/tags/tag1.xml><?xml version="1.0" encoding="utf-8"?>
<p:tagLst xmlns:p="http://schemas.openxmlformats.org/presentationml/2006/main">
  <p:tag name="MH" val="20190416135204"/>
  <p:tag name="MH_LIBRARY" val="CONTENTS"/>
  <p:tag name="MH_TYPE" val="NUMBER"/>
  <p:tag name="ID" val="553525"/>
  <p:tag name="MH_ORDER" val="1"/>
</p:tagLst>
</file>

<file path=ppt/tags/tag2.xml><?xml version="1.0" encoding="utf-8"?>
<p:tagLst xmlns:p="http://schemas.openxmlformats.org/presentationml/2006/main">
  <p:tag name="MH" val="20190416135204"/>
  <p:tag name="MH_LIBRARY" val="CONTENTS"/>
  <p:tag name="MH_TYPE" val="ENTRY"/>
  <p:tag name="ID" val="553525"/>
  <p:tag name="MH_ORDER" val="1"/>
</p:tagLst>
</file>

<file path=ppt/tags/tag3.xml><?xml version="1.0" encoding="utf-8"?>
<p:tagLst xmlns:p="http://schemas.openxmlformats.org/presentationml/2006/main">
  <p:tag name="MH" val="20190416135204"/>
  <p:tag name="MH_LIBRARY" val="CONTENTS"/>
  <p:tag name="MH_TYPE" val="NUMBER"/>
  <p:tag name="ID" val="553525"/>
  <p:tag name="MH_ORDER" val="1"/>
</p:tagLst>
</file>

<file path=ppt/tags/tag4.xml><?xml version="1.0" encoding="utf-8"?>
<p:tagLst xmlns:p="http://schemas.openxmlformats.org/presentationml/2006/main">
  <p:tag name="MH" val="20190416135204"/>
  <p:tag name="MH_LIBRARY" val="CONTENTS"/>
  <p:tag name="MH_TYPE" val="ENTRY"/>
  <p:tag name="ID" val="553525"/>
  <p:tag name="MH_ORDER" val="1"/>
</p:tagLst>
</file>

<file path=ppt/tags/tag5.xml><?xml version="1.0" encoding="utf-8"?>
<p:tagLst xmlns:p="http://schemas.openxmlformats.org/presentationml/2006/main">
  <p:tag name="MH" val="20190416135204"/>
  <p:tag name="MH_LIBRARY" val="CONTENTS"/>
  <p:tag name="MH_TYPE" val="NUMBER"/>
  <p:tag name="ID" val="553525"/>
  <p:tag name="MH_ORDER" val="1"/>
</p:tagLst>
</file>

<file path=ppt/tags/tag6.xml><?xml version="1.0" encoding="utf-8"?>
<p:tagLst xmlns:p="http://schemas.openxmlformats.org/presentationml/2006/main">
  <p:tag name="MH" val="20190416135204"/>
  <p:tag name="MH_LIBRARY" val="CONTENTS"/>
  <p:tag name="MH_TYPE" val="ENTRY"/>
  <p:tag name="ID" val="553525"/>
  <p:tag name="MH_ORDER" val="1"/>
</p:tagLst>
</file>

<file path=ppt/tags/tag7.xml><?xml version="1.0" encoding="utf-8"?>
<p:tagLst xmlns:p="http://schemas.openxmlformats.org/presentationml/2006/main">
  <p:tag name="MH" val="20190416135204"/>
  <p:tag name="MH_LIBRARY" val="CONTENTS"/>
  <p:tag name="MH_TYPE" val="NUMBER"/>
  <p:tag name="ID" val="553525"/>
  <p:tag name="MH_ORDER" val="1"/>
</p:tagLst>
</file>

<file path=ppt/tags/tag8.xml><?xml version="1.0" encoding="utf-8"?>
<p:tagLst xmlns:p="http://schemas.openxmlformats.org/presentationml/2006/main">
  <p:tag name="MH" val="20190416135204"/>
  <p:tag name="MH_LIBRARY" val="CONTENTS"/>
  <p:tag name="MH_TYPE" val="ENTRY"/>
  <p:tag name="ID" val="553525"/>
  <p:tag name="MH_ORDER" val="1"/>
</p:tagLst>
</file>

<file path=ppt/theme/theme1.xml><?xml version="1.0" encoding="utf-8"?>
<a:theme xmlns:a="http://schemas.openxmlformats.org/drawingml/2006/main" name="7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3219</Words>
  <Application>WPS 演示</Application>
  <PresentationFormat>自定义</PresentationFormat>
  <Paragraphs>265</Paragraphs>
  <Slides>28</Slides>
  <Notes>0</Notes>
  <HiddenSlides>0</HiddenSlides>
  <MMClips>0</MMClips>
  <ScaleCrop>false</ScaleCrop>
  <HeadingPairs>
    <vt:vector size="8" baseType="variant">
      <vt:variant>
        <vt:lpstr>已用的字体</vt:lpstr>
      </vt:variant>
      <vt:variant>
        <vt:i4>20</vt:i4>
      </vt:variant>
      <vt:variant>
        <vt:lpstr>主题</vt:lpstr>
      </vt:variant>
      <vt:variant>
        <vt:i4>1</vt:i4>
      </vt:variant>
      <vt:variant>
        <vt:lpstr>嵌入 OLE 服务器</vt:lpstr>
      </vt:variant>
      <vt:variant>
        <vt:i4>17</vt:i4>
      </vt:variant>
      <vt:variant>
        <vt:lpstr>幻灯片标题</vt:lpstr>
      </vt:variant>
      <vt:variant>
        <vt:i4>28</vt:i4>
      </vt:variant>
    </vt:vector>
  </HeadingPairs>
  <TitlesOfParts>
    <vt:vector size="66" baseType="lpstr">
      <vt:lpstr>Arial</vt:lpstr>
      <vt:lpstr>宋体</vt:lpstr>
      <vt:lpstr>Wingdings</vt:lpstr>
      <vt:lpstr>迷你简菱心</vt:lpstr>
      <vt:lpstr>微软雅黑</vt:lpstr>
      <vt:lpstr>Times New Roman</vt:lpstr>
      <vt:lpstr>Courier New</vt:lpstr>
      <vt:lpstr>Arial Black</vt:lpstr>
      <vt:lpstr>Arial Narrow</vt:lpstr>
      <vt:lpstr>IPAPANNEW</vt:lpstr>
      <vt:lpstr>Sitka Text</vt:lpstr>
      <vt:lpstr>楷体_GB2312</vt:lpstr>
      <vt:lpstr>新宋体</vt:lpstr>
      <vt:lpstr>华文细黑</vt:lpstr>
      <vt:lpstr>Book Antiqua</vt:lpstr>
      <vt:lpstr>Broadway</vt:lpstr>
      <vt:lpstr>楷体</vt:lpstr>
      <vt:lpstr>经典繁仿黑</vt:lpstr>
      <vt:lpstr>Gabriola</vt:lpstr>
      <vt:lpstr>黑体</vt:lpstr>
      <vt:lpstr>7_Office 主题</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Word.Document.12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爱奋旗舰店13629447162（Q:155397219）</dc:description>
  <cp:lastModifiedBy>join2</cp:lastModifiedBy>
  <cp:revision>5566</cp:revision>
  <dcterms:created xsi:type="dcterms:W3CDTF">2014-11-27T01:03:00Z</dcterms:created>
  <dcterms:modified xsi:type="dcterms:W3CDTF">2020-02-10T14:44:19Z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