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png" ContentType="image/png"/>
  <Default Extension="tiff" ContentType="image/tiff"/>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1813" r:id="rId3"/>
    <p:sldId id="1714" r:id="rId4"/>
    <p:sldId id="1631" r:id="rId5"/>
    <p:sldId id="1632" r:id="rId6"/>
    <p:sldId id="1635" r:id="rId7"/>
    <p:sldId id="1832" r:id="rId8"/>
    <p:sldId id="1842" r:id="rId9"/>
    <p:sldId id="1843" r:id="rId10"/>
    <p:sldId id="1844" r:id="rId11"/>
    <p:sldId id="1849" r:id="rId12"/>
    <p:sldId id="1850" r:id="rId13"/>
    <p:sldId id="1856" r:id="rId14"/>
    <p:sldId id="1814" r:id="rId15"/>
    <p:sldId id="1851" r:id="rId16"/>
    <p:sldId id="1852" r:id="rId17"/>
    <p:sldId id="1853" r:id="rId18"/>
    <p:sldId id="1854" r:id="rId19"/>
    <p:sldId id="1855" r:id="rId20"/>
    <p:sldId id="1809" r:id="rId21"/>
    <p:sldId id="1780" r:id="rId22"/>
    <p:sldId id="1828" r:id="rId23"/>
    <p:sldId id="1840" r:id="rId24"/>
    <p:sldId id="1829" r:id="rId25"/>
    <p:sldId id="1830" r:id="rId26"/>
    <p:sldId id="1831" r:id="rId27"/>
  </p:sldIdLst>
  <p:sldSz cx="12190095" cy="685927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81E2"/>
    <a:srgbClr val="0000FF"/>
    <a:srgbClr val="044491"/>
    <a:srgbClr val="EAE8ED"/>
    <a:srgbClr val="FFFFFF"/>
    <a:srgbClr val="00CCFF"/>
    <a:srgbClr val="FFD966"/>
    <a:srgbClr val="EEEFF3"/>
    <a:srgbClr val="9DC3E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2" autoAdjust="0"/>
    <p:restoredTop sz="95107" autoAdjust="0"/>
  </p:normalViewPr>
  <p:slideViewPr>
    <p:cSldViewPr>
      <p:cViewPr varScale="1">
        <p:scale>
          <a:sx n="113" d="100"/>
          <a:sy n="113" d="100"/>
        </p:scale>
        <p:origin x="588" y="96"/>
      </p:cViewPr>
      <p:guideLst>
        <p:guide orient="horz" pos="2161"/>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4" Type="http://schemas.openxmlformats.org/officeDocument/2006/relationships/image" Target="../media/image37.emf"/><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25.emf"/><Relationship Id="rId4" Type="http://schemas.openxmlformats.org/officeDocument/2006/relationships/image" Target="../media/image24.emf"/><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4.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789834"/>
            <a:ext cx="12190413" cy="30697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149874"/>
            <a:ext cx="12190413" cy="27097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3.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509914"/>
            <a:ext cx="12190413" cy="234967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3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869954"/>
            <a:ext cx="12190413" cy="19896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2.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229994"/>
            <a:ext cx="12190413" cy="16295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2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590034"/>
            <a:ext cx="12190413" cy="12695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1.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950074"/>
            <a:ext cx="12190413" cy="9095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8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0" y="0"/>
            <a:ext cx="12190413" cy="6859588"/>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8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269554"/>
            <a:ext cx="12190413" cy="55900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7.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629594"/>
            <a:ext cx="12190413" cy="52299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7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989634"/>
            <a:ext cx="12190413" cy="48699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6.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2349674"/>
            <a:ext cx="12190413" cy="45099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6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2709714"/>
            <a:ext cx="12190413" cy="414987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5.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069754"/>
            <a:ext cx="12190413" cy="37898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429794"/>
            <a:ext cx="12190413" cy="34297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19"/>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1.xml"/><Relationship Id="rId3" Type="http://schemas.openxmlformats.org/officeDocument/2006/relationships/image" Target="../media/image14.emf"/><Relationship Id="rId2" Type="http://schemas.openxmlformats.org/officeDocument/2006/relationships/package" Target="../embeddings/Document7.docx"/><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16.emf"/><Relationship Id="rId1" Type="http://schemas.openxmlformats.org/officeDocument/2006/relationships/package" Target="../embeddings/Document8.docx"/></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tags" Target="../tags/tag4.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xml"/><Relationship Id="rId2" Type="http://schemas.openxmlformats.org/officeDocument/2006/relationships/image" Target="../media/image18.emf"/><Relationship Id="rId1" Type="http://schemas.openxmlformats.org/officeDocument/2006/relationships/package" Target="../embeddings/Document9.docx"/></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package" Target="../embeddings/Document10.docx"/></Relationships>
</file>

<file path=ppt/slides/_rels/slide16.xml.rels><?xml version="1.0" encoding="UTF-8" standalone="yes"?>
<Relationships xmlns="http://schemas.openxmlformats.org/package/2006/relationships"><Relationship Id="rId9" Type="http://schemas.openxmlformats.org/officeDocument/2006/relationships/image" Target="../media/image24.emf"/><Relationship Id="rId8" Type="http://schemas.openxmlformats.org/officeDocument/2006/relationships/package" Target="../embeddings/Document14.docx"/><Relationship Id="rId7" Type="http://schemas.openxmlformats.org/officeDocument/2006/relationships/image" Target="../media/image23.emf"/><Relationship Id="rId6" Type="http://schemas.openxmlformats.org/officeDocument/2006/relationships/package" Target="../embeddings/Document13.docx"/><Relationship Id="rId5" Type="http://schemas.openxmlformats.org/officeDocument/2006/relationships/image" Target="../media/image22.emf"/><Relationship Id="rId4" Type="http://schemas.openxmlformats.org/officeDocument/2006/relationships/package" Target="../embeddings/Document12.docx"/><Relationship Id="rId3" Type="http://schemas.openxmlformats.org/officeDocument/2006/relationships/image" Target="../media/image20.png"/><Relationship Id="rId2" Type="http://schemas.openxmlformats.org/officeDocument/2006/relationships/image" Target="../media/image21.emf"/><Relationship Id="rId13" Type="http://schemas.openxmlformats.org/officeDocument/2006/relationships/vmlDrawing" Target="../drawings/vmlDrawing8.vml"/><Relationship Id="rId12" Type="http://schemas.openxmlformats.org/officeDocument/2006/relationships/slideLayout" Target="../slideLayouts/slideLayout2.xml"/><Relationship Id="rId11" Type="http://schemas.openxmlformats.org/officeDocument/2006/relationships/image" Target="../media/image25.emf"/><Relationship Id="rId10" Type="http://schemas.openxmlformats.org/officeDocument/2006/relationships/package" Target="../embeddings/Document15.docx"/><Relationship Id="rId1" Type="http://schemas.openxmlformats.org/officeDocument/2006/relationships/package" Target="../embeddings/Document11.docx"/></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1.xml"/><Relationship Id="rId3" Type="http://schemas.openxmlformats.org/officeDocument/2006/relationships/image" Target="../media/image27.emf"/><Relationship Id="rId2" Type="http://schemas.openxmlformats.org/officeDocument/2006/relationships/package" Target="../embeddings/Document16.docx"/><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9" Type="http://schemas.openxmlformats.org/officeDocument/2006/relationships/image" Target="../media/image1.tiff"/><Relationship Id="rId8" Type="http://schemas.openxmlformats.org/officeDocument/2006/relationships/slide" Target="slide3.xml"/><Relationship Id="rId7" Type="http://schemas.openxmlformats.org/officeDocument/2006/relationships/image" Target="../media/image31.emf"/><Relationship Id="rId6" Type="http://schemas.openxmlformats.org/officeDocument/2006/relationships/package" Target="../embeddings/Document19.docx"/><Relationship Id="rId5" Type="http://schemas.openxmlformats.org/officeDocument/2006/relationships/image" Target="../media/image30.emf"/><Relationship Id="rId4" Type="http://schemas.openxmlformats.org/officeDocument/2006/relationships/package" Target="../embeddings/Document18.docx"/><Relationship Id="rId3" Type="http://schemas.openxmlformats.org/officeDocument/2006/relationships/image" Target="../media/image29.png"/><Relationship Id="rId2" Type="http://schemas.openxmlformats.org/officeDocument/2006/relationships/image" Target="../media/image28.emf"/><Relationship Id="rId11" Type="http://schemas.openxmlformats.org/officeDocument/2006/relationships/vmlDrawing" Target="../drawings/vmlDrawing10.vml"/><Relationship Id="rId10" Type="http://schemas.openxmlformats.org/officeDocument/2006/relationships/slideLayout" Target="../slideLayouts/slideLayout2.xml"/><Relationship Id="rId1" Type="http://schemas.openxmlformats.org/officeDocument/2006/relationships/package" Target="../embeddings/Document17.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slide" Target="slide24.xml"/><Relationship Id="rId3" Type="http://schemas.openxmlformats.org/officeDocument/2006/relationships/slide" Target="slide23.xml"/><Relationship Id="rId2" Type="http://schemas.openxmlformats.org/officeDocument/2006/relationships/slide" Target="slide21.xml"/><Relationship Id="rId1" Type="http://schemas.openxmlformats.org/officeDocument/2006/relationships/slide" Target="slide20.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slide" Target="slide24.xml"/><Relationship Id="rId3" Type="http://schemas.openxmlformats.org/officeDocument/2006/relationships/slide" Target="slide23.xml"/><Relationship Id="rId2" Type="http://schemas.openxmlformats.org/officeDocument/2006/relationships/slide" Target="slide21.xml"/><Relationship Id="rId1" Type="http://schemas.openxmlformats.org/officeDocument/2006/relationships/slide" Target="slide20.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24.xml"/><Relationship Id="rId3" Type="http://schemas.openxmlformats.org/officeDocument/2006/relationships/slide" Target="slide23.xml"/><Relationship Id="rId2" Type="http://schemas.openxmlformats.org/officeDocument/2006/relationships/slide" Target="slide21.xml"/><Relationship Id="rId1" Type="http://schemas.openxmlformats.org/officeDocument/2006/relationships/slide" Target="slide20.xml"/></Relationships>
</file>

<file path=ppt/slides/_rels/slide23.xml.rels><?xml version="1.0" encoding="UTF-8" standalone="yes"?>
<Relationships xmlns="http://schemas.openxmlformats.org/package/2006/relationships"><Relationship Id="rId9" Type="http://schemas.openxmlformats.org/officeDocument/2006/relationships/package" Target="../embeddings/Document22.docx"/><Relationship Id="rId8" Type="http://schemas.openxmlformats.org/officeDocument/2006/relationships/image" Target="../media/image35.emf"/><Relationship Id="rId7" Type="http://schemas.openxmlformats.org/officeDocument/2006/relationships/package" Target="../embeddings/Document21.docx"/><Relationship Id="rId6" Type="http://schemas.openxmlformats.org/officeDocument/2006/relationships/image" Target="../media/image34.emf"/><Relationship Id="rId5" Type="http://schemas.openxmlformats.org/officeDocument/2006/relationships/package" Target="../embeddings/Document20.docx"/><Relationship Id="rId4" Type="http://schemas.openxmlformats.org/officeDocument/2006/relationships/slide" Target="slide24.xml"/><Relationship Id="rId3" Type="http://schemas.openxmlformats.org/officeDocument/2006/relationships/slide" Target="slide23.xml"/><Relationship Id="rId2" Type="http://schemas.openxmlformats.org/officeDocument/2006/relationships/slide" Target="slide21.xml"/><Relationship Id="rId14" Type="http://schemas.openxmlformats.org/officeDocument/2006/relationships/vmlDrawing" Target="../drawings/vmlDrawing11.vml"/><Relationship Id="rId13" Type="http://schemas.openxmlformats.org/officeDocument/2006/relationships/slideLayout" Target="../slideLayouts/slideLayout9.xml"/><Relationship Id="rId12" Type="http://schemas.openxmlformats.org/officeDocument/2006/relationships/image" Target="../media/image37.emf"/><Relationship Id="rId11" Type="http://schemas.openxmlformats.org/officeDocument/2006/relationships/package" Target="../embeddings/Document23.docx"/><Relationship Id="rId10" Type="http://schemas.openxmlformats.org/officeDocument/2006/relationships/image" Target="../media/image36.emf"/><Relationship Id="rId1" Type="http://schemas.openxmlformats.org/officeDocument/2006/relationships/slide" Target="slide20.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9.emf"/><Relationship Id="rId7" Type="http://schemas.openxmlformats.org/officeDocument/2006/relationships/package" Target="../embeddings/Document25.docx"/><Relationship Id="rId6" Type="http://schemas.openxmlformats.org/officeDocument/2006/relationships/image" Target="../media/image38.emf"/><Relationship Id="rId5" Type="http://schemas.openxmlformats.org/officeDocument/2006/relationships/package" Target="../embeddings/Document24.docx"/><Relationship Id="rId4" Type="http://schemas.openxmlformats.org/officeDocument/2006/relationships/slide" Target="slide24.xml"/><Relationship Id="rId3" Type="http://schemas.openxmlformats.org/officeDocument/2006/relationships/slide" Target="slide23.xml"/><Relationship Id="rId2" Type="http://schemas.openxmlformats.org/officeDocument/2006/relationships/slide" Target="slide21.xml"/><Relationship Id="rId10" Type="http://schemas.openxmlformats.org/officeDocument/2006/relationships/vmlDrawing" Target="../drawings/vmlDrawing12.vml"/><Relationship Id="rId1" Type="http://schemas.openxmlformats.org/officeDocument/2006/relationships/slide" Target="slide20.xml"/></Relationships>
</file>

<file path=ppt/slides/_rels/slide25.xml.rels><?xml version="1.0" encoding="UTF-8" standalone="yes"?>
<Relationships xmlns="http://schemas.openxmlformats.org/package/2006/relationships"><Relationship Id="rId9" Type="http://schemas.openxmlformats.org/officeDocument/2006/relationships/package" Target="../embeddings/Document27.docx"/><Relationship Id="rId8" Type="http://schemas.openxmlformats.org/officeDocument/2006/relationships/slide" Target="slide24.xml"/><Relationship Id="rId7" Type="http://schemas.openxmlformats.org/officeDocument/2006/relationships/slide" Target="slide23.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image" Target="../media/image1.tiff"/><Relationship Id="rId3" Type="http://schemas.openxmlformats.org/officeDocument/2006/relationships/slide" Target="slide3.xml"/><Relationship Id="rId2" Type="http://schemas.openxmlformats.org/officeDocument/2006/relationships/image" Target="../media/image40.emf"/><Relationship Id="rId12" Type="http://schemas.openxmlformats.org/officeDocument/2006/relationships/vmlDrawing" Target="../drawings/vmlDrawing13.vml"/><Relationship Id="rId11" Type="http://schemas.openxmlformats.org/officeDocument/2006/relationships/slideLayout" Target="../slideLayouts/slideLayout2.xml"/><Relationship Id="rId10" Type="http://schemas.openxmlformats.org/officeDocument/2006/relationships/image" Target="../media/image41.emf"/><Relationship Id="rId1" Type="http://schemas.openxmlformats.org/officeDocument/2006/relationships/package" Target="../embeddings/Document26.docx"/></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slide" Target="slide19.xml"/><Relationship Id="rId2" Type="http://schemas.openxmlformats.org/officeDocument/2006/relationships/slide" Target="slide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emf"/><Relationship Id="rId7" Type="http://schemas.openxmlformats.org/officeDocument/2006/relationships/package" Target="../embeddings/Document3.docx"/><Relationship Id="rId6" Type="http://schemas.openxmlformats.org/officeDocument/2006/relationships/image" Target="../media/image5.emf"/><Relationship Id="rId5" Type="http://schemas.openxmlformats.org/officeDocument/2006/relationships/package" Target="../embeddings/Document2.docx"/><Relationship Id="rId4" Type="http://schemas.openxmlformats.org/officeDocument/2006/relationships/image" Target="../media/image4.emf"/><Relationship Id="rId3" Type="http://schemas.openxmlformats.org/officeDocument/2006/relationships/package" Target="../embeddings/Document1.docx"/><Relationship Id="rId2" Type="http://schemas.openxmlformats.org/officeDocument/2006/relationships/tags" Target="../tags/tag2.xml"/><Relationship Id="rId10" Type="http://schemas.openxmlformats.org/officeDocument/2006/relationships/vmlDrawing" Target="../drawings/vmlDrawing1.v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package" Target="../embeddings/Document4.docx"/></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openxmlformats.org/officeDocument/2006/relationships/image" Target="../media/image12.emf"/><Relationship Id="rId3" Type="http://schemas.openxmlformats.org/officeDocument/2006/relationships/package" Target="../embeddings/Document6.docx"/><Relationship Id="rId2" Type="http://schemas.openxmlformats.org/officeDocument/2006/relationships/image" Target="../media/image11.emf"/><Relationship Id="rId1" Type="http://schemas.openxmlformats.org/officeDocument/2006/relationships/package" Target="../embeddings/Document5.docx"/></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直角三角形 9"/>
          <p:cNvSpPr/>
          <p:nvPr/>
        </p:nvSpPr>
        <p:spPr>
          <a:xfrm>
            <a:off x="0" y="-98598"/>
            <a:ext cx="6880485" cy="6979083"/>
          </a:xfrm>
          <a:prstGeom prst="rtTriangle">
            <a:avLst/>
          </a:prstGeom>
          <a:blipFill dpi="0" rotWithShape="1">
            <a:blip r:embed="rId1">
              <a:alphaModFix amt="60000"/>
            </a:blip>
            <a:srcRect/>
            <a:stretch>
              <a:fillRect l="-24000" t="1000" r="-28000" b="-5200"/>
            </a:stretch>
          </a:blipFill>
          <a:ln>
            <a:noFill/>
          </a:ln>
          <a:effectLst>
            <a:outerShdw blurRad="63500" algn="ctr" rotWithShape="0">
              <a:prstClr val="black">
                <a:alpha val="40000"/>
              </a:prstClr>
            </a:outerShdw>
          </a:effectLst>
        </p:spPr>
        <p:txBody>
          <a:bodyPr vert="horz" wrap="square" lIns="91440" tIns="45720" rIns="91440" bIns="45720" numCol="1" anchor="ctr" anchorCtr="0" compatLnSpc="1"/>
          <a:lstStyle/>
          <a:p>
            <a:pPr algn="ctr"/>
            <a:endParaRPr lang="zh-CN" altLang="en-US" sz="4800">
              <a:solidFill>
                <a:prstClr val="white"/>
              </a:solidFill>
              <a:latin typeface="迷你简菱心" panose="02010609000101010101" pitchFamily="49" charset="-122"/>
              <a:ea typeface="迷你简菱心" panose="02010609000101010101" pitchFamily="49" charset="-122"/>
            </a:endParaRPr>
          </a:p>
        </p:txBody>
      </p:sp>
      <p:sp>
        <p:nvSpPr>
          <p:cNvPr id="14" name="矩形 13"/>
          <p:cNvSpPr/>
          <p:nvPr/>
        </p:nvSpPr>
        <p:spPr>
          <a:xfrm>
            <a:off x="10629073" y="764704"/>
            <a:ext cx="1371583" cy="835275"/>
          </a:xfrm>
          <a:prstGeom prst="rect">
            <a:avLst/>
          </a:prstGeom>
          <a:solidFill>
            <a:srgbClr val="0070C0"/>
          </a:solidFill>
          <a:ln w="12700" cap="flat" cmpd="sng" algn="ctr">
            <a:noFill/>
            <a:prstDash val="solid"/>
            <a:miter lim="800000"/>
          </a:ln>
          <a:effectLst/>
        </p:spPr>
        <p:txBody>
          <a:bodyPr rtlCol="0" anchor="ctr"/>
          <a:lstStyle/>
          <a:p>
            <a:pPr algn="ctr" defTabSz="914400">
              <a:defRPr/>
            </a:pPr>
            <a:endParaRPr lang="zh-CN" altLang="en-US" sz="1800" kern="0" smtClean="0">
              <a:solidFill>
                <a:prstClr val="white"/>
              </a:solidFill>
              <a:latin typeface="微软雅黑" panose="020B0503020204020204" charset="-122"/>
              <a:ea typeface="微软雅黑" panose="020B0503020204020204" charset="-122"/>
            </a:endParaRPr>
          </a:p>
        </p:txBody>
      </p:sp>
      <p:sp>
        <p:nvSpPr>
          <p:cNvPr id="11" name="任意多边形 2"/>
          <p:cNvSpPr/>
          <p:nvPr/>
        </p:nvSpPr>
        <p:spPr>
          <a:xfrm rot="5400000" flipV="1">
            <a:off x="724693" y="-405898"/>
            <a:ext cx="2892155" cy="3672407"/>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 name="connsiteX0-1" fmla="*/ 0 w 3538922"/>
              <a:gd name="connsiteY0-2" fmla="*/ 0 h 4343400"/>
              <a:gd name="connsiteX1-3" fmla="*/ 3538922 w 3538922"/>
              <a:gd name="connsiteY1-4" fmla="*/ 3543442 h 4343400"/>
              <a:gd name="connsiteX2-5" fmla="*/ 3486149 w 3538922"/>
              <a:gd name="connsiteY2-6" fmla="*/ 4343400 h 4343400"/>
              <a:gd name="connsiteX3-7" fmla="*/ 0 w 3538922"/>
              <a:gd name="connsiteY3-8" fmla="*/ 857251 h 4343400"/>
              <a:gd name="connsiteX4-9" fmla="*/ 0 w 3538922"/>
              <a:gd name="connsiteY4-10" fmla="*/ 0 h 434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38922" h="4343400">
                <a:moveTo>
                  <a:pt x="0" y="0"/>
                </a:moveTo>
                <a:lnTo>
                  <a:pt x="3538922" y="3543442"/>
                </a:lnTo>
                <a:lnTo>
                  <a:pt x="3486149" y="4343400"/>
                </a:lnTo>
                <a:lnTo>
                  <a:pt x="0" y="857251"/>
                </a:lnTo>
                <a:lnTo>
                  <a:pt x="0" y="0"/>
                </a:lnTo>
                <a:close/>
              </a:path>
            </a:pathLst>
          </a:custGeom>
          <a:solidFill>
            <a:srgbClr val="003473"/>
          </a:solidFill>
          <a:ln>
            <a:noFill/>
          </a:ln>
          <a:effectLst>
            <a:outerShdw blurRad="63500" algn="ctr" rotWithShape="0">
              <a:prstClr val="black">
                <a:alpha val="40000"/>
              </a:prstClr>
            </a:outerShdw>
          </a:effectLst>
        </p:spPr>
        <p:txBody>
          <a:bodyPr vert="horz" wrap="square" lIns="91440" tIns="45720" rIns="91440" bIns="45720" numCol="1" anchor="ctr" anchorCtr="0" compatLnSpc="1"/>
          <a:lstStyle/>
          <a:p>
            <a:pPr algn="ctr"/>
            <a:endParaRPr lang="zh-CN" altLang="en-US" sz="4800">
              <a:solidFill>
                <a:prstClr val="white"/>
              </a:solidFill>
              <a:latin typeface="迷你简菱心" panose="02010609000101010101" pitchFamily="49" charset="-122"/>
              <a:ea typeface="迷你简菱心" panose="02010609000101010101" pitchFamily="49" charset="-122"/>
            </a:endParaRPr>
          </a:p>
        </p:txBody>
      </p:sp>
      <p:sp>
        <p:nvSpPr>
          <p:cNvPr id="8" name="文本框 7"/>
          <p:cNvSpPr txBox="1"/>
          <p:nvPr/>
        </p:nvSpPr>
        <p:spPr>
          <a:xfrm>
            <a:off x="5159101" y="2772451"/>
            <a:ext cx="7031311" cy="615553"/>
          </a:xfrm>
          <a:prstGeom prst="rect">
            <a:avLst/>
          </a:prstGeom>
          <a:noFill/>
        </p:spPr>
        <p:txBody>
          <a:bodyPr wrap="square" rtlCol="0">
            <a:spAutoFit/>
            <a:scene3d>
              <a:camera prst="orthographicFront"/>
              <a:lightRig rig="threePt" dir="t"/>
            </a:scene3d>
            <a:sp3d contourW="12700"/>
          </a:bodyPr>
          <a:lstStyle/>
          <a:p>
            <a:pPr>
              <a:tabLst>
                <a:tab pos="2250440" algn="l"/>
              </a:tabLst>
            </a:pPr>
            <a:r>
              <a:rPr lang="zh-CN" altLang="zh-CN" sz="3400" b="1" spc="-100" dirty="0">
                <a:solidFill>
                  <a:srgbClr val="044491"/>
                </a:solidFill>
                <a:latin typeface="微软雅黑" panose="020B0503020204020204" charset="-122"/>
                <a:ea typeface="微软雅黑" panose="020B0503020204020204" charset="-122"/>
              </a:rPr>
              <a:t>专题强化　卫星变轨问题和双星问题</a:t>
            </a:r>
            <a:endParaRPr lang="zh-CN" altLang="zh-CN" sz="3400" b="1" spc="-100" dirty="0">
              <a:solidFill>
                <a:srgbClr val="044491"/>
              </a:solidFill>
              <a:latin typeface="微软雅黑" panose="020B0503020204020204" charset="-122"/>
              <a:ea typeface="微软雅黑" panose="020B0503020204020204" charset="-122"/>
            </a:endParaRPr>
          </a:p>
        </p:txBody>
      </p:sp>
      <p:sp>
        <p:nvSpPr>
          <p:cNvPr id="9" name="矩形 8"/>
          <p:cNvSpPr/>
          <p:nvPr/>
        </p:nvSpPr>
        <p:spPr>
          <a:xfrm>
            <a:off x="5159102" y="2205658"/>
            <a:ext cx="6624735" cy="464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800" dirty="0" smtClean="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rPr>
              <a:t>第七章</a:t>
            </a:r>
            <a:r>
              <a:rPr lang="zh-CN" altLang="en-US" sz="1800" dirty="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rPr>
              <a:t>　</a:t>
            </a:r>
            <a:r>
              <a:rPr lang="zh-CN" altLang="en-US" sz="1800" dirty="0" smtClean="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rPr>
              <a:t>万有引力与宇宙航行</a:t>
            </a:r>
            <a:endParaRPr lang="zh-CN" altLang="en-US" sz="1800" dirty="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335206" y="725385"/>
            <a:ext cx="11520000" cy="5152681"/>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grpSp>
        <p:nvGrpSpPr>
          <p:cNvPr id="9" name="组合 8"/>
          <p:cNvGrpSpPr/>
          <p:nvPr/>
        </p:nvGrpSpPr>
        <p:grpSpPr>
          <a:xfrm>
            <a:off x="406574" y="621482"/>
            <a:ext cx="1092200" cy="1193800"/>
            <a:chOff x="10740732" y="1514604"/>
            <a:chExt cx="1092200" cy="1193800"/>
          </a:xfrm>
        </p:grpSpPr>
        <p:pic>
          <p:nvPicPr>
            <p:cNvPr id="10" name="Picture 17" descr="D:\Teliss_Tong\Copy\定期备份\工作备份\！PPT图片及版面资源\06-PPT精选插图\04-图标\红色坎肩.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7"/>
            <p:cNvSpPr>
              <a:spLocks noChangeArrowheads="1"/>
            </p:cNvSpPr>
            <p:nvPr/>
          </p:nvSpPr>
          <p:spPr bwMode="auto">
            <a:xfrm>
              <a:off x="10919742" y="1662152"/>
              <a:ext cx="720080" cy="830997"/>
            </a:xfrm>
            <a:prstGeom prst="rect">
              <a:avLst/>
            </a:prstGeom>
            <a:noFill/>
            <a:ln w="9525">
              <a:noFill/>
              <a:miter lim="800000"/>
            </a:ln>
            <a:effectLst/>
          </p:spPr>
          <p:txBody>
            <a:bodyPr wrap="square">
              <a:spAutoFit/>
            </a:bodyPr>
            <a:lstStyle/>
            <a:p>
              <a:pPr>
                <a:lnSpc>
                  <a:spcPct val="120000"/>
                </a:lnSpc>
                <a:defRPr/>
              </a:pPr>
              <a:r>
                <a:rPr lang="zh-CN" altLang="en-US" sz="2000" b="1" smtClean="0">
                  <a:solidFill>
                    <a:prstClr val="white"/>
                  </a:solidFill>
                  <a:latin typeface="微软雅黑" panose="020B0503020204020204" charset="-122"/>
                  <a:ea typeface="微软雅黑" panose="020B0503020204020204" charset="-122"/>
                </a:rPr>
                <a:t>总结</a:t>
              </a:r>
              <a:endParaRPr lang="en-US" altLang="zh-CN" sz="2000" b="1" dirty="0" smtClean="0">
                <a:solidFill>
                  <a:prstClr val="white"/>
                </a:solidFill>
                <a:latin typeface="微软雅黑" panose="020B0503020204020204" charset="-122"/>
                <a:ea typeface="微软雅黑" panose="020B0503020204020204" charset="-122"/>
              </a:endParaRPr>
            </a:p>
            <a:p>
              <a:pPr>
                <a:lnSpc>
                  <a:spcPct val="120000"/>
                </a:lnSpc>
                <a:defRPr/>
              </a:pPr>
              <a:r>
                <a:rPr lang="zh-CN" altLang="en-US" sz="2000" b="1" dirty="0">
                  <a:solidFill>
                    <a:prstClr val="white"/>
                  </a:solidFill>
                  <a:latin typeface="微软雅黑" panose="020B0503020204020204" charset="-122"/>
                  <a:ea typeface="微软雅黑" panose="020B0503020204020204" charset="-122"/>
                </a:rPr>
                <a:t>提升</a:t>
              </a:r>
              <a:endParaRPr lang="zh-CN" altLang="en-US" sz="2000" b="1" dirty="0">
                <a:solidFill>
                  <a:prstClr val="white"/>
                </a:solidFill>
                <a:latin typeface="微软雅黑" panose="020B0503020204020204" charset="-122"/>
                <a:ea typeface="微软雅黑" panose="020B0503020204020204" charset="-122"/>
              </a:endParaRPr>
            </a:p>
          </p:txBody>
        </p:sp>
      </p:grpSp>
      <p:sp>
        <p:nvSpPr>
          <p:cNvPr id="12" name="矩形 11"/>
          <p:cNvSpPr/>
          <p:nvPr/>
        </p:nvSpPr>
        <p:spPr>
          <a:xfrm>
            <a:off x="804580" y="1389187"/>
            <a:ext cx="10581252"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a:lnSpc>
                <a:spcPct val="150000"/>
              </a:lnSpc>
              <a:spcAft>
                <a:spcPts val="0"/>
              </a:spcAft>
            </a:pPr>
            <a:r>
              <a:rPr lang="zh-CN" altLang="zh-CN" b="1" kern="100" dirty="0">
                <a:latin typeface="Times New Roman" panose="02020603050405020304" pitchFamily="18" charset="0"/>
                <a:ea typeface="微软雅黑" panose="020B0503020204020204" charset="-122"/>
                <a:cs typeface="Times New Roman" panose="02020603050405020304" pitchFamily="18" charset="0"/>
              </a:rPr>
              <a:t>判断卫星变轨时速度、加速度变化情况的思路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判断卫星在不同圆轨道的运行速度大小时，可根据</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越远越慢</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的规律判断</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判断卫星在同一椭圆轨道上不同点的速度大小时，可根据开普勒第二定律判断，即离中心天体越远，速度越小</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判断卫星由圆轨道进入椭圆轨道或由椭圆轨道进入圆轨道时的速度大小如何变化时，可根据离心运动或近心运动的条件进行分析</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en-US" altLang="zh-CN" kern="100" dirty="0" smtClean="0">
              <a:latin typeface="Times New Roman" panose="02020603050405020304" pitchFamily="18" charset="0"/>
              <a:ea typeface="微软雅黑" panose="020B0503020204020204" charset="-122"/>
              <a:cs typeface="Courier New" panose="02070309020205020404" pitchFamily="49" charset="0"/>
            </a:endParaRPr>
          </a:p>
        </p:txBody>
      </p:sp>
      <p:graphicFrame>
        <p:nvGraphicFramePr>
          <p:cNvPr id="2" name="对象 1"/>
          <p:cNvGraphicFramePr>
            <a:graphicFrameLocks noChangeAspect="1"/>
          </p:cNvGraphicFramePr>
          <p:nvPr/>
        </p:nvGraphicFramePr>
        <p:xfrm>
          <a:off x="931664" y="4789934"/>
          <a:ext cx="8131175" cy="800100"/>
        </p:xfrm>
        <a:graphic>
          <a:graphicData uri="http://schemas.openxmlformats.org/presentationml/2006/ole">
            <mc:AlternateContent xmlns:mc="http://schemas.openxmlformats.org/markup-compatibility/2006">
              <mc:Choice xmlns:v="urn:schemas-microsoft-com:vml" Requires="v">
                <p:oleObj spid="_x0000_s130053" name="文档" r:id="rId2" imgW="10858500" imgH="1079500" progId="Word.Document.12">
                  <p:embed/>
                </p:oleObj>
              </mc:Choice>
              <mc:Fallback>
                <p:oleObj name="文档" r:id="rId2" imgW="10858500" imgH="1079500" progId="Word.Document.12">
                  <p:embed/>
                  <p:pic>
                    <p:nvPicPr>
                      <p:cNvPr id="0" name="图片 130052"/>
                      <p:cNvPicPr/>
                      <p:nvPr/>
                    </p:nvPicPr>
                    <p:blipFill>
                      <a:blip r:embed="rId3"/>
                      <a:stretch>
                        <a:fillRect/>
                      </a:stretch>
                    </p:blipFill>
                    <p:spPr>
                      <a:xfrm>
                        <a:off x="931664" y="4789934"/>
                        <a:ext cx="8131175" cy="8001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974" y="683612"/>
            <a:ext cx="11120877" cy="3970318"/>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针对训练</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多选</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定远育才实验学校期末</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航天飞机在完成对哈勃空间望远镜的维修任务后，在</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点从圆形轨道</a:t>
            </a:r>
            <a:r>
              <a:rPr lang="en-US" altLang="zh-CN" kern="100" dirty="0">
                <a:latin typeface="宋体" panose="02010600030101010101" pitchFamily="2" charset="-122"/>
                <a:ea typeface="微软雅黑" panose="020B050302020402020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进入椭圆轨道</a:t>
            </a:r>
            <a:r>
              <a:rPr lang="en-US" altLang="zh-CN" kern="100" dirty="0">
                <a:latin typeface="宋体" panose="02010600030101010101" pitchFamily="2" charset="-122"/>
                <a:ea typeface="微软雅黑" panose="020B050302020402020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为轨道</a:t>
            </a:r>
            <a:r>
              <a:rPr lang="en-US" altLang="zh-CN" kern="100" dirty="0">
                <a:latin typeface="宋体" panose="02010600030101010101" pitchFamily="2" charset="-122"/>
                <a:ea typeface="微软雅黑" panose="020B050302020402020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上的一点，如图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关于航天飞机的运动，下列说法中正确的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有</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在轨道</a:t>
            </a:r>
            <a:r>
              <a:rPr lang="en-US" altLang="zh-CN" kern="100" dirty="0">
                <a:latin typeface="宋体" panose="02010600030101010101" pitchFamily="2" charset="-122"/>
                <a:ea typeface="微软雅黑" panose="020B050302020402020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上经过</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的速度小于经过</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点的速度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在轨道</a:t>
            </a:r>
            <a:r>
              <a:rPr lang="en-US" altLang="zh-CN" kern="100" dirty="0">
                <a:latin typeface="宋体" panose="02010600030101010101" pitchFamily="2" charset="-122"/>
                <a:ea typeface="微软雅黑" panose="020B050302020402020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上经过</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的速度小于在轨道</a:t>
            </a:r>
            <a:r>
              <a:rPr lang="en-US" altLang="zh-CN" kern="100" dirty="0">
                <a:latin typeface="宋体" panose="02010600030101010101" pitchFamily="2" charset="-122"/>
                <a:ea typeface="微软雅黑" panose="020B050302020402020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上经过</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在轨道</a:t>
            </a:r>
            <a:r>
              <a:rPr lang="en-US" altLang="zh-CN" kern="100" dirty="0">
                <a:latin typeface="宋体" panose="02010600030101010101" pitchFamily="2" charset="-122"/>
                <a:ea typeface="微软雅黑" panose="020B050302020402020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上运动的周期小于在轨道</a:t>
            </a:r>
            <a:r>
              <a:rPr lang="en-US" altLang="zh-CN" kern="100" dirty="0">
                <a:latin typeface="宋体" panose="02010600030101010101" pitchFamily="2" charset="-122"/>
                <a:ea typeface="微软雅黑" panose="020B050302020402020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上运动的周期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在轨道</a:t>
            </a:r>
            <a:r>
              <a:rPr lang="en-US" altLang="zh-CN" kern="100" dirty="0">
                <a:latin typeface="宋体" panose="02010600030101010101" pitchFamily="2" charset="-122"/>
                <a:ea typeface="微软雅黑" panose="020B050302020402020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上经过</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的加速度小于在轨道</a:t>
            </a:r>
            <a:r>
              <a:rPr lang="en-US" altLang="zh-CN" kern="100" dirty="0">
                <a:latin typeface="宋体" panose="02010600030101010101" pitchFamily="2" charset="-122"/>
                <a:ea typeface="微软雅黑" panose="020B050302020402020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上经过</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加速度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17769" name="Picture 9" descr="7-5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7256" y="1813818"/>
            <a:ext cx="2717595" cy="229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9972086" y="4130471"/>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4</a:t>
            </a:r>
            <a:endParaRPr lang="zh-CN" altLang="en-US" dirty="0"/>
          </a:p>
        </p:txBody>
      </p:sp>
      <p:sp>
        <p:nvSpPr>
          <p:cNvPr id="9" name="TextBox 14"/>
          <p:cNvSpPr txBox="1"/>
          <p:nvPr/>
        </p:nvSpPr>
        <p:spPr>
          <a:xfrm>
            <a:off x="358854" y="2354654"/>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1" name="TextBox 14"/>
          <p:cNvSpPr txBox="1"/>
          <p:nvPr/>
        </p:nvSpPr>
        <p:spPr>
          <a:xfrm>
            <a:off x="344091" y="2860890"/>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2" name="TextBox 14"/>
          <p:cNvSpPr txBox="1"/>
          <p:nvPr/>
        </p:nvSpPr>
        <p:spPr>
          <a:xfrm>
            <a:off x="377904" y="3374471"/>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974" y="693490"/>
            <a:ext cx="11120877" cy="2238241"/>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在轨道</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上由</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点运动到</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点，由开普勒第二定律可知，经过</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的速度小于经过</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的速度，</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从轨道</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Ⅰ</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的</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点进入轨道</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需减速，使万有引力大于所需要的向心力，做近心运动，所以在轨道</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上经过</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的速度小于在轨道</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Ⅰ</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上经过</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的速度，</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00075" y="3039225"/>
          <a:ext cx="10972800" cy="1590675"/>
        </p:xfrm>
        <a:graphic>
          <a:graphicData uri="http://schemas.openxmlformats.org/presentationml/2006/ole">
            <mc:AlternateContent xmlns:mc="http://schemas.openxmlformats.org/markup-compatibility/2006">
              <mc:Choice xmlns:v="urn:schemas-microsoft-com:vml" Requires="v">
                <p:oleObj spid="_x0000_s134149" name="文档" r:id="rId1" imgW="14655800" imgH="2133600" progId="Word.Document.12">
                  <p:embed/>
                </p:oleObj>
              </mc:Choice>
              <mc:Fallback>
                <p:oleObj name="文档" r:id="rId1" imgW="14655800" imgH="2133600" progId="Word.Document.12">
                  <p:embed/>
                  <p:pic>
                    <p:nvPicPr>
                      <p:cNvPr id="0" name="图片 134148"/>
                      <p:cNvPicPr/>
                      <p:nvPr/>
                    </p:nvPicPr>
                    <p:blipFill>
                      <a:blip r:embed="rId2"/>
                      <a:stretch>
                        <a:fillRect/>
                      </a:stretch>
                    </p:blipFill>
                    <p:spPr>
                      <a:xfrm>
                        <a:off x="600075" y="3039225"/>
                        <a:ext cx="10972800" cy="1590675"/>
                      </a:xfrm>
                      <a:prstGeom prst="rect">
                        <a:avLst/>
                      </a:prstGeom>
                    </p:spPr>
                  </p:pic>
                </p:oleObj>
              </mc:Fallback>
            </mc:AlternateContent>
          </a:graphicData>
        </a:graphic>
      </p:graphicFrame>
      <p:sp>
        <p:nvSpPr>
          <p:cNvPr id="10" name="矩形 9"/>
          <p:cNvSpPr/>
          <p:nvPr/>
        </p:nvSpPr>
        <p:spPr>
          <a:xfrm>
            <a:off x="533974" y="4397658"/>
            <a:ext cx="11120877" cy="1130246"/>
          </a:xfrm>
          <a:prstGeom prst="rect">
            <a:avLst/>
          </a:prstGeom>
        </p:spPr>
        <p:txBody>
          <a:bodyPr>
            <a:spAutoFit/>
          </a:bodyPr>
          <a:lstStyle/>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在轨道</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上和在轨道</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Ⅰ</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上通过</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点时所受的万有引力相等，根据牛顿第二定律，加速度相等，</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750"/>
                                        <p:tgtEl>
                                          <p:spTgt spid="5">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750"/>
                                        <p:tgtEl>
                                          <p:spTgt spid="5">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750"/>
                                        <p:tgtEl>
                                          <p:spTgt spid="2"/>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445701" y="951905"/>
            <a:ext cx="11299010" cy="2893075"/>
          </a:xfrm>
          <a:prstGeom prst="rect">
            <a:avLst/>
          </a:prstGeom>
        </p:spPr>
        <p:txBody>
          <a:bodyPr wrap="square" lIns="121898" tIns="60948" rIns="121898" bIns="60948">
            <a:spAutoFit/>
          </a:bodyPr>
          <a:lstStyle/>
          <a:p>
            <a:pPr algn="just">
              <a:lnSpc>
                <a:spcPct val="150000"/>
              </a:lnSpc>
              <a:spcAft>
                <a:spcPts val="0"/>
              </a:spcAft>
            </a:pPr>
            <a:r>
              <a:rPr lang="en-US" altLang="zh-CN" b="1" kern="100" dirty="0">
                <a:latin typeface="+mj-ea"/>
                <a:ea typeface="+mj-ea"/>
                <a:cs typeface="Courier New" panose="02070309020205020404" pitchFamily="49" charset="0"/>
              </a:rPr>
              <a:t>1.</a:t>
            </a:r>
            <a:r>
              <a:rPr lang="zh-CN" altLang="zh-CN" b="1" kern="100" dirty="0">
                <a:latin typeface="Times New Roman" panose="02020603050405020304" pitchFamily="18" charset="0"/>
                <a:ea typeface="微软雅黑" panose="020B0503020204020204" charset="-122"/>
                <a:cs typeface="Times New Roman" panose="02020603050405020304" pitchFamily="18" charset="0"/>
              </a:rPr>
              <a:t>双星模型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5</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所示，宇宙中有相距较近、质量相差不大的两个星球，它们离其他星球都较远，其他星球对它们的万有引力可以忽略不计</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在这种情况下，它们将围绕其连线上的某一固定点做周期相同的匀速圆周运动，通常，我们把这样的两个星球称为</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双星</a:t>
            </a:r>
            <a:r>
              <a:rPr lang="en-US" altLang="zh-CN" kern="100" dirty="0">
                <a:latin typeface="宋体" panose="02010600030101010101" pitchFamily="2" charset="-122"/>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标题 5"/>
          <p:cNvSpPr txBox="1"/>
          <p:nvPr/>
        </p:nvSpPr>
        <p:spPr>
          <a:xfrm>
            <a:off x="946413" y="272738"/>
            <a:ext cx="10189353" cy="531816"/>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kern="100" dirty="0">
                <a:latin typeface="Times New Roman" panose="02020603050405020304" pitchFamily="18" charset="0"/>
                <a:cs typeface="Times New Roman" panose="02020603050405020304" pitchFamily="18" charset="0"/>
              </a:rPr>
              <a:t>双星或多星问题</a:t>
            </a:r>
            <a:endParaRPr lang="zh-CN" altLang="zh-CN" sz="2800" b="1" dirty="0">
              <a:solidFill>
                <a:prstClr val="black"/>
              </a:solidFill>
            </a:endParaRPr>
          </a:p>
        </p:txBody>
      </p:sp>
      <p:sp>
        <p:nvSpPr>
          <p:cNvPr id="4" name="MH_Number_1"/>
          <p:cNvSpPr/>
          <p:nvPr>
            <p:custDataLst>
              <p:tags r:id="rId1"/>
            </p:custDataLst>
          </p:nvPr>
        </p:nvSpPr>
        <p:spPr bwMode="auto">
          <a:xfrm>
            <a:off x="0" y="261442"/>
            <a:ext cx="825500" cy="50400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4F81BD"/>
          </a:solidFill>
          <a:ln w="12700">
            <a:solidFill>
              <a:srgbClr val="4F81BD"/>
            </a:solidFill>
            <a:miter lim="800000"/>
          </a:ln>
        </p:spPr>
        <p:txBody>
          <a:bodyPr wrap="square" lIns="0" tIns="0" rIns="72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20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MH_Entry_1"/>
          <p:cNvSpPr/>
          <p:nvPr>
            <p:custDataLst>
              <p:tags r:id="rId2"/>
            </p:custDataLst>
          </p:nvPr>
        </p:nvSpPr>
        <p:spPr>
          <a:xfrm>
            <a:off x="0" y="302155"/>
            <a:ext cx="12190413" cy="504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cmpd="sng" algn="ctr">
            <a:solidFill>
              <a:srgbClr val="0070C0"/>
            </a:solidFill>
            <a:prstDash val="solid"/>
            <a:bevel/>
          </a:ln>
          <a:effectLst/>
        </p:spPr>
        <p:txBody>
          <a:bodyPr rot="0" spcFirstLastPara="0" vertOverflow="overflow" horzOverflow="overflow" vert="horz" wrap="square" lIns="108000" tIns="0" rIns="0" bIns="0" numCol="1" spcCol="0" rtlCol="0" fromWordArt="0" anchor="ctr" anchorCtr="0" forceAA="0" compatLnSpc="1">
            <a:norm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endParaRPr>
          </a:p>
        </p:txBody>
      </p:sp>
      <p:sp>
        <p:nvSpPr>
          <p:cNvPr id="6" name="标题 5"/>
          <p:cNvSpPr txBox="1"/>
          <p:nvPr/>
        </p:nvSpPr>
        <p:spPr>
          <a:xfrm>
            <a:off x="84674" y="307048"/>
            <a:ext cx="609932" cy="419944"/>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en-US" sz="2800" b="1" dirty="0" smtClean="0">
                <a:solidFill>
                  <a:schemeClr val="bg1"/>
                </a:solidFill>
              </a:rPr>
              <a:t>二</a:t>
            </a:r>
            <a:endParaRPr lang="zh-CN" altLang="zh-CN" sz="2800" b="1" dirty="0">
              <a:solidFill>
                <a:schemeClr val="bg1"/>
              </a:solidFill>
            </a:endParaRPr>
          </a:p>
        </p:txBody>
      </p:sp>
      <p:pic>
        <p:nvPicPr>
          <p:cNvPr id="131074" name="Picture 2" descr="7-5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8876" y="3256161"/>
            <a:ext cx="2445835" cy="259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0197826" y="5920457"/>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5</a:t>
            </a:r>
            <a:endParaRPr lang="zh-CN" altLang="en-US" dirty="0"/>
          </a:p>
        </p:txBody>
      </p:sp>
      <p:sp>
        <p:nvSpPr>
          <p:cNvPr id="10" name="矩形 9"/>
          <p:cNvSpPr/>
          <p:nvPr/>
        </p:nvSpPr>
        <p:spPr>
          <a:xfrm>
            <a:off x="445701" y="3700571"/>
            <a:ext cx="8745849" cy="2339078"/>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特点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两星围绕它们之间连线上的某一点做匀速圆周运动，两星的运行周期、角速度相同</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两星的向心力大小相等，由它们间的万有引力提供</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89028" y="348690"/>
            <a:ext cx="11010769" cy="1131079"/>
          </a:xfrm>
          <a:prstGeom prst="rect">
            <a:avLst/>
          </a:prstGeom>
        </p:spPr>
        <p:txBody>
          <a:bodyPr>
            <a:spAutoFit/>
          </a:bodyPr>
          <a:lstStyle/>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两星的轨道半径之和等于两星之间的距离，即</a:t>
            </a:r>
            <a:r>
              <a:rPr lang="en-US" altLang="zh-CN" i="1" kern="100" dirty="0">
                <a:latin typeface="Times New Roman" panose="02020603050405020304" pitchFamily="18" charset="0"/>
                <a:ea typeface="微软雅黑" panose="020B0503020204020204" charset="-122"/>
                <a:cs typeface="Courier New" panose="02070309020205020404" pitchFamily="49" charset="0"/>
              </a:rPr>
              <a:t>r</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r</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cs typeface="Courier New" panose="02070309020205020404" pitchFamily="49" charset="0"/>
              </a:rPr>
              <a:t>L</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，轨道半径与两星质量成反比</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666750" y="1637566"/>
          <a:ext cx="10829925" cy="2066925"/>
        </p:xfrm>
        <a:graphic>
          <a:graphicData uri="http://schemas.openxmlformats.org/presentationml/2006/ole">
            <mc:AlternateContent xmlns:mc="http://schemas.openxmlformats.org/markup-compatibility/2006">
              <mc:Choice xmlns:v="urn:schemas-microsoft-com:vml" Requires="v">
                <p:oleObj spid="_x0000_s135173" name="文档" r:id="rId1" imgW="14465300" imgH="2768600" progId="Word.Document.12">
                  <p:embed/>
                </p:oleObj>
              </mc:Choice>
              <mc:Fallback>
                <p:oleObj name="文档" r:id="rId1" imgW="14465300" imgH="2768600" progId="Word.Document.12">
                  <p:embed/>
                  <p:pic>
                    <p:nvPicPr>
                      <p:cNvPr id="0" name="图片 135172"/>
                      <p:cNvPicPr/>
                      <p:nvPr/>
                    </p:nvPicPr>
                    <p:blipFill>
                      <a:blip r:embed="rId2"/>
                      <a:stretch>
                        <a:fillRect/>
                      </a:stretch>
                    </p:blipFill>
                    <p:spPr>
                      <a:xfrm>
                        <a:off x="666750" y="1637566"/>
                        <a:ext cx="10829925" cy="2066925"/>
                      </a:xfrm>
                      <a:prstGeom prst="rect">
                        <a:avLst/>
                      </a:prstGeom>
                    </p:spPr>
                  </p:pic>
                </p:oleObj>
              </mc:Fallback>
            </mc:AlternateContent>
          </a:graphicData>
        </a:graphic>
      </p:graphicFrame>
      <p:sp>
        <p:nvSpPr>
          <p:cNvPr id="9" name="矩形 8"/>
          <p:cNvSpPr/>
          <p:nvPr/>
        </p:nvSpPr>
        <p:spPr>
          <a:xfrm>
            <a:off x="589028" y="3373026"/>
            <a:ext cx="11010769" cy="2793072"/>
          </a:xfrm>
          <a:prstGeom prst="rect">
            <a:avLst/>
          </a:prstGeom>
        </p:spPr>
        <p:txBody>
          <a:bodyPr>
            <a:spAutoFit/>
          </a:bodyPr>
          <a:lstStyle/>
          <a:p>
            <a:pPr algn="just">
              <a:lnSpc>
                <a:spcPct val="150000"/>
              </a:lnSpc>
              <a:spcAft>
                <a:spcPts val="0"/>
              </a:spcAft>
            </a:pPr>
            <a:r>
              <a:rPr lang="en-US" altLang="zh-CN" b="1" kern="100" dirty="0">
                <a:latin typeface="+mj-ea"/>
                <a:ea typeface="+mj-ea"/>
                <a:cs typeface="Courier New" panose="02070309020205020404" pitchFamily="49" charset="0"/>
              </a:rPr>
              <a:t>2.</a:t>
            </a:r>
            <a:r>
              <a:rPr lang="zh-CN" altLang="zh-CN" b="1" kern="100" dirty="0">
                <a:latin typeface="Times New Roman" panose="02020603050405020304" pitchFamily="18" charset="0"/>
                <a:ea typeface="微软雅黑" panose="020B0503020204020204" charset="-122"/>
                <a:cs typeface="Times New Roman" panose="02020603050405020304" pitchFamily="18" charset="0"/>
              </a:rPr>
              <a:t>多星系统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在宇宙中存在类似于</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双星</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的系统，如</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三星</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四星</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等多星系统，在多星系统中：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各个星体做圆周运动的周期、角速度相同</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某一星体做圆周运动的向心力是由其他星体对它引力的合力提供的</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501637" y="732250"/>
            <a:ext cx="11187139" cy="2339078"/>
          </a:xfrm>
          <a:prstGeom prst="rect">
            <a:avLst/>
          </a:prstGeom>
        </p:spPr>
        <p:txBody>
          <a:bodyPr wrap="square" lIns="121898" tIns="60948" rIns="121898" bIns="60948">
            <a:spAutoFit/>
          </a:bodyPr>
          <a:lstStyle/>
          <a:p>
            <a:pPr algn="just">
              <a:lnSpc>
                <a:spcPct val="150000"/>
              </a:lnSpc>
              <a:spcAft>
                <a:spcPts val="0"/>
              </a:spcAft>
            </a:pP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例</a:t>
            </a:r>
            <a:r>
              <a:rPr lang="en-US" altLang="zh-CN" b="1" kern="100" dirty="0" smtClean="0">
                <a:solidFill>
                  <a:srgbClr val="0000FF"/>
                </a:solidFill>
                <a:latin typeface="+mj-ea"/>
                <a:ea typeface="+mj-ea"/>
                <a:cs typeface="Courier New" panose="02070309020205020404" pitchFamily="49" charset="0"/>
              </a:rPr>
              <a:t>2</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两个靠得很近的天体，离其他天体非常遥远，它们以其连线上某一点</a:t>
            </a:r>
            <a:r>
              <a:rPr lang="en-US" altLang="zh-CN" i="1" kern="100" dirty="0">
                <a:latin typeface="Times New Roman" panose="02020603050405020304" pitchFamily="18" charset="0"/>
                <a:ea typeface="微软雅黑" panose="020B0503020204020204" charset="-122"/>
                <a:cs typeface="Courier New" panose="02070309020205020404" pitchFamily="49" charset="0"/>
              </a:rPr>
              <a:t>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为圆心各自做匀速圆周运动，两者的距离保持不变，科学家把这样的两个天体称为</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双星</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6</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已知双星的质量分别为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m</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i="1" kern="100" dirty="0">
                <a:latin typeface="Times New Roman" panose="02020603050405020304" pitchFamily="18" charset="0"/>
                <a:ea typeface="微软雅黑" panose="020B0503020204020204" charset="-122"/>
                <a:cs typeface="Courier New" panose="02070309020205020404" pitchFamily="49" charset="0"/>
              </a:rPr>
              <a:t>m</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，它们之间的距离为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L</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，引力常量为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，求双星的运行轨道半径</a:t>
            </a:r>
            <a:r>
              <a:rPr lang="en-US" altLang="zh-CN" i="1" kern="100" dirty="0">
                <a:latin typeface="Times New Roman" panose="02020603050405020304" pitchFamily="18" charset="0"/>
                <a:ea typeface="微软雅黑" panose="020B0503020204020204" charset="-122"/>
                <a:cs typeface="Courier New" panose="02070309020205020404" pitchFamily="49" charset="0"/>
              </a:rPr>
              <a:t>r</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i="1" kern="100" dirty="0">
                <a:latin typeface="Times New Roman" panose="02020603050405020304" pitchFamily="18" charset="0"/>
                <a:ea typeface="微软雅黑" panose="020B0503020204020204" charset="-122"/>
                <a:cs typeface="Courier New" panose="02070309020205020404" pitchFamily="49" charset="0"/>
              </a:rPr>
              <a:t>r</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及运行周期</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609600" y="3134782"/>
          <a:ext cx="6019800" cy="1114425"/>
        </p:xfrm>
        <a:graphic>
          <a:graphicData uri="http://schemas.openxmlformats.org/presentationml/2006/ole">
            <mc:AlternateContent xmlns:mc="http://schemas.openxmlformats.org/markup-compatibility/2006">
              <mc:Choice xmlns:v="urn:schemas-microsoft-com:vml" Requires="v">
                <p:oleObj spid="_x0000_s120842" name="文档" r:id="rId1" imgW="8051800" imgH="1498600" progId="Word.Document.12">
                  <p:embed/>
                </p:oleObj>
              </mc:Choice>
              <mc:Fallback>
                <p:oleObj name="文档" r:id="rId1" imgW="8051800" imgH="1498600" progId="Word.Document.12">
                  <p:embed/>
                  <p:pic>
                    <p:nvPicPr>
                      <p:cNvPr id="0" name="图片 120841"/>
                      <p:cNvPicPr/>
                      <p:nvPr/>
                    </p:nvPicPr>
                    <p:blipFill>
                      <a:blip r:embed="rId2"/>
                      <a:stretch>
                        <a:fillRect/>
                      </a:stretch>
                    </p:blipFill>
                    <p:spPr>
                      <a:xfrm>
                        <a:off x="609600" y="3134782"/>
                        <a:ext cx="6019800" cy="1114425"/>
                      </a:xfrm>
                      <a:prstGeom prst="rect">
                        <a:avLst/>
                      </a:prstGeom>
                    </p:spPr>
                  </p:pic>
                </p:oleObj>
              </mc:Fallback>
            </mc:AlternateContent>
          </a:graphicData>
        </a:graphic>
      </p:graphicFrame>
      <p:pic>
        <p:nvPicPr>
          <p:cNvPr id="120838" name="Picture 6" descr="7-5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44003" y="2564448"/>
            <a:ext cx="2744773" cy="236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9992422" y="4984353"/>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6</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609600" y="2484165"/>
          <a:ext cx="11001375" cy="1047750"/>
        </p:xfrm>
        <a:graphic>
          <a:graphicData uri="http://schemas.openxmlformats.org/presentationml/2006/ole">
            <mc:AlternateContent xmlns:mc="http://schemas.openxmlformats.org/markup-compatibility/2006">
              <mc:Choice xmlns:v="urn:schemas-microsoft-com:vml" Requires="v">
                <p:oleObj spid="_x0000_s121878" name="文档" r:id="rId1" imgW="14693900" imgH="1409700" progId="Word.Document.12">
                  <p:embed/>
                </p:oleObj>
              </mc:Choice>
              <mc:Fallback>
                <p:oleObj name="文档" r:id="rId1" imgW="14693900" imgH="1409700" progId="Word.Document.12">
                  <p:embed/>
                  <p:pic>
                    <p:nvPicPr>
                      <p:cNvPr id="0" name="图片 121877"/>
                      <p:cNvPicPr/>
                      <p:nvPr/>
                    </p:nvPicPr>
                    <p:blipFill>
                      <a:blip r:embed="rId2"/>
                      <a:stretch>
                        <a:fillRect/>
                      </a:stretch>
                    </p:blipFill>
                    <p:spPr>
                      <a:xfrm>
                        <a:off x="609600" y="2484165"/>
                        <a:ext cx="11001375" cy="1047750"/>
                      </a:xfrm>
                      <a:prstGeom prst="rect">
                        <a:avLst/>
                      </a:prstGeom>
                    </p:spPr>
                  </p:pic>
                </p:oleObj>
              </mc:Fallback>
            </mc:AlternateContent>
          </a:graphicData>
        </a:graphic>
      </p:graphicFrame>
      <p:pic>
        <p:nvPicPr>
          <p:cNvPr id="5" name="Picture 6" descr="7-5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2820" y="107901"/>
            <a:ext cx="2744773" cy="236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nvGraphicFramePr>
        <p:xfrm>
          <a:off x="609600" y="3254524"/>
          <a:ext cx="11001375" cy="866775"/>
        </p:xfrm>
        <a:graphic>
          <a:graphicData uri="http://schemas.openxmlformats.org/presentationml/2006/ole">
            <mc:AlternateContent xmlns:mc="http://schemas.openxmlformats.org/markup-compatibility/2006">
              <mc:Choice xmlns:v="urn:schemas-microsoft-com:vml" Requires="v">
                <p:oleObj spid="_x0000_s121879" name="文档" r:id="rId4" imgW="14693900" imgH="1168400" progId="Word.Document.12">
                  <p:embed/>
                </p:oleObj>
              </mc:Choice>
              <mc:Fallback>
                <p:oleObj name="文档" r:id="rId4" imgW="14693900" imgH="1168400" progId="Word.Document.12">
                  <p:embed/>
                  <p:pic>
                    <p:nvPicPr>
                      <p:cNvPr id="0" name="图片 121878"/>
                      <p:cNvPicPr/>
                      <p:nvPr/>
                    </p:nvPicPr>
                    <p:blipFill>
                      <a:blip r:embed="rId5"/>
                      <a:stretch>
                        <a:fillRect/>
                      </a:stretch>
                    </p:blipFill>
                    <p:spPr>
                      <a:xfrm>
                        <a:off x="609600" y="3254524"/>
                        <a:ext cx="11001375" cy="866775"/>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609600" y="4024883"/>
          <a:ext cx="11001375" cy="866775"/>
        </p:xfrm>
        <a:graphic>
          <a:graphicData uri="http://schemas.openxmlformats.org/presentationml/2006/ole">
            <mc:AlternateContent xmlns:mc="http://schemas.openxmlformats.org/markup-compatibility/2006">
              <mc:Choice xmlns:v="urn:schemas-microsoft-com:vml" Requires="v">
                <p:oleObj spid="_x0000_s121880" name="文档" r:id="rId6" imgW="14693900" imgH="1168400" progId="Word.Document.12">
                  <p:embed/>
                </p:oleObj>
              </mc:Choice>
              <mc:Fallback>
                <p:oleObj name="文档" r:id="rId6" imgW="14693900" imgH="1168400" progId="Word.Document.12">
                  <p:embed/>
                  <p:pic>
                    <p:nvPicPr>
                      <p:cNvPr id="0" name="图片 121879"/>
                      <p:cNvPicPr/>
                      <p:nvPr/>
                    </p:nvPicPr>
                    <p:blipFill>
                      <a:blip r:embed="rId7"/>
                      <a:stretch>
                        <a:fillRect/>
                      </a:stretch>
                    </p:blipFill>
                    <p:spPr>
                      <a:xfrm>
                        <a:off x="609600" y="4024883"/>
                        <a:ext cx="11001375" cy="866775"/>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609600" y="4929758"/>
          <a:ext cx="11001375" cy="866775"/>
        </p:xfrm>
        <a:graphic>
          <a:graphicData uri="http://schemas.openxmlformats.org/presentationml/2006/ole">
            <mc:AlternateContent xmlns:mc="http://schemas.openxmlformats.org/markup-compatibility/2006">
              <mc:Choice xmlns:v="urn:schemas-microsoft-com:vml" Requires="v">
                <p:oleObj spid="_x0000_s121881" name="文档" r:id="rId8" imgW="14693900" imgH="1168400" progId="Word.Document.12">
                  <p:embed/>
                </p:oleObj>
              </mc:Choice>
              <mc:Fallback>
                <p:oleObj name="文档" r:id="rId8" imgW="14693900" imgH="1168400" progId="Word.Document.12">
                  <p:embed/>
                  <p:pic>
                    <p:nvPicPr>
                      <p:cNvPr id="0" name="图片 121880"/>
                      <p:cNvPicPr/>
                      <p:nvPr/>
                    </p:nvPicPr>
                    <p:blipFill>
                      <a:blip r:embed="rId9"/>
                      <a:stretch>
                        <a:fillRect/>
                      </a:stretch>
                    </p:blipFill>
                    <p:spPr>
                      <a:xfrm>
                        <a:off x="609600" y="4929758"/>
                        <a:ext cx="11001375" cy="866775"/>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609600" y="5834633"/>
          <a:ext cx="11001375" cy="866775"/>
        </p:xfrm>
        <a:graphic>
          <a:graphicData uri="http://schemas.openxmlformats.org/presentationml/2006/ole">
            <mc:AlternateContent xmlns:mc="http://schemas.openxmlformats.org/markup-compatibility/2006">
              <mc:Choice xmlns:v="urn:schemas-microsoft-com:vml" Requires="v">
                <p:oleObj spid="_x0000_s121882" name="文档" r:id="rId10" imgW="14693900" imgH="1168400" progId="Word.Document.12">
                  <p:embed/>
                </p:oleObj>
              </mc:Choice>
              <mc:Fallback>
                <p:oleObj name="文档" r:id="rId10" imgW="14693900" imgH="1168400" progId="Word.Document.12">
                  <p:embed/>
                  <p:pic>
                    <p:nvPicPr>
                      <p:cNvPr id="0" name="图片 121881"/>
                      <p:cNvPicPr/>
                      <p:nvPr/>
                    </p:nvPicPr>
                    <p:blipFill>
                      <a:blip r:embed="rId11"/>
                      <a:stretch>
                        <a:fillRect/>
                      </a:stretch>
                    </p:blipFill>
                    <p:spPr>
                      <a:xfrm>
                        <a:off x="609600" y="5834633"/>
                        <a:ext cx="11001375" cy="86677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75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750"/>
                                        <p:tgtEl>
                                          <p:spTgt spid="3"/>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750"/>
                                        <p:tgtEl>
                                          <p:spTgt spid="6"/>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750"/>
                                        <p:tgtEl>
                                          <p:spTgt spid="7"/>
                                        </p:tgtEl>
                                      </p:cBhvr>
                                    </p:animEffect>
                                  </p:childTnLst>
                                </p:cTn>
                              </p:par>
                            </p:childTnLst>
                          </p:cTn>
                        </p:par>
                        <p:par>
                          <p:cTn id="19" fill="hold">
                            <p:stCondLst>
                              <p:cond delay="3000"/>
                            </p:stCondLst>
                            <p:childTnLst>
                              <p:par>
                                <p:cTn id="20" presetID="3"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750"/>
                                        <p:tgtEl>
                                          <p:spTgt spid="8"/>
                                        </p:tgtEl>
                                      </p:cBhvr>
                                    </p:animEffect>
                                  </p:childTnLst>
                                </p:cTn>
                              </p:par>
                            </p:childTnLst>
                          </p:cTn>
                        </p:par>
                        <p:par>
                          <p:cTn id="23" fill="hold">
                            <p:stCondLst>
                              <p:cond delay="4000"/>
                            </p:stCondLst>
                            <p:childTnLst>
                              <p:par>
                                <p:cTn id="24" presetID="3" presetClass="entr" presetSubtype="1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501637" y="405458"/>
            <a:ext cx="11187139" cy="5692560"/>
          </a:xfrm>
          <a:prstGeom prst="rect">
            <a:avLst/>
          </a:prstGeom>
        </p:spPr>
        <p:txBody>
          <a:bodyPr wrap="square" lIns="121898" tIns="60948" rIns="121898" bIns="60948">
            <a:spAutoFit/>
          </a:bodyPr>
          <a:lstStyle/>
          <a:p>
            <a:pPr algn="just">
              <a:lnSpc>
                <a:spcPct val="150000"/>
              </a:lnSpc>
              <a:spcAft>
                <a:spcPts val="0"/>
              </a:spcAft>
            </a:pP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例</a:t>
            </a:r>
            <a:r>
              <a:rPr lang="en-US" altLang="zh-CN" b="1" kern="100" dirty="0" smtClean="0">
                <a:solidFill>
                  <a:srgbClr val="0000FF"/>
                </a:solidFill>
                <a:latin typeface="微软雅黑" panose="020B0503020204020204" charset="-122"/>
                <a:ea typeface="微软雅黑" panose="020B0503020204020204" charset="-122"/>
                <a:cs typeface="Times New Roman" panose="02020603050405020304" pitchFamily="18"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　宇宙间存在一些离其他恒星较远的三星系统，其中有一种三星系统如图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7</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所示，三颗质量均为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的星体位于等边三角形的三个顶点，三角形边长为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L</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，忽略其他星体对它们的引力作用，三星在同一平面内绕三角形中心</a:t>
            </a:r>
            <a:r>
              <a:rPr lang="en-US" altLang="zh-CN" i="1" kern="100" dirty="0">
                <a:latin typeface="Times New Roman" panose="02020603050405020304" pitchFamily="18" charset="0"/>
                <a:ea typeface="微软雅黑" panose="020B0503020204020204" charset="-122"/>
                <a:cs typeface="Courier New" panose="02070309020205020404" pitchFamily="49" charset="0"/>
              </a:rPr>
              <a:t>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做匀速圆周运动，引力常量为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，下列说法正确的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229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每颗星做圆周运动的角速度为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29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每颗星做圆周运动的加速度大小与三星的质量无关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若距离</a:t>
            </a:r>
            <a:r>
              <a:rPr lang="en-US" altLang="zh-CN" i="1" kern="100" dirty="0">
                <a:latin typeface="Times New Roman" panose="02020603050405020304" pitchFamily="18" charset="0"/>
                <a:ea typeface="微软雅黑" panose="020B0503020204020204" charset="-122"/>
                <a:cs typeface="Courier New" panose="02070309020205020404" pitchFamily="49" charset="0"/>
              </a:rPr>
              <a:t>L</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和每颗星的质量</a:t>
            </a:r>
            <a:r>
              <a:rPr lang="en-US" altLang="zh-CN"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都变为原来的</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倍，则周期</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变为</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zh-CN" altLang="en-US"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原来</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若距离</a:t>
            </a:r>
            <a:r>
              <a:rPr lang="en-US" altLang="zh-CN" i="1" kern="100" dirty="0">
                <a:latin typeface="Times New Roman" panose="02020603050405020304" pitchFamily="18" charset="0"/>
                <a:ea typeface="微软雅黑" panose="020B0503020204020204" charset="-122"/>
                <a:cs typeface="Courier New" panose="02070309020205020404" pitchFamily="49" charset="0"/>
              </a:rPr>
              <a:t>L</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和每颗星的质量</a:t>
            </a:r>
            <a:r>
              <a:rPr lang="en-US" altLang="zh-CN"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都变为原来的</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倍，则线速度变为原来的</a:t>
            </a: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32098" name="Picture 2" descr="7-5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7065" y="2137073"/>
            <a:ext cx="2791711" cy="214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968953" y="4341969"/>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7</a:t>
            </a:r>
            <a:endParaRPr lang="zh-CN" altLang="en-US" dirty="0"/>
          </a:p>
        </p:txBody>
      </p:sp>
      <p:graphicFrame>
        <p:nvGraphicFramePr>
          <p:cNvPr id="4" name="对象 3"/>
          <p:cNvGraphicFramePr>
            <a:graphicFrameLocks noChangeAspect="1"/>
          </p:cNvGraphicFramePr>
          <p:nvPr/>
        </p:nvGraphicFramePr>
        <p:xfrm>
          <a:off x="4909170" y="2792658"/>
          <a:ext cx="1073150" cy="819150"/>
        </p:xfrm>
        <a:graphic>
          <a:graphicData uri="http://schemas.openxmlformats.org/presentationml/2006/ole">
            <mc:AlternateContent xmlns:mc="http://schemas.openxmlformats.org/markup-compatibility/2006">
              <mc:Choice xmlns:v="urn:schemas-microsoft-com:vml" Requires="v">
                <p:oleObj spid="_x0000_s132102" name="文档" r:id="rId2" imgW="1447800" imgH="1104900" progId="Word.Document.12">
                  <p:embed/>
                </p:oleObj>
              </mc:Choice>
              <mc:Fallback>
                <p:oleObj name="文档" r:id="rId2" imgW="1447800" imgH="1104900" progId="Word.Document.12">
                  <p:embed/>
                  <p:pic>
                    <p:nvPicPr>
                      <p:cNvPr id="0" name="图片 132101"/>
                      <p:cNvPicPr/>
                      <p:nvPr/>
                    </p:nvPicPr>
                    <p:blipFill>
                      <a:blip r:embed="rId3"/>
                      <a:stretch>
                        <a:fillRect/>
                      </a:stretch>
                    </p:blipFill>
                    <p:spPr>
                      <a:xfrm>
                        <a:off x="4909170" y="2792658"/>
                        <a:ext cx="1073150" cy="819150"/>
                      </a:xfrm>
                      <a:prstGeom prst="rect">
                        <a:avLst/>
                      </a:prstGeom>
                    </p:spPr>
                  </p:pic>
                </p:oleObj>
              </mc:Fallback>
            </mc:AlternateContent>
          </a:graphicData>
        </a:graphic>
      </p:graphicFrame>
      <p:sp>
        <p:nvSpPr>
          <p:cNvPr id="10" name="TextBox 14"/>
          <p:cNvSpPr txBox="1"/>
          <p:nvPr/>
        </p:nvSpPr>
        <p:spPr>
          <a:xfrm>
            <a:off x="377904" y="4253778"/>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609600" y="189434"/>
          <a:ext cx="8124825" cy="3819525"/>
        </p:xfrm>
        <a:graphic>
          <a:graphicData uri="http://schemas.openxmlformats.org/presentationml/2006/ole">
            <mc:AlternateContent xmlns:mc="http://schemas.openxmlformats.org/markup-compatibility/2006">
              <mc:Choice xmlns:v="urn:schemas-microsoft-com:vml" Requires="v">
                <p:oleObj spid="_x0000_s133132" name="文档" r:id="rId1" imgW="10858500" imgH="5105400" progId="Word.Document.12">
                  <p:embed/>
                </p:oleObj>
              </mc:Choice>
              <mc:Fallback>
                <p:oleObj name="文档" r:id="rId1" imgW="10858500" imgH="5105400" progId="Word.Document.12">
                  <p:embed/>
                  <p:pic>
                    <p:nvPicPr>
                      <p:cNvPr id="0" name="图片 133131"/>
                      <p:cNvPicPr/>
                      <p:nvPr/>
                    </p:nvPicPr>
                    <p:blipFill>
                      <a:blip r:embed="rId2"/>
                      <a:stretch>
                        <a:fillRect/>
                      </a:stretch>
                    </p:blipFill>
                    <p:spPr>
                      <a:xfrm>
                        <a:off x="609600" y="189434"/>
                        <a:ext cx="8124825" cy="3819525"/>
                      </a:xfrm>
                      <a:prstGeom prst="rect">
                        <a:avLst/>
                      </a:prstGeom>
                    </p:spPr>
                  </p:pic>
                </p:oleObj>
              </mc:Fallback>
            </mc:AlternateContent>
          </a:graphicData>
        </a:graphic>
      </p:graphicFrame>
      <p:pic>
        <p:nvPicPr>
          <p:cNvPr id="133122" name="Picture 2" descr="7-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4964" y="364451"/>
            <a:ext cx="3070882" cy="2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对象 6"/>
          <p:cNvGraphicFramePr>
            <a:graphicFrameLocks noChangeAspect="1"/>
          </p:cNvGraphicFramePr>
          <p:nvPr/>
        </p:nvGraphicFramePr>
        <p:xfrm>
          <a:off x="609600" y="3845893"/>
          <a:ext cx="11001375" cy="1571625"/>
        </p:xfrm>
        <a:graphic>
          <a:graphicData uri="http://schemas.openxmlformats.org/presentationml/2006/ole">
            <mc:AlternateContent xmlns:mc="http://schemas.openxmlformats.org/markup-compatibility/2006">
              <mc:Choice xmlns:v="urn:schemas-microsoft-com:vml" Requires="v">
                <p:oleObj spid="_x0000_s133133" name="文档" r:id="rId4" imgW="14693900" imgH="2108200" progId="Word.Document.12">
                  <p:embed/>
                </p:oleObj>
              </mc:Choice>
              <mc:Fallback>
                <p:oleObj name="文档" r:id="rId4" imgW="14693900" imgH="2108200" progId="Word.Document.12">
                  <p:embed/>
                  <p:pic>
                    <p:nvPicPr>
                      <p:cNvPr id="0" name="图片 133132"/>
                      <p:cNvPicPr/>
                      <p:nvPr/>
                    </p:nvPicPr>
                    <p:blipFill>
                      <a:blip r:embed="rId5"/>
                      <a:stretch>
                        <a:fillRect/>
                      </a:stretch>
                    </p:blipFill>
                    <p:spPr>
                      <a:xfrm>
                        <a:off x="609600" y="3845893"/>
                        <a:ext cx="11001375" cy="1571625"/>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609600" y="5298604"/>
          <a:ext cx="11001375" cy="1571625"/>
        </p:xfrm>
        <a:graphic>
          <a:graphicData uri="http://schemas.openxmlformats.org/presentationml/2006/ole">
            <mc:AlternateContent xmlns:mc="http://schemas.openxmlformats.org/markup-compatibility/2006">
              <mc:Choice xmlns:v="urn:schemas-microsoft-com:vml" Requires="v">
                <p:oleObj spid="_x0000_s133134" name="文档" r:id="rId6" imgW="14693900" imgH="2108200" progId="Word.Document.12">
                  <p:embed/>
                </p:oleObj>
              </mc:Choice>
              <mc:Fallback>
                <p:oleObj name="文档" r:id="rId6" imgW="14693900" imgH="2108200" progId="Word.Document.12">
                  <p:embed/>
                  <p:pic>
                    <p:nvPicPr>
                      <p:cNvPr id="0" name="图片 133133"/>
                      <p:cNvPicPr/>
                      <p:nvPr/>
                    </p:nvPicPr>
                    <p:blipFill>
                      <a:blip r:embed="rId7"/>
                      <a:stretch>
                        <a:fillRect/>
                      </a:stretch>
                    </p:blipFill>
                    <p:spPr>
                      <a:xfrm>
                        <a:off x="609600" y="5298604"/>
                        <a:ext cx="11001375" cy="1571625"/>
                      </a:xfrm>
                      <a:prstGeom prst="rect">
                        <a:avLst/>
                      </a:prstGeom>
                    </p:spPr>
                  </p:pic>
                </p:oleObj>
              </mc:Fallback>
            </mc:AlternateContent>
          </a:graphicData>
        </a:graphic>
      </p:graphicFrame>
      <p:pic>
        <p:nvPicPr>
          <p:cNvPr id="6" name="返回" descr="C:\Users\Administrator\Desktop\新建文件夹\返回.tif">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33122"/>
                                        </p:tgtEl>
                                        <p:attrNameLst>
                                          <p:attrName>style.visibility</p:attrName>
                                        </p:attrNameLst>
                                      </p:cBhvr>
                                      <p:to>
                                        <p:strVal val="visible"/>
                                      </p:to>
                                    </p:set>
                                    <p:animEffect transition="in" filter="blinds(horizontal)">
                                      <p:cBhvr>
                                        <p:cTn id="10" dur="750"/>
                                        <p:tgtEl>
                                          <p:spTgt spid="133122"/>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750"/>
                                        <p:tgtEl>
                                          <p:spTgt spid="7"/>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
          <p:cNvSpPr/>
          <p:nvPr/>
        </p:nvSpPr>
        <p:spPr>
          <a:xfrm>
            <a:off x="4748712" y="3081059"/>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rgbClr val="262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2"/>
          <p:cNvSpPr/>
          <p:nvPr/>
        </p:nvSpPr>
        <p:spPr>
          <a:xfrm>
            <a:off x="693580" y="2172756"/>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33"/>
          <p:cNvSpPr txBox="1"/>
          <p:nvPr/>
        </p:nvSpPr>
        <p:spPr>
          <a:xfrm>
            <a:off x="3717916" y="2513479"/>
            <a:ext cx="4093935" cy="611706"/>
          </a:xfrm>
          <a:prstGeom prst="rect">
            <a:avLst/>
          </a:prstGeom>
          <a:noFill/>
          <a:ln w="9525">
            <a:noFill/>
          </a:ln>
        </p:spPr>
        <p:txBody>
          <a:bodyPr wrap="square" anchor="t">
            <a:spAutoFit/>
          </a:bodyPr>
          <a:lstStyle/>
          <a:p>
            <a:r>
              <a:rPr lang="zh-CN" altLang="en-US" sz="3375" b="1" dirty="0" smtClean="0">
                <a:solidFill>
                  <a:prstClr val="white"/>
                </a:solidFill>
                <a:latin typeface="微软雅黑" panose="020B0503020204020204" charset="-122"/>
                <a:ea typeface="微软雅黑" panose="020B0503020204020204" charset="-122"/>
              </a:rPr>
              <a:t>随堂演练　逐点落实</a:t>
            </a:r>
            <a:endParaRPr lang="zh-CN" altLang="en-US" sz="3375" b="1" dirty="0">
              <a:solidFill>
                <a:prstClr val="white"/>
              </a:solidFill>
              <a:latin typeface="微软雅黑" panose="020B0503020204020204" charset="-122"/>
              <a:ea typeface="微软雅黑" panose="020B0503020204020204" charset="-122"/>
            </a:endParaRPr>
          </a:p>
        </p:txBody>
      </p:sp>
      <p:cxnSp>
        <p:nvCxnSpPr>
          <p:cNvPr id="12" name="直接连接符 10"/>
          <p:cNvCxnSpPr/>
          <p:nvPr/>
        </p:nvCxnSpPr>
        <p:spPr>
          <a:xfrm>
            <a:off x="3831181" y="3205384"/>
            <a:ext cx="38482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8128127" y="3125185"/>
            <a:ext cx="1229824" cy="1107996"/>
          </a:xfrm>
          <a:prstGeom prst="rect">
            <a:avLst/>
          </a:prstGeom>
          <a:noFill/>
        </p:spPr>
        <p:txBody>
          <a:bodyPr wrap="none" rtlCol="0">
            <a:spAutoFit/>
          </a:bodyPr>
          <a:lstStyle/>
          <a:p>
            <a:r>
              <a:rPr lang="en-US" altLang="zh-CN" sz="6600" b="1" dirty="0" smtClean="0">
                <a:solidFill>
                  <a:prstClr val="white"/>
                </a:solidFill>
                <a:latin typeface="微软雅黑" panose="020B0503020204020204" charset="-122"/>
                <a:ea typeface="微软雅黑" panose="020B0503020204020204" charset="-122"/>
              </a:rPr>
              <a:t>02</a:t>
            </a:r>
            <a:endParaRPr lang="zh-CN" altLang="en-US" sz="6600" b="1" dirty="0">
              <a:solidFill>
                <a:prstClr val="white"/>
              </a:solidFill>
              <a:latin typeface="微软雅黑" panose="020B0503020204020204" charset="-122"/>
              <a:ea typeface="微软雅黑" panose="020B0503020204020204" charset="-122"/>
            </a:endParaRPr>
          </a:p>
        </p:txBody>
      </p:sp>
      <p:cxnSp>
        <p:nvCxnSpPr>
          <p:cNvPr id="14" name="直接连接符 29"/>
          <p:cNvCxnSpPr/>
          <p:nvPr/>
        </p:nvCxnSpPr>
        <p:spPr>
          <a:xfrm flipH="1">
            <a:off x="8743039" y="794313"/>
            <a:ext cx="978603" cy="1856172"/>
          </a:xfrm>
          <a:prstGeom prst="line">
            <a:avLst/>
          </a:prstGeom>
          <a:ln>
            <a:solidFill>
              <a:srgbClr val="262F38"/>
            </a:solidFill>
          </a:ln>
        </p:spPr>
        <p:style>
          <a:lnRef idx="1">
            <a:schemeClr val="accent1"/>
          </a:lnRef>
          <a:fillRef idx="0">
            <a:schemeClr val="accent1"/>
          </a:fillRef>
          <a:effectRef idx="0">
            <a:schemeClr val="accent1"/>
          </a:effectRef>
          <a:fontRef idx="minor">
            <a:schemeClr val="tx1"/>
          </a:fontRef>
        </p:style>
      </p:cxnSp>
      <p:cxnSp>
        <p:nvCxnSpPr>
          <p:cNvPr id="15" name="直接连接符 30"/>
          <p:cNvCxnSpPr/>
          <p:nvPr/>
        </p:nvCxnSpPr>
        <p:spPr>
          <a:xfrm flipH="1">
            <a:off x="9047534" y="2277666"/>
            <a:ext cx="1930331" cy="3661370"/>
          </a:xfrm>
          <a:prstGeom prst="line">
            <a:avLst/>
          </a:prstGeom>
          <a:ln>
            <a:solidFill>
              <a:srgbClr val="04449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矩形 9"/>
          <p:cNvSpPr/>
          <p:nvPr/>
        </p:nvSpPr>
        <p:spPr>
          <a:xfrm>
            <a:off x="901106" y="1701602"/>
            <a:ext cx="10253710" cy="1131079"/>
          </a:xfrm>
          <a:prstGeom prst="rect">
            <a:avLst/>
          </a:prstGeom>
        </p:spPr>
        <p:txBody>
          <a:bodyPr wrap="square">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会分析卫星的变轨问题，知道卫星变轨的原因和变轨前后卫星速度的变化</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掌握双星运动的特点，会分析求解双星运动的周期和角速度</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33"/>
          <p:cNvSpPr/>
          <p:nvPr/>
        </p:nvSpPr>
        <p:spPr>
          <a:xfrm>
            <a:off x="910630" y="477466"/>
            <a:ext cx="3794786" cy="545732"/>
          </a:xfrm>
          <a:prstGeom prst="rect">
            <a:avLst/>
          </a:prstGeom>
        </p:spPr>
        <p:txBody>
          <a:bodyPr wrap="none">
            <a:noAutofit/>
          </a:bodyPr>
          <a:lstStyle/>
          <a:p>
            <a:r>
              <a:rPr lang="zh-CN" altLang="en-US" sz="2800" b="1" dirty="0" smtClean="0">
                <a:latin typeface="+mj-ea"/>
                <a:ea typeface="+mj-ea"/>
              </a:rPr>
              <a:t>学习目标</a:t>
            </a:r>
            <a:endParaRPr lang="zh-CN" altLang="en-US" sz="2800" b="1" dirty="0">
              <a:latin typeface="+mj-ea"/>
              <a:ea typeface="+mj-ea"/>
            </a:endParaRPr>
          </a:p>
        </p:txBody>
      </p:sp>
      <p:sp>
        <p:nvSpPr>
          <p:cNvPr id="6" name="等腰三角形 5"/>
          <p:cNvSpPr/>
          <p:nvPr/>
        </p:nvSpPr>
        <p:spPr>
          <a:xfrm rot="5400000">
            <a:off x="605408" y="574659"/>
            <a:ext cx="344050" cy="30967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57019" y="375841"/>
            <a:ext cx="11076375" cy="5109067"/>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卫星变轨问题</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启东中学高一下学期期中</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2019</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年春节期间，中国科幻电影里程碑的作品《流浪地球》热播，影片中为了让地球逃离太阳系，人们在地球上建造特大功率发动机，使地球完成一系列变轨操作，其逃离过程如图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8</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所示，地球在椭圆</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轨道</a:t>
            </a:r>
            <a:r>
              <a:rPr lang="en-US" altLang="zh-CN" kern="100" dirty="0" smtClean="0">
                <a:latin typeface="宋体" panose="02010600030101010101" pitchFamily="2" charset="-122"/>
                <a:ea typeface="微软雅黑" panose="020B0503020204020204" charset="-122"/>
                <a:cs typeface="Times New Roman" panose="02020603050405020304" pitchFamily="18" charset="0"/>
              </a:rPr>
              <a:t>Ⅰ</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上</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运行到远日点</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变轨，进入圆形</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轨道</a:t>
            </a:r>
            <a:r>
              <a:rPr lang="en-US" altLang="zh-CN" kern="100" dirty="0" smtClean="0">
                <a:latin typeface="宋体" panose="02010600030101010101" pitchFamily="2" charset="-122"/>
                <a:ea typeface="微软雅黑" panose="020B050302020402020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在圆形</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轨道</a:t>
            </a:r>
            <a:r>
              <a:rPr lang="en-US" altLang="zh-CN" kern="100" dirty="0" smtClean="0">
                <a:latin typeface="宋体" panose="02010600030101010101" pitchFamily="2" charset="-122"/>
                <a:ea typeface="微软雅黑" panose="020B0503020204020204" charset="-122"/>
                <a:cs typeface="Times New Roman" panose="02020603050405020304" pitchFamily="18" charset="0"/>
              </a:rPr>
              <a:t>Ⅱ</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上</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运行到</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点时再次加速变轨，从而最终摆脱太阳束缚</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对于该过程，下列说法正确的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沿</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轨道</a:t>
            </a:r>
            <a:r>
              <a:rPr lang="en-US" altLang="zh-CN" kern="100" dirty="0" smtClean="0">
                <a:latin typeface="宋体" panose="02010600030101010101" pitchFamily="2" charset="-122"/>
                <a:ea typeface="微软雅黑" panose="020B0503020204020204" charset="-122"/>
                <a:cs typeface="Times New Roman" panose="02020603050405020304" pitchFamily="18" charset="0"/>
              </a:rPr>
              <a:t>Ⅰ</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运动</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至</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点时，需向前喷气减速才能进入</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轨道</a:t>
            </a:r>
            <a:r>
              <a:rPr lang="en-US" altLang="zh-CN" kern="100" dirty="0" smtClean="0">
                <a:latin typeface="宋体" panose="02010600030101010101" pitchFamily="2" charset="-122"/>
                <a:ea typeface="微软雅黑" panose="020B0503020204020204" charset="-122"/>
                <a:cs typeface="Times New Roman" panose="02020603050405020304" pitchFamily="18" charset="0"/>
              </a:rPr>
              <a:t>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沿轨道</a:t>
            </a:r>
            <a:r>
              <a:rPr lang="en-US" altLang="zh-CN" kern="100" dirty="0">
                <a:latin typeface="宋体" panose="02010600030101010101" pitchFamily="2" charset="-122"/>
                <a:ea typeface="微软雅黑" panose="020B050302020402020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运行的周期小于沿轨道</a:t>
            </a:r>
            <a:r>
              <a:rPr lang="en-US" altLang="zh-CN" kern="100" dirty="0">
                <a:latin typeface="宋体" panose="02010600030101010101" pitchFamily="2" charset="-122"/>
                <a:ea typeface="微软雅黑" panose="020B050302020402020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运行的周期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沿</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轨道</a:t>
            </a:r>
            <a:r>
              <a:rPr lang="en-US" altLang="zh-CN" kern="100" dirty="0" smtClean="0">
                <a:latin typeface="宋体" panose="02010600030101010101" pitchFamily="2" charset="-122"/>
                <a:ea typeface="微软雅黑" panose="020B0503020204020204" charset="-122"/>
                <a:cs typeface="Times New Roman" panose="02020603050405020304" pitchFamily="18" charset="0"/>
              </a:rPr>
              <a:t>Ⅰ</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运行</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时，在</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点的加速度小于在</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点的加速度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在</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轨道</a:t>
            </a:r>
            <a:r>
              <a:rPr lang="en-US" altLang="zh-CN" kern="100" dirty="0" smtClean="0">
                <a:latin typeface="宋体" panose="02010600030101010101" pitchFamily="2" charset="-122"/>
                <a:ea typeface="微软雅黑" panose="020B0503020204020204" charset="-122"/>
                <a:cs typeface="Times New Roman" panose="02020603050405020304" pitchFamily="18" charset="0"/>
              </a:rPr>
              <a:t>Ⅰ</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上</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由</a:t>
            </a:r>
            <a:r>
              <a:rPr lang="en-US" altLang="zh-CN"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点运行到</a:t>
            </a:r>
            <a:r>
              <a:rPr lang="en-US" altLang="zh-CN"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点的过程，速度逐渐</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 name="TextBox 14"/>
          <p:cNvSpPr txBox="1"/>
          <p:nvPr/>
        </p:nvSpPr>
        <p:spPr>
          <a:xfrm>
            <a:off x="397049" y="3661814"/>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136194" name="Picture 2" descr="7-5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48703" y="3219860"/>
            <a:ext cx="2184691" cy="198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0217081" y="5200377"/>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8</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9206" y="80369"/>
            <a:ext cx="11412000" cy="6267845"/>
          </a:xfrm>
          <a:prstGeom prst="rect">
            <a:avLst/>
          </a:prstGeom>
        </p:spPr>
        <p:txBody>
          <a:bodyPr wrap="square" lIns="121898" tIns="60948" rIns="121898" bIns="60948">
            <a:spAutoFit/>
          </a:bodyPr>
          <a:lstStyle/>
          <a:p>
            <a:pPr algn="just">
              <a:lnSpc>
                <a:spcPct val="14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卫星、飞船的对接问题</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9</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所示，我国发射的</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神舟十一号</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飞船和</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天宫二号</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空间实验室于</a:t>
            </a:r>
            <a:r>
              <a:rPr lang="en-US" altLang="zh-CN" kern="100" dirty="0">
                <a:latin typeface="Times New Roman" panose="02020603050405020304" pitchFamily="18" charset="0"/>
                <a:ea typeface="微软雅黑" panose="020B0503020204020204" charset="-122"/>
                <a:cs typeface="Courier New" panose="02070309020205020404" pitchFamily="49" charset="0"/>
              </a:rPr>
              <a:t>2016</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年</a:t>
            </a:r>
            <a:r>
              <a:rPr lang="en-US" altLang="zh-CN" kern="100" dirty="0">
                <a:latin typeface="Times New Roman" panose="02020603050405020304" pitchFamily="18" charset="0"/>
                <a:ea typeface="微软雅黑" panose="020B0503020204020204" charset="-122"/>
                <a:cs typeface="Courier New" panose="02070309020205020404" pitchFamily="49" charset="0"/>
              </a:rPr>
              <a:t>10</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月</a:t>
            </a:r>
            <a:r>
              <a:rPr lang="en-US" altLang="zh-CN" kern="100" dirty="0">
                <a:latin typeface="Times New Roman" panose="02020603050405020304" pitchFamily="18" charset="0"/>
                <a:ea typeface="微软雅黑" panose="020B0503020204020204" charset="-122"/>
                <a:cs typeface="Courier New" panose="02070309020205020404" pitchFamily="49" charset="0"/>
              </a:rPr>
              <a:t>19</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日自动交会对接成功</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假设对接前</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天宫二号</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与</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神舟十一号</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都围绕地球做匀速圆周运动，为了实现飞船与空间实验室的对接，下列措施可行的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使飞船与空间实验室在同一轨道上运行，然后飞船加速</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追</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40000"/>
              </a:lnSpc>
              <a:spcAft>
                <a:spcPts val="0"/>
              </a:spcAft>
            </a:pPr>
            <a:r>
              <a:rPr lang="zh-CN" altLang="en-US"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上</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空间实验室实现对接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使飞船与空间实验室在同一轨道上运行，然后</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空间实验室</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40000"/>
              </a:lnSpc>
              <a:spcAft>
                <a:spcPts val="0"/>
              </a:spcAft>
            </a:pPr>
            <a:r>
              <a:rPr lang="zh-CN" altLang="en-US"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减速</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等待飞船实现对接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飞船先在比空间实验室轨道半径小的轨道上加速，加速后飞船逐渐靠近空间</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实验</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40000"/>
              </a:lnSpc>
              <a:spcAft>
                <a:spcPts val="0"/>
              </a:spcAft>
            </a:pPr>
            <a:r>
              <a:rPr lang="zh-CN" altLang="en-US"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室</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，两者速度接近时实现对接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飞船先在比空间实验室轨道半径小的轨道上减速，减速后飞船逐渐靠近空间</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实验</a:t>
            </a:r>
            <a:r>
              <a:rPr lang="zh-CN" altLang="en-US" kern="100" dirty="0" smtClean="0">
                <a:latin typeface="Times New Roman" panose="02020603050405020304" pitchFamily="18" charset="0"/>
                <a:ea typeface="微软雅黑" panose="020B0503020204020204" charset="-122"/>
                <a:cs typeface="Times New Roman" panose="02020603050405020304" pitchFamily="18" charset="0"/>
              </a:rPr>
              <a:t>　</a:t>
            </a:r>
            <a:endParaRPr lang="en-US" altLang="zh-CN"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40000"/>
              </a:lnSpc>
              <a:spcAft>
                <a:spcPts val="0"/>
              </a:spcAft>
            </a:pPr>
            <a:r>
              <a:rPr lang="zh-CN" altLang="en-US"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室</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，两者速度接近时实现</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对接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pic>
        <p:nvPicPr>
          <p:cNvPr id="137218" name="Picture 2" descr="7-6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5384" y="1672584"/>
            <a:ext cx="3285822" cy="219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834328" y="3833267"/>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9</a:t>
            </a:r>
            <a:endParaRPr lang="zh-CN" altLang="en-US" dirty="0"/>
          </a:p>
        </p:txBody>
      </p:sp>
      <p:sp>
        <p:nvSpPr>
          <p:cNvPr id="4" name="TextBox 14"/>
          <p:cNvSpPr txBox="1"/>
          <p:nvPr/>
        </p:nvSpPr>
        <p:spPr>
          <a:xfrm>
            <a:off x="262558" y="4133004"/>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57019" y="837506"/>
            <a:ext cx="11076375" cy="4484986"/>
          </a:xfrm>
          <a:prstGeom prst="rect">
            <a:avLst/>
          </a:prstGeom>
        </p:spPr>
        <p:txBody>
          <a:bodyPr wrap="square" lIns="121898" tIns="60948" rIns="121898" bIns="60948">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飞船在同一轨道上加速追赶空间实验室时，速度增大，所需向心力大于万有引力，飞船将做离心运动，不能实现与空间实验室的对接，选项</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空间实验室在同一轨道上减速等待飞船时，速度减小，所需向心力小于万有引力，空间实验室将做近心运动，也不能实现对接，选项</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当飞船在比空间实验室半径小的轨道上加速时，飞船将做离心运动，逐渐靠近空间实验室，可实现对接，选项</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当飞船在比空间实验室半径小的轨道上减速时，飞船将做近心运动，远离空间实验室，不能实现对接，选项</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750"/>
                                        <p:tgtEl>
                                          <p:spTgt spid="15">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blinds(horizontal)">
                                      <p:cBhvr>
                                        <p:cTn id="11" dur="750"/>
                                        <p:tgtEl>
                                          <p:spTgt spid="15">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blinds(horizontal)">
                                      <p:cBhvr>
                                        <p:cTn id="15" dur="750"/>
                                        <p:tgtEl>
                                          <p:spTgt spid="15">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blinds(horizontal)">
                                      <p:cBhvr>
                                        <p:cTn id="19" dur="75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5701" y="160859"/>
            <a:ext cx="11299010" cy="3262407"/>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双星问题</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冥王星与其附近的另一星体卡戎可视为双星系统，冥王星与星体卡戎的质量之比约为</a:t>
            </a:r>
            <a:r>
              <a:rPr lang="en-US" altLang="zh-CN" kern="100" dirty="0">
                <a:latin typeface="Times New Roman" panose="02020603050405020304" pitchFamily="18" charset="0"/>
                <a:ea typeface="微软雅黑" panose="020B0503020204020204" charset="-122"/>
                <a:cs typeface="Courier New" panose="02070309020205020404" pitchFamily="49" charset="0"/>
              </a:rPr>
              <a:t>7</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，同时绕它们连线上某点</a:t>
            </a:r>
            <a:r>
              <a:rPr lang="en-US" altLang="zh-CN" i="1" kern="100" dirty="0">
                <a:latin typeface="Times New Roman" panose="02020603050405020304" pitchFamily="18" charset="0"/>
                <a:ea typeface="微软雅黑" panose="020B0503020204020204" charset="-122"/>
                <a:cs typeface="Courier New" panose="02070309020205020404" pitchFamily="49" charset="0"/>
              </a:rPr>
              <a:t>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做匀速圆周运动，由此可知，冥王星绕</a:t>
            </a:r>
            <a:r>
              <a:rPr lang="en-US" altLang="zh-CN" i="1" kern="100" dirty="0">
                <a:latin typeface="Times New Roman" panose="02020603050405020304" pitchFamily="18" charset="0"/>
                <a:ea typeface="微软雅黑" panose="020B0503020204020204" charset="-122"/>
                <a:cs typeface="Courier New" panose="02070309020205020404" pitchFamily="49" charset="0"/>
              </a:rPr>
              <a:t>O</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点运动</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轨道半径约为卡戎</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B</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角速度约为卡戎的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线速度大小约为卡戎的</a:t>
            </a:r>
            <a:r>
              <a:rPr lang="en-US" altLang="zh-CN" kern="100" dirty="0">
                <a:latin typeface="Times New Roman" panose="02020603050405020304" pitchFamily="18" charset="0"/>
                <a:ea typeface="微软雅黑" panose="020B0503020204020204" charset="-122"/>
                <a:cs typeface="Courier New" panose="02070309020205020404" pitchFamily="49" charset="0"/>
              </a:rPr>
              <a:t>7</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倍</a:t>
            </a:r>
            <a:r>
              <a:rPr lang="en-US"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D</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向心力大小约为卡戎的</a:t>
            </a:r>
            <a:r>
              <a:rPr lang="en-US" altLang="zh-CN" kern="100" dirty="0">
                <a:latin typeface="Times New Roman" panose="02020603050405020304" pitchFamily="18" charset="0"/>
                <a:ea typeface="微软雅黑" panose="020B0503020204020204" charset="-122"/>
                <a:cs typeface="Courier New" panose="02070309020205020404" pitchFamily="49" charset="0"/>
              </a:rPr>
              <a:t>7</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3627884" y="1879526"/>
          <a:ext cx="371475" cy="847725"/>
        </p:xfrm>
        <a:graphic>
          <a:graphicData uri="http://schemas.openxmlformats.org/presentationml/2006/ole">
            <mc:AlternateContent xmlns:mc="http://schemas.openxmlformats.org/markup-compatibility/2006">
              <mc:Choice xmlns:v="urn:schemas-microsoft-com:vml" Requires="v">
                <p:oleObj spid="_x0000_s126993" name="文档" r:id="rId5" imgW="520700" imgH="1143000" progId="Word.Document.12">
                  <p:embed/>
                </p:oleObj>
              </mc:Choice>
              <mc:Fallback>
                <p:oleObj name="文档" r:id="rId5" imgW="520700" imgH="1143000" progId="Word.Document.12">
                  <p:embed/>
                  <p:pic>
                    <p:nvPicPr>
                      <p:cNvPr id="0" name="图片 126992"/>
                      <p:cNvPicPr/>
                      <p:nvPr/>
                    </p:nvPicPr>
                    <p:blipFill>
                      <a:blip r:embed="rId6"/>
                      <a:stretch>
                        <a:fillRect/>
                      </a:stretch>
                    </p:blipFill>
                    <p:spPr>
                      <a:xfrm>
                        <a:off x="3627884" y="1879526"/>
                        <a:ext cx="371475" cy="847725"/>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8192963" y="1914947"/>
          <a:ext cx="371475" cy="847725"/>
        </p:xfrm>
        <a:graphic>
          <a:graphicData uri="http://schemas.openxmlformats.org/presentationml/2006/ole">
            <mc:AlternateContent xmlns:mc="http://schemas.openxmlformats.org/markup-compatibility/2006">
              <mc:Choice xmlns:v="urn:schemas-microsoft-com:vml" Requires="v">
                <p:oleObj spid="_x0000_s126994" name="文档" r:id="rId7" imgW="520700" imgH="1143000" progId="Word.Document.12">
                  <p:embed/>
                </p:oleObj>
              </mc:Choice>
              <mc:Fallback>
                <p:oleObj name="文档" r:id="rId7" imgW="520700" imgH="1143000" progId="Word.Document.12">
                  <p:embed/>
                  <p:pic>
                    <p:nvPicPr>
                      <p:cNvPr id="0" name="图片 126993"/>
                      <p:cNvPicPr/>
                      <p:nvPr/>
                    </p:nvPicPr>
                    <p:blipFill>
                      <a:blip r:embed="rId8"/>
                      <a:stretch>
                        <a:fillRect/>
                      </a:stretch>
                    </p:blipFill>
                    <p:spPr>
                      <a:xfrm>
                        <a:off x="8192963" y="1914947"/>
                        <a:ext cx="371475" cy="847725"/>
                      </a:xfrm>
                      <a:prstGeom prst="rect">
                        <a:avLst/>
                      </a:prstGeom>
                    </p:spPr>
                  </p:pic>
                </p:oleObj>
              </mc:Fallback>
            </mc:AlternateContent>
          </a:graphicData>
        </a:graphic>
      </p:graphicFrame>
      <p:sp>
        <p:nvSpPr>
          <p:cNvPr id="4" name="TextBox 14"/>
          <p:cNvSpPr txBox="1"/>
          <p:nvPr/>
        </p:nvSpPr>
        <p:spPr>
          <a:xfrm>
            <a:off x="300563" y="1985442"/>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9" name="矩形 18"/>
          <p:cNvSpPr/>
          <p:nvPr/>
        </p:nvSpPr>
        <p:spPr>
          <a:xfrm>
            <a:off x="445701" y="3320340"/>
            <a:ext cx="11299010" cy="1160999"/>
          </a:xfrm>
          <a:prstGeom prst="rect">
            <a:avLst/>
          </a:prstGeom>
        </p:spPr>
        <p:txBody>
          <a:bodyPr wrap="square" lIns="121898" tIns="60948" rIns="121898" bIns="60948">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双星系统内的两颗星运动的角速度相等，</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双星的向心力为二者间的万有引力，所以向心力大小相等，</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559261" y="4507235"/>
          <a:ext cx="8378825" cy="838200"/>
        </p:xfrm>
        <a:graphic>
          <a:graphicData uri="http://schemas.openxmlformats.org/presentationml/2006/ole">
            <mc:AlternateContent xmlns:mc="http://schemas.openxmlformats.org/markup-compatibility/2006">
              <mc:Choice xmlns:v="urn:schemas-microsoft-com:vml" Requires="v">
                <p:oleObj spid="_x0000_s126995" name="文档" r:id="rId9" imgW="11188700" imgH="1130300" progId="Word.Document.12">
                  <p:embed/>
                </p:oleObj>
              </mc:Choice>
              <mc:Fallback>
                <p:oleObj name="文档" r:id="rId9" imgW="11188700" imgH="1130300" progId="Word.Document.12">
                  <p:embed/>
                  <p:pic>
                    <p:nvPicPr>
                      <p:cNvPr id="0" name="图片 126994"/>
                      <p:cNvPicPr/>
                      <p:nvPr/>
                    </p:nvPicPr>
                    <p:blipFill>
                      <a:blip r:embed="rId10"/>
                      <a:stretch>
                        <a:fillRect/>
                      </a:stretch>
                    </p:blipFill>
                    <p:spPr>
                      <a:xfrm>
                        <a:off x="559261" y="4507235"/>
                        <a:ext cx="8378825" cy="838200"/>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559261" y="5371331"/>
          <a:ext cx="8378825" cy="838200"/>
        </p:xfrm>
        <a:graphic>
          <a:graphicData uri="http://schemas.openxmlformats.org/presentationml/2006/ole">
            <mc:AlternateContent xmlns:mc="http://schemas.openxmlformats.org/markup-compatibility/2006">
              <mc:Choice xmlns:v="urn:schemas-microsoft-com:vml" Requires="v">
                <p:oleObj spid="_x0000_s126996" name="文档" r:id="rId11" imgW="11188700" imgH="1130300" progId="Word.Document.12">
                  <p:embed/>
                </p:oleObj>
              </mc:Choice>
              <mc:Fallback>
                <p:oleObj name="文档" r:id="rId11" imgW="11188700" imgH="1130300" progId="Word.Document.12">
                  <p:embed/>
                  <p:pic>
                    <p:nvPicPr>
                      <p:cNvPr id="0" name="图片 126995"/>
                      <p:cNvPicPr/>
                      <p:nvPr/>
                    </p:nvPicPr>
                    <p:blipFill>
                      <a:blip r:embed="rId12"/>
                      <a:stretch>
                        <a:fillRect/>
                      </a:stretch>
                    </p:blipFill>
                    <p:spPr>
                      <a:xfrm>
                        <a:off x="559261" y="5371331"/>
                        <a:ext cx="8378825" cy="8382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linds(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linds(horizont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5701" y="443558"/>
            <a:ext cx="11299010" cy="2823826"/>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4.</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zh-CN" altLang="zh-CN" kern="1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双星问题</a:t>
            </a:r>
            <a:r>
              <a:rPr lang="en-US" altLang="zh-CN" kern="100" dirty="0">
                <a:solidFill>
                  <a:srgbClr val="0070C0"/>
                </a:solidFill>
                <a:latin typeface="Times New Roman" panose="02020603050405020304" pitchFamily="18" charset="0"/>
                <a:ea typeface="微软雅黑" panose="020B0503020204020204" charset="-122"/>
                <a:cs typeface="Courier New" panose="02070309020205020404" pitchFamily="49"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多选</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宇宙中两颗相距很近的恒星常常组成一个双星系统</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它们以相互间的万有引力彼此提供向心力，从而使它们绕着某一共同的圆心做匀速圆周运动，若已知某双星系统的运转周期为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，两星到共同圆心的距离分别为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R</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i="1" kern="100" dirty="0">
                <a:latin typeface="Times New Roman" panose="02020603050405020304" pitchFamily="18" charset="0"/>
                <a:ea typeface="微软雅黑" panose="020B0503020204020204" charset="-122"/>
                <a:cs typeface="Courier New" panose="02070309020205020404" pitchFamily="49" charset="0"/>
              </a:rPr>
              <a:t>R</a:t>
            </a:r>
            <a:r>
              <a:rPr lang="en-US" altLang="zh-CN"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，引力常量为</a:t>
            </a:r>
            <a:r>
              <a:rPr lang="en-US" altLang="zh-CN" i="1" kern="100" dirty="0">
                <a:latin typeface="Times New Roman" panose="02020603050405020304" pitchFamily="18" charset="0"/>
                <a:ea typeface="微软雅黑" panose="020B0503020204020204" charset="-122"/>
                <a:cs typeface="Courier New" panose="02070309020205020404" pitchFamily="49" charset="0"/>
              </a:rPr>
              <a:t>G</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，那么下列说法正确的是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这两颗恒星的质量必定相等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60115" y="3206899"/>
          <a:ext cx="8559800" cy="1019175"/>
        </p:xfrm>
        <a:graphic>
          <a:graphicData uri="http://schemas.openxmlformats.org/presentationml/2006/ole">
            <mc:AlternateContent xmlns:mc="http://schemas.openxmlformats.org/markup-compatibility/2006">
              <mc:Choice xmlns:v="urn:schemas-microsoft-com:vml" Requires="v">
                <p:oleObj spid="_x0000_s138246" name="文档" r:id="rId5" imgW="11430000" imgH="1371600" progId="Word.Document.12">
                  <p:embed/>
                </p:oleObj>
              </mc:Choice>
              <mc:Fallback>
                <p:oleObj name="文档" r:id="rId5" imgW="11430000" imgH="1371600" progId="Word.Document.12">
                  <p:embed/>
                  <p:pic>
                    <p:nvPicPr>
                      <p:cNvPr id="0" name="图片 138245"/>
                      <p:cNvPicPr/>
                      <p:nvPr/>
                    </p:nvPicPr>
                    <p:blipFill>
                      <a:blip r:embed="rId6"/>
                      <a:stretch>
                        <a:fillRect/>
                      </a:stretch>
                    </p:blipFill>
                    <p:spPr>
                      <a:xfrm>
                        <a:off x="560115" y="3206899"/>
                        <a:ext cx="8559800" cy="1019175"/>
                      </a:xfrm>
                      <a:prstGeom prst="rect">
                        <a:avLst/>
                      </a:prstGeom>
                    </p:spPr>
                  </p:pic>
                </p:oleObj>
              </mc:Fallback>
            </mc:AlternateContent>
          </a:graphicData>
        </a:graphic>
      </p:graphicFrame>
      <p:sp>
        <p:nvSpPr>
          <p:cNvPr id="16" name="矩形 15"/>
          <p:cNvSpPr/>
          <p:nvPr/>
        </p:nvSpPr>
        <p:spPr>
          <a:xfrm>
            <a:off x="445701" y="4050288"/>
            <a:ext cx="11299010" cy="607834"/>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rPr>
              <a:t>C.</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这两颗恒星的质量之比</a:t>
            </a:r>
            <a:r>
              <a:rPr lang="en-US" altLang="zh-CN" i="1" kern="100" dirty="0">
                <a:latin typeface="Times New Roman" panose="02020603050405020304" pitchFamily="18" charset="0"/>
                <a:ea typeface="微软雅黑" panose="020B0503020204020204" charset="-122"/>
              </a:rPr>
              <a:t>m</a:t>
            </a:r>
            <a:r>
              <a:rPr lang="en-US" altLang="zh-CN" kern="100" baseline="-25000" dirty="0">
                <a:latin typeface="Times New Roman" panose="02020603050405020304" pitchFamily="18" charset="0"/>
                <a:ea typeface="微软雅黑" panose="020B0503020204020204" charset="-122"/>
              </a:rPr>
              <a:t>1</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rPr>
              <a:t>m</a:t>
            </a:r>
            <a:r>
              <a:rPr lang="en-US" altLang="zh-CN" kern="100" baseline="-25000" dirty="0">
                <a:latin typeface="Times New Roman" panose="02020603050405020304" pitchFamily="18" charset="0"/>
                <a:ea typeface="微软雅黑" panose="020B0503020204020204" charset="-122"/>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rPr>
              <a:t>R</a:t>
            </a:r>
            <a:r>
              <a:rPr lang="en-US" altLang="zh-CN" kern="100" baseline="-25000" dirty="0">
                <a:latin typeface="Times New Roman" panose="02020603050405020304" pitchFamily="18" charset="0"/>
                <a:ea typeface="微软雅黑" panose="020B0503020204020204" charset="-122"/>
              </a:rPr>
              <a:t>2</a:t>
            </a:r>
            <a:r>
              <a:rPr lang="en-US" altLang="zh-CN" kern="100" dirty="0">
                <a:latin typeface="宋体" panose="02010600030101010101" pitchFamily="2" charset="-122"/>
                <a:ea typeface="微软雅黑" panose="020B050302020402020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charset="-122"/>
              </a:rPr>
              <a:t>R</a:t>
            </a:r>
            <a:r>
              <a:rPr lang="en-US" altLang="zh-CN" kern="100" baseline="-25000" dirty="0">
                <a:latin typeface="Times New Roman" panose="02020603050405020304" pitchFamily="18" charset="0"/>
                <a:ea typeface="微软雅黑" panose="020B0503020204020204" charset="-122"/>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7" name="对象 16"/>
          <p:cNvGraphicFramePr>
            <a:graphicFrameLocks noChangeAspect="1"/>
          </p:cNvGraphicFramePr>
          <p:nvPr/>
        </p:nvGraphicFramePr>
        <p:xfrm>
          <a:off x="560115" y="4661917"/>
          <a:ext cx="8559800" cy="1019175"/>
        </p:xfrm>
        <a:graphic>
          <a:graphicData uri="http://schemas.openxmlformats.org/presentationml/2006/ole">
            <mc:AlternateContent xmlns:mc="http://schemas.openxmlformats.org/markup-compatibility/2006">
              <mc:Choice xmlns:v="urn:schemas-microsoft-com:vml" Requires="v">
                <p:oleObj spid="_x0000_s138247" name="文档" r:id="rId7" imgW="11430000" imgH="1371600" progId="Word.Document.12">
                  <p:embed/>
                </p:oleObj>
              </mc:Choice>
              <mc:Fallback>
                <p:oleObj name="文档" r:id="rId7" imgW="11430000" imgH="1371600" progId="Word.Document.12">
                  <p:embed/>
                  <p:pic>
                    <p:nvPicPr>
                      <p:cNvPr id="0" name="图片 138246"/>
                      <p:cNvPicPr/>
                      <p:nvPr/>
                    </p:nvPicPr>
                    <p:blipFill>
                      <a:blip r:embed="rId8"/>
                      <a:stretch>
                        <a:fillRect/>
                      </a:stretch>
                    </p:blipFill>
                    <p:spPr>
                      <a:xfrm>
                        <a:off x="560115" y="4661917"/>
                        <a:ext cx="8559800" cy="1019175"/>
                      </a:xfrm>
                      <a:prstGeom prst="rect">
                        <a:avLst/>
                      </a:prstGeom>
                    </p:spPr>
                  </p:pic>
                </p:oleObj>
              </mc:Fallback>
            </mc:AlternateContent>
          </a:graphicData>
        </a:graphic>
      </p:graphicFrame>
      <p:sp>
        <p:nvSpPr>
          <p:cNvPr id="4" name="TextBox 14"/>
          <p:cNvSpPr txBox="1"/>
          <p:nvPr/>
        </p:nvSpPr>
        <p:spPr>
          <a:xfrm>
            <a:off x="291133" y="3395886"/>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8" name="TextBox 14"/>
          <p:cNvSpPr txBox="1"/>
          <p:nvPr/>
        </p:nvSpPr>
        <p:spPr>
          <a:xfrm>
            <a:off x="315516" y="4032421"/>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9" name="TextBox 14"/>
          <p:cNvSpPr txBox="1"/>
          <p:nvPr/>
        </p:nvSpPr>
        <p:spPr>
          <a:xfrm>
            <a:off x="291133" y="4862609"/>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685006" y="1082130"/>
          <a:ext cx="10820400" cy="1733550"/>
        </p:xfrm>
        <a:graphic>
          <a:graphicData uri="http://schemas.openxmlformats.org/presentationml/2006/ole">
            <mc:AlternateContent xmlns:mc="http://schemas.openxmlformats.org/markup-compatibility/2006">
              <mc:Choice xmlns:v="urn:schemas-microsoft-com:vml" Requires="v">
                <p:oleObj spid="_x0000_s90134" name="文档" r:id="rId1" imgW="14452600" imgH="2324100" progId="Word.Document.12">
                  <p:embed/>
                </p:oleObj>
              </mc:Choice>
              <mc:Fallback>
                <p:oleObj name="文档" r:id="rId1" imgW="14452600" imgH="2324100" progId="Word.Document.12">
                  <p:embed/>
                  <p:pic>
                    <p:nvPicPr>
                      <p:cNvPr id="0" name="图片 90133"/>
                      <p:cNvPicPr/>
                      <p:nvPr/>
                    </p:nvPicPr>
                    <p:blipFill>
                      <a:blip r:embed="rId2"/>
                      <a:stretch>
                        <a:fillRect/>
                      </a:stretch>
                    </p:blipFill>
                    <p:spPr>
                      <a:xfrm>
                        <a:off x="685006" y="1082130"/>
                        <a:ext cx="10820400" cy="1733550"/>
                      </a:xfrm>
                      <a:prstGeom prst="rect">
                        <a:avLst/>
                      </a:prstGeom>
                    </p:spPr>
                  </p:pic>
                </p:oleObj>
              </mc:Fallback>
            </mc:AlternateContent>
          </a:graphicData>
        </a:graphic>
      </p:graphicFrame>
      <p:pic>
        <p:nvPicPr>
          <p:cNvPr id="11" name="返回" descr="C:\Users\Administrator\Desktop\新建文件夹\返回.tif">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8"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graphicFrame>
        <p:nvGraphicFramePr>
          <p:cNvPr id="9" name="对象 8"/>
          <p:cNvGraphicFramePr>
            <a:graphicFrameLocks noChangeAspect="1"/>
          </p:cNvGraphicFramePr>
          <p:nvPr/>
        </p:nvGraphicFramePr>
        <p:xfrm>
          <a:off x="685800" y="2815630"/>
          <a:ext cx="10620375" cy="1685925"/>
        </p:xfrm>
        <a:graphic>
          <a:graphicData uri="http://schemas.openxmlformats.org/presentationml/2006/ole">
            <mc:AlternateContent xmlns:mc="http://schemas.openxmlformats.org/markup-compatibility/2006">
              <mc:Choice xmlns:v="urn:schemas-microsoft-com:vml" Requires="v">
                <p:oleObj spid="_x0000_s90135" name="文档" r:id="rId9" imgW="14173200" imgH="2260600" progId="Word.Document.12">
                  <p:embed/>
                </p:oleObj>
              </mc:Choice>
              <mc:Fallback>
                <p:oleObj name="文档" r:id="rId9" imgW="14173200" imgH="2260600" progId="Word.Document.12">
                  <p:embed/>
                  <p:pic>
                    <p:nvPicPr>
                      <p:cNvPr id="0" name="图片 90134"/>
                      <p:cNvPicPr/>
                      <p:nvPr/>
                    </p:nvPicPr>
                    <p:blipFill>
                      <a:blip r:embed="rId10"/>
                      <a:stretch>
                        <a:fillRect/>
                      </a:stretch>
                    </p:blipFill>
                    <p:spPr>
                      <a:xfrm>
                        <a:off x="685800" y="2815630"/>
                        <a:ext cx="10620375" cy="16859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400"/>
            <a:ext cx="6392167" cy="6849431"/>
          </a:xfrm>
          <a:prstGeom prst="rect">
            <a:avLst/>
          </a:prstGeom>
        </p:spPr>
      </p:pic>
      <p:sp>
        <p:nvSpPr>
          <p:cNvPr id="13" name="TextBox 35">
            <a:hlinkClick r:id="rId2" action="ppaction://hlinksldjump"/>
          </p:cNvPr>
          <p:cNvSpPr txBox="1"/>
          <p:nvPr/>
        </p:nvSpPr>
        <p:spPr>
          <a:xfrm>
            <a:off x="6062860" y="2377343"/>
            <a:ext cx="4265877" cy="534826"/>
          </a:xfrm>
          <a:prstGeom prst="rect">
            <a:avLst/>
          </a:prstGeom>
          <a:noFill/>
        </p:spPr>
        <p:txBody>
          <a:bodyPr wrap="none" lIns="0" tIns="0" rIns="0" bIns="0" anchor="ctr" anchorCtr="0">
            <a:noAutofit/>
          </a:bodyPr>
          <a:lstStyle/>
          <a:p>
            <a:pPr lvl="0"/>
            <a:r>
              <a:rPr lang="zh-CN" altLang="en-US" sz="2800" b="1" dirty="0">
                <a:solidFill>
                  <a:srgbClr val="0070C0"/>
                </a:solidFill>
                <a:latin typeface="微软雅黑" panose="020B0503020204020204" charset="-122"/>
                <a:ea typeface="微软雅黑" panose="020B0503020204020204" charset="-122"/>
              </a:rPr>
              <a:t>探究重点　提升素养</a:t>
            </a:r>
            <a:endParaRPr lang="zh-CN" altLang="en-US" sz="2800" b="1" dirty="0">
              <a:solidFill>
                <a:srgbClr val="0070C0"/>
              </a:solidFill>
              <a:latin typeface="微软雅黑" panose="020B0503020204020204" charset="-122"/>
              <a:ea typeface="微软雅黑" panose="020B0503020204020204" charset="-122"/>
            </a:endParaRPr>
          </a:p>
        </p:txBody>
      </p:sp>
      <p:sp>
        <p:nvSpPr>
          <p:cNvPr id="16" name="TextBox 40">
            <a:hlinkClick r:id="rId3" action="ppaction://hlinksldjump"/>
          </p:cNvPr>
          <p:cNvSpPr txBox="1"/>
          <p:nvPr/>
        </p:nvSpPr>
        <p:spPr>
          <a:xfrm>
            <a:off x="6062860" y="3537146"/>
            <a:ext cx="4265874" cy="478237"/>
          </a:xfrm>
          <a:prstGeom prst="rect">
            <a:avLst/>
          </a:prstGeom>
          <a:noFill/>
        </p:spPr>
        <p:txBody>
          <a:bodyPr wrap="none" lIns="0" tIns="0" rIns="0" bIns="0" anchor="ctr" anchorCtr="0">
            <a:noAutofit/>
          </a:bodyPr>
          <a:lstStyle/>
          <a:p>
            <a:pPr lvl="0"/>
            <a:r>
              <a:rPr lang="zh-CN" altLang="en-US" sz="2800" b="1" dirty="0">
                <a:solidFill>
                  <a:srgbClr val="0070C0"/>
                </a:solidFill>
                <a:latin typeface="微软雅黑" panose="020B0503020204020204" charset="-122"/>
                <a:ea typeface="微软雅黑" panose="020B0503020204020204" charset="-122"/>
              </a:rPr>
              <a:t>随堂演练　逐点落实</a:t>
            </a:r>
            <a:endParaRPr lang="zh-CN" altLang="en-US" sz="2800" b="1" dirty="0">
              <a:solidFill>
                <a:srgbClr val="0070C0"/>
              </a:solidFill>
              <a:latin typeface="微软雅黑" panose="020B0503020204020204" charset="-122"/>
              <a:ea typeface="微软雅黑" panose="020B0503020204020204" charset="-122"/>
            </a:endParaRPr>
          </a:p>
        </p:txBody>
      </p:sp>
      <p:grpSp>
        <p:nvGrpSpPr>
          <p:cNvPr id="25" name="Group 5"/>
          <p:cNvGrpSpPr/>
          <p:nvPr/>
        </p:nvGrpSpPr>
        <p:grpSpPr>
          <a:xfrm>
            <a:off x="2709075" y="2791477"/>
            <a:ext cx="2167620" cy="890539"/>
            <a:chOff x="4845920" y="205975"/>
            <a:chExt cx="2890159" cy="1187384"/>
          </a:xfrm>
        </p:grpSpPr>
        <p:sp>
          <p:nvSpPr>
            <p:cNvPr id="26" name="TextBox 2"/>
            <p:cNvSpPr txBox="1"/>
            <p:nvPr/>
          </p:nvSpPr>
          <p:spPr>
            <a:xfrm>
              <a:off x="4904442" y="205975"/>
              <a:ext cx="2831637" cy="492444"/>
            </a:xfrm>
            <a:prstGeom prst="rect">
              <a:avLst/>
            </a:prstGeom>
            <a:noFill/>
          </p:spPr>
          <p:txBody>
            <a:bodyPr wrap="square" lIns="0" tIns="0" rIns="0" bIns="0">
              <a:noAutofit/>
            </a:bodyPr>
            <a:lstStyle/>
            <a:p>
              <a:r>
                <a:rPr lang="zh-CN" altLang="en-US" sz="3600" dirty="0">
                  <a:solidFill>
                    <a:prstClr val="white"/>
                  </a:solidFill>
                </a:rPr>
                <a:t>内容索引</a:t>
              </a:r>
              <a:endParaRPr lang="zh-CN" altLang="en-US" sz="3600" dirty="0">
                <a:solidFill>
                  <a:prstClr val="white"/>
                </a:solidFill>
              </a:endParaRPr>
            </a:p>
          </p:txBody>
        </p:sp>
        <p:sp>
          <p:nvSpPr>
            <p:cNvPr id="28" name="TextBox 3"/>
            <p:cNvSpPr txBox="1"/>
            <p:nvPr/>
          </p:nvSpPr>
          <p:spPr>
            <a:xfrm>
              <a:off x="4845920" y="1116361"/>
              <a:ext cx="1269578" cy="276998"/>
            </a:xfrm>
            <a:prstGeom prst="rect">
              <a:avLst/>
            </a:prstGeom>
            <a:noFill/>
          </p:spPr>
          <p:txBody>
            <a:bodyPr wrap="none" lIns="0" tIns="0" rIns="0" bIns="0">
              <a:normAutofit fontScale="70000" lnSpcReduction="20000"/>
            </a:bodyPr>
            <a:lstStyle/>
            <a:p>
              <a:r>
                <a:rPr lang="en-US" altLang="zh-CN" dirty="0">
                  <a:solidFill>
                    <a:prstClr val="white"/>
                  </a:solidFill>
                </a:rPr>
                <a:t>NEIRONGSUOYIN</a:t>
              </a:r>
              <a:endParaRPr lang="en-US" altLang="zh-CN" dirty="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矩形 2"/>
          <p:cNvSpPr/>
          <p:nvPr/>
        </p:nvSpPr>
        <p:spPr>
          <a:xfrm>
            <a:off x="4748712" y="3081059"/>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rgbClr val="262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2"/>
          <p:cNvSpPr/>
          <p:nvPr/>
        </p:nvSpPr>
        <p:spPr>
          <a:xfrm>
            <a:off x="693580" y="2172756"/>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33"/>
          <p:cNvSpPr txBox="1"/>
          <p:nvPr/>
        </p:nvSpPr>
        <p:spPr>
          <a:xfrm>
            <a:off x="3717916" y="2513479"/>
            <a:ext cx="4093935" cy="611706"/>
          </a:xfrm>
          <a:prstGeom prst="rect">
            <a:avLst/>
          </a:prstGeom>
          <a:noFill/>
          <a:ln w="9525">
            <a:noFill/>
          </a:ln>
        </p:spPr>
        <p:txBody>
          <a:bodyPr wrap="square" anchor="t">
            <a:spAutoFit/>
          </a:bodyPr>
          <a:lstStyle/>
          <a:p>
            <a:r>
              <a:rPr lang="zh-CN" altLang="en-US" sz="3375" b="1" dirty="0" smtClean="0">
                <a:solidFill>
                  <a:prstClr val="white"/>
                </a:solidFill>
                <a:latin typeface="微软雅黑" panose="020B0503020204020204" charset="-122"/>
                <a:ea typeface="微软雅黑" panose="020B0503020204020204" charset="-122"/>
              </a:rPr>
              <a:t>探究重点　提升素养</a:t>
            </a:r>
            <a:endParaRPr lang="zh-CN" altLang="en-US" sz="3375" b="1" dirty="0">
              <a:solidFill>
                <a:prstClr val="white"/>
              </a:solidFill>
              <a:latin typeface="微软雅黑" panose="020B0503020204020204" charset="-122"/>
              <a:ea typeface="微软雅黑" panose="020B0503020204020204" charset="-122"/>
            </a:endParaRPr>
          </a:p>
        </p:txBody>
      </p:sp>
      <p:cxnSp>
        <p:nvCxnSpPr>
          <p:cNvPr id="12" name="直接连接符 10"/>
          <p:cNvCxnSpPr/>
          <p:nvPr/>
        </p:nvCxnSpPr>
        <p:spPr>
          <a:xfrm>
            <a:off x="3831181" y="3205384"/>
            <a:ext cx="38482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8128127" y="3125185"/>
            <a:ext cx="1229824" cy="1107996"/>
          </a:xfrm>
          <a:prstGeom prst="rect">
            <a:avLst/>
          </a:prstGeom>
          <a:noFill/>
        </p:spPr>
        <p:txBody>
          <a:bodyPr wrap="none" rtlCol="0">
            <a:spAutoFit/>
          </a:bodyPr>
          <a:lstStyle/>
          <a:p>
            <a:r>
              <a:rPr lang="en-US" altLang="zh-CN" sz="6600" b="1" dirty="0">
                <a:solidFill>
                  <a:prstClr val="white"/>
                </a:solidFill>
                <a:latin typeface="微软雅黑" panose="020B0503020204020204" charset="-122"/>
                <a:ea typeface="微软雅黑" panose="020B0503020204020204" charset="-122"/>
              </a:rPr>
              <a:t>01</a:t>
            </a:r>
            <a:endParaRPr lang="zh-CN" altLang="en-US" sz="6600" b="1" dirty="0">
              <a:solidFill>
                <a:prstClr val="white"/>
              </a:solidFill>
              <a:latin typeface="微软雅黑" panose="020B0503020204020204" charset="-122"/>
              <a:ea typeface="微软雅黑" panose="020B0503020204020204" charset="-122"/>
            </a:endParaRPr>
          </a:p>
        </p:txBody>
      </p:sp>
      <p:cxnSp>
        <p:nvCxnSpPr>
          <p:cNvPr id="17" name="直接连接符 29"/>
          <p:cNvCxnSpPr/>
          <p:nvPr/>
        </p:nvCxnSpPr>
        <p:spPr>
          <a:xfrm flipH="1">
            <a:off x="8743039" y="794313"/>
            <a:ext cx="978603" cy="1856172"/>
          </a:xfrm>
          <a:prstGeom prst="line">
            <a:avLst/>
          </a:prstGeom>
          <a:ln>
            <a:solidFill>
              <a:srgbClr val="262F38"/>
            </a:solidFill>
          </a:ln>
        </p:spPr>
        <p:style>
          <a:lnRef idx="1">
            <a:schemeClr val="accent1"/>
          </a:lnRef>
          <a:fillRef idx="0">
            <a:schemeClr val="accent1"/>
          </a:fillRef>
          <a:effectRef idx="0">
            <a:schemeClr val="accent1"/>
          </a:effectRef>
          <a:fontRef idx="minor">
            <a:schemeClr val="tx1"/>
          </a:fontRef>
        </p:style>
      </p:cxnSp>
      <p:cxnSp>
        <p:nvCxnSpPr>
          <p:cNvPr id="18" name="直接连接符 30"/>
          <p:cNvCxnSpPr/>
          <p:nvPr/>
        </p:nvCxnSpPr>
        <p:spPr>
          <a:xfrm flipH="1">
            <a:off x="9047534" y="2277666"/>
            <a:ext cx="1930331" cy="3661370"/>
          </a:xfrm>
          <a:prstGeom prst="line">
            <a:avLst/>
          </a:prstGeom>
          <a:ln>
            <a:solidFill>
              <a:srgbClr val="04449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529098" y="885096"/>
            <a:ext cx="11398756" cy="1161832"/>
          </a:xfrm>
          <a:prstGeom prst="rect">
            <a:avLst/>
          </a:prstGeom>
        </p:spPr>
        <p:txBody>
          <a:bodyPr wrap="square" lIns="121898" tIns="60948" rIns="121898" bIns="60948">
            <a:spAutoFit/>
          </a:bodyPr>
          <a:lstStyle/>
          <a:p>
            <a:pPr algn="just">
              <a:lnSpc>
                <a:spcPct val="150000"/>
              </a:lnSpc>
              <a:spcAft>
                <a:spcPts val="0"/>
              </a:spcAft>
            </a:pPr>
            <a:r>
              <a:rPr lang="en-US" altLang="zh-CN" b="1" kern="100" dirty="0">
                <a:latin typeface="+mj-ea"/>
                <a:ea typeface="+mj-ea"/>
                <a:cs typeface="Courier New" panose="02070309020205020404" pitchFamily="49" charset="0"/>
              </a:rPr>
              <a:t>1.</a:t>
            </a:r>
            <a:r>
              <a:rPr lang="zh-CN" altLang="zh-CN" b="1" kern="100" dirty="0">
                <a:latin typeface="Times New Roman" panose="02020603050405020304" pitchFamily="18" charset="0"/>
                <a:ea typeface="微软雅黑" panose="020B0503020204020204" charset="-122"/>
                <a:cs typeface="Times New Roman" panose="02020603050405020304" pitchFamily="18" charset="0"/>
              </a:rPr>
              <a:t>变轨问题概述</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稳定运行</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标题 5"/>
          <p:cNvSpPr txBox="1"/>
          <p:nvPr/>
        </p:nvSpPr>
        <p:spPr>
          <a:xfrm>
            <a:off x="946413" y="272738"/>
            <a:ext cx="10189353" cy="531816"/>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kern="100" dirty="0">
                <a:latin typeface="Times New Roman" panose="02020603050405020304" pitchFamily="18" charset="0"/>
                <a:cs typeface="Times New Roman" panose="02020603050405020304" pitchFamily="18" charset="0"/>
              </a:rPr>
              <a:t>人造卫星的变轨问题</a:t>
            </a:r>
            <a:endParaRPr lang="zh-CN" altLang="zh-CN" sz="2800" b="1" dirty="0">
              <a:solidFill>
                <a:prstClr val="black"/>
              </a:solidFill>
            </a:endParaRPr>
          </a:p>
        </p:txBody>
      </p:sp>
      <p:sp>
        <p:nvSpPr>
          <p:cNvPr id="4" name="MH_Number_1"/>
          <p:cNvSpPr/>
          <p:nvPr>
            <p:custDataLst>
              <p:tags r:id="rId1"/>
            </p:custDataLst>
          </p:nvPr>
        </p:nvSpPr>
        <p:spPr bwMode="auto">
          <a:xfrm>
            <a:off x="0" y="261442"/>
            <a:ext cx="825500" cy="50400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4F81BD"/>
          </a:solidFill>
          <a:ln w="12700">
            <a:solidFill>
              <a:srgbClr val="4F81BD"/>
            </a:solidFill>
            <a:miter lim="800000"/>
          </a:ln>
        </p:spPr>
        <p:txBody>
          <a:bodyPr wrap="square" lIns="0" tIns="0" rIns="72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2000" b="0" i="0" u="none" strike="noStrike" kern="0" cap="none" spc="0" normalizeH="0" baseline="0" noProof="0" dirty="0" smtClean="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MH_Entry_1"/>
          <p:cNvSpPr/>
          <p:nvPr>
            <p:custDataLst>
              <p:tags r:id="rId2"/>
            </p:custDataLst>
          </p:nvPr>
        </p:nvSpPr>
        <p:spPr>
          <a:xfrm>
            <a:off x="0" y="302155"/>
            <a:ext cx="12190413" cy="5040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cmpd="sng" algn="ctr">
            <a:solidFill>
              <a:srgbClr val="0070C0"/>
            </a:solidFill>
            <a:prstDash val="solid"/>
            <a:bevel/>
          </a:ln>
          <a:effectLst/>
        </p:spPr>
        <p:txBody>
          <a:bodyPr rot="0" spcFirstLastPara="0" vertOverflow="overflow" horzOverflow="overflow" vert="horz" wrap="square" lIns="108000" tIns="0" rIns="0" bIns="0" numCol="1" spcCol="0" rtlCol="0" fromWordArt="0" anchor="ctr" anchorCtr="0" forceAA="0" compatLnSpc="1">
            <a:norm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endParaRPr>
          </a:p>
        </p:txBody>
      </p:sp>
      <p:sp>
        <p:nvSpPr>
          <p:cNvPr id="6" name="标题 5"/>
          <p:cNvSpPr txBox="1"/>
          <p:nvPr/>
        </p:nvSpPr>
        <p:spPr>
          <a:xfrm>
            <a:off x="84674" y="307048"/>
            <a:ext cx="609932" cy="419944"/>
          </a:xfrm>
          <a:prstGeom prst="rect">
            <a:avLst/>
          </a:prstGeom>
        </p:spPr>
        <p:txBody>
          <a:bodyPr/>
          <a:lstStyle>
            <a:lvl1pPr algn="ctr" defTabSz="1217295" rtl="0" eaLnBrk="0" fontAlgn="base" hangingPunct="0">
              <a:spcBef>
                <a:spcPct val="0"/>
              </a:spcBef>
              <a:spcAft>
                <a:spcPct val="0"/>
              </a:spcAft>
              <a:defRPr sz="5900" kern="1200">
                <a:solidFill>
                  <a:schemeClr val="tx1"/>
                </a:solidFill>
                <a:latin typeface="+mj-lt"/>
                <a:ea typeface="+mj-ea"/>
                <a:cs typeface="微软雅黑" panose="020B0503020204020204" charset="-122"/>
              </a:defRPr>
            </a:lvl1pPr>
            <a:lvl2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2pPr>
            <a:lvl3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3pPr>
            <a:lvl4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4pPr>
            <a:lvl5pPr algn="ctr" defTabSz="1217295" rtl="0" eaLnBrk="0" fontAlgn="base" hangingPunct="0">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5pPr>
            <a:lvl6pPr marL="4572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6pPr>
            <a:lvl7pPr marL="9144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7pPr>
            <a:lvl8pPr marL="13716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8pPr>
            <a:lvl9pPr marL="1828800" algn="ctr" defTabSz="1217295" rtl="0" fontAlgn="base">
              <a:spcBef>
                <a:spcPct val="0"/>
              </a:spcBef>
              <a:spcAft>
                <a:spcPct val="0"/>
              </a:spcAft>
              <a:defRPr sz="5900">
                <a:solidFill>
                  <a:schemeClr val="tx1"/>
                </a:solidFill>
                <a:latin typeface="Arial Black" panose="020B0A04020102020204" pitchFamily="34" charset="0"/>
                <a:ea typeface="微软雅黑" panose="020B0503020204020204" charset="-122"/>
                <a:cs typeface="微软雅黑" panose="020B0503020204020204" charset="-122"/>
              </a:defRPr>
            </a:lvl9pPr>
          </a:lstStyle>
          <a:p>
            <a:pPr algn="l"/>
            <a:r>
              <a:rPr lang="zh-CN" altLang="zh-CN" sz="2800" b="1" dirty="0" smtClean="0">
                <a:solidFill>
                  <a:schemeClr val="bg1"/>
                </a:solidFill>
              </a:rPr>
              <a:t>一</a:t>
            </a:r>
            <a:endParaRPr lang="zh-CN" altLang="zh-CN" sz="2800" b="1" dirty="0">
              <a:solidFill>
                <a:schemeClr val="bg1"/>
              </a:solidFill>
            </a:endParaRPr>
          </a:p>
        </p:txBody>
      </p:sp>
      <p:graphicFrame>
        <p:nvGraphicFramePr>
          <p:cNvPr id="2" name="对象 1"/>
          <p:cNvGraphicFramePr>
            <a:graphicFrameLocks noChangeAspect="1"/>
          </p:cNvGraphicFramePr>
          <p:nvPr/>
        </p:nvGraphicFramePr>
        <p:xfrm>
          <a:off x="638175" y="2008649"/>
          <a:ext cx="11134725" cy="1038225"/>
        </p:xfrm>
        <a:graphic>
          <a:graphicData uri="http://schemas.openxmlformats.org/presentationml/2006/ole">
            <mc:AlternateContent xmlns:mc="http://schemas.openxmlformats.org/markup-compatibility/2006">
              <mc:Choice xmlns:v="urn:schemas-microsoft-com:vml" Requires="v">
                <p:oleObj spid="_x0000_s112657" name="文档" r:id="rId3" imgW="14871700" imgH="1409700" progId="Word.Document.12">
                  <p:embed/>
                </p:oleObj>
              </mc:Choice>
              <mc:Fallback>
                <p:oleObj name="文档" r:id="rId3" imgW="14871700" imgH="1409700" progId="Word.Document.12">
                  <p:embed/>
                  <p:pic>
                    <p:nvPicPr>
                      <p:cNvPr id="0" name="图片 112656"/>
                      <p:cNvPicPr/>
                      <p:nvPr/>
                    </p:nvPicPr>
                    <p:blipFill>
                      <a:blip r:embed="rId4"/>
                      <a:stretch>
                        <a:fillRect/>
                      </a:stretch>
                    </p:blipFill>
                    <p:spPr>
                      <a:xfrm>
                        <a:off x="638175" y="2008649"/>
                        <a:ext cx="11134725" cy="1038225"/>
                      </a:xfrm>
                      <a:prstGeom prst="rect">
                        <a:avLst/>
                      </a:prstGeom>
                    </p:spPr>
                  </p:pic>
                </p:oleObj>
              </mc:Fallback>
            </mc:AlternateContent>
          </a:graphicData>
        </a:graphic>
      </p:graphicFrame>
      <p:sp>
        <p:nvSpPr>
          <p:cNvPr id="8" name="矩形 7"/>
          <p:cNvSpPr/>
          <p:nvPr/>
        </p:nvSpPr>
        <p:spPr>
          <a:xfrm>
            <a:off x="529098" y="2669083"/>
            <a:ext cx="11398756" cy="4001071"/>
          </a:xfrm>
          <a:prstGeom prst="rect">
            <a:avLst/>
          </a:prstGeom>
        </p:spPr>
        <p:txBody>
          <a:bodyPr wrap="square" lIns="121898" tIns="60948" rIns="121898" bIns="60948">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变轨运行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charset="-122"/>
                <a:cs typeface="Times New Roman" panose="02020603050405020304" pitchFamily="18" charset="0"/>
              </a:rPr>
              <a:t>卫星变轨时，先是线速度大小</a:t>
            </a:r>
            <a:r>
              <a:rPr lang="en-US" altLang="zh-CN" i="1" kern="100" dirty="0">
                <a:latin typeface="Book Antiqua" panose="02040602050305030304" pitchFamily="18" charset="0"/>
                <a:ea typeface="微软雅黑" panose="020B0503020204020204" charset="-122"/>
                <a:cs typeface="Times New Roman" panose="02020603050405020304" pitchFamily="18" charset="0"/>
              </a:rPr>
              <a:t>v</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发生变化导致需要的向心力发生变化，进而使轨道半径</a:t>
            </a:r>
            <a:r>
              <a:rPr lang="en-US" altLang="zh-CN" i="1" kern="100" dirty="0">
                <a:latin typeface="Times New Roman" panose="02020603050405020304" pitchFamily="18" charset="0"/>
                <a:ea typeface="微软雅黑" panose="020B0503020204020204" charset="-122"/>
                <a:cs typeface="Courier New" panose="02070309020205020404" pitchFamily="49" charset="0"/>
              </a:rPr>
              <a:t>r</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发生变化</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当卫星减速时，卫星所需的向心力</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向</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m　</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减小</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，万有引力大于所需的向心力，卫星将做近心运动，向低轨道变轨</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当卫星加速时，卫星所需的向心力</a:t>
            </a:r>
            <a:r>
              <a:rPr lang="en-US" altLang="zh-CN" i="1" kern="100" dirty="0">
                <a:latin typeface="Times New Roman" panose="02020603050405020304" pitchFamily="18" charset="0"/>
                <a:ea typeface="微软雅黑" panose="020B0503020204020204" charset="-122"/>
                <a:cs typeface="Courier New" panose="02070309020205020404" pitchFamily="49" charset="0"/>
              </a:rPr>
              <a:t>F</a:t>
            </a:r>
            <a:r>
              <a:rPr lang="zh-CN" altLang="zh-CN" kern="100" baseline="-25000" dirty="0">
                <a:latin typeface="Times New Roman" panose="02020603050405020304" pitchFamily="18" charset="0"/>
                <a:ea typeface="微软雅黑" panose="020B0503020204020204" charset="-122"/>
                <a:cs typeface="Times New Roman" panose="02020603050405020304" pitchFamily="18" charset="0"/>
              </a:rPr>
              <a:t>向</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charset="-122"/>
                <a:cs typeface="Courier New" panose="02070309020205020404" pitchFamily="49" charset="0"/>
              </a:rPr>
              <a:t>m　</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增大</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，万有引力不足以提供卫星所需的向心力，卫星将做离心运动，向高轨道变轨</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nvGraphicFramePr>
        <p:xfrm>
          <a:off x="6551637" y="5385013"/>
          <a:ext cx="501650" cy="838200"/>
        </p:xfrm>
        <a:graphic>
          <a:graphicData uri="http://schemas.openxmlformats.org/presentationml/2006/ole">
            <mc:AlternateContent xmlns:mc="http://schemas.openxmlformats.org/markup-compatibility/2006">
              <mc:Choice xmlns:v="urn:schemas-microsoft-com:vml" Requires="v">
                <p:oleObj spid="_x0000_s112658" name="文档" r:id="rId5" imgW="685800" imgH="1130300" progId="Word.Document.12">
                  <p:embed/>
                </p:oleObj>
              </mc:Choice>
              <mc:Fallback>
                <p:oleObj name="文档" r:id="rId5" imgW="685800" imgH="1130300" progId="Word.Document.12">
                  <p:embed/>
                  <p:pic>
                    <p:nvPicPr>
                      <p:cNvPr id="0" name="图片 112657"/>
                      <p:cNvPicPr/>
                      <p:nvPr/>
                    </p:nvPicPr>
                    <p:blipFill>
                      <a:blip r:embed="rId6"/>
                      <a:stretch>
                        <a:fillRect/>
                      </a:stretch>
                    </p:blipFill>
                    <p:spPr>
                      <a:xfrm>
                        <a:off x="6551637" y="5385013"/>
                        <a:ext cx="501650" cy="8382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6504259" y="4319786"/>
          <a:ext cx="501650" cy="838200"/>
        </p:xfrm>
        <a:graphic>
          <a:graphicData uri="http://schemas.openxmlformats.org/presentationml/2006/ole">
            <mc:AlternateContent xmlns:mc="http://schemas.openxmlformats.org/markup-compatibility/2006">
              <mc:Choice xmlns:v="urn:schemas-microsoft-com:vml" Requires="v">
                <p:oleObj spid="_x0000_s112659" name="文档" r:id="rId7" imgW="685800" imgH="1130300" progId="Word.Document.12">
                  <p:embed/>
                </p:oleObj>
              </mc:Choice>
              <mc:Fallback>
                <p:oleObj name="文档" r:id="rId7" imgW="685800" imgH="1130300" progId="Word.Document.12">
                  <p:embed/>
                  <p:pic>
                    <p:nvPicPr>
                      <p:cNvPr id="0" name="图片 112658"/>
                      <p:cNvPicPr/>
                      <p:nvPr/>
                    </p:nvPicPr>
                    <p:blipFill>
                      <a:blip r:embed="rId8"/>
                      <a:stretch>
                        <a:fillRect/>
                      </a:stretch>
                    </p:blipFill>
                    <p:spPr>
                      <a:xfrm>
                        <a:off x="6504259" y="4319786"/>
                        <a:ext cx="501650" cy="8382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422209" y="16843"/>
            <a:ext cx="11344407" cy="3970318"/>
          </a:xfrm>
          <a:prstGeom prst="rect">
            <a:avLst/>
          </a:prstGeom>
        </p:spPr>
        <p:txBody>
          <a:bodyPr>
            <a:spAutoFit/>
          </a:bodyPr>
          <a:lstStyle/>
          <a:p>
            <a:pPr algn="just">
              <a:lnSpc>
                <a:spcPct val="150000"/>
              </a:lnSpc>
              <a:spcAft>
                <a:spcPts val="0"/>
              </a:spcAft>
            </a:pPr>
            <a:r>
              <a:rPr lang="en-US" altLang="zh-CN" b="1" kern="100" dirty="0">
                <a:latin typeface="+mj-ea"/>
                <a:ea typeface="+mj-ea"/>
                <a:cs typeface="Courier New" panose="02070309020205020404" pitchFamily="49" charset="0"/>
              </a:rPr>
              <a:t>2.</a:t>
            </a:r>
            <a:r>
              <a:rPr lang="zh-CN" altLang="zh-CN" b="1" kern="100" dirty="0">
                <a:latin typeface="Times New Roman" panose="02020603050405020304" pitchFamily="18" charset="0"/>
                <a:ea typeface="微软雅黑" panose="020B0503020204020204" charset="-122"/>
                <a:cs typeface="Times New Roman" panose="02020603050405020304" pitchFamily="18" charset="0"/>
              </a:rPr>
              <a:t>实例分析</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飞船对接问题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低轨道飞船与高轨道空间站对接时，让飞船合理地加速，使飞船沿椭圆轨道做离心运动，追上高轨道空间站完成对接</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甲所示</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若飞船和空间站在同一轨道上，飞船加速时无法追上空间站，因为飞船加速时，将做离心运动，从而离开这个轨道</a:t>
            </a:r>
            <a:r>
              <a:rPr lang="en-US" altLang="zh-CN" kern="100" dirty="0">
                <a:latin typeface="Times New Roman" panose="02020603050405020304" pitchFamily="18" charset="0"/>
                <a:ea typeface="微软雅黑" panose="020B0503020204020204"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通常先使后面的飞船减速降低高度，再加速提升高度，通过适当控制，使飞船追上空间站时恰好具有相同的速度，如图乙所示</a:t>
            </a:r>
            <a:r>
              <a:rPr lang="en-US" altLang="zh-CN" kern="100" dirty="0" smtClean="0">
                <a:latin typeface="Times New Roman" panose="02020603050405020304" pitchFamily="18" charset="0"/>
                <a:ea typeface="微软雅黑" panose="020B0503020204020204" charset="-122"/>
                <a:cs typeface="Courier New" panose="02070309020205020404" pitchFamily="49" charset="0"/>
              </a:rPr>
              <a:t>.</a:t>
            </a:r>
            <a:endParaRPr lang="en-US" altLang="zh-CN" kern="100" dirty="0" smtClean="0">
              <a:latin typeface="Times New Roman" panose="02020603050405020304" pitchFamily="18" charset="0"/>
              <a:ea typeface="微软雅黑" panose="020B0503020204020204" charset="-122"/>
              <a:cs typeface="Courier New" panose="02070309020205020404" pitchFamily="49" charset="0"/>
            </a:endParaRPr>
          </a:p>
        </p:txBody>
      </p:sp>
      <p:pic>
        <p:nvPicPr>
          <p:cNvPr id="93208" name="Picture 24" descr="7-5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0735" y="3914278"/>
            <a:ext cx="4688942" cy="248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771239" y="6323930"/>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1</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533974" y="333450"/>
            <a:ext cx="11120877" cy="580865"/>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微软雅黑" panose="020B0503020204020204" charset="-122"/>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卫星的发射、变轨问题</a:t>
            </a:r>
            <a:endParaRPr lang="en-US" altLang="zh-CN" kern="100" dirty="0" smtClean="0">
              <a:latin typeface="Times New Roman" panose="02020603050405020304" pitchFamily="18" charset="0"/>
              <a:ea typeface="微软雅黑" panose="020B0503020204020204" charset="-122"/>
              <a:cs typeface="Courier New" panose="02070309020205020404" pitchFamily="49" charset="0"/>
            </a:endParaRPr>
          </a:p>
        </p:txBody>
      </p:sp>
      <p:graphicFrame>
        <p:nvGraphicFramePr>
          <p:cNvPr id="6" name="对象 5"/>
          <p:cNvGraphicFramePr>
            <a:graphicFrameLocks noChangeAspect="1"/>
          </p:cNvGraphicFramePr>
          <p:nvPr/>
        </p:nvGraphicFramePr>
        <p:xfrm>
          <a:off x="619125" y="1068388"/>
          <a:ext cx="10915650" cy="1866900"/>
        </p:xfrm>
        <a:graphic>
          <a:graphicData uri="http://schemas.openxmlformats.org/presentationml/2006/ole">
            <mc:AlternateContent xmlns:mc="http://schemas.openxmlformats.org/markup-compatibility/2006">
              <mc:Choice xmlns:v="urn:schemas-microsoft-com:vml" Requires="v">
                <p:oleObj spid="_x0000_s109581" name="文档" r:id="rId1" imgW="14579600" imgH="2501900" progId="Word.Document.12">
                  <p:embed/>
                </p:oleObj>
              </mc:Choice>
              <mc:Fallback>
                <p:oleObj name="文档" r:id="rId1" imgW="14579600" imgH="2501900" progId="Word.Document.12">
                  <p:embed/>
                  <p:pic>
                    <p:nvPicPr>
                      <p:cNvPr id="0" name="图片 109580"/>
                      <p:cNvPicPr/>
                      <p:nvPr/>
                    </p:nvPicPr>
                    <p:blipFill>
                      <a:blip r:embed="rId2"/>
                      <a:stretch>
                        <a:fillRect/>
                      </a:stretch>
                    </p:blipFill>
                    <p:spPr>
                      <a:xfrm>
                        <a:off x="619125" y="1068388"/>
                        <a:ext cx="10915650" cy="1866900"/>
                      </a:xfrm>
                      <a:prstGeom prst="rect">
                        <a:avLst/>
                      </a:prstGeom>
                    </p:spPr>
                  </p:pic>
                </p:oleObj>
              </mc:Fallback>
            </mc:AlternateContent>
          </a:graphicData>
        </a:graphic>
      </p:graphicFrame>
      <p:pic>
        <p:nvPicPr>
          <p:cNvPr id="109577" name="Picture 9" descr="7-5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1374" y="2718220"/>
            <a:ext cx="2827664" cy="282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771239" y="5632425"/>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2</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534768" y="621482"/>
            <a:ext cx="11120877" cy="4524315"/>
          </a:xfrm>
          <a:prstGeom prst="rect">
            <a:avLst/>
          </a:prstGeom>
        </p:spPr>
        <p:txBody>
          <a:bodyPr>
            <a:spAutoFit/>
          </a:bodyPr>
          <a:lstStyle/>
          <a:p>
            <a:pPr algn="just">
              <a:lnSpc>
                <a:spcPct val="150000"/>
              </a:lnSpc>
              <a:spcAft>
                <a:spcPts val="0"/>
              </a:spcAft>
            </a:pPr>
            <a:r>
              <a:rPr lang="zh-CN" altLang="zh-CN"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例</a:t>
            </a:r>
            <a:r>
              <a:rPr lang="en-US" altLang="zh-CN" b="1" kern="100" dirty="0" smtClean="0">
                <a:solidFill>
                  <a:srgbClr val="0000FF"/>
                </a:solidFill>
                <a:latin typeface="+mj-ea"/>
                <a:ea typeface="+mj-ea"/>
                <a:cs typeface="Courier New" panose="02070309020205020404" pitchFamily="49" charset="0"/>
              </a:rPr>
              <a:t>1</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通许县实验中学期末</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所示为卫星发射过程的示意图，先将卫星发射至近地圆轨道</a:t>
            </a: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，然后经点火，使其沿椭圆轨道</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运行，最后再一次点火，将卫星送入同步圆轨道</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轨道</a:t>
            </a: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相切于</a:t>
            </a:r>
            <a:r>
              <a:rPr lang="en-US" altLang="zh-CN" i="1" kern="100" dirty="0">
                <a:latin typeface="Times New Roman" panose="02020603050405020304" pitchFamily="18" charset="0"/>
                <a:ea typeface="微软雅黑" panose="020B0503020204020204" charset="-122"/>
                <a:cs typeface="Courier New" panose="02070309020205020404" pitchFamily="49" charset="0"/>
              </a:rPr>
              <a:t>Q</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点，轨道</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相切于</a:t>
            </a:r>
            <a:r>
              <a:rPr lang="en-US" altLang="zh-CN" i="1" kern="100" dirty="0">
                <a:latin typeface="Times New Roman" panose="02020603050405020304" pitchFamily="18" charset="0"/>
                <a:ea typeface="微软雅黑" panose="020B0503020204020204" charset="-122"/>
                <a:cs typeface="Courier New" panose="02070309020205020404" pitchFamily="49" charset="0"/>
              </a:rPr>
              <a:t>P</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点，则当卫星分别在</a:t>
            </a: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轨道上正常运行时，以下说法中正确的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A.</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卫星在轨道</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上的速率大于在轨道</a:t>
            </a:r>
            <a:r>
              <a:rPr lang="en-US" altLang="zh-CN" kern="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上的速率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B.</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卫星在轨道</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上的周期大于在轨道</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上的周期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100" dirty="0">
                <a:latin typeface="Times New Roman" panose="02020603050405020304" pitchFamily="18" charset="0"/>
                <a:ea typeface="微软雅黑" panose="020B0503020204020204" charset="-122"/>
                <a:cs typeface="Courier New" panose="02070309020205020404" pitchFamily="49" charset="0"/>
              </a:rPr>
              <a:t>C.</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卫星在轨道</a:t>
            </a:r>
            <a:r>
              <a:rPr lang="en-US" altLang="zh-CN" kern="100" spc="-100" dirty="0">
                <a:latin typeface="Times New Roman" panose="02020603050405020304" pitchFamily="18" charset="0"/>
                <a:ea typeface="微软雅黑" panose="020B0503020204020204" charset="-122"/>
                <a:cs typeface="Courier New" panose="02070309020205020404" pitchFamily="49" charset="0"/>
              </a:rPr>
              <a:t>1</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上经过</a:t>
            </a:r>
            <a:r>
              <a:rPr lang="en-US" altLang="zh-CN" i="1" kern="100" spc="-100" dirty="0">
                <a:latin typeface="Times New Roman" panose="02020603050405020304" pitchFamily="18" charset="0"/>
                <a:ea typeface="微软雅黑" panose="020B0503020204020204" charset="-122"/>
                <a:cs typeface="Courier New" panose="02070309020205020404" pitchFamily="49" charset="0"/>
              </a:rPr>
              <a:t>Q</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点时的速率大于它在轨道</a:t>
            </a:r>
            <a:r>
              <a:rPr lang="en-US" altLang="zh-CN" kern="100" spc="-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上经过</a:t>
            </a:r>
            <a:r>
              <a:rPr lang="en-US" altLang="zh-CN" i="1" kern="100" spc="-100" dirty="0">
                <a:latin typeface="Times New Roman" panose="02020603050405020304" pitchFamily="18" charset="0"/>
                <a:ea typeface="微软雅黑" panose="020B0503020204020204" charset="-122"/>
                <a:cs typeface="Courier New" panose="02070309020205020404" pitchFamily="49" charset="0"/>
              </a:rPr>
              <a:t>Q</a:t>
            </a:r>
            <a:r>
              <a:rPr lang="zh-CN" altLang="zh-CN" kern="100" spc="-100" dirty="0">
                <a:latin typeface="Times New Roman" panose="02020603050405020304" pitchFamily="18" charset="0"/>
                <a:ea typeface="微软雅黑" panose="020B0503020204020204" charset="-122"/>
                <a:cs typeface="Times New Roman" panose="02020603050405020304" pitchFamily="18" charset="0"/>
              </a:rPr>
              <a:t>点时的速率</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charset="-122"/>
                <a:cs typeface="Courier New" panose="02070309020205020404" pitchFamily="49" charset="0"/>
              </a:rPr>
              <a:t>D.</a:t>
            </a:r>
            <a:r>
              <a:rPr lang="zh-CN" altLang="zh-CN" kern="100" dirty="0">
                <a:latin typeface="Times New Roman" panose="02020603050405020304" pitchFamily="18" charset="0"/>
                <a:ea typeface="微软雅黑" panose="020B0503020204020204" charset="-122"/>
                <a:cs typeface="Times New Roman" panose="02020603050405020304" pitchFamily="18" charset="0"/>
              </a:rPr>
              <a:t>卫星在轨道</a:t>
            </a:r>
            <a:r>
              <a:rPr lang="en-US" altLang="zh-CN" kern="100" dirty="0">
                <a:latin typeface="Times New Roman" panose="02020603050405020304" pitchFamily="18" charset="0"/>
                <a:ea typeface="微软雅黑" panose="020B0503020204020204" charset="-122"/>
                <a:cs typeface="Courier New" panose="02070309020205020404" pitchFamily="49" charset="0"/>
              </a:rPr>
              <a:t>2</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上经过</a:t>
            </a:r>
            <a:r>
              <a:rPr lang="en-US" altLang="zh-CN" i="1" kern="100" dirty="0">
                <a:latin typeface="Times New Roman" panose="02020603050405020304" pitchFamily="18" charset="0"/>
                <a:ea typeface="微软雅黑" panose="020B0503020204020204" charset="-122"/>
                <a:cs typeface="Courier New" panose="02070309020205020404" pitchFamily="49" charset="0"/>
              </a:rPr>
              <a:t>P</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点时的加速度小于它在轨道</a:t>
            </a:r>
            <a:r>
              <a:rPr lang="en-US" altLang="zh-CN" kern="100" dirty="0">
                <a:latin typeface="Times New Roman" panose="02020603050405020304" pitchFamily="18" charset="0"/>
                <a:ea typeface="微软雅黑" panose="020B0503020204020204" charset="-122"/>
                <a:cs typeface="Courier New" panose="02070309020205020404" pitchFamily="49" charset="0"/>
              </a:rPr>
              <a:t>3</a:t>
            </a:r>
            <a:r>
              <a:rPr lang="zh-CN" altLang="zh-CN" kern="100" dirty="0">
                <a:latin typeface="Times New Roman" panose="02020603050405020304" pitchFamily="18" charset="0"/>
                <a:ea typeface="微软雅黑" panose="020B0503020204020204" charset="-122"/>
                <a:cs typeface="Times New Roman" panose="02020603050405020304" pitchFamily="18" charset="0"/>
              </a:rPr>
              <a:t>上经过</a:t>
            </a:r>
            <a:r>
              <a:rPr lang="en-US" altLang="zh-CN" i="1" kern="100" dirty="0">
                <a:latin typeface="Times New Roman" panose="02020603050405020304" pitchFamily="18" charset="0"/>
                <a:ea typeface="微软雅黑" panose="020B0503020204020204" charset="-122"/>
                <a:cs typeface="Courier New" panose="02070309020205020404" pitchFamily="49" charset="0"/>
              </a:rPr>
              <a:t>P</a:t>
            </a:r>
            <a:r>
              <a:rPr lang="zh-CN" altLang="zh-CN" kern="100" dirty="0">
                <a:latin typeface="Times New Roman" panose="02020603050405020304" pitchFamily="18" charset="0"/>
                <a:ea typeface="微软雅黑" panose="020B0503020204020204" charset="-122"/>
                <a:cs typeface="Times New Roman" panose="02020603050405020304" pitchFamily="18" charset="0"/>
              </a:rPr>
              <a:t>点时的</a:t>
            </a:r>
            <a:r>
              <a:rPr lang="zh-CN" altLang="zh-CN" kern="100" dirty="0" smtClean="0">
                <a:latin typeface="Times New Roman" panose="02020603050405020304" pitchFamily="18" charset="0"/>
                <a:ea typeface="微软雅黑" panose="020B0503020204020204" charset="-122"/>
                <a:cs typeface="Times New Roman" panose="02020603050405020304" pitchFamily="18" charset="0"/>
              </a:rPr>
              <a:t>加速度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29026" name="Picture 2" descr="7-5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16382" y="2311574"/>
            <a:ext cx="1739263" cy="19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0462046" y="4255790"/>
            <a:ext cx="647934" cy="461665"/>
          </a:xfrm>
          <a:prstGeom prst="rect">
            <a:avLst/>
          </a:prstGeom>
        </p:spPr>
        <p:txBody>
          <a:bodyPr wrap="none">
            <a:spAutoFit/>
          </a:bodyPr>
          <a:lstStyle/>
          <a:p>
            <a:r>
              <a:rPr lang="zh-CN" altLang="zh-CN"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b="1" kern="100" dirty="0">
                <a:latin typeface="Times New Roman" panose="02020603050405020304" pitchFamily="18" charset="0"/>
                <a:ea typeface="楷体_GB2312" panose="02010609030101010101" pitchFamily="49" charset="-122"/>
              </a:rPr>
              <a:t>3</a:t>
            </a:r>
            <a:endParaRPr lang="zh-CN" altLang="en-US" dirty="0"/>
          </a:p>
        </p:txBody>
      </p:sp>
      <p:sp>
        <p:nvSpPr>
          <p:cNvPr id="9" name="TextBox 14"/>
          <p:cNvSpPr txBox="1"/>
          <p:nvPr/>
        </p:nvSpPr>
        <p:spPr>
          <a:xfrm>
            <a:off x="349329" y="3340916"/>
            <a:ext cx="657692"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619528" y="467941"/>
            <a:ext cx="11120877" cy="577081"/>
          </a:xfrm>
          <a:prstGeom prst="rect">
            <a:avLst/>
          </a:prstGeom>
        </p:spPr>
        <p:txBody>
          <a:bodyPr>
            <a:spAutoFit/>
          </a:body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卫星在圆轨道上做匀速圆周运动时有：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619528" y="2035801"/>
            <a:ext cx="11120877" cy="2248564"/>
          </a:xfrm>
          <a:prstGeom prst="rect">
            <a:avLst/>
          </a:prstGeom>
        </p:spPr>
        <p:txBody>
          <a:bodyPr>
            <a:spAutoFit/>
          </a:bodyPr>
          <a:lstStyle/>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因为</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r</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r</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，所以</a:t>
            </a:r>
            <a:r>
              <a:rPr lang="en-US" altLang="zh-CN"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由开普勒第三定律知</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&gt;</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项正确；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在</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点从轨道</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到轨道</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需要做离心运动，故需要加速，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所以在</a:t>
            </a:r>
            <a:r>
              <a:rPr lang="en-US" altLang="zh-CN" i="1"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点</a:t>
            </a:r>
            <a:r>
              <a:rPr lang="en-US" altLang="zh-CN"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i="1" kern="100" baseline="-25000" dirty="0">
                <a:latin typeface="Times New Roman" panose="02020603050405020304" pitchFamily="18" charset="0"/>
                <a:ea typeface="楷体_GB2312" panose="02010609030101010101" pitchFamily="49" charset="-122"/>
                <a:cs typeface="Courier New" panose="02070309020205020404" pitchFamily="49" charset="0"/>
              </a:rPr>
              <a:t>Q</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&gt;</a:t>
            </a:r>
            <a:r>
              <a:rPr lang="en-US" altLang="zh-CN"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i="1" kern="100" baseline="-250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698627" y="1178421"/>
          <a:ext cx="5845175" cy="792163"/>
        </p:xfrm>
        <a:graphic>
          <a:graphicData uri="http://schemas.openxmlformats.org/presentationml/2006/ole">
            <mc:AlternateContent xmlns:mc="http://schemas.openxmlformats.org/markup-compatibility/2006">
              <mc:Choice xmlns:v="urn:schemas-microsoft-com:vml" Requires="v">
                <p:oleObj spid="_x0000_s113678" name="文档" r:id="rId1" imgW="7810500" imgH="1066800" progId="Word.Document.12">
                  <p:embed/>
                </p:oleObj>
              </mc:Choice>
              <mc:Fallback>
                <p:oleObj name="文档" r:id="rId1" imgW="7810500" imgH="1066800" progId="Word.Document.12">
                  <p:embed/>
                  <p:pic>
                    <p:nvPicPr>
                      <p:cNvPr id="0" name="图片 113677"/>
                      <p:cNvPicPr/>
                      <p:nvPr/>
                    </p:nvPicPr>
                    <p:blipFill>
                      <a:blip r:embed="rId2"/>
                      <a:stretch>
                        <a:fillRect/>
                      </a:stretch>
                    </p:blipFill>
                    <p:spPr>
                      <a:xfrm>
                        <a:off x="698627" y="1178421"/>
                        <a:ext cx="5845175" cy="792163"/>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698627" y="4503415"/>
          <a:ext cx="10753725" cy="1590675"/>
        </p:xfrm>
        <a:graphic>
          <a:graphicData uri="http://schemas.openxmlformats.org/presentationml/2006/ole">
            <mc:AlternateContent xmlns:mc="http://schemas.openxmlformats.org/markup-compatibility/2006">
              <mc:Choice xmlns:v="urn:schemas-microsoft-com:vml" Requires="v">
                <p:oleObj spid="_x0000_s113679" name="文档" r:id="rId3" imgW="14363700" imgH="2133600" progId="Word.Document.12">
                  <p:embed/>
                </p:oleObj>
              </mc:Choice>
              <mc:Fallback>
                <p:oleObj name="文档" r:id="rId3" imgW="14363700" imgH="2133600" progId="Word.Document.12">
                  <p:embed/>
                  <p:pic>
                    <p:nvPicPr>
                      <p:cNvPr id="0" name="图片 113678"/>
                      <p:cNvPicPr/>
                      <p:nvPr/>
                    </p:nvPicPr>
                    <p:blipFill>
                      <a:blip r:embed="rId4"/>
                      <a:stretch>
                        <a:fillRect/>
                      </a:stretch>
                    </p:blipFill>
                    <p:spPr>
                      <a:xfrm>
                        <a:off x="698627" y="4503415"/>
                        <a:ext cx="10753725" cy="159067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750"/>
                                        <p:tgtEl>
                                          <p:spTgt spid="5"/>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750"/>
                                        <p:tgtEl>
                                          <p:spTgt spid="3"/>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750"/>
                                        <p:tgtEl>
                                          <p:spTgt spid="8">
                                            <p:txEl>
                                              <p:pRg st="0" end="0"/>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linds(horizontal)">
                                      <p:cBhvr>
                                        <p:cTn id="19" dur="750"/>
                                        <p:tgtEl>
                                          <p:spTgt spid="8">
                                            <p:txEl>
                                              <p:pRg st="1" end="1"/>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blinds(horizontal)">
                                      <p:cBhvr>
                                        <p:cTn id="23" dur="750"/>
                                        <p:tgtEl>
                                          <p:spTgt spid="8">
                                            <p:txEl>
                                              <p:pRg st="2" end="2"/>
                                            </p:txEl>
                                          </p:spTgt>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linds(horizontal)">
                                      <p:cBhvr>
                                        <p:cTn id="27" dur="750"/>
                                        <p:tgtEl>
                                          <p:spTgt spid="8">
                                            <p:txEl>
                                              <p:pRg st="3" end="3"/>
                                            </p:txEl>
                                          </p:spTgt>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MH" val="20190416135204"/>
  <p:tag name="MH_LIBRARY" val="CONTENTS"/>
  <p:tag name="MH_TYPE" val="NUMBER"/>
  <p:tag name="ID" val="553525"/>
  <p:tag name="MH_ORDER" val="1"/>
</p:tagLst>
</file>

<file path=ppt/tags/tag2.xml><?xml version="1.0" encoding="utf-8"?>
<p:tagLst xmlns:p="http://schemas.openxmlformats.org/presentationml/2006/main">
  <p:tag name="MH" val="20190416135204"/>
  <p:tag name="MH_LIBRARY" val="CONTENTS"/>
  <p:tag name="MH_TYPE" val="ENTRY"/>
  <p:tag name="ID" val="553525"/>
  <p:tag name="MH_ORDER" val="1"/>
</p:tagLst>
</file>

<file path=ppt/tags/tag3.xml><?xml version="1.0" encoding="utf-8"?>
<p:tagLst xmlns:p="http://schemas.openxmlformats.org/presentationml/2006/main">
  <p:tag name="MH" val="20190416135204"/>
  <p:tag name="MH_LIBRARY" val="CONTENTS"/>
  <p:tag name="MH_TYPE" val="NUMBER"/>
  <p:tag name="ID" val="553525"/>
  <p:tag name="MH_ORDER" val="1"/>
</p:tagLst>
</file>

<file path=ppt/tags/tag4.xml><?xml version="1.0" encoding="utf-8"?>
<p:tagLst xmlns:p="http://schemas.openxmlformats.org/presentationml/2006/main">
  <p:tag name="MH" val="20190416135204"/>
  <p:tag name="MH_LIBRARY" val="CONTENTS"/>
  <p:tag name="MH_TYPE" val="ENTRY"/>
  <p:tag name="ID" val="553525"/>
  <p:tag name="MH_ORDER" val="1"/>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3354</Words>
  <Application>WPS 演示</Application>
  <PresentationFormat>自定义</PresentationFormat>
  <Paragraphs>224</Paragraphs>
  <Slides>25</Slides>
  <Notes>0</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27</vt:i4>
      </vt:variant>
      <vt:variant>
        <vt:lpstr>幻灯片标题</vt:lpstr>
      </vt:variant>
      <vt:variant>
        <vt:i4>25</vt:i4>
      </vt:variant>
    </vt:vector>
  </HeadingPairs>
  <TitlesOfParts>
    <vt:vector size="71" baseType="lpstr">
      <vt:lpstr>Arial</vt:lpstr>
      <vt:lpstr>宋体</vt:lpstr>
      <vt:lpstr>Wingdings</vt:lpstr>
      <vt:lpstr>迷你简菱心</vt:lpstr>
      <vt:lpstr>微软雅黑</vt:lpstr>
      <vt:lpstr>Times New Roman</vt:lpstr>
      <vt:lpstr>Courier New</vt:lpstr>
      <vt:lpstr>Arial Black</vt:lpstr>
      <vt:lpstr>Arial Narrow</vt:lpstr>
      <vt:lpstr>Book Antiqua</vt:lpstr>
      <vt:lpstr>楷体_GB2312</vt:lpstr>
      <vt:lpstr>新宋体</vt:lpstr>
      <vt:lpstr>华文细黑</vt:lpstr>
      <vt:lpstr>Broadway</vt:lpstr>
      <vt:lpstr>楷体</vt:lpstr>
      <vt:lpstr>经典繁仿黑</vt:lpstr>
      <vt:lpstr>Gabriola</vt:lpstr>
      <vt:lpstr>黑体</vt:lpstr>
      <vt:lpstr>7_Office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爱奋旗舰店13629447162（Q:155397219）</dc:description>
  <cp:lastModifiedBy>join2</cp:lastModifiedBy>
  <cp:revision>5568</cp:revision>
  <dcterms:created xsi:type="dcterms:W3CDTF">2014-11-27T01:03:00Z</dcterms:created>
  <dcterms:modified xsi:type="dcterms:W3CDTF">2020-02-10T14:44:24Z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