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813" r:id="rId3"/>
    <p:sldId id="1714" r:id="rId4"/>
    <p:sldId id="1631" r:id="rId5"/>
    <p:sldId id="1632" r:id="rId6"/>
    <p:sldId id="1635" r:id="rId7"/>
    <p:sldId id="1814" r:id="rId8"/>
    <p:sldId id="1833" r:id="rId9"/>
    <p:sldId id="1839" r:id="rId10"/>
    <p:sldId id="1766" r:id="rId11"/>
    <p:sldId id="1815" r:id="rId12"/>
    <p:sldId id="1809" r:id="rId13"/>
    <p:sldId id="1772" r:id="rId14"/>
    <p:sldId id="1817" r:id="rId15"/>
    <p:sldId id="1856" r:id="rId16"/>
    <p:sldId id="1867" r:id="rId17"/>
    <p:sldId id="1834" r:id="rId18"/>
    <p:sldId id="1840" r:id="rId19"/>
    <p:sldId id="1859" r:id="rId20"/>
    <p:sldId id="1860" r:id="rId21"/>
    <p:sldId id="1861" r:id="rId22"/>
    <p:sldId id="1818" r:id="rId23"/>
    <p:sldId id="1841" r:id="rId24"/>
    <p:sldId id="1842" r:id="rId25"/>
    <p:sldId id="1819" r:id="rId26"/>
    <p:sldId id="1822" r:id="rId27"/>
    <p:sldId id="1862" r:id="rId28"/>
    <p:sldId id="1810" r:id="rId29"/>
    <p:sldId id="1780" r:id="rId30"/>
    <p:sldId id="1828" r:id="rId31"/>
    <p:sldId id="1863" r:id="rId32"/>
    <p:sldId id="1829" r:id="rId33"/>
    <p:sldId id="1830" r:id="rId34"/>
    <p:sldId id="1864" r:id="rId35"/>
    <p:sldId id="1865" r:id="rId36"/>
    <p:sldId id="1866" r:id="rId37"/>
  </p:sldIdLst>
  <p:sldSz cx="12190095" cy="685927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1E2"/>
    <a:srgbClr val="0000FF"/>
    <a:srgbClr val="044491"/>
    <a:srgbClr val="EAE8ED"/>
    <a:srgbClr val="FFFFFF"/>
    <a:srgbClr val="00CCFF"/>
    <a:srgbClr val="FFD966"/>
    <a:srgbClr val="EEEFF3"/>
    <a:srgbClr val="9DC3E6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2" autoAdjust="0"/>
    <p:restoredTop sz="95107" autoAdjust="0"/>
  </p:normalViewPr>
  <p:slideViewPr>
    <p:cSldViewPr>
      <p:cViewPr varScale="1">
        <p:scale>
          <a:sx n="106" d="100"/>
          <a:sy n="106" d="100"/>
        </p:scale>
        <p:origin x="90" y="22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emf"/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269554"/>
            <a:ext cx="12190413" cy="55900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9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1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emf"/><Relationship Id="rId3" Type="http://schemas.openxmlformats.org/officeDocument/2006/relationships/package" Target="../embeddings/Document5.docx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emf"/><Relationship Id="rId1" Type="http://schemas.openxmlformats.org/officeDocument/2006/relationships/package" Target="../embeddings/Document6.docx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emf"/><Relationship Id="rId3" Type="http://schemas.openxmlformats.org/officeDocument/2006/relationships/package" Target="../embeddings/Document8.docx"/><Relationship Id="rId2" Type="http://schemas.openxmlformats.org/officeDocument/2006/relationships/image" Target="../media/image10.emf"/><Relationship Id="rId1" Type="http://schemas.openxmlformats.org/officeDocument/2006/relationships/package" Target="../embeddings/Document7.docx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emf"/><Relationship Id="rId7" Type="http://schemas.openxmlformats.org/officeDocument/2006/relationships/package" Target="../embeddings/Document12.docx"/><Relationship Id="rId6" Type="http://schemas.openxmlformats.org/officeDocument/2006/relationships/image" Target="../media/image14.emf"/><Relationship Id="rId5" Type="http://schemas.openxmlformats.org/officeDocument/2006/relationships/package" Target="../embeddings/Document11.docx"/><Relationship Id="rId4" Type="http://schemas.openxmlformats.org/officeDocument/2006/relationships/image" Target="../media/image13.emf"/><Relationship Id="rId3" Type="http://schemas.openxmlformats.org/officeDocument/2006/relationships/package" Target="../embeddings/Document10.docx"/><Relationship Id="rId2" Type="http://schemas.openxmlformats.org/officeDocument/2006/relationships/image" Target="../media/image12.emf"/><Relationship Id="rId10" Type="http://schemas.openxmlformats.org/officeDocument/2006/relationships/vmlDrawing" Target="../drawings/vmlDrawing6.vml"/><Relationship Id="rId1" Type="http://schemas.openxmlformats.org/officeDocument/2006/relationships/package" Target="../embeddings/Document9.docx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emf"/><Relationship Id="rId1" Type="http://schemas.openxmlformats.org/officeDocument/2006/relationships/package" Target="../embeddings/Document13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package" Target="../embeddings/Document16.docx"/><Relationship Id="rId4" Type="http://schemas.openxmlformats.org/officeDocument/2006/relationships/image" Target="../media/image18.emf"/><Relationship Id="rId3" Type="http://schemas.openxmlformats.org/officeDocument/2006/relationships/package" Target="../embeddings/Document15.docx"/><Relationship Id="rId2" Type="http://schemas.openxmlformats.org/officeDocument/2006/relationships/image" Target="../media/image17.emf"/><Relationship Id="rId1" Type="http://schemas.openxmlformats.org/officeDocument/2006/relationships/package" Target="../embeddings/Document14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package" Target="../embeddings/Document19.docx"/><Relationship Id="rId4" Type="http://schemas.openxmlformats.org/officeDocument/2006/relationships/image" Target="../media/image21.emf"/><Relationship Id="rId3" Type="http://schemas.openxmlformats.org/officeDocument/2006/relationships/package" Target="../embeddings/Document18.docx"/><Relationship Id="rId2" Type="http://schemas.openxmlformats.org/officeDocument/2006/relationships/image" Target="../media/image20.emf"/><Relationship Id="rId1" Type="http://schemas.openxmlformats.org/officeDocument/2006/relationships/package" Target="../embeddings/Document17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5.emf"/><Relationship Id="rId5" Type="http://schemas.openxmlformats.org/officeDocument/2006/relationships/package" Target="../embeddings/Document22.docx"/><Relationship Id="rId4" Type="http://schemas.openxmlformats.org/officeDocument/2006/relationships/image" Target="../media/image24.emf"/><Relationship Id="rId3" Type="http://schemas.openxmlformats.org/officeDocument/2006/relationships/package" Target="../embeddings/Document21.docx"/><Relationship Id="rId2" Type="http://schemas.openxmlformats.org/officeDocument/2006/relationships/image" Target="../media/image23.emf"/><Relationship Id="rId1" Type="http://schemas.openxmlformats.org/officeDocument/2006/relationships/package" Target="../embeddings/Document20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emf"/><Relationship Id="rId1" Type="http://schemas.openxmlformats.org/officeDocument/2006/relationships/package" Target="../embeddings/Document23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package" Target="../embeddings/Document25.docx"/><Relationship Id="rId4" Type="http://schemas.openxmlformats.org/officeDocument/2006/relationships/image" Target="../media/image27.emf"/><Relationship Id="rId3" Type="http://schemas.openxmlformats.org/officeDocument/2006/relationships/package" Target="../embeddings/Document24.docx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emf"/><Relationship Id="rId1" Type="http://schemas.openxmlformats.org/officeDocument/2006/relationships/package" Target="../embeddings/Document26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4.v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32.emf"/><Relationship Id="rId5" Type="http://schemas.openxmlformats.org/officeDocument/2006/relationships/package" Target="../embeddings/Document29.docx"/><Relationship Id="rId4" Type="http://schemas.openxmlformats.org/officeDocument/2006/relationships/image" Target="../media/image31.emf"/><Relationship Id="rId3" Type="http://schemas.openxmlformats.org/officeDocument/2006/relationships/package" Target="../embeddings/Document28.docx"/><Relationship Id="rId2" Type="http://schemas.openxmlformats.org/officeDocument/2006/relationships/image" Target="../media/image30.emf"/><Relationship Id="rId1" Type="http://schemas.openxmlformats.org/officeDocument/2006/relationships/package" Target="../embeddings/Document27.docx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package" Target="../embeddings/Document30.docx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emf"/><Relationship Id="rId8" Type="http://schemas.openxmlformats.org/officeDocument/2006/relationships/package" Target="../embeddings/Document34.docx"/><Relationship Id="rId7" Type="http://schemas.openxmlformats.org/officeDocument/2006/relationships/image" Target="../media/image37.emf"/><Relationship Id="rId6" Type="http://schemas.openxmlformats.org/officeDocument/2006/relationships/package" Target="../embeddings/Document33.docx"/><Relationship Id="rId5" Type="http://schemas.openxmlformats.org/officeDocument/2006/relationships/image" Target="../media/image36.emf"/><Relationship Id="rId4" Type="http://schemas.openxmlformats.org/officeDocument/2006/relationships/package" Target="../embeddings/Document32.docx"/><Relationship Id="rId3" Type="http://schemas.openxmlformats.org/officeDocument/2006/relationships/image" Target="../media/image34.png"/><Relationship Id="rId2" Type="http://schemas.openxmlformats.org/officeDocument/2006/relationships/image" Target="../media/image35.emf"/><Relationship Id="rId13" Type="http://schemas.openxmlformats.org/officeDocument/2006/relationships/vmlDrawing" Target="../drawings/vmlDrawing16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.tiff"/><Relationship Id="rId10" Type="http://schemas.openxmlformats.org/officeDocument/2006/relationships/slide" Target="slide3.xml"/><Relationship Id="rId1" Type="http://schemas.openxmlformats.org/officeDocument/2006/relationships/package" Target="../embeddings/Document31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29.xml"/><Relationship Id="rId1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29.xml"/><Relationship Id="rId1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slide" Target="slide27.xml"/><Relationship Id="rId3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7.docx"/><Relationship Id="rId8" Type="http://schemas.openxmlformats.org/officeDocument/2006/relationships/image" Target="../media/image40.emf"/><Relationship Id="rId7" Type="http://schemas.openxmlformats.org/officeDocument/2006/relationships/package" Target="../embeddings/Document36.docx"/><Relationship Id="rId6" Type="http://schemas.openxmlformats.org/officeDocument/2006/relationships/image" Target="../media/image39.emf"/><Relationship Id="rId5" Type="http://schemas.openxmlformats.org/officeDocument/2006/relationships/package" Target="../embeddings/Document35.docx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29.xml"/><Relationship Id="rId17" Type="http://schemas.openxmlformats.org/officeDocument/2006/relationships/vmlDrawing" Target="../drawings/vmlDrawing17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4.xml"/><Relationship Id="rId14" Type="http://schemas.openxmlformats.org/officeDocument/2006/relationships/image" Target="../media/image43.emf"/><Relationship Id="rId13" Type="http://schemas.openxmlformats.org/officeDocument/2006/relationships/package" Target="../embeddings/Document39.docx"/><Relationship Id="rId12" Type="http://schemas.openxmlformats.org/officeDocument/2006/relationships/image" Target="../media/image42.emf"/><Relationship Id="rId11" Type="http://schemas.openxmlformats.org/officeDocument/2006/relationships/package" Target="../embeddings/Document38.docx"/><Relationship Id="rId10" Type="http://schemas.openxmlformats.org/officeDocument/2006/relationships/image" Target="../media/image41.emf"/><Relationship Id="rId1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" Target="slide34.xml"/><Relationship Id="rId8" Type="http://schemas.openxmlformats.org/officeDocument/2006/relationships/image" Target="../media/image45.emf"/><Relationship Id="rId7" Type="http://schemas.openxmlformats.org/officeDocument/2006/relationships/package" Target="../embeddings/Document41.docx"/><Relationship Id="rId6" Type="http://schemas.openxmlformats.org/officeDocument/2006/relationships/image" Target="../media/image44.emf"/><Relationship Id="rId5" Type="http://schemas.openxmlformats.org/officeDocument/2006/relationships/package" Target="../embeddings/Document40.docx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29.xml"/><Relationship Id="rId11" Type="http://schemas.openxmlformats.org/officeDocument/2006/relationships/vmlDrawing" Target="../drawings/vmlDrawing18.vml"/><Relationship Id="rId10" Type="http://schemas.openxmlformats.org/officeDocument/2006/relationships/slideLayout" Target="../slideLayouts/slideLayout9.xml"/><Relationship Id="rId1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29.xml"/><Relationship Id="rId1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4.docx"/><Relationship Id="rId8" Type="http://schemas.openxmlformats.org/officeDocument/2006/relationships/image" Target="../media/image47.emf"/><Relationship Id="rId7" Type="http://schemas.openxmlformats.org/officeDocument/2006/relationships/package" Target="../embeddings/Document43.docx"/><Relationship Id="rId6" Type="http://schemas.openxmlformats.org/officeDocument/2006/relationships/image" Target="../media/image46.emf"/><Relationship Id="rId5" Type="http://schemas.openxmlformats.org/officeDocument/2006/relationships/package" Target="../embeddings/Document42.docx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29.xml"/><Relationship Id="rId13" Type="http://schemas.openxmlformats.org/officeDocument/2006/relationships/vmlDrawing" Target="../drawings/vmlDrawing19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34.xml"/><Relationship Id="rId10" Type="http://schemas.openxmlformats.org/officeDocument/2006/relationships/image" Target="../media/image48.emf"/><Relationship Id="rId1" Type="http://schemas.openxmlformats.org/officeDocument/2006/relationships/slide" Target="slide28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emf"/><Relationship Id="rId8" Type="http://schemas.openxmlformats.org/officeDocument/2006/relationships/package" Target="../embeddings/Document46.docx"/><Relationship Id="rId7" Type="http://schemas.openxmlformats.org/officeDocument/2006/relationships/image" Target="../media/image50.emf"/><Relationship Id="rId6" Type="http://schemas.openxmlformats.org/officeDocument/2006/relationships/package" Target="../embeddings/Document45.docx"/><Relationship Id="rId5" Type="http://schemas.openxmlformats.org/officeDocument/2006/relationships/image" Target="../media/image49.png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29.xml"/><Relationship Id="rId14" Type="http://schemas.openxmlformats.org/officeDocument/2006/relationships/vmlDrawing" Target="../drawings/vmlDrawing20.vml"/><Relationship Id="rId13" Type="http://schemas.openxmlformats.org/officeDocument/2006/relationships/slideLayout" Target="../slideLayouts/slideLayout10.xml"/><Relationship Id="rId12" Type="http://schemas.openxmlformats.org/officeDocument/2006/relationships/slide" Target="slide34.xml"/><Relationship Id="rId11" Type="http://schemas.openxmlformats.org/officeDocument/2006/relationships/image" Target="../media/image52.emf"/><Relationship Id="rId10" Type="http://schemas.openxmlformats.org/officeDocument/2006/relationships/package" Target="../embeddings/Document47.docx"/><Relationship Id="rId1" Type="http://schemas.openxmlformats.org/officeDocument/2006/relationships/slide" Target="slide28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emf"/><Relationship Id="rId8" Type="http://schemas.openxmlformats.org/officeDocument/2006/relationships/package" Target="../embeddings/Document48.docx"/><Relationship Id="rId7" Type="http://schemas.openxmlformats.org/officeDocument/2006/relationships/image" Target="../media/image49.png"/><Relationship Id="rId6" Type="http://schemas.openxmlformats.org/officeDocument/2006/relationships/image" Target="../media/image1.tiff"/><Relationship Id="rId5" Type="http://schemas.openxmlformats.org/officeDocument/2006/relationships/slide" Target="slide3.xml"/><Relationship Id="rId4" Type="http://schemas.openxmlformats.org/officeDocument/2006/relationships/slide" Target="slide32.xml"/><Relationship Id="rId3" Type="http://schemas.openxmlformats.org/officeDocument/2006/relationships/slide" Target="slide31.xml"/><Relationship Id="rId2" Type="http://schemas.openxmlformats.org/officeDocument/2006/relationships/slide" Target="slide29.xml"/><Relationship Id="rId16" Type="http://schemas.openxmlformats.org/officeDocument/2006/relationships/vmlDrawing" Target="../drawings/vmlDrawing21.vml"/><Relationship Id="rId15" Type="http://schemas.openxmlformats.org/officeDocument/2006/relationships/slideLayout" Target="../slideLayouts/slideLayout7.xml"/><Relationship Id="rId14" Type="http://schemas.openxmlformats.org/officeDocument/2006/relationships/slide" Target="slide34.xml"/><Relationship Id="rId13" Type="http://schemas.openxmlformats.org/officeDocument/2006/relationships/image" Target="../media/image55.emf"/><Relationship Id="rId12" Type="http://schemas.openxmlformats.org/officeDocument/2006/relationships/package" Target="../embeddings/Document50.docx"/><Relationship Id="rId11" Type="http://schemas.openxmlformats.org/officeDocument/2006/relationships/image" Target="../media/image54.emf"/><Relationship Id="rId10" Type="http://schemas.openxmlformats.org/officeDocument/2006/relationships/package" Target="../embeddings/Document49.docx"/><Relationship Id="rId1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package" Target="../embeddings/Document2.docx"/><Relationship Id="rId4" Type="http://schemas.openxmlformats.org/officeDocument/2006/relationships/image" Target="../media/image4.emf"/><Relationship Id="rId3" Type="http://schemas.openxmlformats.org/officeDocument/2006/relationships/package" Target="../embeddings/Document1.docx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package" Target="../embeddings/Document4.docx"/><Relationship Id="rId4" Type="http://schemas.openxmlformats.org/officeDocument/2006/relationships/image" Target="../media/image6.emf"/><Relationship Id="rId3" Type="http://schemas.openxmlformats.org/officeDocument/2006/relationships/package" Target="../embeddings/Document3.docx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0" y="-98598"/>
            <a:ext cx="6880485" cy="6979083"/>
          </a:xfrm>
          <a:prstGeom prst="rtTriangle">
            <a:avLst/>
          </a:prstGeom>
          <a:blipFill dpi="0" rotWithShape="1">
            <a:blip r:embed="rId1">
              <a:alphaModFix amt="60000"/>
            </a:blip>
            <a:srcRect/>
            <a:stretch>
              <a:fillRect l="-24000" t="1000" r="-28000" b="-5200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29073" y="764704"/>
            <a:ext cx="1371583" cy="83527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任意多边形 2"/>
          <p:cNvSpPr/>
          <p:nvPr/>
        </p:nvSpPr>
        <p:spPr>
          <a:xfrm rot="5400000" flipV="1">
            <a:off x="724693" y="-405898"/>
            <a:ext cx="2892155" cy="3672407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  <a:gd name="connsiteX0-1" fmla="*/ 0 w 3538922"/>
              <a:gd name="connsiteY0-2" fmla="*/ 0 h 4343400"/>
              <a:gd name="connsiteX1-3" fmla="*/ 3538922 w 3538922"/>
              <a:gd name="connsiteY1-4" fmla="*/ 3543442 h 4343400"/>
              <a:gd name="connsiteX2-5" fmla="*/ 3486149 w 3538922"/>
              <a:gd name="connsiteY2-6" fmla="*/ 4343400 h 4343400"/>
              <a:gd name="connsiteX3-7" fmla="*/ 0 w 3538922"/>
              <a:gd name="connsiteY3-8" fmla="*/ 857251 h 4343400"/>
              <a:gd name="connsiteX4-9" fmla="*/ 0 w 3538922"/>
              <a:gd name="connsiteY4-10" fmla="*/ 0 h 434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38922" h="4343400">
                <a:moveTo>
                  <a:pt x="0" y="0"/>
                </a:moveTo>
                <a:lnTo>
                  <a:pt x="3538922" y="3543442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00347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59102" y="2772451"/>
            <a:ext cx="67304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2250440" algn="l"/>
              </a:tabLst>
            </a:pPr>
            <a:r>
              <a:rPr lang="en-US" altLang="zh-CN" sz="3600" b="1" dirty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zh-CN" sz="3600" b="1" dirty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　万有引力理论的成就</a:t>
            </a:r>
            <a:endParaRPr lang="zh-CN" altLang="zh-CN" sz="3600" b="1" dirty="0">
              <a:solidFill>
                <a:srgbClr val="04449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59102" y="2205658"/>
            <a:ext cx="6624735" cy="464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80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第七章</a:t>
            </a:r>
            <a:r>
              <a:rPr lang="zh-CN" altLang="en-US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en-US" sz="180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万有引力与宇宙航行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45701" y="1284674"/>
            <a:ext cx="1129901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已知引力常量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6.67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N·m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charset="-122"/>
                <a:cs typeface="Times New Roman" panose="02020603050405020304" pitchFamily="18" charset="0"/>
              </a:rPr>
              <a:t>/kg</a:t>
            </a:r>
            <a:r>
              <a:rPr lang="en-US" altLang="zh-CN" kern="100" baseline="30000" dirty="0">
                <a:latin typeface="IPAPANNEW" panose="02000500070000020004" pitchFamily="2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IPAPANNEW" panose="02000500070000020004" pitchFamily="2" charset="0"/>
                <a:ea typeface="微软雅黑" panose="020B0503020204020204" charset="-122"/>
                <a:cs typeface="Times New Roman" panose="02020603050405020304" pitchFamily="18" charset="0"/>
              </a:rPr>
              <a:t>，地球表面的重力加速度</a:t>
            </a:r>
            <a:r>
              <a:rPr lang="en-US" altLang="zh-CN" i="1" kern="100" dirty="0">
                <a:latin typeface="IPAPANNEW" panose="02000500070000020004" pitchFamily="2" charset="0"/>
                <a:ea typeface="微软雅黑" panose="020B0503020204020204" charset="-122"/>
                <a:cs typeface="Times New Roman" panose="02020603050405020304" pitchFamily="18" charset="0"/>
              </a:rPr>
              <a:t>g</a:t>
            </a:r>
            <a:r>
              <a:rPr lang="zh-CN" altLang="zh-CN" kern="100" dirty="0">
                <a:latin typeface="IPAPANNEW" panose="02000500070000020004" pitchFamily="2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charset="-122"/>
                <a:cs typeface="Times New Roman" panose="02020603050405020304" pitchFamily="18" charset="0"/>
              </a:rPr>
              <a:t>9.8 m/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，地球半径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6.4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，则可知地球的质量约为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结果保留一位有效数字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返回" descr="C:\Users\Administrator\Desktop\新建文件夹\返回.tif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383238" y="1912392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6</a:t>
            </a:r>
            <a:r>
              <a:rPr lang="en-US" altLang="zh-CN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10</a:t>
            </a:r>
            <a:r>
              <a:rPr lang="en-US" altLang="zh-CN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24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kg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/>
        </p:nvSpPr>
        <p:spPr>
          <a:xfrm>
            <a:off x="4748712" y="3081059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93580" y="2172756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33"/>
          <p:cNvSpPr txBox="1"/>
          <p:nvPr/>
        </p:nvSpPr>
        <p:spPr>
          <a:xfrm>
            <a:off x="3717916" y="2513479"/>
            <a:ext cx="4093935" cy="61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375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探究重点　提升素养</a:t>
            </a:r>
            <a:endParaRPr lang="zh-CN" altLang="en-US" sz="337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0"/>
          <p:cNvCxnSpPr/>
          <p:nvPr/>
        </p:nvCxnSpPr>
        <p:spPr>
          <a:xfrm>
            <a:off x="3831181" y="3205384"/>
            <a:ext cx="38482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8128127" y="3125185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 29"/>
          <p:cNvCxnSpPr/>
          <p:nvPr/>
        </p:nvCxnSpPr>
        <p:spPr>
          <a:xfrm flipH="1">
            <a:off x="8743039" y="794313"/>
            <a:ext cx="978603" cy="1856172"/>
          </a:xfrm>
          <a:prstGeom prst="line">
            <a:avLst/>
          </a:prstGeom>
          <a:ln>
            <a:solidFill>
              <a:srgbClr val="262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0"/>
          <p:cNvCxnSpPr/>
          <p:nvPr/>
        </p:nvCxnSpPr>
        <p:spPr>
          <a:xfrm flipH="1">
            <a:off x="9047534" y="2277666"/>
            <a:ext cx="1930331" cy="3661370"/>
          </a:xfrm>
          <a:prstGeom prst="line">
            <a:avLst/>
          </a:prstGeom>
          <a:ln>
            <a:solidFill>
              <a:srgbClr val="044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天体质量和密度的计算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5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 smtClean="0">
                <a:solidFill>
                  <a:schemeClr val="bg1"/>
                </a:solidFill>
              </a:rPr>
              <a:t>一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2663" y="1044005"/>
            <a:ext cx="1118508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导学探究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卡文迪什在实验室测出了引力常量</a:t>
            </a:r>
            <a:r>
              <a:rPr lang="en-US" altLang="zh-CN" i="1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的值，他称自己是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可以称量地球质量的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称量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的依据是什么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？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663" y="2739941"/>
            <a:ext cx="11185087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若忽略地球自转的影响，在地球表面上物体受到的重力等于地球对物体的万有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引力；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663" y="3898925"/>
            <a:ext cx="11185087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若已知地球表面重力加速度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，地球半径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，引力常量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，求地球的质量和密度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3548" y="4577333"/>
          <a:ext cx="80375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" name="文档" r:id="rId3" imgW="10731500" imgH="1638300" progId="Word.Document.12">
                  <p:embed/>
                </p:oleObj>
              </mc:Choice>
              <mc:Fallback>
                <p:oleObj name="文档" r:id="rId3" imgW="10731500" imgH="1638300" progId="Word.Document.12">
                  <p:embed/>
                  <p:pic>
                    <p:nvPicPr>
                      <p:cNvPr id="0" name="图片 1269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548" y="4577333"/>
                        <a:ext cx="8037513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58034" y="930563"/>
            <a:ext cx="11074344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如果知道地球绕太阳的公转周期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和它与太阳的距离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，能求出太阳的质量吗？若要求太阳的密度，还需要哪些量？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38175" y="2294012"/>
          <a:ext cx="1086802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9" name="文档" r:id="rId1" imgW="14516100" imgH="3543300" progId="Word.Document.12">
                  <p:embed/>
                </p:oleObj>
              </mc:Choice>
              <mc:Fallback>
                <p:oleObj name="文档" r:id="rId1" imgW="14516100" imgH="3543300" progId="Word.Document.12">
                  <p:embed/>
                  <p:pic>
                    <p:nvPicPr>
                      <p:cNvPr id="0" name="图片 1280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8175" y="2294012"/>
                        <a:ext cx="1086802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737" y="280095"/>
            <a:ext cx="11296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知识深化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天体质量和密度的计算方法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50591" y="1576239"/>
          <a:ext cx="8928991" cy="4464496"/>
        </p:xfrm>
        <a:graphic>
          <a:graphicData uri="http://schemas.openxmlformats.org/drawingml/2006/table">
            <a:tbl>
              <a:tblPr/>
              <a:tblGrid>
                <a:gridCol w="892218"/>
                <a:gridCol w="4076333"/>
                <a:gridCol w="3960440"/>
              </a:tblGrid>
              <a:tr h="7488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重力加速度法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环绕法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情景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已知天体的半径</a:t>
                      </a:r>
                      <a:r>
                        <a:rPr lang="en-US" sz="2400" i="1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和天体表面的重力加速度</a:t>
                      </a:r>
                      <a:r>
                        <a:rPr lang="en-US" sz="2400" i="1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g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行星或卫星绕</a:t>
                      </a:r>
                      <a:r>
                        <a:rPr lang="zh-CN" sz="2400" kern="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中心天体做</a:t>
                      </a: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匀速圆周运动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思路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物体在天体表面的重力近似等于天体与物体间的万有引力：</a:t>
                      </a:r>
                      <a:r>
                        <a:rPr lang="en-US" altLang="zh-CN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mg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G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131120" y="5015086"/>
          <a:ext cx="7223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8" name="文档" r:id="rId1" imgW="977900" imgH="1130300" progId="Word.Document.12">
                  <p:embed/>
                </p:oleObj>
              </mc:Choice>
              <mc:Fallback>
                <p:oleObj name="文档" r:id="rId1" imgW="977900" imgH="1130300" progId="Word.Document.12">
                  <p:embed/>
                  <p:pic>
                    <p:nvPicPr>
                      <p:cNvPr id="0" name="图片 1290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31120" y="5015086"/>
                        <a:ext cx="72231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690914" y="3661395"/>
          <a:ext cx="4067175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9" name="文档" r:id="rId3" imgW="5448300" imgH="4216400" progId="Word.Document.12">
                  <p:embed/>
                </p:oleObj>
              </mc:Choice>
              <mc:Fallback>
                <p:oleObj name="文档" r:id="rId3" imgW="5448300" imgH="4216400" progId="Word.Document.12">
                  <p:embed/>
                  <p:pic>
                    <p:nvPicPr>
                      <p:cNvPr id="0" name="图片 12903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0914" y="3661395"/>
                        <a:ext cx="4067175" cy="315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50591" y="470734"/>
          <a:ext cx="8928991" cy="5810805"/>
        </p:xfrm>
        <a:graphic>
          <a:graphicData uri="http://schemas.openxmlformats.org/drawingml/2006/table">
            <a:tbl>
              <a:tblPr/>
              <a:tblGrid>
                <a:gridCol w="892218"/>
                <a:gridCol w="4076333"/>
                <a:gridCol w="3960440"/>
              </a:tblGrid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天体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质量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天体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密度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说明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为天体表面重力加速度，未知星球表面重力加速度通常利用实验测出，例如让小球做自由落体、平抛、上抛等运动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这种方法只能求中心天体质量，不能求环绕星体质量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为公转周期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为轨道半径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为中心天体半径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744389" y="990487"/>
          <a:ext cx="34147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2" name="文档" r:id="rId1" imgW="3418840" imgH="1054100" progId="Word.Document.12">
                  <p:embed/>
                </p:oleObj>
              </mc:Choice>
              <mc:Fallback>
                <p:oleObj name="文档" r:id="rId1" imgW="3418840" imgH="1054100" progId="Word.Document.12">
                  <p:embed/>
                  <p:pic>
                    <p:nvPicPr>
                      <p:cNvPr id="0" name="图片 1433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44389" y="990487"/>
                        <a:ext cx="3414713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422024" y="1044277"/>
          <a:ext cx="40306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3" name="文档" r:id="rId3" imgW="4076700" imgH="1089025" progId="Word.Document.12">
                  <p:embed/>
                </p:oleObj>
              </mc:Choice>
              <mc:Fallback>
                <p:oleObj name="文档" r:id="rId3" imgW="4076700" imgH="1089025" progId="Word.Document.12">
                  <p:embed/>
                  <p:pic>
                    <p:nvPicPr>
                      <p:cNvPr id="0" name="图片 1433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2024" y="1044277"/>
                        <a:ext cx="4030663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368720" y="2374522"/>
          <a:ext cx="32099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4" name="文档" r:id="rId5" imgW="4305300" imgH="1854200" progId="Word.Document.12">
                  <p:embed/>
                </p:oleObj>
              </mc:Choice>
              <mc:Fallback>
                <p:oleObj name="文档" r:id="rId5" imgW="4305300" imgH="1854200" progId="Word.Document.12">
                  <p:embed/>
                  <p:pic>
                    <p:nvPicPr>
                      <p:cNvPr id="0" name="图片 1433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8720" y="2374522"/>
                        <a:ext cx="3209925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320195" y="2385534"/>
          <a:ext cx="268605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5" name="文档" r:id="rId7" imgW="3606800" imgH="1828800" progId="Word.Document.12">
                  <p:embed/>
                </p:oleObj>
              </mc:Choice>
              <mc:Fallback>
                <p:oleObj name="文档" r:id="rId7" imgW="3606800" imgH="1828800" progId="Word.Document.12">
                  <p:embed/>
                  <p:pic>
                    <p:nvPicPr>
                      <p:cNvPr id="0" name="图片 14336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0195" y="2385534"/>
                        <a:ext cx="2686050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5943" y="827981"/>
            <a:ext cx="1129693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</a:t>
            </a:r>
            <a:r>
              <a:rPr lang="en-US" altLang="zh-CN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潍坊一中期末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假设在半径为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的某天体上发射一颗该天体的卫星，已知引力常量为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，忽略该天体自转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若卫星距该天体表面的高度为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，测得卫星在该处做圆周运动的周期为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，则该天体的密度是多少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？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31540" y="3186708"/>
          <a:ext cx="28162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3" name="文档" r:id="rId1" imgW="3771900" imgH="1104900" progId="Word.Document.12">
                  <p:embed/>
                </p:oleObj>
              </mc:Choice>
              <mc:Fallback>
                <p:oleObj name="文档" r:id="rId1" imgW="3771900" imgH="1104900" progId="Word.Document.12">
                  <p:embed/>
                  <p:pic>
                    <p:nvPicPr>
                      <p:cNvPr id="0" name="图片 9730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1540" y="3186708"/>
                        <a:ext cx="281622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1734" y="770434"/>
            <a:ext cx="10686944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设卫星的质量为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，天体的质量为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卫星距天体表面的高度为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44351" y="1951137"/>
          <a:ext cx="81311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2" name="文档" r:id="rId1" imgW="10858500" imgH="1371600" progId="Word.Document.12">
                  <p:embed/>
                </p:oleObj>
              </mc:Choice>
              <mc:Fallback>
                <p:oleObj name="文档" r:id="rId1" imgW="10858500" imgH="1371600" progId="Word.Document.12">
                  <p:embed/>
                  <p:pic>
                    <p:nvPicPr>
                      <p:cNvPr id="0" name="图片 131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4351" y="1951137"/>
                        <a:ext cx="8131175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44351" y="2941712"/>
          <a:ext cx="81248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3" name="文档" r:id="rId3" imgW="10858500" imgH="1092200" progId="Word.Document.12">
                  <p:embed/>
                </p:oleObj>
              </mc:Choice>
              <mc:Fallback>
                <p:oleObj name="文档" r:id="rId3" imgW="10858500" imgH="1092200" progId="Word.Document.12">
                  <p:embed/>
                  <p:pic>
                    <p:nvPicPr>
                      <p:cNvPr id="0" name="图片 131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4351" y="2941712"/>
                        <a:ext cx="8124825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44351" y="3823345"/>
          <a:ext cx="81248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4" name="文档" r:id="rId5" imgW="10858500" imgH="1600200" progId="Word.Document.12">
                  <p:embed/>
                </p:oleObj>
              </mc:Choice>
              <mc:Fallback>
                <p:oleObj name="文档" r:id="rId5" imgW="10858500" imgH="1600200" progId="Word.Document.12">
                  <p:embed/>
                  <p:pic>
                    <p:nvPicPr>
                      <p:cNvPr id="0" name="图片 1310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4351" y="3823345"/>
                        <a:ext cx="8124825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5943" y="909514"/>
            <a:ext cx="11296938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若卫星贴近该天体的表面做匀速圆周运动的周期为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，则该天体的密度是多少？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31540" y="1639119"/>
          <a:ext cx="28162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9" name="文档" r:id="rId1" imgW="3771900" imgH="1104900" progId="Word.Document.12">
                  <p:embed/>
                </p:oleObj>
              </mc:Choice>
              <mc:Fallback>
                <p:oleObj name="文档" r:id="rId1" imgW="3771900" imgH="1104900" progId="Word.Document.12">
                  <p:embed/>
                  <p:pic>
                    <p:nvPicPr>
                      <p:cNvPr id="0" name="图片 1321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1540" y="1639119"/>
                        <a:ext cx="281622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31540" y="2832001"/>
          <a:ext cx="98869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0" name="文档" r:id="rId3" imgW="13208000" imgH="1168400" progId="Word.Document.12">
                  <p:embed/>
                </p:oleObj>
              </mc:Choice>
              <mc:Fallback>
                <p:oleObj name="文档" r:id="rId3" imgW="13208000" imgH="1168400" progId="Word.Document.12">
                  <p:embed/>
                  <p:pic>
                    <p:nvPicPr>
                      <p:cNvPr id="0" name="图片 1321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540" y="2832001"/>
                        <a:ext cx="98869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1540" y="3904878"/>
          <a:ext cx="98869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1" name="文档" r:id="rId5" imgW="13208000" imgH="1600200" progId="Word.Document.12">
                  <p:embed/>
                </p:oleObj>
              </mc:Choice>
              <mc:Fallback>
                <p:oleObj name="文档" r:id="rId5" imgW="13208000" imgH="1600200" progId="Word.Document.12">
                  <p:embed/>
                  <p:pic>
                    <p:nvPicPr>
                      <p:cNvPr id="0" name="图片 1321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540" y="3904878"/>
                        <a:ext cx="988695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5944" y="238522"/>
          <a:ext cx="110585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4" name="文档" r:id="rId1" imgW="14770100" imgH="5803900" progId="Word.Document.12">
                  <p:embed/>
                </p:oleObj>
              </mc:Choice>
              <mc:Fallback>
                <p:oleObj name="文档" r:id="rId1" imgW="14770100" imgH="5803900" progId="Word.Document.12">
                  <p:embed/>
                  <p:pic>
                    <p:nvPicPr>
                      <p:cNvPr id="0" name="图片 13416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5944" y="238522"/>
                        <a:ext cx="11058525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4"/>
          <p:cNvSpPr txBox="1"/>
          <p:nvPr/>
        </p:nvSpPr>
        <p:spPr>
          <a:xfrm>
            <a:off x="2691685" y="355694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65944" y="4581897"/>
          <a:ext cx="110585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5" name="文档" r:id="rId3" imgW="14770100" imgH="1092200" progId="Word.Document.12">
                  <p:embed/>
                </p:oleObj>
              </mc:Choice>
              <mc:Fallback>
                <p:oleObj name="文档" r:id="rId3" imgW="14770100" imgH="1092200" progId="Word.Document.12">
                  <p:embed/>
                  <p:pic>
                    <p:nvPicPr>
                      <p:cNvPr id="0" name="图片 13416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944" y="4581897"/>
                        <a:ext cx="11058525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65944" y="5463530"/>
          <a:ext cx="110585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6" name="文档" r:id="rId5" imgW="14770100" imgH="1333500" progId="Word.Document.12">
                  <p:embed/>
                </p:oleObj>
              </mc:Choice>
              <mc:Fallback>
                <p:oleObj name="文档" r:id="rId5" imgW="14770100" imgH="1333500" progId="Word.Document.12">
                  <p:embed/>
                  <p:pic>
                    <p:nvPicPr>
                      <p:cNvPr id="0" name="图片 13416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944" y="5463530"/>
                        <a:ext cx="110585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01106" y="1413570"/>
            <a:ext cx="10018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了解万有引力定律在天文学上的重要应用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了解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称量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地球质量、计算太阳质量的基本思路，会用万有引力定律计算天体的质量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理解运用万有引力定律处理天体运动问题的思路和方法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Rectangle 33"/>
          <p:cNvSpPr/>
          <p:nvPr/>
        </p:nvSpPr>
        <p:spPr>
          <a:xfrm>
            <a:off x="910630" y="477466"/>
            <a:ext cx="3794786" cy="545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6" name="等腰三角形 5"/>
          <p:cNvSpPr/>
          <p:nvPr/>
        </p:nvSpPr>
        <p:spPr>
          <a:xfrm rot="5400000">
            <a:off x="605408" y="574659"/>
            <a:ext cx="344050" cy="30967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71500" y="2515741"/>
          <a:ext cx="1105852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6" name="文档" r:id="rId1" imgW="14770100" imgH="4533900" progId="Word.Document.12">
                  <p:embed/>
                </p:oleObj>
              </mc:Choice>
              <mc:Fallback>
                <p:oleObj name="文档" r:id="rId1" imgW="14770100" imgH="4533900" progId="Word.Document.12">
                  <p:embed/>
                  <p:pic>
                    <p:nvPicPr>
                      <p:cNvPr id="0" name="图片 1351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1500" y="2515741"/>
                        <a:ext cx="11058525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78369" y="453083"/>
            <a:ext cx="1123208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</a:t>
            </a:r>
            <a:r>
              <a:rPr lang="en-US" altLang="zh-CN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临夏中学期末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若有一星球密度与地球密度相同，它表面的重力加速度是地球表面重力加速度的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倍，则该星球质量是地球质量的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A.27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B.3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C.0.5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D.9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倍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305896" y="1571303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天体运动的分析与计算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5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en-US" sz="2800" b="1" smtClean="0">
                <a:solidFill>
                  <a:schemeClr val="bg1"/>
                </a:solidFill>
              </a:rPr>
              <a:t>二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943" y="1199545"/>
            <a:ext cx="11296938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一般行星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或卫星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的运动可看做匀速圆周运动，所需向心力由中心天体对它的万有引力提供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0692" y="2485678"/>
          <a:ext cx="85693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9" name="文档" r:id="rId3" imgW="11442700" imgH="1143000" progId="Word.Document.12">
                  <p:embed/>
                </p:oleObj>
              </mc:Choice>
              <mc:Fallback>
                <p:oleObj name="文档" r:id="rId3" imgW="11442700" imgH="1143000" progId="Word.Document.12">
                  <p:embed/>
                  <p:pic>
                    <p:nvPicPr>
                      <p:cNvPr id="0" name="图片 11163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692" y="2485678"/>
                        <a:ext cx="856932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42925" y="3405386"/>
          <a:ext cx="111061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0" name="文档" r:id="rId5" imgW="14833600" imgH="2362200" progId="Word.Document.12">
                  <p:embed/>
                </p:oleObj>
              </mc:Choice>
              <mc:Fallback>
                <p:oleObj name="文档" r:id="rId5" imgW="14833600" imgH="2362200" progId="Word.Document.12">
                  <p:embed/>
                  <p:pic>
                    <p:nvPicPr>
                      <p:cNvPr id="0" name="图片 11163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5" y="3405386"/>
                        <a:ext cx="1110615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8650" y="751334"/>
          <a:ext cx="109347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0" name="文档" r:id="rId1" imgW="14605000" imgH="6464300" progId="Word.Document.12">
                  <p:embed/>
                </p:oleObj>
              </mc:Choice>
              <mc:Fallback>
                <p:oleObj name="文档" r:id="rId1" imgW="14605000" imgH="6464300" progId="Word.Document.12">
                  <p:embed/>
                  <p:pic>
                    <p:nvPicPr>
                      <p:cNvPr id="0" name="图片 1361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8650" y="751334"/>
                        <a:ext cx="10934700" cy="483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2663" y="1325246"/>
            <a:ext cx="11185087" cy="22485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由以上关系式可知：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卫星的轨道半径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确定后，其相对应的线速度大小、角速度、周期和向心加速度大小是唯一的，与卫星的质量无关，即同一轨道上的不同卫星具有相同的周期、线速度大小、角速度和向心加速度大小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卫星的轨道半径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越大，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越小，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越大，即越远越慢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737" y="64468"/>
            <a:ext cx="11296938" cy="33470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例３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在轨卫星碰撞产生的大量碎片会影响太空环境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假定有甲、乙两块碎片绕地球运动的轨道都是圆，甲的运行速率比乙的大，则下列说法中正确的是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甲的运行周期一定比乙的长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甲距地面的高度一定比乙的高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甲的向心力一定比乙的小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甲的向心加速度一定比乙的大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42925" y="3575819"/>
          <a:ext cx="10991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6" name="文档" r:id="rId1" imgW="14681200" imgH="1346200" progId="Word.Document.12">
                  <p:embed/>
                </p:oleObj>
              </mc:Choice>
              <mc:Fallback>
                <p:oleObj name="文档" r:id="rId1" imgW="14681200" imgH="1346200" progId="Word.Document.12">
                  <p:embed/>
                  <p:pic>
                    <p:nvPicPr>
                      <p:cNvPr id="0" name="图片 993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2925" y="3575819"/>
                        <a:ext cx="109918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46737" y="5228977"/>
            <a:ext cx="11296938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由于两碎片的质量未知，无法判断向心力的大</a:t>
            </a:r>
            <a:r>
              <a:rPr lang="zh-CN" altLang="zh-CN" kern="100" spc="-2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小，故</a:t>
            </a:r>
            <a:r>
              <a:rPr lang="en-US" altLang="zh-CN" kern="100" spc="-2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zh-CN" kern="100" spc="-2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62558" y="2793427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42925" y="4419352"/>
          <a:ext cx="109918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7" name="文档" r:id="rId3" imgW="14681200" imgH="1104900" progId="Word.Document.12">
                  <p:embed/>
                </p:oleObj>
              </mc:Choice>
              <mc:Fallback>
                <p:oleObj name="文档" r:id="rId3" imgW="14681200" imgH="1104900" progId="Word.Document.12">
                  <p:embed/>
                  <p:pic>
                    <p:nvPicPr>
                      <p:cNvPr id="0" name="图片 993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4419352"/>
                        <a:ext cx="1099185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42925" y="5860529"/>
          <a:ext cx="109918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8" name="文档" r:id="rId5" imgW="14681200" imgH="1092200" progId="Word.Document.12">
                  <p:embed/>
                </p:oleObj>
              </mc:Choice>
              <mc:Fallback>
                <p:oleObj name="文档" r:id="rId5" imgW="14681200" imgH="1092200" progId="Word.Document.12">
                  <p:embed/>
                  <p:pic>
                    <p:nvPicPr>
                      <p:cNvPr id="0" name="图片 993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5" y="5860529"/>
                        <a:ext cx="10991850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163" y="621482"/>
            <a:ext cx="1123208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</a:t>
            </a:r>
            <a:r>
              <a:rPr lang="en-US" altLang="zh-CN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潍坊市联考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是两颗绕地球做匀速圆周运动的人造地球卫星，它们距地面的高度分别是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为地球半径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下列说法中正确的是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2450" y="1880245"/>
          <a:ext cx="8715375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7" name="文档" r:id="rId1" imgW="11645900" imgH="4191000" progId="Word.Document.12">
                  <p:embed/>
                </p:oleObj>
              </mc:Choice>
              <mc:Fallback>
                <p:oleObj name="文档" r:id="rId1" imgW="11645900" imgH="4191000" progId="Word.Document.12">
                  <p:embed/>
                  <p:pic>
                    <p:nvPicPr>
                      <p:cNvPr id="0" name="图片 10243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2450" y="1880245"/>
                        <a:ext cx="8715375" cy="313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4"/>
          <p:cNvSpPr txBox="1"/>
          <p:nvPr/>
        </p:nvSpPr>
        <p:spPr>
          <a:xfrm>
            <a:off x="296466" y="3329211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02430" name="Picture 30" descr="7-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04" y="1804921"/>
            <a:ext cx="2575945" cy="23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0099309" y="4192265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163" y="765498"/>
            <a:ext cx="11232086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两卫星均做匀速圆周运动，则有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zh-CN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万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F</a:t>
            </a:r>
            <a:r>
              <a:rPr lang="zh-CN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2450" y="1553419"/>
          <a:ext cx="8715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2" name="文档" r:id="rId1" imgW="11645900" imgH="1181100" progId="Word.Document.12">
                  <p:embed/>
                </p:oleObj>
              </mc:Choice>
              <mc:Fallback>
                <p:oleObj name="文档" r:id="rId1" imgW="11645900" imgH="1181100" progId="Word.Document.12">
                  <p:embed/>
                  <p:pic>
                    <p:nvPicPr>
                      <p:cNvPr id="0" name="图片 1372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2450" y="1553419"/>
                        <a:ext cx="871537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0" name="Picture 30" descr="7-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1053530"/>
            <a:ext cx="2575945" cy="23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52450" y="2568377"/>
          <a:ext cx="8715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3" name="文档" r:id="rId4" imgW="11645900" imgH="1181100" progId="Word.Document.12">
                  <p:embed/>
                </p:oleObj>
              </mc:Choice>
              <mc:Fallback>
                <p:oleObj name="文档" r:id="rId4" imgW="11645900" imgH="1181100" progId="Word.Document.12">
                  <p:embed/>
                  <p:pic>
                    <p:nvPicPr>
                      <p:cNvPr id="0" name="图片 13724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" y="2568377"/>
                        <a:ext cx="871537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2450" y="3573810"/>
          <a:ext cx="8715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4" name="文档" r:id="rId6" imgW="11645900" imgH="1181100" progId="Word.Document.12">
                  <p:embed/>
                </p:oleObj>
              </mc:Choice>
              <mc:Fallback>
                <p:oleObj name="文档" r:id="rId6" imgW="11645900" imgH="1181100" progId="Word.Document.12">
                  <p:embed/>
                  <p:pic>
                    <p:nvPicPr>
                      <p:cNvPr id="0" name="图片 13724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450" y="3573810"/>
                        <a:ext cx="871537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52450" y="4569718"/>
          <a:ext cx="8715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5" name="文档" r:id="rId8" imgW="11645900" imgH="1181100" progId="Word.Document.12">
                  <p:embed/>
                </p:oleObj>
              </mc:Choice>
              <mc:Fallback>
                <p:oleObj name="文档" r:id="rId8" imgW="11645900" imgH="1181100" progId="Word.Document.12">
                  <p:embed/>
                  <p:pic>
                    <p:nvPicPr>
                      <p:cNvPr id="0" name="图片 13724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0" y="4569718"/>
                        <a:ext cx="871537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返回" descr="C:\Users\Administrator\Desktop\新建文件夹\返回.t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/>
        </p:nvSpPr>
        <p:spPr>
          <a:xfrm>
            <a:off x="4748712" y="3081059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93580" y="2172756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33"/>
          <p:cNvSpPr txBox="1"/>
          <p:nvPr/>
        </p:nvSpPr>
        <p:spPr>
          <a:xfrm>
            <a:off x="3717916" y="2513479"/>
            <a:ext cx="4093935" cy="61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375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随堂演练　逐点落实</a:t>
            </a:r>
            <a:endParaRPr lang="zh-CN" altLang="en-US" sz="337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0"/>
          <p:cNvCxnSpPr/>
          <p:nvPr/>
        </p:nvCxnSpPr>
        <p:spPr>
          <a:xfrm>
            <a:off x="3831181" y="3205384"/>
            <a:ext cx="38482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8128127" y="3125185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 29"/>
          <p:cNvCxnSpPr/>
          <p:nvPr/>
        </p:nvCxnSpPr>
        <p:spPr>
          <a:xfrm flipH="1">
            <a:off x="8743039" y="794313"/>
            <a:ext cx="978603" cy="1856172"/>
          </a:xfrm>
          <a:prstGeom prst="line">
            <a:avLst/>
          </a:prstGeom>
          <a:ln>
            <a:solidFill>
              <a:srgbClr val="262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0"/>
          <p:cNvCxnSpPr/>
          <p:nvPr/>
        </p:nvCxnSpPr>
        <p:spPr>
          <a:xfrm flipH="1">
            <a:off x="9047534" y="2277666"/>
            <a:ext cx="1930331" cy="3661370"/>
          </a:xfrm>
          <a:prstGeom prst="line">
            <a:avLst/>
          </a:prstGeom>
          <a:ln>
            <a:solidFill>
              <a:srgbClr val="044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621482"/>
            <a:ext cx="11076375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天体质量的计算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多选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西安高级中学期中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已知下列哪组数据，可以算出地球的质量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引力常量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月球绕地球运动的周期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及月球到地球中心的距离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地球绕太阳运行的周期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及地球到太阳中心的距离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人造地球卫星在地面附近的运行速度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和运行周期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地球绕太阳运行的速度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及地球到太阳中心的距离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411812" y="174503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425624" y="280610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530424"/>
            <a:ext cx="11076375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95109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卫星各运动参量与轨道半径的关系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安阳市二十六中期末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我国高分系列卫星的高分辨对地观察能力不断提高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.2018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日发射的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高分五号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轨道高度约为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705 km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，之前已运行的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高分四号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轨道高度约为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36 000 km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，它们都绕地球做圆周运动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高分四号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相比，下列物理量中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高分五号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较小的是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周期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	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角速度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线速度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向心加速度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421337" y="276267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"/>
            <a:ext cx="6392167" cy="6849431"/>
          </a:xfrm>
          <a:prstGeom prst="rect">
            <a:avLst/>
          </a:prstGeom>
        </p:spPr>
      </p:pic>
      <p:sp>
        <p:nvSpPr>
          <p:cNvPr id="13" name="TextBox 35">
            <a:hlinkClick r:id="rId2" action="ppaction://hlinksldjump"/>
          </p:cNvPr>
          <p:cNvSpPr txBox="1"/>
          <p:nvPr/>
        </p:nvSpPr>
        <p:spPr>
          <a:xfrm>
            <a:off x="6062860" y="1814848"/>
            <a:ext cx="4265877" cy="534826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梳理教材　夯实基础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6" name="TextBox 40">
            <a:hlinkClick r:id="rId3" action="ppaction://hlinksldjump"/>
          </p:cNvPr>
          <p:cNvSpPr txBox="1"/>
          <p:nvPr/>
        </p:nvSpPr>
        <p:spPr>
          <a:xfrm>
            <a:off x="6062860" y="2974651"/>
            <a:ext cx="4265874" cy="478237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+mj-ea"/>
                <a:ea typeface="+mj-ea"/>
              </a:rPr>
              <a:t>探究</a:t>
            </a:r>
            <a:r>
              <a:rPr lang="zh-CN" altLang="en-US" sz="2800" b="1" smtClean="0">
                <a:solidFill>
                  <a:srgbClr val="0070C0"/>
                </a:solidFill>
                <a:latin typeface="+mj-ea"/>
                <a:ea typeface="+mj-ea"/>
              </a:rPr>
              <a:t>重点　提升素养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23" name="TextBox 43">
            <a:hlinkClick r:id="rId4" action="ppaction://hlinksldjump"/>
          </p:cNvPr>
          <p:cNvSpPr txBox="1"/>
          <p:nvPr/>
        </p:nvSpPr>
        <p:spPr>
          <a:xfrm>
            <a:off x="6062860" y="4077866"/>
            <a:ext cx="4265876" cy="45509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随堂演练　逐点落实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25" name="Group 5"/>
          <p:cNvGrpSpPr/>
          <p:nvPr/>
        </p:nvGrpSpPr>
        <p:grpSpPr>
          <a:xfrm>
            <a:off x="2709075" y="2791477"/>
            <a:ext cx="2167620" cy="890539"/>
            <a:chOff x="4845920" y="205975"/>
            <a:chExt cx="2890159" cy="1187384"/>
          </a:xfrm>
        </p:grpSpPr>
        <p:sp>
          <p:nvSpPr>
            <p:cNvPr id="26" name="TextBox 2"/>
            <p:cNvSpPr txBox="1"/>
            <p:nvPr/>
          </p:nvSpPr>
          <p:spPr>
            <a:xfrm>
              <a:off x="4904442" y="205975"/>
              <a:ext cx="2831637" cy="49244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600" dirty="0">
                  <a:solidFill>
                    <a:prstClr val="white"/>
                  </a:solidFill>
                </a:rPr>
                <a:t>内容索引</a:t>
              </a:r>
              <a:endParaRPr lang="zh-CN" altLang="en-US" sz="3600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3"/>
            <p:cNvSpPr txBox="1"/>
            <p:nvPr/>
          </p:nvSpPr>
          <p:spPr>
            <a:xfrm>
              <a:off x="4845920" y="1116361"/>
              <a:ext cx="1269578" cy="27699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</a:rPr>
                <a:t>NEIRONGSUOYIN</a:t>
              </a:r>
              <a:endParaRPr lang="en-US" altLang="zh-CN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382216"/>
            <a:ext cx="11076375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951095" algn="l"/>
              </a:tabLs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高分五号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的运动半径小于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高分四号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的运动半径，即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r</a:t>
            </a:r>
            <a:r>
              <a:rPr lang="zh-CN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五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&lt;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r</a:t>
            </a:r>
            <a:r>
              <a:rPr lang="zh-CN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四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6030" y="1077913"/>
          <a:ext cx="9245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1" name="文档" r:id="rId5" imgW="12344400" imgH="1193800" progId="Word.Document.12">
                  <p:embed/>
                </p:oleObj>
              </mc:Choice>
              <mc:Fallback>
                <p:oleObj name="文档" r:id="rId5" imgW="12344400" imgH="1193800" progId="Word.Document.12">
                  <p:embed/>
                  <p:pic>
                    <p:nvPicPr>
                      <p:cNvPr id="0" name="图片 1392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030" y="1077913"/>
                        <a:ext cx="924560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66030" y="1977430"/>
          <a:ext cx="9245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2" name="文档" r:id="rId7" imgW="9246235" imgH="887095" progId="Word.Document.12">
                  <p:embed/>
                </p:oleObj>
              </mc:Choice>
              <mc:Fallback>
                <p:oleObj name="文档" r:id="rId7" imgW="9246235" imgH="887095" progId="Word.Document.12">
                  <p:embed/>
                  <p:pic>
                    <p:nvPicPr>
                      <p:cNvPr id="0" name="图片 13929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6030" y="1977430"/>
                        <a:ext cx="924560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66030" y="3000400"/>
          <a:ext cx="9245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3" name="文档" r:id="rId9" imgW="12344400" imgH="1193800" progId="Word.Document.12">
                  <p:embed/>
                </p:oleObj>
              </mc:Choice>
              <mc:Fallback>
                <p:oleObj name="文档" r:id="rId9" imgW="12344400" imgH="1193800" progId="Word.Document.12">
                  <p:embed/>
                  <p:pic>
                    <p:nvPicPr>
                      <p:cNvPr id="0" name="图片 13929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6030" y="3000400"/>
                        <a:ext cx="924560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666030" y="4042420"/>
          <a:ext cx="9245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4" name="文档" r:id="rId11" imgW="12344400" imgH="1193800" progId="Word.Document.12">
                  <p:embed/>
                </p:oleObj>
              </mc:Choice>
              <mc:Fallback>
                <p:oleObj name="文档" r:id="rId11" imgW="12344400" imgH="1193800" progId="Word.Document.12">
                  <p:embed/>
                  <p:pic>
                    <p:nvPicPr>
                      <p:cNvPr id="0" name="图片 13929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6030" y="4042420"/>
                        <a:ext cx="924560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666030" y="5035674"/>
          <a:ext cx="9245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5" name="文档" r:id="rId13" imgW="12344400" imgH="1193800" progId="Word.Document.12">
                  <p:embed/>
                </p:oleObj>
              </mc:Choice>
              <mc:Fallback>
                <p:oleObj name="文档" r:id="rId13" imgW="12344400" imgH="1193800" progId="Word.Document.12">
                  <p:embed/>
                  <p:pic>
                    <p:nvPicPr>
                      <p:cNvPr id="0" name="图片 13929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6030" y="5035674"/>
                        <a:ext cx="924560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393304"/>
            <a:ext cx="11076375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天体密度的计算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地球表面的重力加速度为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，地球半径为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，引力常量为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，可估算地球的平均密度为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76275" y="3602385"/>
          <a:ext cx="108394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0" name="文档" r:id="rId5" imgW="14478000" imgH="2705100" progId="Word.Document.12">
                  <p:embed/>
                </p:oleObj>
              </mc:Choice>
              <mc:Fallback>
                <p:oleObj name="文档" r:id="rId5" imgW="14478000" imgH="2705100" progId="Word.Document.12">
                  <p:embed/>
                  <p:pic>
                    <p:nvPicPr>
                      <p:cNvPr id="0" name="图片 1065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275" y="3602385"/>
                        <a:ext cx="10839450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6750" y="1633761"/>
          <a:ext cx="945832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1" name="文档" r:id="rId7" imgW="12636500" imgH="2463800" progId="Word.Document.12">
                  <p:embed/>
                </p:oleObj>
              </mc:Choice>
              <mc:Fallback>
                <p:oleObj name="文档" r:id="rId7" imgW="12636500" imgH="2463800" progId="Word.Document.12">
                  <p:embed/>
                  <p:pic>
                    <p:nvPicPr>
                      <p:cNvPr id="0" name="图片 1065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6750" y="1633761"/>
                        <a:ext cx="9458325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4"/>
          <p:cNvSpPr txBox="1"/>
          <p:nvPr/>
        </p:nvSpPr>
        <p:spPr>
          <a:xfrm>
            <a:off x="397049" y="167039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693490"/>
            <a:ext cx="1129901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天体质量和密度的计算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一飞船在某行星表面附近沿圆轨道绕该行星运行，若认为行星是密度均匀的球体，引力常量已知，那么要确定该行星的密度，只需要测量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飞船的轨道半径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飞船的运行速度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飞船的运行周期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行星的质量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315421" y="2302049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61975" y="549474"/>
          <a:ext cx="11096625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5" name="文档" r:id="rId5" imgW="14820900" imgH="2590800" progId="Word.Document.12">
                  <p:embed/>
                </p:oleObj>
              </mc:Choice>
              <mc:Fallback>
                <p:oleObj name="文档" r:id="rId5" imgW="14820900" imgH="2590800" progId="Word.Document.12">
                  <p:embed/>
                  <p:pic>
                    <p:nvPicPr>
                      <p:cNvPr id="0" name="图片 14030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975" y="549474"/>
                        <a:ext cx="11096625" cy="192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61975" y="2496716"/>
          <a:ext cx="110966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6" name="文档" r:id="rId7" imgW="14820900" imgH="2120900" progId="Word.Document.12">
                  <p:embed/>
                </p:oleObj>
              </mc:Choice>
              <mc:Fallback>
                <p:oleObj name="文档" r:id="rId7" imgW="14820900" imgH="2120900" progId="Word.Document.12">
                  <p:embed/>
                  <p:pic>
                    <p:nvPicPr>
                      <p:cNvPr id="0" name="图片 14030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1975" y="2496716"/>
                        <a:ext cx="11096625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561975" y="4080892"/>
          <a:ext cx="110966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7" name="文档" r:id="rId9" imgW="14820900" imgH="2120900" progId="Word.Document.12">
                  <p:embed/>
                </p:oleObj>
              </mc:Choice>
              <mc:Fallback>
                <p:oleObj name="文档" r:id="rId9" imgW="14820900" imgH="2120900" progId="Word.Document.12">
                  <p:embed/>
                  <p:pic>
                    <p:nvPicPr>
                      <p:cNvPr id="0" name="图片 14030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975" y="4080892"/>
                        <a:ext cx="11096625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45418"/>
            <a:ext cx="1129901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5.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天体运动的分析与计算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所示，返回式月球软着陆器在完成了对月球表面的考察任务后，由月球表面回到绕月球做圆周运动的轨道舱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已知月球表面的重力加速度为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，月球的半径为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，轨道舱到月球中心的距离为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，引力常量为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，不考虑月球的自转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求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月球的质量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38242" name="Picture 2" descr="7-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49" y="1917626"/>
            <a:ext cx="2569362" cy="28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136063" y="4799688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69640" y="2925738"/>
          <a:ext cx="16541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0" name="文档" r:id="rId6" imgW="2222500" imgH="1155700" progId="Word.Document.12">
                  <p:embed/>
                </p:oleObj>
              </mc:Choice>
              <mc:Fallback>
                <p:oleObj name="文档" r:id="rId6" imgW="2222500" imgH="1155700" progId="Word.Document.12">
                  <p:embed/>
                  <p:pic>
                    <p:nvPicPr>
                      <p:cNvPr id="0" name="图片 1382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9640" y="2925738"/>
                        <a:ext cx="16541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69640" y="3808884"/>
          <a:ext cx="813117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1" name="文档" r:id="rId8" imgW="10858500" imgH="1968500" progId="Word.Document.12">
                  <p:embed/>
                </p:oleObj>
              </mc:Choice>
              <mc:Fallback>
                <p:oleObj name="文档" r:id="rId8" imgW="10858500" imgH="1968500" progId="Word.Document.12">
                  <p:embed/>
                  <p:pic>
                    <p:nvPicPr>
                      <p:cNvPr id="0" name="图片 13826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9640" y="3808884"/>
                        <a:ext cx="8131175" cy="146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69640" y="5303515"/>
          <a:ext cx="81248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2" name="文档" r:id="rId10" imgW="10858500" imgH="1066800" progId="Word.Document.12">
                  <p:embed/>
                </p:oleObj>
              </mc:Choice>
              <mc:Fallback>
                <p:oleObj name="文档" r:id="rId10" imgW="10858500" imgH="1066800" progId="Word.Document.12">
                  <p:embed/>
                  <p:pic>
                    <p:nvPicPr>
                      <p:cNvPr id="0" name="图片 13826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9640" y="5303515"/>
                        <a:ext cx="81248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909514"/>
            <a:ext cx="11299010" cy="6116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轨道舱绕月球飞行的周期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7" name="返回" descr="C:\Users\Administrator\Desktop\新建文件夹\返回.t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2" name="Picture 2" descr="7-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49" y="477466"/>
            <a:ext cx="2569362" cy="28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71500" y="1693590"/>
          <a:ext cx="4048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0" name="文档" r:id="rId8" imgW="5422900" imgH="1079500" progId="Word.Document.12">
                  <p:embed/>
                </p:oleObj>
              </mc:Choice>
              <mc:Fallback>
                <p:oleObj name="文档" r:id="rId8" imgW="5422900" imgH="1079500" progId="Word.Document.12">
                  <p:embed/>
                  <p:pic>
                    <p:nvPicPr>
                      <p:cNvPr id="0" name="图片 14234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1500" y="1693590"/>
                        <a:ext cx="40481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71500" y="3429794"/>
          <a:ext cx="81248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1" name="文档" r:id="rId10" imgW="10858500" imgH="1104900" progId="Word.Document.12">
                  <p:embed/>
                </p:oleObj>
              </mc:Choice>
              <mc:Fallback>
                <p:oleObj name="文档" r:id="rId10" imgW="10858500" imgH="1104900" progId="Word.Document.12">
                  <p:embed/>
                  <p:pic>
                    <p:nvPicPr>
                      <p:cNvPr id="0" name="图片 14235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1500" y="3429794"/>
                        <a:ext cx="812482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69640" y="4439419"/>
          <a:ext cx="81248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2" name="文档" r:id="rId12" imgW="10858500" imgH="1066800" progId="Word.Document.12">
                  <p:embed/>
                </p:oleObj>
              </mc:Choice>
              <mc:Fallback>
                <p:oleObj name="文档" r:id="rId12" imgW="10858500" imgH="1066800" progId="Word.Document.12">
                  <p:embed/>
                  <p:pic>
                    <p:nvPicPr>
                      <p:cNvPr id="0" name="图片 14235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9640" y="4439419"/>
                        <a:ext cx="81248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445701" y="2746168"/>
            <a:ext cx="11299010" cy="6116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轨道舱绕月球做圆周运动，设轨道舱的质量为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/>
        </p:nvSpPr>
        <p:spPr>
          <a:xfrm>
            <a:off x="4748712" y="3081059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93580" y="2172756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33"/>
          <p:cNvSpPr txBox="1"/>
          <p:nvPr/>
        </p:nvSpPr>
        <p:spPr>
          <a:xfrm>
            <a:off x="3717916" y="2513479"/>
            <a:ext cx="4093935" cy="61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375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梳理教材　夯实基础</a:t>
            </a:r>
            <a:endParaRPr lang="zh-CN" altLang="en-US" sz="337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0"/>
          <p:cNvCxnSpPr/>
          <p:nvPr/>
        </p:nvCxnSpPr>
        <p:spPr>
          <a:xfrm>
            <a:off x="3831181" y="3205384"/>
            <a:ext cx="38482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8128127" y="3125185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连接符 29"/>
          <p:cNvCxnSpPr/>
          <p:nvPr/>
        </p:nvCxnSpPr>
        <p:spPr>
          <a:xfrm flipH="1">
            <a:off x="8743039" y="794313"/>
            <a:ext cx="978603" cy="1856172"/>
          </a:xfrm>
          <a:prstGeom prst="line">
            <a:avLst/>
          </a:prstGeom>
          <a:ln>
            <a:solidFill>
              <a:srgbClr val="262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0"/>
          <p:cNvCxnSpPr/>
          <p:nvPr/>
        </p:nvCxnSpPr>
        <p:spPr>
          <a:xfrm flipH="1">
            <a:off x="9047534" y="2277666"/>
            <a:ext cx="1930331" cy="3661370"/>
          </a:xfrm>
          <a:prstGeom prst="line">
            <a:avLst/>
          </a:prstGeom>
          <a:ln>
            <a:solidFill>
              <a:srgbClr val="044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1166207"/>
            <a:ext cx="11076375" cy="363173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思路：地球表面的物体，若不考虑地球自转的影响，物体的重力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等于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关系式：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mg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i="1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结果：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只要知道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的值，就可计算出地球的质量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推广：若知道其他某星球表面的重力加速度和星球半径，可计算出该星球的质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称量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地球的质量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4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 smtClean="0">
                <a:solidFill>
                  <a:schemeClr val="bg1"/>
                </a:solidFill>
              </a:rPr>
              <a:t>一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864371" y="2273683"/>
          <a:ext cx="9525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4" name="文档" r:id="rId3" imgW="1295400" imgH="1117600" progId="Word.Document.12">
                  <p:embed/>
                </p:oleObj>
              </mc:Choice>
              <mc:Fallback>
                <p:oleObj name="文档" r:id="rId3" imgW="1295400" imgH="1117600" progId="Word.Document.12">
                  <p:embed/>
                  <p:pic>
                    <p:nvPicPr>
                      <p:cNvPr id="0" name="图片 1075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4371" y="2273683"/>
                        <a:ext cx="9525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10020106" y="126557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地球对</a:t>
            </a:r>
            <a:r>
              <a:rPr lang="zh-CN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6511" y="179820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体的引力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631951" y="3219312"/>
          <a:ext cx="9525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5" name="文档" r:id="rId5" imgW="1295400" imgH="1117600" progId="Word.Document.12">
                  <p:embed/>
                </p:oleObj>
              </mc:Choice>
              <mc:Fallback>
                <p:oleObj name="文档" r:id="rId5" imgW="1295400" imgH="1117600" progId="Word.Document.12">
                  <p:embed/>
                  <p:pic>
                    <p:nvPicPr>
                      <p:cNvPr id="0" name="图片 1075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1951" y="3219312"/>
                        <a:ext cx="9525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计算天体的质量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4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二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4825" y="2419003"/>
          <a:ext cx="11191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8" name="文档" r:id="rId3" imgW="14947900" imgH="1168400" progId="Word.Document.12">
                  <p:embed/>
                </p:oleObj>
              </mc:Choice>
              <mc:Fallback>
                <p:oleObj name="文档" r:id="rId3" imgW="14947900" imgH="1168400" progId="Word.Document.12">
                  <p:embed/>
                  <p:pic>
                    <p:nvPicPr>
                      <p:cNvPr id="0" name="图片 921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825" y="2419003"/>
                        <a:ext cx="1119187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22209" y="1199987"/>
            <a:ext cx="1134440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思路：质量为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的行星绕太阳做匀速圆周运动时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充当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向心力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45925" y="1260029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行星与太阳间的万有引力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2209" y="3494976"/>
            <a:ext cx="11344407" cy="2239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结论：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太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只要再知道引力常量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，行星绕太阳运动的周期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和轨道半径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就可以计算出太阳的质量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推广：若已知引力常量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，卫星绕行星运动的周期和卫星与行星之间的距离，可计算出行星的质量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475756" y="3239666"/>
          <a:ext cx="9493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9" name="文档" r:id="rId5" imgW="1282700" imgH="1092200" progId="Word.Document.12">
                  <p:embed/>
                </p:oleObj>
              </mc:Choice>
              <mc:Fallback>
                <p:oleObj name="文档" r:id="rId5" imgW="1282700" imgH="1092200" progId="Word.Document.12">
                  <p:embed/>
                  <p:pic>
                    <p:nvPicPr>
                      <p:cNvPr id="0" name="图片 921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5756" y="3239666"/>
                        <a:ext cx="949325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1637" y="1254040"/>
            <a:ext cx="11187139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海王星的发现：英国剑桥大学的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学生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法国年轻的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天文学家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天王星的观测资料，利用万有引力定律计算出天王星外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新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行星的轨道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.1846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日，德国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勒维耶预言的位置附近发现了这颗行星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——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海王星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其他天体的发现：海王星之外残存着太阳系形成初期遗留的物质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年来，人们在海王星的轨道之外又发现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了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阋神星等几个较大的天体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发现未知天体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4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en-US" sz="2800" b="1" smtClean="0">
                <a:solidFill>
                  <a:schemeClr val="bg1"/>
                </a:solidFill>
              </a:rPr>
              <a:t>三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5166" y="134156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亚当斯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73530" y="133588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勒维耶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65182" y="243512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伽勒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61545" y="353037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冥王星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1637" y="1485578"/>
            <a:ext cx="11187139" cy="22698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英国天文学家哈雷计算了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1531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1607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1682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年出现的三颗彗星的轨道，他大胆预言这三颗彗星是同一颗星，周期约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并预言了这颗彗星再次回归的时间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.1759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月这颗彗星如期通过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了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，它最近一次回归是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1986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年，它的下次回归将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左右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预言哈雷彗星回归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4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四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30508" y="211120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76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58519" y="266208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近日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96219" y="322480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2061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/>
          <p:cNvSpPr/>
          <p:nvPr/>
        </p:nvSpPr>
        <p:spPr>
          <a:xfrm>
            <a:off x="910630" y="477466"/>
            <a:ext cx="3794786" cy="545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即学即用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605408" y="574659"/>
            <a:ext cx="344050" cy="30967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2598" y="1134849"/>
            <a:ext cx="10945216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判断下列说法的正误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地球表面的物体的重力必然等于地球对它的万有引力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若知道某行星的自转周期和行星绕太阳做圆周运动的轨道半径，则可以求出太阳的质量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已知地球绕太阳转动的周期和轨道半径，可以求出地球的质量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海王星的发现表明了万有引力理论在太阳系内的正确性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(5)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海王星的发现和彗星的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按时回归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确立了万有引力定律的地位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17314" y="180947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75141" y="290759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45663" y="343771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11103" y="401685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√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17869" y="45637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√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7" grpId="0"/>
      <p:bldP spid="9" grpId="0"/>
    </p:bldLst>
  </p:timing>
</p:sld>
</file>

<file path=ppt/tags/tag1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10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11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12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2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3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4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5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6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7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8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9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3146</Words>
  <Application>WPS 演示</Application>
  <PresentationFormat>自定义</PresentationFormat>
  <Paragraphs>315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50</vt:i4>
      </vt:variant>
      <vt:variant>
        <vt:lpstr>幻灯片标题</vt:lpstr>
      </vt:variant>
      <vt:variant>
        <vt:i4>35</vt:i4>
      </vt:variant>
    </vt:vector>
  </HeadingPairs>
  <TitlesOfParts>
    <vt:vector size="106" baseType="lpstr">
      <vt:lpstr>Arial</vt:lpstr>
      <vt:lpstr>宋体</vt:lpstr>
      <vt:lpstr>Wingdings</vt:lpstr>
      <vt:lpstr>迷你简菱心</vt:lpstr>
      <vt:lpstr>微软雅黑</vt:lpstr>
      <vt:lpstr>Times New Roman</vt:lpstr>
      <vt:lpstr>Courier New</vt:lpstr>
      <vt:lpstr>Arial Black</vt:lpstr>
      <vt:lpstr>Arial Narrow</vt:lpstr>
      <vt:lpstr>IPAPANNEW</vt:lpstr>
      <vt:lpstr>Sitka Text</vt:lpstr>
      <vt:lpstr>楷体_GB2312</vt:lpstr>
      <vt:lpstr>新宋体</vt:lpstr>
      <vt:lpstr>华文细黑</vt:lpstr>
      <vt:lpstr>Book Antiqua</vt:lpstr>
      <vt:lpstr>Broadway</vt:lpstr>
      <vt:lpstr>楷体</vt:lpstr>
      <vt:lpstr>经典繁仿黑</vt:lpstr>
      <vt:lpstr>Gabriola</vt:lpstr>
      <vt:lpstr>黑体</vt:lpstr>
      <vt:lpstr>7_Office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爱奋旗舰店13629447162（Q:155397219）</dc:description>
  <cp:lastModifiedBy>join2</cp:lastModifiedBy>
  <cp:revision>5576</cp:revision>
  <dcterms:created xsi:type="dcterms:W3CDTF">2014-11-27T01:03:00Z</dcterms:created>
  <dcterms:modified xsi:type="dcterms:W3CDTF">2020-02-10T14:44:22Z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