
<file path=[Content_Types].xml><?xml version="1.0" encoding="utf-8"?>
<Types xmlns="http://schemas.openxmlformats.org/package/2006/content-types">
  <Default Extension="vml" ContentType="application/vnd.openxmlformats-officedocument.vmlDrawing"/>
  <Default Extension="docx" ContentType="application/vnd.openxmlformats-officedocument.wordprocessingml.documen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1813" r:id="rId3"/>
    <p:sldId id="1714" r:id="rId4"/>
    <p:sldId id="1836" r:id="rId5"/>
  </p:sldIdLst>
  <p:sldSz cx="12190095" cy="6859270"/>
  <p:notesSz cx="6858000" cy="9144000"/>
  <p:defaultTextStyle>
    <a:defPPr>
      <a:defRPr lang="zh-CN"/>
    </a:defPPr>
    <a:lvl1pPr marL="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1E2"/>
    <a:srgbClr val="0000FF"/>
    <a:srgbClr val="044491"/>
    <a:srgbClr val="EAE8ED"/>
    <a:srgbClr val="FFFFFF"/>
    <a:srgbClr val="00CCFF"/>
    <a:srgbClr val="FFD966"/>
    <a:srgbClr val="EEEFF3"/>
    <a:srgbClr val="9DC3E6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82" autoAdjust="0"/>
    <p:restoredTop sz="95107" autoAdjust="0"/>
  </p:normalViewPr>
  <p:slideViewPr>
    <p:cSldViewPr>
      <p:cViewPr varScale="1">
        <p:scale>
          <a:sx n="106" d="100"/>
          <a:sy n="106" d="100"/>
        </p:scale>
        <p:origin x="90" y="228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6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4" Type="http://schemas.openxmlformats.org/officeDocument/2006/relationships/image" Target="../media/image7.emf"/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594FB-2808-45A5-BDC8-80C0F481B2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B4082-C5AE-46D0-A000-D929E8B2595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FAA0F-2349-45DA-9EBD-9D94C9A1CFA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37086-15D0-443D-AF17-A3F21825C04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4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3789834"/>
            <a:ext cx="12190413" cy="306975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4149874"/>
            <a:ext cx="12190413" cy="270971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3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4509914"/>
            <a:ext cx="12190413" cy="234967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3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4869954"/>
            <a:ext cx="12190413" cy="198963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2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5229994"/>
            <a:ext cx="12190413" cy="162959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2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5590034"/>
            <a:ext cx="12190413" cy="126955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5950074"/>
            <a:ext cx="12190413" cy="90951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4" name="矩形 3"/>
          <p:cNvSpPr/>
          <p:nvPr userDrawn="1"/>
        </p:nvSpPr>
        <p:spPr>
          <a:xfrm>
            <a:off x="0" y="0"/>
            <a:ext cx="12190413" cy="6859588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8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1269554"/>
            <a:ext cx="12190413" cy="559003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7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1629594"/>
            <a:ext cx="12190413" cy="522999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7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1989634"/>
            <a:ext cx="12190413" cy="486995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6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2349674"/>
            <a:ext cx="12190413" cy="450991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6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2709714"/>
            <a:ext cx="12190413" cy="414987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5.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3069754"/>
            <a:ext cx="12190413" cy="378983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5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3429794"/>
            <a:ext cx="12190413" cy="3429794"/>
          </a:xfrm>
          <a:prstGeom prst="rect">
            <a:avLst/>
          </a:prstGeom>
          <a:solidFill>
            <a:srgbClr val="DBEEF4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zh-C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1.pn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19"/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iming>
    <p:tnLst>
      <p:par>
        <p:cTn id="1" dur="indefinite" restart="never" nodeType="tmRoot"/>
      </p:par>
    </p:tnLst>
  </p:timing>
  <p:txStyles>
    <p:titleStyle>
      <a:lvl1pPr algn="ctr" defTabSz="121856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7.emf"/><Relationship Id="rId8" Type="http://schemas.openxmlformats.org/officeDocument/2006/relationships/package" Target="../embeddings/Document4.docx"/><Relationship Id="rId7" Type="http://schemas.openxmlformats.org/officeDocument/2006/relationships/image" Target="../media/image6.emf"/><Relationship Id="rId6" Type="http://schemas.openxmlformats.org/officeDocument/2006/relationships/package" Target="../embeddings/Document3.docx"/><Relationship Id="rId5" Type="http://schemas.openxmlformats.org/officeDocument/2006/relationships/image" Target="../media/image5.emf"/><Relationship Id="rId4" Type="http://schemas.openxmlformats.org/officeDocument/2006/relationships/package" Target="../embeddings/Document2.docx"/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1" Type="http://schemas.openxmlformats.org/officeDocument/2006/relationships/vmlDrawing" Target="../drawings/vmlDrawing1.vml"/><Relationship Id="rId10" Type="http://schemas.openxmlformats.org/officeDocument/2006/relationships/slideLayout" Target="../slideLayouts/slideLayout18.xml"/><Relationship Id="rId1" Type="http://schemas.openxmlformats.org/officeDocument/2006/relationships/package" Target="../embeddings/Document1.docx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18.xml"/><Relationship Id="rId3" Type="http://schemas.openxmlformats.org/officeDocument/2006/relationships/image" Target="../media/image8.emf"/><Relationship Id="rId2" Type="http://schemas.openxmlformats.org/officeDocument/2006/relationships/package" Target="../embeddings/Document5.docx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0" y="-73198"/>
            <a:ext cx="6880485" cy="6932785"/>
          </a:xfrm>
          <a:prstGeom prst="rtTriangle">
            <a:avLst/>
          </a:prstGeom>
          <a:blipFill dpi="0" rotWithShape="1">
            <a:blip r:embed="rId1">
              <a:alphaModFix amt="60000"/>
            </a:blip>
            <a:srcRect/>
            <a:stretch>
              <a:fillRect l="-50700" t="1000" r="-2286" b="-5200"/>
            </a:stretch>
          </a:blip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endParaRPr lang="zh-CN" altLang="en-US" sz="4800">
              <a:solidFill>
                <a:prstClr val="white"/>
              </a:solidFill>
              <a:latin typeface="迷你简菱心" panose="02010609000101010101" pitchFamily="49" charset="-122"/>
              <a:ea typeface="迷你简菱心" panose="02010609000101010101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629073" y="764704"/>
            <a:ext cx="1371583" cy="835275"/>
          </a:xfrm>
          <a:prstGeom prst="rect">
            <a:avLst/>
          </a:prstGeom>
          <a:solidFill>
            <a:srgbClr val="0070C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zh-CN" altLang="en-US" sz="1800" kern="0" smtClean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任意多边形 2"/>
          <p:cNvSpPr/>
          <p:nvPr/>
        </p:nvSpPr>
        <p:spPr>
          <a:xfrm rot="5400000" flipV="1">
            <a:off x="724693" y="-405898"/>
            <a:ext cx="2892155" cy="3672407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  <a:gd name="connsiteX0-1" fmla="*/ 0 w 3538922"/>
              <a:gd name="connsiteY0-2" fmla="*/ 0 h 4343400"/>
              <a:gd name="connsiteX1-3" fmla="*/ 3538922 w 3538922"/>
              <a:gd name="connsiteY1-4" fmla="*/ 3543442 h 4343400"/>
              <a:gd name="connsiteX2-5" fmla="*/ 3486149 w 3538922"/>
              <a:gd name="connsiteY2-6" fmla="*/ 4343400 h 4343400"/>
              <a:gd name="connsiteX3-7" fmla="*/ 0 w 3538922"/>
              <a:gd name="connsiteY3-8" fmla="*/ 857251 h 4343400"/>
              <a:gd name="connsiteX4-9" fmla="*/ 0 w 3538922"/>
              <a:gd name="connsiteY4-10" fmla="*/ 0 h 43434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3538922" h="4343400">
                <a:moveTo>
                  <a:pt x="0" y="0"/>
                </a:moveTo>
                <a:lnTo>
                  <a:pt x="3538922" y="3543442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rgbClr val="003473"/>
          </a:solidFill>
          <a:ln>
            <a:noFill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ctr" anchorCtr="0" compatLnSpc="1"/>
          <a:lstStyle/>
          <a:p>
            <a:pPr algn="ctr"/>
            <a:endParaRPr lang="zh-CN" altLang="en-US" sz="4800">
              <a:solidFill>
                <a:prstClr val="white"/>
              </a:solidFill>
              <a:latin typeface="迷你简菱心" panose="02010609000101010101" pitchFamily="49" charset="-122"/>
              <a:ea typeface="迷你简菱心" panose="02010609000101010101" pitchFamily="49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59102" y="2772451"/>
            <a:ext cx="673043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tabLst>
                <a:tab pos="2250440" algn="l"/>
              </a:tabLst>
            </a:pPr>
            <a:r>
              <a:rPr lang="zh-CN" altLang="zh-CN" sz="3600" b="1" dirty="0">
                <a:solidFill>
                  <a:srgbClr val="044491"/>
                </a:solidFill>
                <a:latin typeface="微软雅黑" panose="020B0503020204020204" charset="-122"/>
                <a:ea typeface="微软雅黑" panose="020B0503020204020204" charset="-122"/>
              </a:rPr>
              <a:t>本章知识网络构建</a:t>
            </a:r>
            <a:endParaRPr lang="zh-CN" altLang="zh-CN" sz="3600" b="1" dirty="0">
              <a:solidFill>
                <a:srgbClr val="04449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159102" y="2205658"/>
            <a:ext cx="6624735" cy="464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CN" altLang="en-US" sz="18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第八章</a:t>
            </a:r>
            <a:r>
              <a:rPr lang="zh-CN" altLang="en-US" sz="1800" dirty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　</a:t>
            </a:r>
            <a:r>
              <a:rPr lang="zh-CN" altLang="en-US" sz="18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机械能守恒定律</a:t>
            </a:r>
            <a:endParaRPr lang="zh-CN" altLang="en-US" sz="1800" dirty="0">
              <a:solidFill>
                <a:prstClr val="black">
                  <a:lumMod val="65000"/>
                  <a:lumOff val="35000"/>
                </a:prst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990750" y="1777415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功</a:t>
            </a:r>
            <a:endParaRPr lang="zh-CN" altLang="en-US" dirty="0"/>
          </a:p>
        </p:txBody>
      </p:sp>
      <p:sp>
        <p:nvSpPr>
          <p:cNvPr id="4" name="左大括号 3"/>
          <p:cNvSpPr/>
          <p:nvPr/>
        </p:nvSpPr>
        <p:spPr>
          <a:xfrm>
            <a:off x="1703056" y="1927151"/>
            <a:ext cx="270760" cy="2650231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1990750" y="4221882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功率</a:t>
            </a:r>
            <a:endParaRPr lang="zh-CN" altLang="en-US" dirty="0"/>
          </a:p>
        </p:txBody>
      </p:sp>
      <p:sp>
        <p:nvSpPr>
          <p:cNvPr id="27" name="左大括号 26"/>
          <p:cNvSpPr/>
          <p:nvPr/>
        </p:nvSpPr>
        <p:spPr>
          <a:xfrm>
            <a:off x="2422798" y="903326"/>
            <a:ext cx="270760" cy="1389494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685429" y="697295"/>
            <a:ext cx="92424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公式：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W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      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.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当</a:t>
            </a:r>
            <a:r>
              <a:rPr lang="en-US" altLang="zh-CN" kern="100" dirty="0">
                <a:latin typeface="Times New Roman" panose="02020603050405020304" pitchFamily="18" charset="0"/>
                <a:ea typeface="微软雅黑" panose="020B0503020204020204" charset="-122"/>
              </a:rPr>
              <a:t>0</a:t>
            </a:r>
            <a:r>
              <a:rPr lang="en-US" altLang="zh-CN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 pitchFamily="18" charset="0"/>
              </a:rPr>
              <a:t>≤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α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&lt;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时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，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W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为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 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；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当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α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时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，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W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；当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　　    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＜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α</a:t>
            </a:r>
            <a:r>
              <a:rPr lang="en-US" altLang="zh-CN" kern="100" dirty="0">
                <a:latin typeface="宋体" panose="02010600030101010101" pitchFamily="2" charset="-122"/>
                <a:ea typeface="微软雅黑" panose="020B0503020204020204" charset="-122"/>
                <a:cs typeface="Times New Roman" panose="02020603050405020304" pitchFamily="18" charset="0"/>
              </a:rPr>
              <a:t>≤</a:t>
            </a:r>
            <a:r>
              <a:rPr lang="en-US" altLang="zh-CN" kern="100" dirty="0">
                <a:latin typeface="Times New Roman" panose="02020603050405020304" pitchFamily="18" charset="0"/>
                <a:ea typeface="微软雅黑" panose="020B0503020204020204" charset="-122"/>
              </a:rPr>
              <a:t>π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时，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W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为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___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1" name="对象 30"/>
          <p:cNvGraphicFramePr>
            <a:graphicFrameLocks noChangeAspect="1"/>
          </p:cNvGraphicFramePr>
          <p:nvPr/>
        </p:nvGraphicFramePr>
        <p:xfrm>
          <a:off x="6529536" y="626329"/>
          <a:ext cx="2571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93" name="文档" r:id="rId1" imgW="262255" imgH="801370" progId="Word.Document.12">
                  <p:embed/>
                </p:oleObj>
              </mc:Choice>
              <mc:Fallback>
                <p:oleObj name="文档" r:id="rId1" imgW="262255" imgH="801370" progId="Word.Document.12">
                  <p:embed/>
                  <p:pic>
                    <p:nvPicPr>
                      <p:cNvPr id="0" name="图片 9429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529536" y="626329"/>
                        <a:ext cx="257175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4248" name="Picture 40" descr="机械能守恒定律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37" y="1942009"/>
            <a:ext cx="1429240" cy="2613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/>
          <p:nvPr/>
        </p:nvSpPr>
        <p:spPr>
          <a:xfrm>
            <a:off x="2685429" y="2323862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特点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3727747" y="1926188"/>
            <a:ext cx="6092825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过程量：做功的过程是能量转化的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过程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标量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：无方向，但有正负</a:t>
            </a:r>
            <a:endParaRPr lang="zh-CN" altLang="en-US" dirty="0"/>
          </a:p>
        </p:txBody>
      </p:sp>
      <p:sp>
        <p:nvSpPr>
          <p:cNvPr id="22" name="左大括号 21"/>
          <p:cNvSpPr/>
          <p:nvPr/>
        </p:nvSpPr>
        <p:spPr>
          <a:xfrm>
            <a:off x="3446102" y="2120204"/>
            <a:ext cx="270760" cy="862766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045322" y="3197483"/>
            <a:ext cx="54505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概念：功</a:t>
            </a: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W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与完成这些功所用时间</a:t>
            </a: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t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之比</a:t>
            </a:r>
            <a:endParaRPr lang="zh-CN" altLang="en-US" dirty="0"/>
          </a:p>
        </p:txBody>
      </p:sp>
      <p:sp>
        <p:nvSpPr>
          <p:cNvPr id="26" name="左大括号 25"/>
          <p:cNvSpPr/>
          <p:nvPr/>
        </p:nvSpPr>
        <p:spPr>
          <a:xfrm>
            <a:off x="2789026" y="3306105"/>
            <a:ext cx="270760" cy="2295953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3045322" y="4244647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公式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4072929" y="3842216"/>
            <a:ext cx="6092825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P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　</a:t>
            </a:r>
            <a:r>
              <a:rPr lang="en-US" altLang="zh-CN" kern="100" dirty="0" smtClean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平均功率</a:t>
            </a:r>
            <a:r>
              <a:rPr lang="en-US" altLang="zh-CN" kern="100" dirty="0" smtClean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endParaRPr lang="en-US" altLang="zh-CN" kern="100" dirty="0" smtClean="0">
              <a:latin typeface="Symbol" panose="05050102010706020507" pitchFamily="18" charset="2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P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u="sng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               </a:t>
            </a:r>
            <a:r>
              <a:rPr lang="en-US" altLang="zh-CN" kern="100" dirty="0" smtClean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平均功率或瞬时功率</a:t>
            </a:r>
            <a:r>
              <a:rPr lang="en-US" altLang="zh-CN" kern="100" dirty="0" smtClean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endParaRPr lang="en-US" altLang="zh-CN" kern="100" dirty="0" smtClean="0">
              <a:latin typeface="Symbol" panose="05050102010706020507" pitchFamily="18" charset="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28" name="左大括号 27"/>
          <p:cNvSpPr/>
          <p:nvPr/>
        </p:nvSpPr>
        <p:spPr>
          <a:xfrm>
            <a:off x="3800559" y="4048715"/>
            <a:ext cx="270760" cy="862766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3045322" y="5272385"/>
            <a:ext cx="80650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应用：机车功率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P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 err="1">
                <a:latin typeface="Times New Roman" panose="02020603050405020304" pitchFamily="18" charset="0"/>
                <a:ea typeface="微软雅黑" panose="020B0503020204020204" charset="-122"/>
              </a:rPr>
              <a:t>F</a:t>
            </a:r>
            <a:r>
              <a:rPr lang="en-US" altLang="zh-CN" i="1" kern="100" dirty="0" err="1">
                <a:latin typeface="Book Antiqua" panose="0204060205030503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v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(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P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为机车输出功率，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F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为机车牵引力</a:t>
            </a:r>
            <a:r>
              <a:rPr lang="en-US" altLang="zh-CN" kern="100" dirty="0">
                <a:latin typeface="Symbol" panose="05050102010706020507" pitchFamily="18" charset="2"/>
                <a:ea typeface="微软雅黑" panose="020B0503020204020204" charset="-122"/>
                <a:cs typeface="Times New Roman" panose="02020603050405020304" pitchFamily="18" charset="0"/>
              </a:rPr>
              <a:t>)</a:t>
            </a:r>
            <a:endParaRPr lang="zh-CN" altLang="en-US" dirty="0"/>
          </a:p>
        </p:txBody>
      </p:sp>
      <p:sp>
        <p:nvSpPr>
          <p:cNvPr id="19" name="矩形 18"/>
          <p:cNvSpPr/>
          <p:nvPr/>
        </p:nvSpPr>
        <p:spPr>
          <a:xfrm>
            <a:off x="4222998" y="779314"/>
            <a:ext cx="11063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Fl</a:t>
            </a:r>
            <a:r>
              <a:rPr lang="en-US" altLang="zh-CN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cos</a:t>
            </a:r>
            <a:r>
              <a:rPr lang="en-US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 </a:t>
            </a:r>
            <a:r>
              <a:rPr lang="en-US" altLang="zh-CN" i="1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α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7861498" y="76978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正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2" name="对象 31"/>
          <p:cNvGraphicFramePr>
            <a:graphicFrameLocks noChangeAspect="1"/>
          </p:cNvGraphicFramePr>
          <p:nvPr/>
        </p:nvGraphicFramePr>
        <p:xfrm>
          <a:off x="9394998" y="628064"/>
          <a:ext cx="2571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94" name="文档" r:id="rId4" imgW="262255" imgH="801370" progId="Word.Document.12">
                  <p:embed/>
                </p:oleObj>
              </mc:Choice>
              <mc:Fallback>
                <p:oleObj name="文档" r:id="rId4" imgW="262255" imgH="801370" progId="Word.Document.12">
                  <p:embed/>
                  <p:pic>
                    <p:nvPicPr>
                      <p:cNvPr id="0" name="图片 9429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394998" y="628064"/>
                        <a:ext cx="257175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矩形 20"/>
          <p:cNvSpPr/>
          <p:nvPr/>
        </p:nvSpPr>
        <p:spPr>
          <a:xfrm>
            <a:off x="10717960" y="799406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0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4" name="对象 33"/>
          <p:cNvGraphicFramePr>
            <a:graphicFrameLocks noChangeAspect="1"/>
          </p:cNvGraphicFramePr>
          <p:nvPr/>
        </p:nvGraphicFramePr>
        <p:xfrm>
          <a:off x="3499867" y="1170484"/>
          <a:ext cx="2571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95" name="文档" r:id="rId6" imgW="262255" imgH="801370" progId="Word.Document.12">
                  <p:embed/>
                </p:oleObj>
              </mc:Choice>
              <mc:Fallback>
                <p:oleObj name="文档" r:id="rId6" imgW="262255" imgH="801370" progId="Word.Document.12">
                  <p:embed/>
                  <p:pic>
                    <p:nvPicPr>
                      <p:cNvPr id="0" name="图片 9429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499867" y="1170484"/>
                        <a:ext cx="257175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矩形 29"/>
          <p:cNvSpPr/>
          <p:nvPr/>
        </p:nvSpPr>
        <p:spPr>
          <a:xfrm>
            <a:off x="5746779" y="134409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负</a:t>
            </a:r>
            <a:endParaRPr lang="zh-CN" altLang="en-US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0" name="对象 39"/>
          <p:cNvGraphicFramePr>
            <a:graphicFrameLocks noChangeAspect="1"/>
          </p:cNvGraphicFramePr>
          <p:nvPr/>
        </p:nvGraphicFramePr>
        <p:xfrm>
          <a:off x="4677519" y="3594001"/>
          <a:ext cx="40957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96" name="文档" r:id="rId8" imgW="414655" imgH="801370" progId="Word.Document.12">
                  <p:embed/>
                </p:oleObj>
              </mc:Choice>
              <mc:Fallback>
                <p:oleObj name="文档" r:id="rId8" imgW="414655" imgH="801370" progId="Word.Document.12">
                  <p:embed/>
                  <p:pic>
                    <p:nvPicPr>
                      <p:cNvPr id="0" name="图片 9429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677519" y="3594001"/>
                        <a:ext cx="409575" cy="800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矩形 32"/>
          <p:cNvSpPr/>
          <p:nvPr/>
        </p:nvSpPr>
        <p:spPr>
          <a:xfrm>
            <a:off x="4633513" y="4460368"/>
            <a:ext cx="11753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F</a:t>
            </a:r>
            <a:r>
              <a:rPr lang="en-US" altLang="zh-CN" i="1" kern="100" dirty="0" err="1">
                <a:solidFill>
                  <a:srgbClr val="C00000"/>
                </a:solidFill>
                <a:latin typeface="Book Antiqua" panose="0204060205030503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v</a:t>
            </a:r>
            <a:r>
              <a:rPr lang="en-US" altLang="zh-CN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cos</a:t>
            </a:r>
            <a:r>
              <a:rPr lang="en-US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 </a:t>
            </a:r>
            <a:r>
              <a:rPr lang="en-US" altLang="zh-CN" i="1" kern="100" dirty="0" smtClean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α</a:t>
            </a:r>
            <a:endParaRPr lang="en-US" altLang="zh-CN" i="1" kern="100" dirty="0" smtClean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30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990750" y="1743993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机械能</a:t>
            </a:r>
            <a:endParaRPr lang="zh-CN" altLang="en-US" kern="100" dirty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4" name="左大括号 3"/>
          <p:cNvSpPr/>
          <p:nvPr/>
        </p:nvSpPr>
        <p:spPr>
          <a:xfrm>
            <a:off x="1703056" y="1830896"/>
            <a:ext cx="270760" cy="3472482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1990750" y="4926161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机械能守恒定律</a:t>
            </a:r>
            <a:endParaRPr lang="zh-CN" altLang="en-US" dirty="0"/>
          </a:p>
        </p:txBody>
      </p:sp>
      <p:sp>
        <p:nvSpPr>
          <p:cNvPr id="27" name="左大括号 26"/>
          <p:cNvSpPr/>
          <p:nvPr/>
        </p:nvSpPr>
        <p:spPr>
          <a:xfrm>
            <a:off x="3051820" y="928485"/>
            <a:ext cx="270760" cy="2171981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4248" name="Picture 40" descr="机械能守恒定律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37" y="2218390"/>
            <a:ext cx="1429240" cy="2613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/>
          <p:nvPr/>
        </p:nvSpPr>
        <p:spPr>
          <a:xfrm>
            <a:off x="3314451" y="2765921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动能</a:t>
            </a:r>
            <a:endParaRPr lang="zh-CN" altLang="en-US" dirty="0"/>
          </a:p>
        </p:txBody>
      </p:sp>
      <p:sp>
        <p:nvSpPr>
          <p:cNvPr id="22" name="左大括号 21"/>
          <p:cNvSpPr/>
          <p:nvPr/>
        </p:nvSpPr>
        <p:spPr>
          <a:xfrm>
            <a:off x="4075124" y="2439284"/>
            <a:ext cx="270760" cy="1148342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3314451" y="860381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势能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4352156" y="471766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重力势能</a:t>
            </a:r>
            <a:endParaRPr lang="zh-CN" altLang="en-US" dirty="0"/>
          </a:p>
        </p:txBody>
      </p:sp>
      <p:sp>
        <p:nvSpPr>
          <p:cNvPr id="36" name="左大括号 35"/>
          <p:cNvSpPr/>
          <p:nvPr/>
        </p:nvSpPr>
        <p:spPr>
          <a:xfrm>
            <a:off x="4078982" y="555453"/>
            <a:ext cx="270760" cy="1136972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5873129" y="84737"/>
            <a:ext cx="6092825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表达式</a:t>
            </a:r>
            <a:r>
              <a:rPr lang="en-US" altLang="zh-CN" i="1" kern="100" dirty="0" err="1"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 err="1">
                <a:latin typeface="Times New Roman" panose="02020603050405020304" pitchFamily="18" charset="0"/>
                <a:ea typeface="微软雅黑" panose="020B0503020204020204" charset="-122"/>
              </a:rPr>
              <a:t>p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____</a:t>
            </a:r>
            <a:endParaRPr lang="en-US" altLang="zh-CN" i="1" kern="100" dirty="0" smtClean="0"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与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重力做功关系：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W</a:t>
            </a:r>
            <a:r>
              <a:rPr lang="en-US" altLang="zh-CN" kern="100" baseline="-25000" dirty="0">
                <a:latin typeface="Times New Roman" panose="02020603050405020304" pitchFamily="18" charset="0"/>
                <a:ea typeface="微软雅黑" panose="020B0503020204020204" charset="-122"/>
              </a:rPr>
              <a:t>G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>
                <a:latin typeface="Times New Roman" panose="02020603050405020304" pitchFamily="18" charset="0"/>
                <a:ea typeface="微软雅黑" panose="020B0503020204020204" charset="-122"/>
              </a:rPr>
              <a:t>p1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－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>
                <a:latin typeface="Times New Roman" panose="02020603050405020304" pitchFamily="18" charset="0"/>
                <a:ea typeface="微软雅黑" panose="020B0503020204020204" charset="-122"/>
              </a:rPr>
              <a:t>p2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＝－</a:t>
            </a:r>
            <a:r>
              <a:rPr lang="en-US" altLang="zh-CN" kern="100" dirty="0" err="1">
                <a:latin typeface="Times New Roman" panose="02020603050405020304" pitchFamily="18" charset="0"/>
                <a:ea typeface="微软雅黑" panose="020B0503020204020204" charset="-122"/>
              </a:rPr>
              <a:t>Δ</a:t>
            </a:r>
            <a:r>
              <a:rPr lang="en-US" altLang="zh-CN" i="1" kern="100" dirty="0" err="1"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 err="1">
                <a:latin typeface="Times New Roman" panose="02020603050405020304" pitchFamily="18" charset="0"/>
                <a:ea typeface="微软雅黑" panose="020B0503020204020204" charset="-122"/>
              </a:rPr>
              <a:t>p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4352156" y="1345387"/>
            <a:ext cx="58528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弹性势能</a:t>
            </a:r>
            <a:r>
              <a:rPr lang="en-US" altLang="zh-CN" kern="100" dirty="0">
                <a:latin typeface="Times New Roman" panose="02020603050405020304" pitchFamily="18" charset="0"/>
                <a:ea typeface="微软雅黑" panose="020B0503020204020204" charset="-122"/>
              </a:rPr>
              <a:t>——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与弹力做功关系：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W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＝－</a:t>
            </a:r>
            <a:r>
              <a:rPr lang="en-US" altLang="zh-CN" kern="100" dirty="0" err="1">
                <a:latin typeface="Times New Roman" panose="02020603050405020304" pitchFamily="18" charset="0"/>
                <a:ea typeface="微软雅黑" panose="020B0503020204020204" charset="-122"/>
              </a:rPr>
              <a:t>Δ</a:t>
            </a:r>
            <a:r>
              <a:rPr lang="en-US" altLang="zh-CN" i="1" kern="100" dirty="0" err="1"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 err="1">
                <a:latin typeface="Times New Roman" panose="02020603050405020304" pitchFamily="18" charset="0"/>
                <a:ea typeface="微软雅黑" panose="020B0503020204020204" charset="-122"/>
              </a:rPr>
              <a:t>p</a:t>
            </a:r>
            <a:endParaRPr lang="zh-CN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4352156" y="2333873"/>
            <a:ext cx="15520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kern="100" dirty="0" err="1"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 err="1">
                <a:latin typeface="Times New Roman" panose="02020603050405020304" pitchFamily="18" charset="0"/>
                <a:ea typeface="微软雅黑" panose="020B0503020204020204" charset="-122"/>
              </a:rPr>
              <a:t>k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_____</a:t>
            </a:r>
            <a:endParaRPr lang="zh-CN" altLang="en-US" dirty="0"/>
          </a:p>
        </p:txBody>
      </p:sp>
      <p:sp>
        <p:nvSpPr>
          <p:cNvPr id="37" name="矩形 36"/>
          <p:cNvSpPr/>
          <p:nvPr/>
        </p:nvSpPr>
        <p:spPr>
          <a:xfrm>
            <a:off x="6135715" y="1964790"/>
            <a:ext cx="1107996" cy="11344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标量</a:t>
            </a:r>
            <a:endParaRPr lang="en-US" altLang="zh-CN" kern="100" dirty="0" smtClean="0"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状态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量</a:t>
            </a:r>
            <a:endParaRPr lang="zh-CN" altLang="en-US" dirty="0"/>
          </a:p>
        </p:txBody>
      </p:sp>
      <p:sp>
        <p:nvSpPr>
          <p:cNvPr id="41" name="左大括号 40"/>
          <p:cNvSpPr/>
          <p:nvPr/>
        </p:nvSpPr>
        <p:spPr>
          <a:xfrm>
            <a:off x="5917536" y="2201114"/>
            <a:ext cx="223768" cy="784333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/>
          <p:cNvSpPr/>
          <p:nvPr/>
        </p:nvSpPr>
        <p:spPr>
          <a:xfrm>
            <a:off x="4352156" y="3197969"/>
            <a:ext cx="30732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动能定理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W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>
                <a:latin typeface="Times New Roman" panose="02020603050405020304" pitchFamily="18" charset="0"/>
                <a:ea typeface="微软雅黑" panose="020B0503020204020204" charset="-122"/>
              </a:rPr>
              <a:t>k2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－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>
                <a:latin typeface="Times New Roman" panose="02020603050405020304" pitchFamily="18" charset="0"/>
                <a:ea typeface="微软雅黑" panose="020B0503020204020204" charset="-122"/>
              </a:rPr>
              <a:t>k1</a:t>
            </a:r>
            <a:endParaRPr lang="zh-CN" altLang="en-US" dirty="0"/>
          </a:p>
        </p:txBody>
      </p:sp>
      <p:sp>
        <p:nvSpPr>
          <p:cNvPr id="39" name="矩形 38"/>
          <p:cNvSpPr/>
          <p:nvPr/>
        </p:nvSpPr>
        <p:spPr>
          <a:xfrm>
            <a:off x="4566770" y="3846041"/>
            <a:ext cx="54168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守恒条件：只有重力或系统内弹力做功</a:t>
            </a:r>
            <a:endParaRPr lang="zh-CN" altLang="en-US" dirty="0"/>
          </a:p>
        </p:txBody>
      </p:sp>
      <p:sp>
        <p:nvSpPr>
          <p:cNvPr id="44" name="矩形 43"/>
          <p:cNvSpPr/>
          <p:nvPr/>
        </p:nvSpPr>
        <p:spPr>
          <a:xfrm>
            <a:off x="4566770" y="4935686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表达式</a:t>
            </a:r>
            <a:endParaRPr lang="zh-CN" altLang="en-US" dirty="0"/>
          </a:p>
        </p:txBody>
      </p:sp>
      <p:sp>
        <p:nvSpPr>
          <p:cNvPr id="46" name="左大括号 45"/>
          <p:cNvSpPr/>
          <p:nvPr/>
        </p:nvSpPr>
        <p:spPr>
          <a:xfrm>
            <a:off x="4316514" y="4045750"/>
            <a:ext cx="270760" cy="2295953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5899290" y="4252997"/>
            <a:ext cx="335652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>
                <a:latin typeface="Times New Roman" panose="02020603050405020304" pitchFamily="18" charset="0"/>
                <a:ea typeface="微软雅黑" panose="020B0503020204020204" charset="-122"/>
              </a:rPr>
              <a:t>k1</a:t>
            </a:r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＋</a:t>
            </a:r>
            <a:r>
              <a:rPr lang="en-US" altLang="zh-CN" i="1" kern="100" dirty="0"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>
                <a:latin typeface="Times New Roman" panose="02020603050405020304" pitchFamily="18" charset="0"/>
                <a:ea typeface="微软雅黑" panose="020B0503020204020204" charset="-122"/>
              </a:rPr>
              <a:t>p1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________</a:t>
            </a:r>
            <a:endParaRPr lang="en-US" altLang="zh-CN" kern="100" baseline="-25000" dirty="0" smtClean="0"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kern="100" dirty="0" err="1" smtClean="0">
                <a:latin typeface="Times New Roman" panose="02020603050405020304" pitchFamily="18" charset="0"/>
                <a:ea typeface="微软雅黑" panose="020B0503020204020204" charset="-122"/>
              </a:rPr>
              <a:t>Δ</a:t>
            </a:r>
            <a:r>
              <a:rPr lang="en-US" altLang="zh-CN" i="1" kern="100" dirty="0" err="1" smtClean="0"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 err="1" smtClean="0">
                <a:latin typeface="Times New Roman" panose="02020603050405020304" pitchFamily="18" charset="0"/>
                <a:ea typeface="微软雅黑" panose="020B0503020204020204" charset="-122"/>
              </a:rPr>
              <a:t>k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______</a:t>
            </a:r>
            <a:endParaRPr lang="en-US" altLang="zh-CN" kern="100" baseline="-25000" dirty="0" smtClean="0">
              <a:latin typeface="Times New Roman" panose="02020603050405020304" pitchFamily="18" charset="0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Δ</a:t>
            </a:r>
            <a:r>
              <a:rPr lang="en-US" altLang="zh-CN" i="1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i="1" kern="100" baseline="-25000" dirty="0" smtClean="0">
                <a:latin typeface="Times New Roman" panose="02020603050405020304" pitchFamily="18" charset="0"/>
                <a:ea typeface="微软雅黑" panose="020B0503020204020204" charset="-122"/>
              </a:rPr>
              <a:t>A</a:t>
            </a:r>
            <a:r>
              <a:rPr lang="zh-CN" altLang="zh-CN" kern="100" baseline="-250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增</a:t>
            </a:r>
            <a:r>
              <a:rPr lang="zh-CN" altLang="zh-CN" kern="100" dirty="0" smtClean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＝</a:t>
            </a:r>
            <a:r>
              <a:rPr lang="en-US" altLang="zh-CN" kern="100" dirty="0" smtClean="0">
                <a:latin typeface="Times New Roman" panose="02020603050405020304" pitchFamily="18" charset="0"/>
                <a:ea typeface="微软雅黑" panose="020B0503020204020204" charset="-122"/>
              </a:rPr>
              <a:t>_____</a:t>
            </a:r>
            <a:endParaRPr lang="zh-CN" altLang="en-US" dirty="0"/>
          </a:p>
        </p:txBody>
      </p:sp>
      <p:sp>
        <p:nvSpPr>
          <p:cNvPr id="49" name="矩形 48"/>
          <p:cNvSpPr/>
          <p:nvPr/>
        </p:nvSpPr>
        <p:spPr>
          <a:xfrm>
            <a:off x="4566770" y="6064473"/>
            <a:ext cx="38779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实验：验证机械能守恒定律</a:t>
            </a:r>
            <a:endParaRPr lang="zh-CN" altLang="en-US" dirty="0"/>
          </a:p>
        </p:txBody>
      </p:sp>
      <p:sp>
        <p:nvSpPr>
          <p:cNvPr id="50" name="左大括号 49"/>
          <p:cNvSpPr/>
          <p:nvPr/>
        </p:nvSpPr>
        <p:spPr>
          <a:xfrm>
            <a:off x="5653633" y="4492863"/>
            <a:ext cx="270760" cy="1389494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矩形 50"/>
          <p:cNvSpPr/>
          <p:nvPr/>
        </p:nvSpPr>
        <p:spPr>
          <a:xfrm>
            <a:off x="7414048" y="137213"/>
            <a:ext cx="7312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mgh</a:t>
            </a:r>
            <a:endParaRPr lang="zh-CN" altLang="en-US" i="1" kern="100" dirty="0">
              <a:solidFill>
                <a:srgbClr val="C00000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3" name="对象 52"/>
          <p:cNvGraphicFramePr>
            <a:graphicFrameLocks noChangeAspect="1"/>
          </p:cNvGraphicFramePr>
          <p:nvPr/>
        </p:nvGraphicFramePr>
        <p:xfrm>
          <a:off x="5096619" y="1997871"/>
          <a:ext cx="89535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5" name="文档" r:id="rId2" imgW="900430" imgH="829310" progId="Word.Document.12">
                  <p:embed/>
                </p:oleObj>
              </mc:Choice>
              <mc:Fallback>
                <p:oleObj name="文档" r:id="rId2" imgW="900430" imgH="829310" progId="Word.Document.12">
                  <p:embed/>
                  <p:pic>
                    <p:nvPicPr>
                      <p:cNvPr id="0" name="图片 9831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096619" y="1997871"/>
                        <a:ext cx="895350" cy="828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矩形 53"/>
          <p:cNvSpPr/>
          <p:nvPr/>
        </p:nvSpPr>
        <p:spPr>
          <a:xfrm>
            <a:off x="7334200" y="4283422"/>
            <a:ext cx="12779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i="1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k2</a:t>
            </a:r>
            <a:r>
              <a:rPr lang="zh-CN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＋</a:t>
            </a:r>
            <a:r>
              <a:rPr lang="en-US" altLang="zh-CN" i="1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p2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6680795" y="4830812"/>
            <a:ext cx="979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－</a:t>
            </a:r>
            <a:r>
              <a:rPr lang="en-US" altLang="zh-CN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Δ</a:t>
            </a:r>
            <a:r>
              <a:rPr lang="en-US" altLang="zh-CN" i="1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kern="100" baseline="-25000" dirty="0" err="1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p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58" name="矩形 57"/>
          <p:cNvSpPr/>
          <p:nvPr/>
        </p:nvSpPr>
        <p:spPr>
          <a:xfrm>
            <a:off x="6942843" y="5378301"/>
            <a:ext cx="8996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Δ</a:t>
            </a:r>
            <a:r>
              <a:rPr lang="en-US" altLang="zh-CN" i="1" kern="1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E</a:t>
            </a:r>
            <a:r>
              <a:rPr lang="en-US" altLang="zh-CN" i="1" kern="1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</a:rPr>
              <a:t>B</a:t>
            </a:r>
            <a:r>
              <a:rPr lang="zh-CN" altLang="zh-CN" kern="1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减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29" name="左大括号 28"/>
          <p:cNvSpPr/>
          <p:nvPr/>
        </p:nvSpPr>
        <p:spPr>
          <a:xfrm>
            <a:off x="5726201" y="407407"/>
            <a:ext cx="168120" cy="641791"/>
          </a:xfrm>
          <a:prstGeom prst="leftBrace">
            <a:avLst>
              <a:gd name="adj1" fmla="val 52811"/>
              <a:gd name="adj2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25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4" grpId="0"/>
      <p:bldP spid="56" grpId="0"/>
      <p:bldP spid="58" grpId="0"/>
    </p:bldLst>
  </p:timing>
</p:sld>
</file>

<file path=ppt/theme/theme1.xml><?xml version="1.0" encoding="utf-8"?>
<a:theme xmlns:a="http://schemas.openxmlformats.org/drawingml/2006/main" name="7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</Words>
  <Application>WPS 演示</Application>
  <PresentationFormat>自定义</PresentationFormat>
  <Paragraphs>75</Paragraphs>
  <Slides>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3</vt:i4>
      </vt:variant>
    </vt:vector>
  </HeadingPairs>
  <TitlesOfParts>
    <vt:vector size="17" baseType="lpstr">
      <vt:lpstr>Arial</vt:lpstr>
      <vt:lpstr>宋体</vt:lpstr>
      <vt:lpstr>Wingdings</vt:lpstr>
      <vt:lpstr>迷你简菱心</vt:lpstr>
      <vt:lpstr>微软雅黑</vt:lpstr>
      <vt:lpstr>Times New Roman</vt:lpstr>
      <vt:lpstr>Symbol</vt:lpstr>
      <vt:lpstr>Book Antiqua</vt:lpstr>
      <vt:lpstr>7_Office 主题</vt:lpstr>
      <vt:lpstr>Word.Document.12</vt:lpstr>
      <vt:lpstr>Word.Document.12</vt:lpstr>
      <vt:lpstr>Word.Document.12</vt:lpstr>
      <vt:lpstr>Word.Document.12</vt:lpstr>
      <vt:lpstr>Word.Document.12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爱奋旗舰店13629447162（Q:155397219）</dc:description>
  <cp:lastModifiedBy>join2</cp:lastModifiedBy>
  <cp:revision>5573</cp:revision>
  <dcterms:created xsi:type="dcterms:W3CDTF">2014-11-27T01:03:00Z</dcterms:created>
  <dcterms:modified xsi:type="dcterms:W3CDTF">2020-02-10T14:44:30Z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2052-11.1.0.9339</vt:lpwstr>
  </property>
</Properties>
</file>