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9" r:id="rId2"/>
    <p:sldId id="303" r:id="rId3"/>
    <p:sldId id="304" r:id="rId4"/>
    <p:sldId id="328" r:id="rId5"/>
    <p:sldId id="305" r:id="rId6"/>
    <p:sldId id="329" r:id="rId7"/>
    <p:sldId id="330" r:id="rId8"/>
    <p:sldId id="331" r:id="rId9"/>
    <p:sldId id="323" r:id="rId10"/>
    <p:sldId id="332" r:id="rId11"/>
    <p:sldId id="333" r:id="rId12"/>
    <p:sldId id="334" r:id="rId13"/>
    <p:sldId id="335" r:id="rId14"/>
    <p:sldId id="336" r:id="rId15"/>
    <p:sldId id="337" r:id="rId16"/>
    <p:sldId id="340" r:id="rId17"/>
    <p:sldId id="341" r:id="rId18"/>
    <p:sldId id="343" r:id="rId19"/>
    <p:sldId id="342" r:id="rId20"/>
    <p:sldId id="344" r:id="rId21"/>
    <p:sldId id="345" r:id="rId22"/>
    <p:sldId id="346" r:id="rId23"/>
    <p:sldId id="347" r:id="rId24"/>
    <p:sldId id="348" r:id="rId25"/>
    <p:sldId id="350" r:id="rId26"/>
    <p:sldId id="301" r:id="rId27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F4F8A"/>
    <a:srgbClr val="208E9B"/>
    <a:srgbClr val="3B424B"/>
    <a:srgbClr val="7D837B"/>
    <a:srgbClr val="91968F"/>
    <a:srgbClr val="BCAEAF"/>
    <a:srgbClr val="B8A276"/>
    <a:srgbClr val="C2AF88"/>
    <a:srgbClr val="D6D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091" autoAdjust="0"/>
  </p:normalViewPr>
  <p:slideViewPr>
    <p:cSldViewPr snapToGrid="0">
      <p:cViewPr varScale="1">
        <p:scale>
          <a:sx n="54" d="100"/>
          <a:sy n="54" d="100"/>
        </p:scale>
        <p:origin x="-62" y="-254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68" y="102"/>
      </p:cViewPr>
      <p:guideLst/>
    </p:cSldViewPr>
  </p:notesViewPr>
  <p:gridSpacing cx="72005" cy="72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A467A-1726-49C6-9AB7-EE3E2E53FA6C}" type="datetimeFigureOut">
              <a:rPr lang="zh-CN" altLang="en-US" smtClean="0"/>
              <a:t>2020-02-01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9DAE1-2E75-484A-903A-35F173D2E7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506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fld id="{8A926F21-800C-478B-A318-FD7F7030CD2C}" type="slidenum">
              <a:rPr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2960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3657" y="1122363"/>
            <a:ext cx="6344239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r>
              <a:rPr lang="zh-CN" altLang="en-US" noProof="1" smtClean="0"/>
              <a:t>单击此处编辑标题样式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656" y="3602038"/>
            <a:ext cx="634424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569631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848410" y="246096"/>
            <a:ext cx="7079531" cy="57403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4131785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645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5" r:id="rId2"/>
    <p:sldLayoutId id="2147483826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7013" indent="-227013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4.png"/><Relationship Id="rId7" Type="http://schemas.openxmlformats.org/officeDocument/2006/relationships/image" Target="../media/image72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64.png"/><Relationship Id="rId7" Type="http://schemas.openxmlformats.org/officeDocument/2006/relationships/image" Target="../media/image82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4" Type="http://schemas.openxmlformats.org/officeDocument/2006/relationships/image" Target="../media/image65.png"/><Relationship Id="rId9" Type="http://schemas.openxmlformats.org/officeDocument/2006/relationships/image" Target="../media/image6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0.png"/><Relationship Id="rId10" Type="http://schemas.openxmlformats.org/officeDocument/2006/relationships/image" Target="../media/image31.png"/><Relationship Id="rId4" Type="http://schemas.openxmlformats.org/officeDocument/2006/relationships/image" Target="../media/image17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电势</a:t>
            </a:r>
            <a:r>
              <a:rPr lang="zh-CN" altLang="en-US" dirty="0"/>
              <a:t>能和电势</a:t>
            </a:r>
          </a:p>
        </p:txBody>
      </p:sp>
    </p:spTree>
    <p:extLst>
      <p:ext uri="{BB962C8B-B14F-4D97-AF65-F5344CB8AC3E}">
        <p14:creationId xmlns:p14="http://schemas.microsoft.com/office/powerpoint/2010/main" val="15107158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通常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把电荷在离场源电荷无限远处的电势能规定为零，或把电荷在大地表面上电势能规定为零。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735364" y="2850138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在某点的电势能，等于静电力把它从该处移动到零势能位置所做的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功。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35956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15963" y="1182711"/>
            <a:ext cx="1075213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将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带电量为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6×10</a:t>
            </a:r>
            <a:r>
              <a:rPr kumimoji="1" lang="en-US" altLang="zh-CN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的负电荷从电场中的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点移到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点，克服电场力做了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3×10</a:t>
            </a:r>
            <a:r>
              <a:rPr kumimoji="1" lang="en-US" altLang="zh-CN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的功，再从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移到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，电场力做了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1.2×10</a:t>
            </a:r>
            <a:r>
              <a:rPr kumimoji="1" lang="en-US" altLang="zh-CN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的功，则</a:t>
            </a:r>
          </a:p>
          <a:p>
            <a:pPr>
              <a:lnSpc>
                <a:spcPct val="150000"/>
              </a:lnSpc>
            </a:pP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）电荷从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移到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，再从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移到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的过程中电势能共改变了多少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kumimoji="1"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/>
              <p:cNvSpPr/>
              <p:nvPr/>
            </p:nvSpPr>
            <p:spPr>
              <a:xfrm>
                <a:off x="1452659" y="2993236"/>
                <a:ext cx="2785250" cy="475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1" lang="zh-CN" altLang="en-US" sz="2400" b="1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增加了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m:rPr>
                        <m:nor/>
                      </m:rPr>
                      <a:rPr kumimoji="1" lang="en-US" altLang="zh-C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J</m:t>
                    </m:r>
                  </m:oMath>
                </a14:m>
                <a:endParaRPr lang="zh-CN" altLang="en-US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矩形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659" y="2993236"/>
                <a:ext cx="2785250" cy="475451"/>
              </a:xfrm>
              <a:prstGeom prst="rect">
                <a:avLst/>
              </a:prstGeom>
              <a:blipFill rotWithShape="0">
                <a:blip r:embed="rId2"/>
                <a:stretch>
                  <a:fillRect l="-3282" t="-12821" r="-219" b="-230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/>
              <p:cNvSpPr/>
              <p:nvPr/>
            </p:nvSpPr>
            <p:spPr>
              <a:xfrm>
                <a:off x="1452659" y="4241586"/>
                <a:ext cx="2558586" cy="475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kumimoji="1" lang="en-US" altLang="zh-CN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kumimoji="1"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kumimoji="1" lang="en-US" altLang="zh-CN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zh-CN" sz="2400" b="1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kumimoji="1"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kumimoji="1"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sup>
                      </m:sSup>
                      <m:r>
                        <m:rPr>
                          <m:nor/>
                        </m:rPr>
                        <a:rPr kumimoji="1" lang="en-US" altLang="zh-CN" sz="24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J</m:t>
                      </m:r>
                    </m:oMath>
                  </m:oMathPara>
                </a14:m>
                <a:endParaRPr lang="zh-CN" altLang="en-US" sz="24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矩形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659" y="4241586"/>
                <a:ext cx="2558586" cy="475451"/>
              </a:xfrm>
              <a:prstGeom prst="rect">
                <a:avLst/>
              </a:prstGeom>
              <a:blipFill rotWithShape="0">
                <a:blip r:embed="rId3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>
                <a:off x="1452659" y="5681484"/>
                <a:ext cx="2689519" cy="475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kumimoji="1" lang="en-US" altLang="zh-CN" sz="2400" b="1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kumimoji="1"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kumimoji="1"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m:rPr>
                        <m:nor/>
                      </m:rPr>
                      <a:rPr kumimoji="1" lang="en-US" altLang="zh-C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J</m:t>
                    </m:r>
                  </m:oMath>
                </a14:m>
                <a:endParaRPr lang="zh-CN" altLang="en-US" sz="24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659" y="5681484"/>
                <a:ext cx="2689519" cy="475451"/>
              </a:xfrm>
              <a:prstGeom prst="rect">
                <a:avLst/>
              </a:prstGeom>
              <a:blipFill rotWithShape="0">
                <a:blip r:embed="rId4"/>
                <a:stretch>
                  <a:fillRect l="-454" b="-25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/>
          <p:cNvSpPr/>
          <p:nvPr/>
        </p:nvSpPr>
        <p:spPr>
          <a:xfrm>
            <a:off x="696008" y="3575085"/>
            <a:ext cx="11102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）如果规定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点的电势能为零，则该电荷在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点和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点的电势能分别为多少？</a:t>
            </a:r>
          </a:p>
        </p:txBody>
      </p:sp>
      <p:sp>
        <p:nvSpPr>
          <p:cNvPr id="4" name="矩形 3"/>
          <p:cNvSpPr/>
          <p:nvPr/>
        </p:nvSpPr>
        <p:spPr>
          <a:xfrm>
            <a:off x="696008" y="4909663"/>
            <a:ext cx="109752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）如果规定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点的电势能为零，则该电荷在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点和</a:t>
            </a:r>
            <a:r>
              <a:rPr kumimoji="1" lang="en-US" altLang="zh-CN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点的电势能分别为多少？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矩形 24"/>
              <p:cNvSpPr/>
              <p:nvPr/>
            </p:nvSpPr>
            <p:spPr>
              <a:xfrm>
                <a:off x="4388175" y="4241586"/>
                <a:ext cx="2835905" cy="475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𝑷𝑪</m:t>
                          </m:r>
                        </m:sub>
                      </m:sSub>
                      <m:r>
                        <a:rPr kumimoji="1" lang="en-US" altLang="zh-CN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kumimoji="1"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kumimoji="1"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kumimoji="1"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𝟖</m:t>
                      </m:r>
                      <m:r>
                        <a:rPr kumimoji="1" lang="en-US" altLang="zh-CN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zh-CN" sz="2400" b="1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kumimoji="1"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kumimoji="1"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sup>
                      </m:sSup>
                      <m:r>
                        <m:rPr>
                          <m:nor/>
                        </m:rPr>
                        <a:rPr kumimoji="1" lang="en-US" altLang="zh-CN" sz="24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J</m:t>
                      </m:r>
                    </m:oMath>
                  </m:oMathPara>
                </a14:m>
                <a:endParaRPr lang="zh-CN" altLang="en-US" sz="24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矩形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175" y="4241586"/>
                <a:ext cx="2835905" cy="475451"/>
              </a:xfrm>
              <a:prstGeom prst="rect">
                <a:avLst/>
              </a:prstGeom>
              <a:blipFill rotWithShape="0">
                <a:blip r:embed="rId5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矩形 25"/>
              <p:cNvSpPr/>
              <p:nvPr/>
            </p:nvSpPr>
            <p:spPr>
              <a:xfrm>
                <a:off x="4388612" y="5681484"/>
                <a:ext cx="2979662" cy="475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zh-CN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𝑷𝑪</m:t>
                        </m:r>
                      </m:sub>
                    </m:sSub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kumimoji="1" lang="en-US" altLang="zh-CN" sz="2400" b="1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kumimoji="1"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kumimoji="1" lang="en-US" altLang="zh-CN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m:rPr>
                        <m:nor/>
                      </m:rPr>
                      <a:rPr kumimoji="1" lang="en-US" altLang="zh-CN" sz="24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J</m:t>
                    </m:r>
                  </m:oMath>
                </a14:m>
                <a:endParaRPr lang="zh-CN" altLang="en-US" sz="24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矩形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612" y="5681484"/>
                <a:ext cx="2979662" cy="475451"/>
              </a:xfrm>
              <a:prstGeom prst="rect">
                <a:avLst/>
              </a:prstGeom>
              <a:blipFill rotWithShape="0">
                <a:blip r:embed="rId6"/>
                <a:stretch>
                  <a:fillRect l="-613" b="-25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24650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0" grpId="0"/>
      <p:bldP spid="41" grpId="0"/>
      <p:bldP spid="3" grpId="0"/>
      <p:bldP spid="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通常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把电荷在离场源电荷无限远处的电势能规定为零，或把电荷在大地表面上电势能规定为零。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735364" y="2850138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在某点的电势能，等于静电力把它从该处移动到零势能位置所做的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功。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35364" y="4654412"/>
            <a:ext cx="1064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能是相对的，与零势能面的选择有关。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735364" y="5437361"/>
            <a:ext cx="73926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en-US" altLang="zh-CN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能为负表示电荷在该处的电势能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比零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还要小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735364" y="3871463"/>
            <a:ext cx="1064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能是电荷和电场所共有的，具有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系统性。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8521700" y="5437361"/>
            <a:ext cx="2157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电势能是标量</a:t>
            </a:r>
          </a:p>
        </p:txBody>
      </p:sp>
    </p:spTree>
    <p:extLst>
      <p:ext uri="{BB962C8B-B14F-4D97-AF65-F5344CB8AC3E}">
        <p14:creationId xmlns:p14="http://schemas.microsoft.com/office/powerpoint/2010/main" val="27789572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4352607" y="1120775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重力势能和电势能类比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395304"/>
              </p:ext>
            </p:extLst>
          </p:nvPr>
        </p:nvGraphicFramePr>
        <p:xfrm>
          <a:off x="965200" y="1745595"/>
          <a:ext cx="10261600" cy="4422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0800"/>
                <a:gridCol w="5130800"/>
              </a:tblGrid>
              <a:tr h="425915">
                <a:tc>
                  <a:txBody>
                    <a:bodyPr/>
                    <a:lstStyle/>
                    <a:p>
                      <a:pPr algn="ctr"/>
                      <a:r>
                        <a:rPr lang="zh-CN" altLang="en-US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重力势能</a:t>
                      </a:r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电势能</a:t>
                      </a:r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82057"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8628"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1348320" y="2291624"/>
            <a:ext cx="442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重力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：地球和物体之间存在的吸引力</a:t>
            </a: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6454389" y="2291624"/>
            <a:ext cx="442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 smtClean="0">
                <a:latin typeface="楷体" panose="02010609060101010101" pitchFamily="49" charset="-122"/>
                <a:ea typeface="楷体" panose="02010609060101010101" pitchFamily="49" charset="-122"/>
              </a:rPr>
              <a:t>电场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力：电荷之间的作用力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>
                <a:spLocks noChangeArrowheads="1"/>
              </p:cNvSpPr>
              <p:nvPr/>
            </p:nvSpPr>
            <p:spPr bwMode="auto">
              <a:xfrm>
                <a:off x="1348320" y="2888749"/>
                <a:ext cx="338746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r>
                  <a:rPr lang="zh-CN" altLang="en-US" b="1">
                    <a:latin typeface="楷体" panose="02010609060101010101" pitchFamily="49" charset="-122"/>
                    <a:ea typeface="楷体" panose="02010609060101010101" pitchFamily="49" charset="-122"/>
                  </a:rPr>
                  <a:t>有重力就有重力势能</a:t>
                </a:r>
                <a14:m>
                  <m:oMath xmlns:m="http://schemas.openxmlformats.org/officeDocument/2006/math">
                    <m:r>
                      <a:rPr lang="en-US" altLang="zh-CN" b="1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𝑬</m:t>
                    </m:r>
                    <m:r>
                      <a:rPr lang="en-US" altLang="zh-CN" b="1" i="1" baseline="-2500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𝑷</m:t>
                    </m:r>
                    <m:r>
                      <a:rPr lang="en-US" altLang="zh-CN" b="1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b="1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𝒎</m:t>
                    </m:r>
                    <m:r>
                      <a:rPr lang="en-US" altLang="zh-CN" b="1" i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𝐠</m:t>
                    </m:r>
                    <m:r>
                      <a:rPr lang="en-US" altLang="zh-CN" b="1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𝒉</m:t>
                    </m:r>
                  </m:oMath>
                </a14:m>
                <a:endParaRPr lang="en-US" altLang="zh-CN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48320" y="2888749"/>
                <a:ext cx="3387466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439" t="-13333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本框 15"/>
              <p:cNvSpPr txBox="1">
                <a:spLocks noChangeArrowheads="1"/>
              </p:cNvSpPr>
              <p:nvPr/>
            </p:nvSpPr>
            <p:spPr bwMode="auto">
              <a:xfrm>
                <a:off x="6454389" y="2888749"/>
                <a:ext cx="431521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zh-CN" altLang="en-US" b="1">
                    <a:latin typeface="楷体" panose="02010609060101010101" pitchFamily="49" charset="-122"/>
                    <a:ea typeface="楷体" panose="02010609060101010101" pitchFamily="49" charset="-122"/>
                  </a:rPr>
                  <a:t>有电场力就有相应的能，叫电势能</a:t>
                </a:r>
                <a14:m>
                  <m:oMath xmlns:m="http://schemas.openxmlformats.org/officeDocument/2006/math">
                    <m:r>
                      <a:rPr lang="en-US" altLang="zh-CN" b="1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𝑬</m:t>
                    </m:r>
                    <m:r>
                      <a:rPr lang="en-US" altLang="zh-CN" b="1" i="1" baseline="-2500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𝑷</m:t>
                    </m:r>
                  </m:oMath>
                </a14:m>
                <a:endParaRPr lang="en-US" altLang="zh-CN" b="1" baseline="-2500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54389" y="2888749"/>
                <a:ext cx="4315211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271" t="-13333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本框 16"/>
              <p:cNvSpPr txBox="1">
                <a:spLocks noChangeArrowheads="1"/>
              </p:cNvSpPr>
              <p:nvPr/>
            </p:nvSpPr>
            <p:spPr bwMode="auto">
              <a:xfrm>
                <a:off x="1348320" y="3472105"/>
                <a:ext cx="4428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14:m>
                  <m:oMath xmlns:m="http://schemas.openxmlformats.org/officeDocument/2006/math">
                    <m:r>
                      <a:rPr lang="en-US" altLang="zh-CN" b="1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𝑬</m:t>
                    </m:r>
                    <m:r>
                      <a:rPr lang="en-US" altLang="zh-CN" b="1" i="1" baseline="-2500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𝑷</m:t>
                    </m:r>
                  </m:oMath>
                </a14:m>
                <a:r>
                  <a:rPr lang="zh-CN" altLang="en-US" b="1">
                    <a:latin typeface="楷体" panose="02010609060101010101" pitchFamily="49" charset="-122"/>
                    <a:ea typeface="楷体" panose="02010609060101010101" pitchFamily="49" charset="-122"/>
                  </a:rPr>
                  <a:t>由物体和地面间的相对位置决定</a:t>
                </a:r>
              </a:p>
            </p:txBody>
          </p:sp>
        </mc:Choice>
        <mc:Fallback xmlns=""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48320" y="3472105"/>
                <a:ext cx="4428000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13333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>
                <a:spLocks noChangeArrowheads="1"/>
              </p:cNvSpPr>
              <p:nvPr/>
            </p:nvSpPr>
            <p:spPr bwMode="auto">
              <a:xfrm>
                <a:off x="6454389" y="3472105"/>
                <a:ext cx="298030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14:m>
                  <m:oMath xmlns:m="http://schemas.openxmlformats.org/officeDocument/2006/math">
                    <m:r>
                      <a:rPr lang="en-US" altLang="zh-CN" b="1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𝑬</m:t>
                    </m:r>
                    <m:r>
                      <a:rPr lang="en-US" altLang="zh-CN" b="1" i="1" baseline="-2500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𝑷</m:t>
                    </m:r>
                  </m:oMath>
                </a14:m>
                <a:r>
                  <a:rPr lang="zh-CN" altLang="en-US" b="1">
                    <a:latin typeface="楷体" panose="02010609060101010101" pitchFamily="49" charset="-122"/>
                    <a:ea typeface="楷体" panose="02010609060101010101" pitchFamily="49" charset="-122"/>
                  </a:rPr>
                  <a:t>由电荷间的相对位置决定</a:t>
                </a:r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54389" y="3472105"/>
                <a:ext cx="2980303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13333" r="-1227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组合 15389"/>
          <p:cNvGrpSpPr>
            <a:grpSpLocks/>
          </p:cNvGrpSpPr>
          <p:nvPr/>
        </p:nvGrpSpPr>
        <p:grpSpPr bwMode="auto">
          <a:xfrm>
            <a:off x="6483483" y="4503601"/>
            <a:ext cx="3413987" cy="827088"/>
            <a:chOff x="3806" y="3045"/>
            <a:chExt cx="1643" cy="521"/>
          </a:xfrm>
        </p:grpSpPr>
        <p:sp>
          <p:nvSpPr>
            <p:cNvPr id="22" name="左大括号 15390"/>
            <p:cNvSpPr>
              <a:spLocks/>
            </p:cNvSpPr>
            <p:nvPr/>
          </p:nvSpPr>
          <p:spPr bwMode="auto">
            <a:xfrm>
              <a:off x="3806" y="3075"/>
              <a:ext cx="124" cy="432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3" name="文本框 15391"/>
            <p:cNvSpPr txBox="1">
              <a:spLocks noChangeArrowheads="1"/>
            </p:cNvSpPr>
            <p:nvPr/>
          </p:nvSpPr>
          <p:spPr bwMode="auto">
            <a:xfrm>
              <a:off x="3916" y="3045"/>
              <a:ext cx="153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b="1">
                  <a:latin typeface="楷体" panose="02010609060101010101" pitchFamily="49" charset="-122"/>
                  <a:ea typeface="楷体" panose="02010609060101010101" pitchFamily="49" charset="-122"/>
                </a:rPr>
                <a:t>电场力做正功，电势能就减少</a:t>
              </a:r>
            </a:p>
          </p:txBody>
        </p:sp>
        <p:sp>
          <p:nvSpPr>
            <p:cNvPr id="24" name="文本框 15392"/>
            <p:cNvSpPr txBox="1">
              <a:spLocks noChangeArrowheads="1"/>
            </p:cNvSpPr>
            <p:nvPr/>
          </p:nvSpPr>
          <p:spPr bwMode="auto">
            <a:xfrm>
              <a:off x="3916" y="3333"/>
              <a:ext cx="153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b="1">
                  <a:latin typeface="楷体" panose="02010609060101010101" pitchFamily="49" charset="-122"/>
                  <a:ea typeface="楷体" panose="02010609060101010101" pitchFamily="49" charset="-122"/>
                </a:rPr>
                <a:t>电场力做负功，电势能就增加</a:t>
              </a:r>
            </a:p>
          </p:txBody>
        </p:sp>
      </p:grpSp>
      <p:sp>
        <p:nvSpPr>
          <p:cNvPr id="21" name="文本框 15393"/>
          <p:cNvSpPr txBox="1">
            <a:spLocks noChangeArrowheads="1"/>
          </p:cNvSpPr>
          <p:nvPr/>
        </p:nvSpPr>
        <p:spPr bwMode="auto">
          <a:xfrm>
            <a:off x="6454389" y="4070489"/>
            <a:ext cx="27414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电场力作功，电势能改变</a:t>
            </a:r>
          </a:p>
        </p:txBody>
      </p:sp>
      <p:sp>
        <p:nvSpPr>
          <p:cNvPr id="26" name="文本框 15395"/>
          <p:cNvSpPr txBox="1">
            <a:spLocks noChangeArrowheads="1"/>
          </p:cNvSpPr>
          <p:nvPr/>
        </p:nvSpPr>
        <p:spPr bwMode="auto">
          <a:xfrm>
            <a:off x="1348320" y="4070489"/>
            <a:ext cx="27414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重力做功，重力势能改变</a:t>
            </a:r>
          </a:p>
        </p:txBody>
      </p:sp>
      <p:grpSp>
        <p:nvGrpSpPr>
          <p:cNvPr id="27" name="组合 15396"/>
          <p:cNvGrpSpPr>
            <a:grpSpLocks/>
          </p:cNvGrpSpPr>
          <p:nvPr/>
        </p:nvGrpSpPr>
        <p:grpSpPr bwMode="auto">
          <a:xfrm>
            <a:off x="1489275" y="4503601"/>
            <a:ext cx="3431248" cy="827088"/>
            <a:chOff x="214" y="2618"/>
            <a:chExt cx="1704" cy="521"/>
          </a:xfrm>
        </p:grpSpPr>
        <p:sp>
          <p:nvSpPr>
            <p:cNvPr id="28" name="左大括号 15397"/>
            <p:cNvSpPr>
              <a:spLocks/>
            </p:cNvSpPr>
            <p:nvPr/>
          </p:nvSpPr>
          <p:spPr bwMode="auto">
            <a:xfrm>
              <a:off x="214" y="2660"/>
              <a:ext cx="116" cy="432"/>
            </a:xfrm>
            <a:prstGeom prst="leftBrace">
              <a:avLst>
                <a:gd name="adj1" fmla="val 1875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9" name="文本框 15398"/>
            <p:cNvSpPr txBox="1">
              <a:spLocks noChangeArrowheads="1"/>
            </p:cNvSpPr>
            <p:nvPr/>
          </p:nvSpPr>
          <p:spPr bwMode="auto">
            <a:xfrm>
              <a:off x="336" y="2618"/>
              <a:ext cx="15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b="1">
                  <a:latin typeface="楷体" panose="02010609060101010101" pitchFamily="49" charset="-122"/>
                  <a:ea typeface="楷体" panose="02010609060101010101" pitchFamily="49" charset="-122"/>
                </a:rPr>
                <a:t>重力做正功，重力势能就减少</a:t>
              </a:r>
            </a:p>
          </p:txBody>
        </p:sp>
        <p:sp>
          <p:nvSpPr>
            <p:cNvPr id="30" name="文本框 15399"/>
            <p:cNvSpPr txBox="1">
              <a:spLocks noChangeArrowheads="1"/>
            </p:cNvSpPr>
            <p:nvPr/>
          </p:nvSpPr>
          <p:spPr bwMode="auto">
            <a:xfrm>
              <a:off x="326" y="2906"/>
              <a:ext cx="15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b="1">
                  <a:latin typeface="楷体" panose="02010609060101010101" pitchFamily="49" charset="-122"/>
                  <a:ea typeface="楷体" panose="02010609060101010101" pitchFamily="49" charset="-122"/>
                </a:rPr>
                <a:t>重力做负功，重力势能就增加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文本框 30"/>
              <p:cNvSpPr txBox="1">
                <a:spLocks noChangeArrowheads="1"/>
              </p:cNvSpPr>
              <p:nvPr/>
            </p:nvSpPr>
            <p:spPr bwMode="auto">
              <a:xfrm>
                <a:off x="1348320" y="5666447"/>
                <a:ext cx="4428000" cy="432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b="1" i="1" smtClean="0">
                              <a:latin typeface="Cambria Math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b="1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𝑾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zh-CN" altLang="en-US" b="1" i="0" smtClean="0">
                              <a:latin typeface="楷体" panose="02010609060101010101" pitchFamily="49" charset="-122"/>
                              <a:ea typeface="楷体" panose="02010609060101010101" pitchFamily="49" charset="-122"/>
                            </a:rPr>
                            <m:t>重</m:t>
                          </m:r>
                        </m:sub>
                      </m:sSub>
                      <m:r>
                        <a:rPr lang="en-US" altLang="zh-CN" b="1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r>
                        <a:rPr lang="zh-CN" altLang="en-US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𝑬</m:t>
                      </m:r>
                      <m:r>
                        <a:rPr lang="en-US" altLang="zh-CN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𝑷</m:t>
                      </m:r>
                      <m:r>
                        <a:rPr lang="en-US" altLang="zh-CN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𝟏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−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𝑬𝑷</m:t>
                      </m:r>
                      <m:r>
                        <a:rPr lang="en-US" altLang="zh-CN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𝟐</m:t>
                      </m:r>
                    </m:oMath>
                  </m:oMathPara>
                </a14:m>
                <a:endParaRPr lang="en-US" altLang="zh-CN" b="1" baseline="-25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48320" y="5666447"/>
                <a:ext cx="4428000" cy="432747"/>
              </a:xfrm>
              <a:prstGeom prst="rect">
                <a:avLst/>
              </a:prstGeom>
              <a:blipFill rotWithShape="0">
                <a:blip r:embed="rId6"/>
                <a:stretch>
                  <a:fillRect b="-985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本框 31"/>
              <p:cNvSpPr txBox="1">
                <a:spLocks noChangeArrowheads="1"/>
              </p:cNvSpPr>
              <p:nvPr/>
            </p:nvSpPr>
            <p:spPr bwMode="auto">
              <a:xfrm>
                <a:off x="6454389" y="5666447"/>
                <a:ext cx="4428000" cy="4117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b="1" i="1" smtClean="0">
                              <a:latin typeface="Cambria Math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b="1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𝑾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zh-CN" altLang="en-US" b="1" i="0" smtClean="0">
                              <a:latin typeface="楷体" panose="02010609060101010101" pitchFamily="49" charset="-122"/>
                              <a:ea typeface="楷体" panose="02010609060101010101" pitchFamily="49" charset="-122"/>
                            </a:rPr>
                            <m:t>电</m:t>
                          </m:r>
                        </m:sub>
                      </m:sSub>
                      <m:r>
                        <a:rPr lang="en-US" altLang="zh-CN" b="1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r>
                        <a:rPr lang="zh-CN" altLang="en-US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𝑬</m:t>
                      </m:r>
                      <m:r>
                        <a:rPr lang="en-US" altLang="zh-CN" b="1" i="1" baseline="-2500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𝑷</m:t>
                      </m:r>
                      <m:r>
                        <a:rPr lang="en-US" altLang="zh-CN" b="1" i="1" baseline="-2500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𝟏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−</m:t>
                      </m:r>
                      <m:r>
                        <a:rPr lang="en-US" altLang="zh-CN" b="1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𝑬𝑷</m:t>
                      </m:r>
                      <m:r>
                        <a:rPr lang="en-US" altLang="zh-CN" b="1" i="1" baseline="-2500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𝟐</m:t>
                      </m:r>
                    </m:oMath>
                  </m:oMathPara>
                </a14:m>
                <a:endParaRPr lang="en-US" altLang="zh-CN" b="1" baseline="-25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54389" y="5666447"/>
                <a:ext cx="4428000" cy="411779"/>
              </a:xfrm>
              <a:prstGeom prst="rect">
                <a:avLst/>
              </a:prstGeom>
              <a:blipFill rotWithShape="0">
                <a:blip r:embed="rId7"/>
                <a:stretch>
                  <a:fillRect b="-1194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3522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1" grpId="0"/>
      <p:bldP spid="26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合作讨论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）正电荷顺电场线移动，电势能如何变化？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）负电荷顺电场线移动，电势能如何变化？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）正电荷逆电场线移动，电势能如何变化？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（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）负电荷逆电场线移动，电势能如何变化？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67064" y="5172877"/>
            <a:ext cx="85229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尽管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重力做功与电场力做功很相似，但还是存在很大差异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8775699" y="5172876"/>
            <a:ext cx="28768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en-US" altLang="zh-CN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存在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两种电荷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8093846" y="1971271"/>
            <a:ext cx="0" cy="468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8093846" y="4157861"/>
            <a:ext cx="0" cy="468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8093846" y="2695171"/>
            <a:ext cx="0" cy="468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8093846" y="3380971"/>
            <a:ext cx="0" cy="468000"/>
          </a:xfrm>
          <a:prstGeom prst="line">
            <a:avLst/>
          </a:prstGeom>
          <a:ln w="381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3763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15963" y="2147911"/>
            <a:ext cx="1075213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下列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说法中，正确的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是（         ）</a:t>
            </a:r>
            <a:endParaRPr kumimoji="1"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A.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两个同种点电荷间的距离增大一些，电荷的电势能一定增加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B.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两个同种点电荷间的距离减小一些，电荷的电势能一定增加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C.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两个异种点电荷间的距离增大一些，电荷的电势能一定增加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D.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两个异种点电荷间的距离减小一些，电荷的电势能一定增加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660900" y="2239176"/>
            <a:ext cx="800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kumimoji="1"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BC</a:t>
            </a:r>
            <a:endParaRPr kumimoji="1"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543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2"/>
              <p:cNvSpPr txBox="1">
                <a:spLocks noChangeArrowheads="1"/>
              </p:cNvSpPr>
              <p:nvPr/>
            </p:nvSpPr>
            <p:spPr bwMode="auto">
              <a:xfrm>
                <a:off x="715963" y="2147911"/>
                <a:ext cx="10625137" cy="2341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把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电量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𝑪</m:t>
                    </m:r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的电荷从电场中的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点移到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点，电场力做功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𝑾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CN" sz="2400" b="1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，则电荷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在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、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两点的电势能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与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之差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kumimoji="1" lang="en-US" altLang="zh-CN" sz="24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=________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；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若把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𝑪</m:t>
                    </m:r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的电荷从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点移到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点，电场力做功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𝑾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=_______J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，电荷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从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到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电势能的变化量为多少？</a:t>
                </a:r>
              </a:p>
            </p:txBody>
          </p:sp>
        </mc:Choice>
        <mc:Fallback xmlns="">
          <p:sp>
            <p:nvSpPr>
              <p:cNvPr id="27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963" y="2147911"/>
                <a:ext cx="10625137" cy="2341538"/>
              </a:xfrm>
              <a:prstGeom prst="rect">
                <a:avLst/>
              </a:prstGeom>
              <a:blipFill rotWithShape="0">
                <a:blip r:embed="rId2"/>
                <a:stretch>
                  <a:fillRect l="-861" r="-918" b="-286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3036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三、电势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情景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1】 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如图，匀强电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场场强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大小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100N/C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kumimoji="1"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距离</a:t>
            </a:r>
            <a:r>
              <a:rPr kumimoji="1"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均为</a:t>
            </a:r>
            <a:r>
              <a:rPr kumimoji="1"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1m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，完成下列练习，并小组讨论以下问题：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13"/>
              <p:cNvSpPr txBox="1">
                <a:spLocks noChangeArrowheads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组合 23"/>
          <p:cNvGrpSpPr/>
          <p:nvPr/>
        </p:nvGrpSpPr>
        <p:grpSpPr>
          <a:xfrm>
            <a:off x="735364" y="3523744"/>
            <a:ext cx="3373796" cy="1597098"/>
            <a:chOff x="1384402" y="2788868"/>
            <a:chExt cx="2255486" cy="1354931"/>
          </a:xfrm>
        </p:grpSpPr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37"/>
              <p:cNvSpPr txBox="1">
                <a:spLocks noChangeArrowheads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𝑂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37"/>
              <p:cNvSpPr txBox="1">
                <a:spLocks noChangeArrowheads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椭圆 31"/>
          <p:cNvSpPr/>
          <p:nvPr/>
        </p:nvSpPr>
        <p:spPr>
          <a:xfrm rot="5400000">
            <a:off x="1185236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37"/>
              <p:cNvSpPr txBox="1">
                <a:spLocks noChangeArrowheads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椭圆 36"/>
          <p:cNvSpPr/>
          <p:nvPr/>
        </p:nvSpPr>
        <p:spPr>
          <a:xfrm rot="5400000">
            <a:off x="2384197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39" name="椭圆 38"/>
          <p:cNvSpPr/>
          <p:nvPr/>
        </p:nvSpPr>
        <p:spPr>
          <a:xfrm rot="5400000">
            <a:off x="3583159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4388175" y="2764908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）分别求出将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+1C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+2C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+3C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点电荷从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点移到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点电场力做功；</a:t>
            </a:r>
          </a:p>
        </p:txBody>
      </p:sp>
      <p:sp>
        <p:nvSpPr>
          <p:cNvPr id="4" name="矩形 3"/>
          <p:cNvSpPr/>
          <p:nvPr/>
        </p:nvSpPr>
        <p:spPr>
          <a:xfrm>
            <a:off x="4388175" y="3952961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）若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规定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点为零势能面，分别求出三个点电荷在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点的电势能；</a:t>
            </a:r>
          </a:p>
        </p:txBody>
      </p:sp>
      <p:sp>
        <p:nvSpPr>
          <p:cNvPr id="5" name="矩形 4"/>
          <p:cNvSpPr/>
          <p:nvPr/>
        </p:nvSpPr>
        <p:spPr>
          <a:xfrm>
            <a:off x="4388175" y="5120842"/>
            <a:ext cx="7285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）算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出每个点电荷在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点的电势能与其电荷量的比值，并归纳有什么规律？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/>
              <p:cNvSpPr/>
              <p:nvPr/>
            </p:nvSpPr>
            <p:spPr>
              <a:xfrm>
                <a:off x="4983132" y="3206693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𝐴𝑂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𝑞𝐸𝐿</m:t>
                    </m:r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mtClean="0"/>
                  <a:t>知</a:t>
                </a:r>
                <a:r>
                  <a:rPr lang="zh-CN" altLang="en-US"/>
                  <a:t>：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𝐴𝑂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zh-CN" altLang="en-US"/>
                  <a:t>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𝐴𝑂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zh-CN" altLang="en-US"/>
                  <a:t>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𝐴𝑂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/>
              </a:p>
            </p:txBody>
          </p:sp>
        </mc:Choice>
        <mc:Fallback xmlns="">
          <p:sp>
            <p:nvSpPr>
              <p:cNvPr id="40" name="矩形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3206693"/>
                <a:ext cx="6096000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800" t="-7547" b="-113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>
                <a:off x="4983132" y="4367958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𝐴𝑂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zh-CN" altLang="en-US"/>
                  <a:t>知：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=−100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zh-CN" altLang="en-US"/>
                  <a:t>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zh-CN" altLang="en-US"/>
                  <a:t>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/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4367958"/>
                <a:ext cx="6096000" cy="646331"/>
              </a:xfrm>
              <a:prstGeom prst="rect">
                <a:avLst/>
              </a:prstGeom>
              <a:blipFill rotWithShape="0">
                <a:blip r:embed="rId7"/>
                <a:stretch>
                  <a:fillRect l="-800" t="-8491" b="-113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矩形 42"/>
              <p:cNvSpPr/>
              <p:nvPr/>
            </p:nvSpPr>
            <p:spPr>
              <a:xfrm>
                <a:off x="4983132" y="5825538"/>
                <a:ext cx="6096000" cy="41319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zh-CN" alt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mtClean="0"/>
                  <a:t>知</a:t>
                </a:r>
                <a:r>
                  <a:rPr lang="zh-CN" altLang="en-US"/>
                  <a:t>三个电荷在该处电势能与</a:t>
                </a:r>
                <a:r>
                  <a:rPr lang="zh-CN" altLang="en-US" smtClean="0"/>
                  <a:t>电荷</a:t>
                </a:r>
                <a:r>
                  <a:rPr lang="zh-CN" altLang="en-US"/>
                  <a:t>的比值均是</a:t>
                </a:r>
                <a:r>
                  <a:rPr lang="en-US" altLang="zh-CN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-100V</a:t>
                </a:r>
              </a:p>
            </p:txBody>
          </p:sp>
        </mc:Choice>
        <mc:Fallback xmlns="">
          <p:sp>
            <p:nvSpPr>
              <p:cNvPr id="43" name="矩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5825538"/>
                <a:ext cx="6096000" cy="413190"/>
              </a:xfrm>
              <a:prstGeom prst="rect">
                <a:avLst/>
              </a:prstGeom>
              <a:blipFill rotWithShape="0">
                <a:blip r:embed="rId8"/>
                <a:stretch>
                  <a:fillRect l="-800" t="-140299" b="-2104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9004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三、电势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在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静电场中相对于同一个零势能面，不同的电荷在某个点的电势能与电荷量的比值是一个定值，我们把这个比值定义为电势。</a:t>
            </a: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735364" y="2844628"/>
            <a:ext cx="1064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定义：电荷在电场中某一点的电势能与它的电荷量的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比值</a:t>
            </a:r>
            <a:endParaRPr kumimoji="1"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2"/>
              <p:cNvSpPr txBox="1">
                <a:spLocks noChangeArrowheads="1"/>
              </p:cNvSpPr>
              <p:nvPr/>
            </p:nvSpPr>
            <p:spPr bwMode="auto">
              <a:xfrm>
                <a:off x="735364" y="3306293"/>
                <a:ext cx="6478236" cy="8783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kumimoji="1" lang="zh-CN" altLang="en-US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      </a:t>
                </a:r>
                <a:r>
                  <a:rPr kumimoji="1" lang="en-US" altLang="zh-CN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2.</a:t>
                </a:r>
                <a:r>
                  <a:rPr kumimoji="1" lang="zh-CN" altLang="en-US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公式：</a:t>
                </a:r>
                <a14:m>
                  <m:oMath xmlns:m="http://schemas.openxmlformats.org/officeDocument/2006/math">
                    <m:r>
                      <a:rPr kumimoji="1" lang="zh-CN" altLang="en-US" sz="32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𝜑</m:t>
                    </m:r>
                    <m:r>
                      <a:rPr kumimoji="1" lang="en-US" altLang="zh-CN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en-US" sz="32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kumimoji="1"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364" y="3306293"/>
                <a:ext cx="6478236" cy="87831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735364" y="4184610"/>
            <a:ext cx="3049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单位：伏特</a:t>
            </a:r>
            <a:r>
              <a:rPr kumimoji="1"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(V) </a:t>
            </a:r>
          </a:p>
        </p:txBody>
      </p:sp>
      <p:sp>
        <p:nvSpPr>
          <p:cNvPr id="6" name="矩形 5"/>
          <p:cNvSpPr/>
          <p:nvPr/>
        </p:nvSpPr>
        <p:spPr>
          <a:xfrm>
            <a:off x="3974482" y="4125000"/>
            <a:ext cx="2136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V = 1 J/C</a:t>
            </a:r>
          </a:p>
        </p:txBody>
      </p:sp>
    </p:spTree>
    <p:extLst>
      <p:ext uri="{BB962C8B-B14F-4D97-AF65-F5344CB8AC3E}">
        <p14:creationId xmlns:p14="http://schemas.microsoft.com/office/powerpoint/2010/main" val="4337891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3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三、电势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情景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2】 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如图，匀强电场场强大小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100N/C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距离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均为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1m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，完成下列练习，并小组讨论以下问题：</a:t>
            </a:r>
            <a:endParaRPr kumimoji="1" lang="zh-CN" altLang="en-US" sz="240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388175" y="2764908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）求出将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+1C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点电荷从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点移到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点电场力做功；</a:t>
            </a:r>
          </a:p>
        </p:txBody>
      </p:sp>
      <p:sp>
        <p:nvSpPr>
          <p:cNvPr id="4" name="矩形 3"/>
          <p:cNvSpPr/>
          <p:nvPr/>
        </p:nvSpPr>
        <p:spPr>
          <a:xfrm>
            <a:off x="4388175" y="3673561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）若规定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点为零势能面，求出该点电荷在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点的电势能；</a:t>
            </a:r>
          </a:p>
        </p:txBody>
      </p:sp>
      <p:sp>
        <p:nvSpPr>
          <p:cNvPr id="5" name="矩形 4"/>
          <p:cNvSpPr/>
          <p:nvPr/>
        </p:nvSpPr>
        <p:spPr>
          <a:xfrm>
            <a:off x="4388175" y="4701742"/>
            <a:ext cx="7285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）算出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点的电势，与上一例题中以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为零势能面时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点的电势相同吗？说明什么问题</a:t>
            </a:r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/>
              <p:cNvSpPr/>
              <p:nvPr/>
            </p:nvSpPr>
            <p:spPr>
              <a:xfrm>
                <a:off x="4983132" y="3206693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𝑞𝐸𝐿</m:t>
                    </m:r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mtClean="0"/>
                  <a:t>知：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=100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/>
              </a:p>
            </p:txBody>
          </p:sp>
        </mc:Choice>
        <mc:Fallback xmlns="">
          <p:sp>
            <p:nvSpPr>
              <p:cNvPr id="40" name="矩形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3206693"/>
                <a:ext cx="609600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800" t="-13115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>
                <a:off x="4983132" y="4088558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𝑃𝐵</m:t>
                        </m:r>
                      </m:sub>
                    </m:sSub>
                  </m:oMath>
                </a14:m>
                <a:r>
                  <a:rPr lang="zh-CN" altLang="en-US"/>
                  <a:t>知</a:t>
                </a:r>
                <a:r>
                  <a:rPr lang="zh-CN" altLang="en-US" smtClean="0"/>
                  <a:t>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=100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/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4088558"/>
                <a:ext cx="6096000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800" t="-15000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矩形 42"/>
              <p:cNvSpPr/>
              <p:nvPr/>
            </p:nvSpPr>
            <p:spPr>
              <a:xfrm>
                <a:off x="4983132" y="5444538"/>
                <a:ext cx="6690958" cy="675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r>
                      <a:rPr lang="zh-CN" alt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zh-CN" alt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mtClean="0"/>
                  <a:t>知</a:t>
                </a:r>
                <a:r>
                  <a:rPr lang="en-US" altLang="zh-CN" smtClean="0"/>
                  <a:t>A</a:t>
                </a:r>
                <a:r>
                  <a:rPr lang="zh-CN" altLang="en-US" smtClean="0"/>
                  <a:t>点的电势为</a:t>
                </a:r>
                <a:r>
                  <a:rPr lang="en-US" altLang="zh-CN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+100V</a:t>
                </a:r>
              </a:p>
              <a:p>
                <a:r>
                  <a:rPr lang="zh-CN" alt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而</a:t>
                </a:r>
                <a:r>
                  <a: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以</a:t>
                </a: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</a:t>
                </a:r>
                <a:r>
                  <a:rPr lang="zh-CN" alt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为零</a:t>
                </a:r>
                <a:r>
                  <a: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势能面时，</a:t>
                </a:r>
                <a:r>
                  <a:rPr lang="en-US" altLang="zh-CN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电势为</a:t>
                </a:r>
                <a:r>
                  <a:rPr lang="en-US" altLang="zh-CN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-100V</a:t>
                </a:r>
                <a:r>
                  <a:rPr lang="zh-CN" alt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。</a:t>
                </a:r>
                <a:endParaRPr lang="zh-CN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矩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5444538"/>
                <a:ext cx="6690958" cy="675057"/>
              </a:xfrm>
              <a:prstGeom prst="rect">
                <a:avLst/>
              </a:prstGeom>
              <a:blipFill rotWithShape="0">
                <a:blip r:embed="rId8"/>
                <a:stretch>
                  <a:fillRect l="-729" t="-84685" b="-873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13"/>
              <p:cNvSpPr txBox="1">
                <a:spLocks noChangeArrowheads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组合 44"/>
          <p:cNvGrpSpPr/>
          <p:nvPr/>
        </p:nvGrpSpPr>
        <p:grpSpPr>
          <a:xfrm>
            <a:off x="735364" y="3523744"/>
            <a:ext cx="3373796" cy="1597098"/>
            <a:chOff x="1384402" y="2788868"/>
            <a:chExt cx="2255486" cy="1354931"/>
          </a:xfrm>
        </p:grpSpPr>
        <p:sp>
          <p:nvSpPr>
            <p:cNvPr id="46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8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9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37"/>
              <p:cNvSpPr txBox="1">
                <a:spLocks noChangeArrowheads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𝑂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37"/>
              <p:cNvSpPr txBox="1">
                <a:spLocks noChangeArrowheads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椭圆 51"/>
          <p:cNvSpPr/>
          <p:nvPr/>
        </p:nvSpPr>
        <p:spPr>
          <a:xfrm rot="5400000">
            <a:off x="1185236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37"/>
              <p:cNvSpPr txBox="1">
                <a:spLocks noChangeArrowheads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椭圆 53"/>
          <p:cNvSpPr/>
          <p:nvPr/>
        </p:nvSpPr>
        <p:spPr>
          <a:xfrm rot="5400000">
            <a:off x="2384197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55" name="椭圆 54"/>
          <p:cNvSpPr/>
          <p:nvPr/>
        </p:nvSpPr>
        <p:spPr>
          <a:xfrm rot="5400000">
            <a:off x="3583159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235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温故知新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848409" y="1410217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功的计算：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2826836" y="1410217"/>
                <a:ext cx="24566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zh-CN" alt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𝐜𝐨𝐬</m:t>
                      </m:r>
                      <m:r>
                        <a:rPr lang="zh-CN" alt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zh-CN" altLang="en-US" sz="2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836" y="1410217"/>
                <a:ext cx="2456698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矩形 14"/>
          <p:cNvSpPr/>
          <p:nvPr/>
        </p:nvSpPr>
        <p:spPr>
          <a:xfrm>
            <a:off x="848409" y="2030452"/>
            <a:ext cx="21852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重力的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特点</a:t>
            </a: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48409" y="2691472"/>
            <a:ext cx="6829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与路径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无关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由</a:t>
            </a:r>
            <a:r>
              <a:rPr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初末位置的高度差来</a:t>
            </a:r>
            <a:r>
              <a:rPr lang="zh-CN" altLang="en-US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决定。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848409" y="3352492"/>
                <a:ext cx="60190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4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（</a:t>
                </a:r>
                <a:r>
                  <a:rPr lang="en-US" altLang="zh-CN" sz="24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zh-CN" altLang="en-US" sz="2400">
                    <a:latin typeface="楷体" panose="02010609060101010101" pitchFamily="49" charset="-122"/>
                    <a:ea typeface="楷体" panose="02010609060101010101" pitchFamily="49" charset="-122"/>
                  </a:rPr>
                  <a:t>）重力</a:t>
                </a:r>
                <a:r>
                  <a:rPr lang="zh-CN" altLang="en-US" sz="24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做功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𝑊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𝐺</m:t>
                        </m:r>
                      </m:sub>
                    </m:sSub>
                  </m:oMath>
                </a14:m>
                <a:r>
                  <a:rPr lang="zh-CN" altLang="en-US" sz="24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与</a:t>
                </a:r>
                <a:r>
                  <a:rPr lang="zh-CN" altLang="en-US" sz="2400">
                    <a:latin typeface="楷体" panose="02010609060101010101" pitchFamily="49" charset="-122"/>
                    <a:ea typeface="楷体" panose="02010609060101010101" pitchFamily="49" charset="-122"/>
                  </a:rPr>
                  <a:t>重力势能变化的</a:t>
                </a:r>
                <a:r>
                  <a:rPr lang="zh-CN" altLang="en-US" sz="24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关系：</a:t>
                </a:r>
                <a:endParaRPr lang="zh-CN" altLang="en-US" sz="240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09" y="3352492"/>
                <a:ext cx="6019020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518" t="-14474" r="-101" b="-2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矩形 17"/>
          <p:cNvSpPr/>
          <p:nvPr/>
        </p:nvSpPr>
        <p:spPr>
          <a:xfrm>
            <a:off x="848409" y="5136196"/>
            <a:ext cx="62872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重力势能是相对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的，须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选定零势能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参考面。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" name="文本框 19"/>
          <p:cNvSpPr txBox="1">
            <a:spLocks noChangeArrowheads="1"/>
          </p:cNvSpPr>
          <p:nvPr/>
        </p:nvSpPr>
        <p:spPr bwMode="auto">
          <a:xfrm>
            <a:off x="1640946" y="3967345"/>
            <a:ext cx="39893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重力做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正功</a:t>
            </a:r>
            <a:r>
              <a:rPr lang="zh-CN" altLang="en-US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，重力势能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减少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重力做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负功</a:t>
            </a:r>
            <a:r>
              <a:rPr lang="zh-CN" altLang="en-US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，重力势能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矩形 20"/>
              <p:cNvSpPr/>
              <p:nvPr/>
            </p:nvSpPr>
            <p:spPr>
              <a:xfrm>
                <a:off x="6371711" y="4244343"/>
                <a:ext cx="36992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</m:sub>
                      </m:sSub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zh-CN" altLang="en-US" sz="2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zh-CN" altLang="en-US" sz="2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zh-CN" altLang="en-US" sz="2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zh-CN" alt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𝜟</m:t>
                      </m:r>
                      <m:sSub>
                        <m:sSubPr>
                          <m:ctrlP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zh-CN" alt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</m:oMath>
                  </m:oMathPara>
                </a14:m>
                <a:endParaRPr lang="zh-CN" alt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矩形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711" y="4244343"/>
                <a:ext cx="3699218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83566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6" grpId="0"/>
      <p:bldP spid="17" grpId="0"/>
      <p:bldP spid="18" grpId="0"/>
      <p:bldP spid="20" grpId="0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三、电势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在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静电场中相对于同一个零势能面，不同的电荷在某个点的电势能与电荷量的比值是一个定值，我们把这个比值定义为电势。</a:t>
            </a: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735364" y="2844628"/>
            <a:ext cx="1064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定义：电荷在电场中某一点的电势能与它的电荷量的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比值</a:t>
            </a:r>
            <a:endParaRPr kumimoji="1"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2"/>
              <p:cNvSpPr txBox="1">
                <a:spLocks noChangeArrowheads="1"/>
              </p:cNvSpPr>
              <p:nvPr/>
            </p:nvSpPr>
            <p:spPr bwMode="auto">
              <a:xfrm>
                <a:off x="735364" y="3306293"/>
                <a:ext cx="6478236" cy="8783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kumimoji="1" lang="zh-CN" altLang="en-US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      </a:t>
                </a:r>
                <a:r>
                  <a:rPr kumimoji="1" lang="en-US" altLang="zh-CN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2.</a:t>
                </a:r>
                <a:r>
                  <a:rPr kumimoji="1" lang="zh-CN" altLang="en-US" sz="24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公式：</a:t>
                </a:r>
                <a14:m>
                  <m:oMath xmlns:m="http://schemas.openxmlformats.org/officeDocument/2006/math">
                    <m:r>
                      <a:rPr kumimoji="1" lang="zh-CN" altLang="en-US" sz="32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𝜑</m:t>
                    </m:r>
                    <m:r>
                      <a:rPr kumimoji="1" lang="en-US" altLang="zh-CN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en-US" sz="32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kumimoji="1"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364" y="3306293"/>
                <a:ext cx="6478236" cy="87831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735364" y="4184610"/>
            <a:ext cx="32391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单位：伏特（</a:t>
            </a:r>
            <a:r>
              <a:rPr kumimoji="1"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V 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kumimoji="1"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81871" y="4125000"/>
            <a:ext cx="2136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V = 1 J/C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35364" y="4832094"/>
            <a:ext cx="1078353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4.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电势具有</a:t>
            </a:r>
            <a:r>
              <a:rPr kumimoji="1"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相对性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确定电势，应</a:t>
            </a:r>
            <a:r>
              <a:rPr kumimoji="1"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先规定电场中某处的电势为</a:t>
            </a:r>
            <a:r>
              <a:rPr kumimoji="1" lang="zh-CN" altLang="en-US" sz="240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零。</a:t>
            </a:r>
            <a:endParaRPr kumimoji="1" lang="en-US" altLang="zh-CN" sz="2400" smtClean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1"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kumimoji="1" lang="en-US" altLang="zh-CN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通常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规定离场源电荷无限远处或大地的电势为零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kumimoji="1" lang="zh-CN" altLang="en-US" sz="24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6932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2"/>
              <p:cNvSpPr txBox="1">
                <a:spLocks noChangeArrowheads="1"/>
              </p:cNvSpPr>
              <p:nvPr/>
            </p:nvSpPr>
            <p:spPr bwMode="auto">
              <a:xfrm>
                <a:off x="715963" y="2147911"/>
                <a:ext cx="10625137" cy="1754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试探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放在电场中的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</a:t>
                </a:r>
                <a:r>
                  <a:rPr kumimoji="1" lang="en-US" altLang="zh-CN" sz="2400" b="1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电势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能为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kumimoji="1" lang="zh-CN" altLang="en-US" sz="2400" b="1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（</a:t>
                </a:r>
                <a:r>
                  <a:rPr kumimoji="1" lang="zh-CN" altLang="en-US" sz="2400" b="1">
                    <a:latin typeface="宋体" panose="02010600030101010101" pitchFamily="2" charset="-122"/>
                    <a:cs typeface="Times New Roman" panose="02020603050405020304" pitchFamily="18" charset="0"/>
                  </a:rPr>
                  <a:t>规定无限远处电势能为零</a:t>
                </a:r>
                <a:r>
                  <a:rPr kumimoji="1" lang="zh-CN" altLang="en-US" sz="2400" b="1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）</a:t>
                </a:r>
                <a:r>
                  <a:rPr kumimoji="1" lang="en-US" altLang="zh-CN" sz="2400" b="1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, 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点的电势为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________</a:t>
                </a:r>
                <a:r>
                  <a:rPr kumimoji="1" lang="en-US" altLang="zh-CN" sz="2400" b="1">
                    <a:latin typeface="宋体" panose="02010600030101010101" pitchFamily="2" charset="-122"/>
                    <a:cs typeface="Times New Roman" panose="02020603050405020304" pitchFamily="18" charset="0"/>
                  </a:rPr>
                  <a:t> ,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若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把试探电荷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换成试探电荷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放在电场中的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</a:t>
                </a:r>
                <a:r>
                  <a:rPr kumimoji="1" lang="en-US" altLang="zh-CN" sz="2400" b="1">
                    <a:latin typeface="宋体" panose="02010600030101010101" pitchFamily="2" charset="-122"/>
                    <a:cs typeface="Times New Roman" panose="02020603050405020304" pitchFamily="18" charset="0"/>
                  </a:rPr>
                  <a:t>, 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点的电势为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___________ 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。</a:t>
                </a:r>
                <a:r>
                  <a:rPr kumimoji="1" lang="zh-CN" altLang="en-US" sz="2400" b="1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（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仍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规定无限远处电势能为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零</a:t>
                </a:r>
                <a:r>
                  <a:rPr kumimoji="1" lang="zh-CN" altLang="en-US" sz="2400" b="1">
                    <a:latin typeface="宋体" panose="02010600030101010101" pitchFamily="2" charset="-122"/>
                    <a:cs typeface="Times New Roman" panose="02020603050405020304" pitchFamily="18" charset="0"/>
                  </a:rPr>
                  <a:t>）</a:t>
                </a:r>
                <a:endParaRPr kumimoji="1" lang="zh-C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963" y="2147911"/>
                <a:ext cx="10625137" cy="1754326"/>
              </a:xfrm>
              <a:prstGeom prst="rect">
                <a:avLst/>
              </a:prstGeom>
              <a:blipFill rotWithShape="0">
                <a:blip r:embed="rId2"/>
                <a:stretch>
                  <a:fillRect l="-861" b="-34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848410" y="4552434"/>
                <a:ext cx="9124677" cy="573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若现在不取无限远处电势</a:t>
                </a:r>
                <a:r>
                  <a:rPr lang="zh-CN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能为</a:t>
                </a:r>
                <a:r>
                  <a:rPr lang="zh-CN" altLang="en-US" sz="28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零，</a:t>
                </a:r>
                <a:r>
                  <a:rPr lang="en-US" altLang="zh-CN" sz="28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80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点的电势</a:t>
                </a:r>
                <a:r>
                  <a:rPr lang="zh-CN" altLang="en-US" sz="28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还是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zh-CN" altLang="en-US" sz="3200" i="1" smtClean="0">
                            <a:solidFill>
                              <a:srgbClr val="FF0000"/>
                            </a:solidFill>
                            <a:latin typeface="Cambria Math"/>
                            <a:ea typeface="微软雅黑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  <a:cs typeface="Times New Roman" panose="02020603050405020304" pitchFamily="18" charset="0"/>
                          </a:rPr>
                          <m:t>𝐸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kumimoji="1"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zh-CN" altLang="en-US" sz="28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吗</a:t>
                </a:r>
                <a:r>
                  <a:rPr lang="en-US" altLang="zh-CN" sz="280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10" y="4552434"/>
                <a:ext cx="9124677" cy="573427"/>
              </a:xfrm>
              <a:prstGeom prst="rect">
                <a:avLst/>
              </a:prstGeom>
              <a:blipFill rotWithShape="0">
                <a:blip r:embed="rId3"/>
                <a:stretch>
                  <a:fillRect l="-1336" t="-8511" r="-534" b="-2766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94703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2"/>
              <p:cNvSpPr txBox="1">
                <a:spLocks noChangeArrowheads="1"/>
              </p:cNvSpPr>
              <p:nvPr/>
            </p:nvSpPr>
            <p:spPr bwMode="auto">
              <a:xfrm>
                <a:off x="715963" y="1366249"/>
                <a:ext cx="10625137" cy="11509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将一电量为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𝑪</m:t>
                    </m:r>
                  </m:oMath>
                </a14:m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的点电荷从电场外一点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移至电场中某点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电场力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做功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𝑱</m:t>
                    </m:r>
                  </m:oMath>
                </a14:m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求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点的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电势。</a:t>
                </a:r>
                <a:endParaRPr kumimoji="1" lang="zh-C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963" y="1366249"/>
                <a:ext cx="10625137" cy="1150956"/>
              </a:xfrm>
              <a:prstGeom prst="rect">
                <a:avLst/>
              </a:prstGeom>
              <a:blipFill rotWithShape="0">
                <a:blip r:embed="rId2"/>
                <a:stretch>
                  <a:fillRect l="-861" r="-803" b="-121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/>
          <p:cNvSpPr/>
          <p:nvPr/>
        </p:nvSpPr>
        <p:spPr>
          <a:xfrm>
            <a:off x="6207810" y="3113428"/>
            <a:ext cx="52856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小结：计算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电势首先要规定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零电势</a:t>
            </a:r>
            <a:r>
              <a:rPr lang="zh-CN" altLang="en-US" sz="28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处</a:t>
            </a:r>
            <a:r>
              <a:rPr lang="zh-CN" altLang="en-US" sz="2800" b="1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28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有</a:t>
            </a:r>
            <a:r>
              <a:rPr lang="zh-CN" altLang="en-US" sz="28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正负，正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、负分别表示该处的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零电势处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高或低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，而不是方向，因此电势是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标量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32"/>
              <p:cNvSpPr txBox="1">
                <a:spLocks noChangeArrowheads="1"/>
              </p:cNvSpPr>
              <p:nvPr/>
            </p:nvSpPr>
            <p:spPr bwMode="auto">
              <a:xfrm>
                <a:off x="715963" y="2790263"/>
                <a:ext cx="5253037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解：场外一点</a:t>
                </a:r>
                <a:r>
                  <a:rPr kumimoji="1" lang="en-US" altLang="zh-CN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的电势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b="1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zh-CN" altLang="en-US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𝝋</m:t>
                        </m:r>
                      </m:e>
                      <m:sub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𝑷</m:t>
                        </m:r>
                      </m:sub>
                    </m:sSub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endParaRPr kumimoji="1"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963" y="2790263"/>
                <a:ext cx="5253037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1740" b="-1132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/>
              <p:cNvSpPr/>
              <p:nvPr/>
            </p:nvSpPr>
            <p:spPr>
              <a:xfrm>
                <a:off x="715962" y="3396376"/>
                <a:ext cx="5634037" cy="576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从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kumimoji="1" lang="en-US" altLang="zh-CN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，电场</a:t>
                </a:r>
                <a:r>
                  <a:rPr kumimoji="1" lang="zh-CN" altLang="en-US" sz="2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力做的功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kumimoji="1" lang="en-US" altLang="zh-CN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kumimoji="1" lang="en-US" altLang="zh-CN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kumimoji="1"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𝑷</m:t>
                        </m:r>
                        <m:r>
                          <a:rPr kumimoji="1" lang="en-US" altLang="zh-C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sub>
                    </m:sSub>
                  </m:oMath>
                </a14:m>
                <a:endParaRPr kumimoji="1" lang="zh-CN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矩形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62" y="3396376"/>
                <a:ext cx="5634037" cy="576248"/>
              </a:xfrm>
              <a:prstGeom prst="rect">
                <a:avLst/>
              </a:prstGeom>
              <a:blipFill rotWithShape="0">
                <a:blip r:embed="rId4"/>
                <a:stretch>
                  <a:fillRect l="-1622" b="-242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15962" y="4128147"/>
                <a:ext cx="4389438" cy="475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400" b="1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𝑬</m:t>
                          </m:r>
                        </m:e>
                        <m:sub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𝑷𝑨</m:t>
                          </m:r>
                        </m:sub>
                      </m:sSub>
                      <m:r>
                        <a:rPr kumimoji="1" lang="en-US" altLang="zh-CN" sz="24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kumimoji="1" lang="en-US" altLang="zh-CN" sz="24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𝑾</m:t>
                      </m:r>
                      <m:r>
                        <a:rPr kumimoji="1" lang="en-US" altLang="zh-CN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kumimoji="1" lang="en-US" altLang="zh-CN" sz="24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kumimoji="1" lang="en-US" altLang="zh-CN" sz="24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zh-CN" sz="2400" b="1" i="1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sup>
                      </m:sSup>
                      <m:r>
                        <a:rPr kumimoji="1" lang="en-US" altLang="zh-CN" sz="24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𝑱</m:t>
                      </m:r>
                    </m:oMath>
                  </m:oMathPara>
                </a14:m>
                <a:endParaRPr lang="zh-CN" altLang="en-US" sz="2400"/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62" y="4128147"/>
                <a:ext cx="4389438" cy="475451"/>
              </a:xfrm>
              <a:prstGeom prst="rect">
                <a:avLst/>
              </a:prstGeom>
              <a:blipFill rotWithShape="0">
                <a:blip r:embed="rId5"/>
                <a:stretch>
                  <a:fillRect l="-277" b="-128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715962" y="4797868"/>
                <a:ext cx="6751638" cy="910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sz="2400" b="1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kumimoji="1" lang="zh-CN" altLang="en-US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𝝋</m:t>
                          </m:r>
                        </m:e>
                        <m:sub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</m:t>
                          </m:r>
                        </m:sub>
                      </m:sSub>
                      <m:r>
                        <a:rPr kumimoji="1" lang="en-US" altLang="zh-CN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400" b="1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sz="2400" b="1" i="1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𝑷𝑨</m:t>
                              </m:r>
                            </m:sub>
                          </m:sSub>
                        </m:num>
                        <m:den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𝒒</m:t>
                          </m:r>
                        </m:den>
                      </m:f>
                      <m:r>
                        <a:rPr kumimoji="1" lang="en-US" altLang="zh-CN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400" b="1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kumimoji="1" lang="en-US" altLang="zh-CN" sz="2400" b="1" i="1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sup>
                          </m:sSup>
                        </m:num>
                        <m:den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kumimoji="1" lang="en-US" altLang="zh-CN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kumimoji="1" lang="en-US" altLang="zh-CN" sz="2400" b="1" i="1"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kumimoji="1" lang="en-US" altLang="zh-CN" sz="2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  <m:r>
                        <a:rPr kumimoji="1" lang="en-US" altLang="zh-CN" sz="2400" b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𝐕</m:t>
                      </m:r>
                      <m:r>
                        <a:rPr kumimoji="1" lang="en-US" altLang="zh-CN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kumimoji="1" lang="en-US" altLang="zh-CN" sz="24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𝟐𝟎</m:t>
                      </m:r>
                      <m:r>
                        <a:rPr kumimoji="1" lang="en-US" altLang="zh-CN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𝐕</m:t>
                      </m:r>
                    </m:oMath>
                  </m:oMathPara>
                </a14:m>
                <a:endParaRPr lang="zh-CN" altLang="en-US" sz="2400"/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62" y="4797868"/>
                <a:ext cx="6751638" cy="9106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6774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4" grpId="0"/>
      <p:bldP spid="6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三、电势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1064383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情景</a:t>
            </a:r>
            <a:r>
              <a:rPr kumimoji="1"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 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如图，匀强电场场强大小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100N/C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距离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均为</a:t>
            </a:r>
            <a:r>
              <a:rPr kumimoji="1"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1m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，完成下列练习，并小组讨论以下问题：</a:t>
            </a:r>
            <a:endParaRPr kumimoji="1" lang="zh-CN" altLang="en-US" sz="2400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388175" y="2764908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）求出将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+1C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点电荷从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点移到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点电场力做功；</a:t>
            </a:r>
          </a:p>
        </p:txBody>
      </p:sp>
      <p:sp>
        <p:nvSpPr>
          <p:cNvPr id="4" name="矩形 3"/>
          <p:cNvSpPr/>
          <p:nvPr/>
        </p:nvSpPr>
        <p:spPr>
          <a:xfrm>
            <a:off x="4388175" y="3673561"/>
            <a:ext cx="7285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）若规定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点为零势能面，求出点电荷在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点的电势能；</a:t>
            </a:r>
          </a:p>
        </p:txBody>
      </p:sp>
      <p:sp>
        <p:nvSpPr>
          <p:cNvPr id="5" name="矩形 4"/>
          <p:cNvSpPr/>
          <p:nvPr/>
        </p:nvSpPr>
        <p:spPr>
          <a:xfrm>
            <a:off x="4388175" y="4579120"/>
            <a:ext cx="7285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）出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电势，并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点的电势对比，分析沿电场线方向电势如何变化？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/>
              <p:cNvSpPr/>
              <p:nvPr/>
            </p:nvSpPr>
            <p:spPr>
              <a:xfrm>
                <a:off x="4983132" y="3206693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dirty="0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𝐵𝑂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𝑞𝐸𝐿</m:t>
                    </m:r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dirty="0" smtClean="0"/>
                  <a:t>知：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40" name="矩形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3206693"/>
                <a:ext cx="609600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800" t="-13115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>
                <a:off x="4983132" y="4088558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zh-CN" altLang="en-US" dirty="0" smtClean="0"/>
                  <a:t>由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𝐵𝑂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𝑃𝐵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𝑃𝑂</m:t>
                        </m:r>
                      </m:sub>
                    </m:sSub>
                  </m:oMath>
                </a14:m>
                <a:r>
                  <a:rPr lang="zh-CN" altLang="en-US" dirty="0"/>
                  <a:t>知</a:t>
                </a:r>
                <a:r>
                  <a:rPr lang="zh-CN" altLang="en-US" dirty="0" smtClean="0"/>
                  <a:t>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=−200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4088558"/>
                <a:ext cx="6096000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800" t="-15000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矩形 42"/>
              <p:cNvSpPr/>
              <p:nvPr/>
            </p:nvSpPr>
            <p:spPr>
              <a:xfrm>
                <a:off x="4983132" y="5254062"/>
                <a:ext cx="6690958" cy="3980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mtClean="0"/>
                  <a:t>由</a:t>
                </a:r>
                <a14:m>
                  <m:oMath xmlns:m="http://schemas.openxmlformats.org/officeDocument/2006/math">
                    <m:r>
                      <a:rPr lang="zh-CN" alt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zh-CN" alt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mtClean="0"/>
                  <a:t>知</a:t>
                </a:r>
                <a:r>
                  <a:rPr lang="en-US" altLang="zh-CN" smtClean="0"/>
                  <a:t>B</a:t>
                </a:r>
                <a:r>
                  <a:rPr lang="zh-CN" altLang="en-US" smtClean="0"/>
                  <a:t>点的电势为</a:t>
                </a:r>
                <a:r>
                  <a:rPr lang="en-US" altLang="zh-CN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-200V</a:t>
                </a:r>
                <a:r>
                  <a:rPr lang="zh-CN" altLang="en-U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  <a:r>
                  <a:rPr lang="zh-CN" alt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而</a:t>
                </a:r>
                <a:r>
                  <a:rPr lang="en-US" altLang="zh-CN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电势为</a:t>
                </a:r>
                <a:r>
                  <a:rPr lang="en-US" altLang="zh-CN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-100V</a:t>
                </a:r>
                <a:r>
                  <a:rPr lang="zh-CN" alt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。</a:t>
                </a:r>
                <a:endParaRPr lang="zh-CN" alt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矩形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132" y="5254062"/>
                <a:ext cx="6690958" cy="398058"/>
              </a:xfrm>
              <a:prstGeom prst="rect">
                <a:avLst/>
              </a:prstGeom>
              <a:blipFill rotWithShape="0">
                <a:blip r:embed="rId8"/>
                <a:stretch>
                  <a:fillRect l="-729" t="-144615" b="-220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矩形 29"/>
          <p:cNvSpPr/>
          <p:nvPr/>
        </p:nvSpPr>
        <p:spPr>
          <a:xfrm>
            <a:off x="2711803" y="5761678"/>
            <a:ext cx="66909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沿电场线方向电势降低！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13"/>
              <p:cNvSpPr txBox="1">
                <a:spLocks noChangeArrowheads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9422" y="3568262"/>
                <a:ext cx="1025525" cy="3929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组合 33"/>
          <p:cNvGrpSpPr/>
          <p:nvPr/>
        </p:nvGrpSpPr>
        <p:grpSpPr>
          <a:xfrm>
            <a:off x="735364" y="3523744"/>
            <a:ext cx="3373796" cy="1597098"/>
            <a:chOff x="1384402" y="2788868"/>
            <a:chExt cx="2255486" cy="1354931"/>
          </a:xfrm>
        </p:grpSpPr>
        <p:sp>
          <p:nvSpPr>
            <p:cNvPr id="35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37"/>
              <p:cNvSpPr txBox="1">
                <a:spLocks noChangeArrowheads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𝑂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23336" y="4159501"/>
                <a:ext cx="43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37"/>
              <p:cNvSpPr txBox="1">
                <a:spLocks noChangeArrowheads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1259" y="4152803"/>
                <a:ext cx="431800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椭圆 47"/>
          <p:cNvSpPr/>
          <p:nvPr/>
        </p:nvSpPr>
        <p:spPr>
          <a:xfrm rot="5400000">
            <a:off x="1185236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37"/>
              <p:cNvSpPr txBox="1">
                <a:spLocks noChangeArrowheads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9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22297" y="4159501"/>
                <a:ext cx="431800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椭圆 49"/>
          <p:cNvSpPr/>
          <p:nvPr/>
        </p:nvSpPr>
        <p:spPr>
          <a:xfrm rot="5400000">
            <a:off x="2384197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51" name="椭圆 50"/>
          <p:cNvSpPr/>
          <p:nvPr/>
        </p:nvSpPr>
        <p:spPr>
          <a:xfrm rot="5400000">
            <a:off x="3583159" y="4022023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6195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3" grpId="0"/>
      <p:bldP spid="3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15963" y="1315726"/>
            <a:ext cx="1062513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根据匀强电场的电场线来判断两点电势的高低：</a:t>
            </a:r>
            <a:endParaRPr kumimoji="1"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（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是匀强电场中同一条电场线上的两点，哪点电势高？</a:t>
            </a:r>
            <a:endParaRPr kumimoji="1"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（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匀强电场中同一条电场线上的两点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是过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点与电场线垂直的直线，则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两点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哪</a:t>
            </a:r>
            <a:r>
              <a:rPr kumimoji="1"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点电势高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kumimoji="1" lang="en-US" altLang="zh-CN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468429" y="3776173"/>
            <a:ext cx="3233588" cy="2488200"/>
            <a:chOff x="4177064" y="3551972"/>
            <a:chExt cx="3816317" cy="29366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540139" y="4845259"/>
                  <a:ext cx="453242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540139" y="4845259"/>
                  <a:ext cx="453242" cy="392993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1272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组合 9"/>
            <p:cNvGrpSpPr/>
            <p:nvPr/>
          </p:nvGrpSpPr>
          <p:grpSpPr>
            <a:xfrm>
              <a:off x="4177064" y="3776173"/>
              <a:ext cx="3373796" cy="2532862"/>
              <a:chOff x="1384402" y="2610535"/>
              <a:chExt cx="2255486" cy="2148805"/>
            </a:xfrm>
          </p:grpSpPr>
          <p:sp>
            <p:nvSpPr>
              <p:cNvPr id="11" name="Line 6"/>
              <p:cNvSpPr>
                <a:spLocks noChangeShapeType="1"/>
              </p:cNvSpPr>
              <p:nvPr/>
            </p:nvSpPr>
            <p:spPr bwMode="auto">
              <a:xfrm>
                <a:off x="1384402" y="278886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6"/>
              <p:cNvSpPr>
                <a:spLocks noChangeShapeType="1"/>
              </p:cNvSpPr>
              <p:nvPr/>
            </p:nvSpPr>
            <p:spPr bwMode="auto">
              <a:xfrm>
                <a:off x="1384402" y="324844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Line 6"/>
              <p:cNvSpPr>
                <a:spLocks noChangeShapeType="1"/>
              </p:cNvSpPr>
              <p:nvPr/>
            </p:nvSpPr>
            <p:spPr bwMode="auto">
              <a:xfrm>
                <a:off x="1384402" y="368421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Line 6"/>
              <p:cNvSpPr>
                <a:spLocks noChangeShapeType="1"/>
              </p:cNvSpPr>
              <p:nvPr/>
            </p:nvSpPr>
            <p:spPr bwMode="auto">
              <a:xfrm>
                <a:off x="1384402" y="414379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Line 6"/>
              <p:cNvSpPr>
                <a:spLocks noChangeShapeType="1"/>
              </p:cNvSpPr>
              <p:nvPr/>
            </p:nvSpPr>
            <p:spPr bwMode="auto">
              <a:xfrm>
                <a:off x="1384402" y="4563997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Line 6"/>
              <p:cNvSpPr>
                <a:spLocks noChangeShapeType="1"/>
              </p:cNvSpPr>
              <p:nvPr/>
            </p:nvSpPr>
            <p:spPr bwMode="auto">
              <a:xfrm rot="5400000">
                <a:off x="644554" y="3684938"/>
                <a:ext cx="21488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195135" y="4084177"/>
                  <a:ext cx="431800" cy="40011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5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195135" y="4084177"/>
                  <a:ext cx="431800" cy="40011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8333" b="-1071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626936" y="6088464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26936" y="6088464"/>
                  <a:ext cx="431800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1071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椭圆 16"/>
            <p:cNvSpPr/>
            <p:nvPr/>
          </p:nvSpPr>
          <p:spPr>
            <a:xfrm rot="5400000">
              <a:off x="4626936" y="4484658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677497" y="3551972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77497" y="3551972"/>
                  <a:ext cx="431800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1071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椭圆 18"/>
            <p:cNvSpPr/>
            <p:nvPr/>
          </p:nvSpPr>
          <p:spPr>
            <a:xfrm rot="5400000">
              <a:off x="5001297" y="5526753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 rot="5400000">
              <a:off x="6537179" y="4468406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962031" y="5596881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4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62031" y="5596881"/>
                  <a:ext cx="431800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272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6105378" y="4116360"/>
                  <a:ext cx="431800" cy="40011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105378" y="4116360"/>
                  <a:ext cx="431800" cy="400111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r="-1667" b="-1071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044048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15963" y="1315726"/>
            <a:ext cx="1062513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A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为一对等量同种电荷连线上的两点（其中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为中点），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为连线中垂线上的一点。今将一个电荷量为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的负电荷自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沿直线移到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再沿直线移到</a:t>
            </a:r>
            <a:r>
              <a:rPr kumimoji="1"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，请分析在此过程中该电荷的电势能的变化情况。</a:t>
            </a:r>
            <a:endParaRPr kumimoji="1" lang="en-US" altLang="zh-CN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142189" y="3559743"/>
            <a:ext cx="3866539" cy="2146109"/>
            <a:chOff x="4142189" y="3559743"/>
            <a:chExt cx="3866539" cy="2146109"/>
          </a:xfrm>
        </p:grpSpPr>
        <p:grpSp>
          <p:nvGrpSpPr>
            <p:cNvPr id="7" name="组合 6"/>
            <p:cNvGrpSpPr/>
            <p:nvPr/>
          </p:nvGrpSpPr>
          <p:grpSpPr>
            <a:xfrm>
              <a:off x="4225551" y="3559743"/>
              <a:ext cx="3702390" cy="2146109"/>
              <a:chOff x="3985132" y="3776176"/>
              <a:chExt cx="4369601" cy="2532862"/>
            </a:xfrm>
          </p:grpSpPr>
          <p:sp>
            <p:nvSpPr>
              <p:cNvPr id="23" name="Line 6"/>
              <p:cNvSpPr>
                <a:spLocks noChangeShapeType="1"/>
              </p:cNvSpPr>
              <p:nvPr/>
            </p:nvSpPr>
            <p:spPr bwMode="auto">
              <a:xfrm rot="10800000">
                <a:off x="3985132" y="5042606"/>
                <a:ext cx="4369601" cy="0"/>
              </a:xfrm>
              <a:prstGeom prst="line">
                <a:avLst/>
              </a:prstGeom>
              <a:noFill/>
              <a:ln w="19050">
                <a:solidFill>
                  <a:srgbClr val="208E9B"/>
                </a:solidFill>
                <a:prstDash val="dash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Line 6"/>
              <p:cNvSpPr>
                <a:spLocks noChangeShapeType="1"/>
              </p:cNvSpPr>
              <p:nvPr/>
            </p:nvSpPr>
            <p:spPr bwMode="auto">
              <a:xfrm rot="5400000">
                <a:off x="4901982" y="5042607"/>
                <a:ext cx="2532862" cy="0"/>
              </a:xfrm>
              <a:prstGeom prst="line">
                <a:avLst/>
              </a:prstGeom>
              <a:noFill/>
              <a:ln w="19050">
                <a:solidFill>
                  <a:srgbClr val="208E9B"/>
                </a:solidFill>
                <a:prstDash val="dash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68412" y="5096606"/>
                    <a:ext cx="431800" cy="40011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1" lang="en-US" altLang="zh-CN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kumimoji="1" lang="en-US" altLang="zh-CN" sz="20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 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6168412" y="5096606"/>
                    <a:ext cx="431800" cy="400110"/>
                  </a:xfrm>
                  <a:prstGeom prst="rect">
                    <a:avLst/>
                  </a:prstGeom>
                  <a:blipFill rotWithShape="0">
                    <a:blip r:embed="rId2"/>
                    <a:stretch>
                      <a:fillRect b="-10714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" name="椭圆 16"/>
              <p:cNvSpPr/>
              <p:nvPr/>
            </p:nvSpPr>
            <p:spPr>
              <a:xfrm rot="5400000">
                <a:off x="4661205" y="500522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65255" y="5096606"/>
                    <a:ext cx="431800" cy="40011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1" lang="en-US" altLang="zh-CN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kumimoji="1" lang="en-US" altLang="zh-CN" sz="20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8" name="Text 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465255" y="5096606"/>
                    <a:ext cx="431800" cy="40011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b="-10714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" name="椭圆 18"/>
              <p:cNvSpPr/>
              <p:nvPr/>
            </p:nvSpPr>
            <p:spPr>
              <a:xfrm rot="5400000">
                <a:off x="6120523" y="498860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椭圆 19"/>
              <p:cNvSpPr/>
              <p:nvPr/>
            </p:nvSpPr>
            <p:spPr>
              <a:xfrm rot="5400000">
                <a:off x="6120523" y="41192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68412" y="3926623"/>
                    <a:ext cx="431800" cy="47221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1" lang="en-US" altLang="zh-CN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kumimoji="1" lang="en-US" altLang="zh-CN" sz="2000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5" name="Text 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6168412" y="3926623"/>
                    <a:ext cx="431800" cy="472214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6" name="椭圆 25"/>
            <p:cNvSpPr/>
            <p:nvPr/>
          </p:nvSpPr>
          <p:spPr>
            <a:xfrm>
              <a:off x="4142189" y="4519880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67000">
                  <a:srgbClr val="FF4F8A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smtClean="0">
                  <a:solidFill>
                    <a:schemeClr val="tx1"/>
                  </a:solidFill>
                </a:rPr>
                <a:t>+</a:t>
              </a:r>
              <a:endParaRPr lang="zh-CN" alt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7782896" y="4519880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67000">
                  <a:srgbClr val="FF4F8A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smtClean="0">
                  <a:solidFill>
                    <a:schemeClr val="tx1"/>
                  </a:solidFill>
                </a:rPr>
                <a:t>+</a:t>
              </a:r>
              <a:endParaRPr lang="zh-CN" altLang="en-US" sz="2400" b="1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00581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mtClean="0"/>
              <a:t>谢   谢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44325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新知导</a:t>
            </a:r>
            <a:r>
              <a:rPr lang="zh-CN" altLang="en-US" smtClean="0"/>
              <a:t>入</a:t>
            </a:r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179190" y="1410217"/>
            <a:ext cx="7412607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一个试探电荷在电场中某点由静止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释放，将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如何运动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4822006" y="2383067"/>
            <a:ext cx="2929528" cy="1354931"/>
            <a:chOff x="4822006" y="3590174"/>
            <a:chExt cx="2929528" cy="13549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726009" y="4475623"/>
                  <a:ext cx="1025525" cy="3929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726009" y="4475623"/>
                  <a:ext cx="1025525" cy="392993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4822006" y="3590174"/>
              <a:ext cx="2255486" cy="0"/>
            </a:xfrm>
            <a:prstGeom prst="line">
              <a:avLst/>
            </a:prstGeom>
            <a:noFill/>
            <a:ln w="3810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" name="Line 6"/>
            <p:cNvSpPr>
              <a:spLocks noChangeShapeType="1"/>
            </p:cNvSpPr>
            <p:nvPr/>
          </p:nvSpPr>
          <p:spPr bwMode="auto">
            <a:xfrm>
              <a:off x="4822006" y="4049755"/>
              <a:ext cx="2255486" cy="0"/>
            </a:xfrm>
            <a:prstGeom prst="line">
              <a:avLst/>
            </a:prstGeom>
            <a:noFill/>
            <a:ln w="3810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822006" y="4485524"/>
              <a:ext cx="2255486" cy="0"/>
            </a:xfrm>
            <a:prstGeom prst="line">
              <a:avLst/>
            </a:prstGeom>
            <a:noFill/>
            <a:ln w="3810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9" name="Line 6"/>
            <p:cNvSpPr>
              <a:spLocks noChangeShapeType="1"/>
            </p:cNvSpPr>
            <p:nvPr/>
          </p:nvSpPr>
          <p:spPr bwMode="auto">
            <a:xfrm>
              <a:off x="4822006" y="4945105"/>
              <a:ext cx="2255486" cy="0"/>
            </a:xfrm>
            <a:prstGeom prst="line">
              <a:avLst/>
            </a:prstGeom>
            <a:noFill/>
            <a:ln w="3810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268809" y="4077265"/>
                  <a:ext cx="697865" cy="3929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2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268809" y="4077265"/>
                  <a:ext cx="697865" cy="39299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7" name="直接箭头连接符 56"/>
          <p:cNvCxnSpPr>
            <a:endCxn id="62" idx="1"/>
          </p:cNvCxnSpPr>
          <p:nvPr/>
        </p:nvCxnSpPr>
        <p:spPr>
          <a:xfrm>
            <a:off x="5619750" y="3066655"/>
            <a:ext cx="649059" cy="0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" name="椭圆 57"/>
          <p:cNvSpPr/>
          <p:nvPr/>
        </p:nvSpPr>
        <p:spPr>
          <a:xfrm>
            <a:off x="5515362" y="2947617"/>
            <a:ext cx="225832" cy="225832"/>
          </a:xfrm>
          <a:prstGeom prst="ellipse">
            <a:avLst/>
          </a:prstGeom>
          <a:gradFill flip="none" rotWithShape="1">
            <a:gsLst>
              <a:gs pos="0">
                <a:srgbClr val="F1F0D7"/>
              </a:gs>
              <a:gs pos="95000">
                <a:srgbClr val="D7C68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smtClean="0">
                <a:solidFill>
                  <a:schemeClr val="tx1"/>
                </a:solidFill>
              </a:rPr>
              <a:t>+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364751" y="4298334"/>
            <a:ext cx="11572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在电场力作用下电荷做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加速运动，一段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时间后获得一定的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速度，试探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电荷的动能增加</a:t>
            </a:r>
          </a:p>
        </p:txBody>
      </p:sp>
      <p:sp>
        <p:nvSpPr>
          <p:cNvPr id="4" name="矩形 3"/>
          <p:cNvSpPr/>
          <p:nvPr/>
        </p:nvSpPr>
        <p:spPr>
          <a:xfrm>
            <a:off x="3551204" y="5234783"/>
            <a:ext cx="50209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什么能转换为动能的呢</a:t>
            </a:r>
            <a:r>
              <a:rPr lang="en-US" altLang="zh-CN" sz="36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58307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新知导</a:t>
            </a:r>
            <a:r>
              <a:rPr lang="zh-CN" altLang="en-US" smtClean="0"/>
              <a:t>入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矩形 58"/>
              <p:cNvSpPr/>
              <p:nvPr/>
            </p:nvSpPr>
            <p:spPr>
              <a:xfrm>
                <a:off x="2271088" y="4729612"/>
                <a:ext cx="29229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>
                    <a:latin typeface="楷体" panose="02010609060101010101" pitchFamily="49" charset="-122"/>
                    <a:ea typeface="楷体" panose="02010609060101010101" pitchFamily="49" charset="-122"/>
                  </a:rPr>
                  <a:t>重力做功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𝑊</m:t>
                    </m:r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𝑚</m:t>
                    </m:r>
                    <m:r>
                      <m:rPr>
                        <m:sty m:val="p"/>
                      </m:rPr>
                      <a:rPr lang="en-US" altLang="zh-CN" sz="2800" i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g</m:t>
                    </m:r>
                  </m:oMath>
                </a14:m>
                <a:endParaRPr lang="en-US" altLang="zh-CN" sz="280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59" name="矩形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1088" y="4729612"/>
                <a:ext cx="292298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4384" t="-15116" b="-290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/>
              <p:cNvSpPr/>
              <p:nvPr/>
            </p:nvSpPr>
            <p:spPr>
              <a:xfrm>
                <a:off x="6468300" y="4729612"/>
                <a:ext cx="31618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静电力做功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𝑊</m:t>
                    </m:r>
                    <m:r>
                      <a:rPr lang="en-US" altLang="zh-CN" sz="280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zh-CN" altLang="en-US" sz="2800" b="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？</m:t>
                    </m:r>
                  </m:oMath>
                </a14:m>
                <a:endParaRPr lang="en-US" altLang="zh-CN" sz="280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16" name="矩形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300" y="4729612"/>
                <a:ext cx="3161828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3854" t="-15116" b="-290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组合 8"/>
          <p:cNvGrpSpPr/>
          <p:nvPr/>
        </p:nvGrpSpPr>
        <p:grpSpPr>
          <a:xfrm>
            <a:off x="2943225" y="1891966"/>
            <a:ext cx="1333500" cy="2391337"/>
            <a:chOff x="3733800" y="2311066"/>
            <a:chExt cx="1333500" cy="2391337"/>
          </a:xfrm>
        </p:grpSpPr>
        <p:sp>
          <p:nvSpPr>
            <p:cNvPr id="18" name="椭圆 17"/>
            <p:cNvSpPr/>
            <p:nvPr/>
          </p:nvSpPr>
          <p:spPr>
            <a:xfrm rot="5400000">
              <a:off x="4200683" y="2311066"/>
              <a:ext cx="413084" cy="413084"/>
            </a:xfrm>
            <a:prstGeom prst="ellipse">
              <a:avLst/>
            </a:prstGeom>
            <a:gradFill flip="none" rotWithShape="1">
              <a:gsLst>
                <a:gs pos="0">
                  <a:srgbClr val="E4EDD9"/>
                </a:gs>
                <a:gs pos="77000">
                  <a:srgbClr val="99B58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p:cxnSp>
          <p:nvCxnSpPr>
            <p:cNvPr id="19" name="直接箭头连接符 18"/>
            <p:cNvCxnSpPr/>
            <p:nvPr/>
          </p:nvCxnSpPr>
          <p:spPr>
            <a:xfrm>
              <a:off x="4396391" y="2818541"/>
              <a:ext cx="0" cy="1367132"/>
            </a:xfrm>
            <a:prstGeom prst="straightConnector1">
              <a:avLst/>
            </a:prstGeom>
            <a:noFill/>
            <a:ln w="38100">
              <a:solidFill>
                <a:srgbClr val="208E9B"/>
              </a:solidFill>
              <a:prstDash val="dash"/>
              <a:miter lim="800000"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直接箭头连接符 16"/>
            <p:cNvCxnSpPr/>
            <p:nvPr/>
          </p:nvCxnSpPr>
          <p:spPr>
            <a:xfrm rot="5400000">
              <a:off x="4071861" y="2876652"/>
              <a:ext cx="649059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矩形 4"/>
            <p:cNvSpPr/>
            <p:nvPr/>
          </p:nvSpPr>
          <p:spPr>
            <a:xfrm>
              <a:off x="3733800" y="4588103"/>
              <a:ext cx="1333500" cy="114300"/>
            </a:xfrm>
            <a:prstGeom prst="rect">
              <a:avLst/>
            </a:prstGeom>
            <a:gradFill flip="none" rotWithShape="1">
              <a:gsLst>
                <a:gs pos="0">
                  <a:srgbClr val="71746B"/>
                </a:gs>
                <a:gs pos="100000">
                  <a:srgbClr val="D6DBD6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矩形 7"/>
                <p:cNvSpPr/>
                <p:nvPr/>
              </p:nvSpPr>
              <p:spPr>
                <a:xfrm>
                  <a:off x="4413658" y="2799597"/>
                  <a:ext cx="6415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1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𝒎</m:t>
                        </m:r>
                        <m:r>
                          <a:rPr lang="en-US" altLang="zh-CN" b="1" i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𝐠</m:t>
                        </m:r>
                      </m:oMath>
                    </m:oMathPara>
                  </a14:m>
                  <a:endParaRPr lang="en-US" altLang="zh-CN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8" name="矩形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3658" y="2799597"/>
                  <a:ext cx="641521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组合 10"/>
          <p:cNvGrpSpPr/>
          <p:nvPr/>
        </p:nvGrpSpPr>
        <p:grpSpPr>
          <a:xfrm>
            <a:off x="6754008" y="1519953"/>
            <a:ext cx="2590413" cy="2787904"/>
            <a:chOff x="5487183" y="1939053"/>
            <a:chExt cx="2590413" cy="2787904"/>
          </a:xfrm>
        </p:grpSpPr>
        <p:sp>
          <p:nvSpPr>
            <p:cNvPr id="22" name="矩形 21"/>
            <p:cNvSpPr/>
            <p:nvPr/>
          </p:nvSpPr>
          <p:spPr>
            <a:xfrm>
              <a:off x="5487183" y="1939053"/>
              <a:ext cx="2590413" cy="180000"/>
            </a:xfrm>
            <a:prstGeom prst="rect">
              <a:avLst/>
            </a:prstGeom>
            <a:solidFill>
              <a:srgbClr val="B8A2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5574278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5961628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rot="5400000">
              <a:off x="5574278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5400000">
              <a:off x="5961628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>
              <a:off x="6341040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6728390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rot="5400000">
              <a:off x="6341040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rot="5400000">
              <a:off x="6728390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>
              <a:off x="7091134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>
              <a:off x="7478484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rot="5400000">
              <a:off x="7091134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rot="5400000">
              <a:off x="7478484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7847578" y="2032228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rot="5400000">
              <a:off x="7847578" y="202905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矩形 42"/>
            <p:cNvSpPr/>
            <p:nvPr/>
          </p:nvSpPr>
          <p:spPr>
            <a:xfrm>
              <a:off x="5487183" y="4546957"/>
              <a:ext cx="2590413" cy="180000"/>
            </a:xfrm>
            <a:prstGeom prst="rect">
              <a:avLst/>
            </a:prstGeom>
            <a:solidFill>
              <a:srgbClr val="B8A2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4" name="直接连接符 43"/>
            <p:cNvCxnSpPr/>
            <p:nvPr/>
          </p:nvCxnSpPr>
          <p:spPr>
            <a:xfrm>
              <a:off x="5574278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5961628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6341040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>
              <a:off x="6728390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>
              <a:off x="7091134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7478484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>
              <a:off x="7847578" y="464013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椭圆 60"/>
            <p:cNvSpPr/>
            <p:nvPr/>
          </p:nvSpPr>
          <p:spPr>
            <a:xfrm rot="5400000">
              <a:off x="6575848" y="2311066"/>
              <a:ext cx="413084" cy="413084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72000">
                  <a:srgbClr val="3B424B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p:cxnSp>
          <p:nvCxnSpPr>
            <p:cNvPr id="63" name="直接箭头连接符 62"/>
            <p:cNvCxnSpPr/>
            <p:nvPr/>
          </p:nvCxnSpPr>
          <p:spPr>
            <a:xfrm>
              <a:off x="6771556" y="2818541"/>
              <a:ext cx="0" cy="1367132"/>
            </a:xfrm>
            <a:prstGeom prst="straightConnector1">
              <a:avLst/>
            </a:prstGeom>
            <a:noFill/>
            <a:ln w="38100">
              <a:solidFill>
                <a:srgbClr val="208E9B"/>
              </a:solidFill>
              <a:prstDash val="dash"/>
              <a:miter lim="800000"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直接箭头连接符 63"/>
            <p:cNvCxnSpPr/>
            <p:nvPr/>
          </p:nvCxnSpPr>
          <p:spPr>
            <a:xfrm rot="5400000">
              <a:off x="6447026" y="2876652"/>
              <a:ext cx="649059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矩形 64"/>
                <p:cNvSpPr/>
                <p:nvPr/>
              </p:nvSpPr>
              <p:spPr>
                <a:xfrm>
                  <a:off x="6782389" y="2837123"/>
                  <a:ext cx="6383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𝒒𝑬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65" name="矩形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82389" y="2837123"/>
                  <a:ext cx="638315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16923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2034745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6525911" y="2607893"/>
            <a:ext cx="4257521" cy="1682763"/>
            <a:chOff x="6525911" y="2607893"/>
            <a:chExt cx="4257521" cy="16827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9757907" y="3224560"/>
                  <a:ext cx="1025525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6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757907" y="3224560"/>
                  <a:ext cx="1025525" cy="392993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组合 126"/>
            <p:cNvGrpSpPr/>
            <p:nvPr/>
          </p:nvGrpSpPr>
          <p:grpSpPr>
            <a:xfrm>
              <a:off x="6615522" y="2607893"/>
              <a:ext cx="3625748" cy="1597098"/>
              <a:chOff x="1384402" y="2788868"/>
              <a:chExt cx="2255486" cy="1354931"/>
            </a:xfrm>
          </p:grpSpPr>
          <p:sp>
            <p:nvSpPr>
              <p:cNvPr id="128" name="Line 6"/>
              <p:cNvSpPr>
                <a:spLocks noChangeShapeType="1"/>
              </p:cNvSpPr>
              <p:nvPr/>
            </p:nvSpPr>
            <p:spPr bwMode="auto">
              <a:xfrm>
                <a:off x="1384402" y="278886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9" name="Line 6"/>
              <p:cNvSpPr>
                <a:spLocks noChangeShapeType="1"/>
              </p:cNvSpPr>
              <p:nvPr/>
            </p:nvSpPr>
            <p:spPr bwMode="auto">
              <a:xfrm>
                <a:off x="1384402" y="324844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0" name="Line 6"/>
              <p:cNvSpPr>
                <a:spLocks noChangeShapeType="1"/>
              </p:cNvSpPr>
              <p:nvPr/>
            </p:nvSpPr>
            <p:spPr bwMode="auto">
              <a:xfrm>
                <a:off x="1384402" y="368421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1" name="Line 6"/>
              <p:cNvSpPr>
                <a:spLocks noChangeShapeType="1"/>
              </p:cNvSpPr>
              <p:nvPr/>
            </p:nvSpPr>
            <p:spPr bwMode="auto">
              <a:xfrm>
                <a:off x="1384402" y="414379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cxnSp>
          <p:nvCxnSpPr>
            <p:cNvPr id="132" name="直接连接符 131"/>
            <p:cNvCxnSpPr/>
            <p:nvPr/>
          </p:nvCxnSpPr>
          <p:spPr>
            <a:xfrm>
              <a:off x="7170048" y="3940175"/>
              <a:ext cx="25433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接连接符 132"/>
            <p:cNvCxnSpPr/>
            <p:nvPr/>
          </p:nvCxnSpPr>
          <p:spPr>
            <a:xfrm>
              <a:off x="9701322" y="2864722"/>
              <a:ext cx="0" cy="107545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接连接符 133"/>
            <p:cNvCxnSpPr/>
            <p:nvPr/>
          </p:nvCxnSpPr>
          <p:spPr>
            <a:xfrm flipV="1">
              <a:off x="7091670" y="2858932"/>
              <a:ext cx="2609652" cy="1069758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任意多边形 134"/>
            <p:cNvSpPr/>
            <p:nvPr/>
          </p:nvSpPr>
          <p:spPr>
            <a:xfrm>
              <a:off x="7091670" y="2812148"/>
              <a:ext cx="2603500" cy="1108977"/>
            </a:xfrm>
            <a:custGeom>
              <a:avLst/>
              <a:gdLst>
                <a:gd name="connsiteX0" fmla="*/ 0 w 2603500"/>
                <a:gd name="connsiteY0" fmla="*/ 1108977 h 1108977"/>
                <a:gd name="connsiteX1" fmla="*/ 82550 w 2603500"/>
                <a:gd name="connsiteY1" fmla="*/ 829577 h 1108977"/>
                <a:gd name="connsiteX2" fmla="*/ 438150 w 2603500"/>
                <a:gd name="connsiteY2" fmla="*/ 429527 h 1108977"/>
                <a:gd name="connsiteX3" fmla="*/ 1079500 w 2603500"/>
                <a:gd name="connsiteY3" fmla="*/ 150127 h 1108977"/>
                <a:gd name="connsiteX4" fmla="*/ 1911350 w 2603500"/>
                <a:gd name="connsiteY4" fmla="*/ 4077 h 1108977"/>
                <a:gd name="connsiteX5" fmla="*/ 2603500 w 2603500"/>
                <a:gd name="connsiteY5" fmla="*/ 54877 h 110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03500" h="1108977">
                  <a:moveTo>
                    <a:pt x="0" y="1108977"/>
                  </a:moveTo>
                  <a:cubicBezTo>
                    <a:pt x="4762" y="1025898"/>
                    <a:pt x="9525" y="942819"/>
                    <a:pt x="82550" y="829577"/>
                  </a:cubicBezTo>
                  <a:cubicBezTo>
                    <a:pt x="155575" y="716335"/>
                    <a:pt x="271992" y="542769"/>
                    <a:pt x="438150" y="429527"/>
                  </a:cubicBezTo>
                  <a:cubicBezTo>
                    <a:pt x="604308" y="316285"/>
                    <a:pt x="833967" y="221035"/>
                    <a:pt x="1079500" y="150127"/>
                  </a:cubicBezTo>
                  <a:cubicBezTo>
                    <a:pt x="1325033" y="79219"/>
                    <a:pt x="1657350" y="19952"/>
                    <a:pt x="1911350" y="4077"/>
                  </a:cubicBezTo>
                  <a:cubicBezTo>
                    <a:pt x="2165350" y="-11798"/>
                    <a:pt x="2384425" y="21539"/>
                    <a:pt x="2603500" y="54877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6525911" y="3708986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7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525911" y="3708986"/>
                  <a:ext cx="431800" cy="40011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8" name="直接箭头连接符 137"/>
            <p:cNvCxnSpPr/>
            <p:nvPr/>
          </p:nvCxnSpPr>
          <p:spPr>
            <a:xfrm>
              <a:off x="7117865" y="3939516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矩形 138"/>
                <p:cNvSpPr/>
                <p:nvPr/>
              </p:nvSpPr>
              <p:spPr>
                <a:xfrm>
                  <a:off x="7522164" y="3890546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139" name="矩形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2164" y="3890546"/>
                  <a:ext cx="478015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0" name="椭圆 139"/>
            <p:cNvSpPr/>
            <p:nvPr/>
          </p:nvSpPr>
          <p:spPr>
            <a:xfrm>
              <a:off x="6993632" y="3814401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rgbClr val="F1F0D7"/>
                </a:gs>
                <a:gs pos="95000">
                  <a:srgbClr val="D7C68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smtClean="0">
                  <a:solidFill>
                    <a:schemeClr val="tx1"/>
                  </a:solidFill>
                </a:rPr>
                <a:t>+</a:t>
              </a:r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9809470" y="2653610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4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809470" y="2653610"/>
                  <a:ext cx="431800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5" name="椭圆 164"/>
            <p:cNvSpPr/>
            <p:nvPr/>
          </p:nvSpPr>
          <p:spPr>
            <a:xfrm rot="5400000">
              <a:off x="9649907" y="2810720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9701322" y="3767848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9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701322" y="3767848"/>
                  <a:ext cx="431800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35364" y="1786806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把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正电荷沿不同路径从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点移到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电场力做功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3791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一、静电力做功的特点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2207101" y="3940175"/>
            <a:ext cx="25433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/>
        </p:nvCxnSpPr>
        <p:spPr>
          <a:xfrm>
            <a:off x="4738375" y="2864722"/>
            <a:ext cx="0" cy="10754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 flipV="1">
            <a:off x="2128723" y="2858932"/>
            <a:ext cx="2609652" cy="106975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任意多边形 16"/>
          <p:cNvSpPr/>
          <p:nvPr/>
        </p:nvSpPr>
        <p:spPr>
          <a:xfrm>
            <a:off x="2128723" y="2812148"/>
            <a:ext cx="2603500" cy="1108977"/>
          </a:xfrm>
          <a:custGeom>
            <a:avLst/>
            <a:gdLst>
              <a:gd name="connsiteX0" fmla="*/ 0 w 2603500"/>
              <a:gd name="connsiteY0" fmla="*/ 1108977 h 1108977"/>
              <a:gd name="connsiteX1" fmla="*/ 82550 w 2603500"/>
              <a:gd name="connsiteY1" fmla="*/ 829577 h 1108977"/>
              <a:gd name="connsiteX2" fmla="*/ 438150 w 2603500"/>
              <a:gd name="connsiteY2" fmla="*/ 429527 h 1108977"/>
              <a:gd name="connsiteX3" fmla="*/ 1079500 w 2603500"/>
              <a:gd name="connsiteY3" fmla="*/ 150127 h 1108977"/>
              <a:gd name="connsiteX4" fmla="*/ 1911350 w 2603500"/>
              <a:gd name="connsiteY4" fmla="*/ 4077 h 1108977"/>
              <a:gd name="connsiteX5" fmla="*/ 2603500 w 2603500"/>
              <a:gd name="connsiteY5" fmla="*/ 54877 h 1108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3500" h="1108977">
                <a:moveTo>
                  <a:pt x="0" y="1108977"/>
                </a:moveTo>
                <a:cubicBezTo>
                  <a:pt x="4762" y="1025898"/>
                  <a:pt x="9525" y="942819"/>
                  <a:pt x="82550" y="829577"/>
                </a:cubicBezTo>
                <a:cubicBezTo>
                  <a:pt x="155575" y="716335"/>
                  <a:pt x="271992" y="542769"/>
                  <a:pt x="438150" y="429527"/>
                </a:cubicBezTo>
                <a:cubicBezTo>
                  <a:pt x="604308" y="316285"/>
                  <a:pt x="833967" y="221035"/>
                  <a:pt x="1079500" y="150127"/>
                </a:cubicBezTo>
                <a:cubicBezTo>
                  <a:pt x="1325033" y="79219"/>
                  <a:pt x="1657350" y="19952"/>
                  <a:pt x="1911350" y="4077"/>
                </a:cubicBezTo>
                <a:cubicBezTo>
                  <a:pt x="2165350" y="-11798"/>
                  <a:pt x="2384425" y="21539"/>
                  <a:pt x="2603500" y="54877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>
            <a:off x="2122373" y="2378232"/>
            <a:ext cx="2616200" cy="1542893"/>
          </a:xfrm>
          <a:custGeom>
            <a:avLst/>
            <a:gdLst>
              <a:gd name="connsiteX0" fmla="*/ 0 w 2616200"/>
              <a:gd name="connsiteY0" fmla="*/ 1542893 h 1542893"/>
              <a:gd name="connsiteX1" fmla="*/ 444500 w 2616200"/>
              <a:gd name="connsiteY1" fmla="*/ 1193643 h 1542893"/>
              <a:gd name="connsiteX2" fmla="*/ 349250 w 2616200"/>
              <a:gd name="connsiteY2" fmla="*/ 666593 h 1542893"/>
              <a:gd name="connsiteX3" fmla="*/ 1016000 w 2616200"/>
              <a:gd name="connsiteY3" fmla="*/ 444343 h 1542893"/>
              <a:gd name="connsiteX4" fmla="*/ 1212850 w 2616200"/>
              <a:gd name="connsiteY4" fmla="*/ 742793 h 1542893"/>
              <a:gd name="connsiteX5" fmla="*/ 1670050 w 2616200"/>
              <a:gd name="connsiteY5" fmla="*/ 44293 h 1542893"/>
              <a:gd name="connsiteX6" fmla="*/ 2349500 w 2616200"/>
              <a:gd name="connsiteY6" fmla="*/ 120493 h 1542893"/>
              <a:gd name="connsiteX7" fmla="*/ 2190750 w 2616200"/>
              <a:gd name="connsiteY7" fmla="*/ 520543 h 1542893"/>
              <a:gd name="connsiteX8" fmla="*/ 2616200 w 2616200"/>
              <a:gd name="connsiteY8" fmla="*/ 482443 h 1542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6200" h="1542893">
                <a:moveTo>
                  <a:pt x="0" y="1542893"/>
                </a:moveTo>
                <a:cubicBezTo>
                  <a:pt x="193146" y="1441293"/>
                  <a:pt x="386292" y="1339693"/>
                  <a:pt x="444500" y="1193643"/>
                </a:cubicBezTo>
                <a:cubicBezTo>
                  <a:pt x="502708" y="1047593"/>
                  <a:pt x="254000" y="791476"/>
                  <a:pt x="349250" y="666593"/>
                </a:cubicBezTo>
                <a:cubicBezTo>
                  <a:pt x="444500" y="541710"/>
                  <a:pt x="872067" y="431643"/>
                  <a:pt x="1016000" y="444343"/>
                </a:cubicBezTo>
                <a:cubicBezTo>
                  <a:pt x="1159933" y="457043"/>
                  <a:pt x="1103842" y="809468"/>
                  <a:pt x="1212850" y="742793"/>
                </a:cubicBezTo>
                <a:cubicBezTo>
                  <a:pt x="1321858" y="676118"/>
                  <a:pt x="1480608" y="148010"/>
                  <a:pt x="1670050" y="44293"/>
                </a:cubicBezTo>
                <a:cubicBezTo>
                  <a:pt x="1859492" y="-59424"/>
                  <a:pt x="2262717" y="41118"/>
                  <a:pt x="2349500" y="120493"/>
                </a:cubicBezTo>
                <a:cubicBezTo>
                  <a:pt x="2436283" y="199868"/>
                  <a:pt x="2146300" y="460218"/>
                  <a:pt x="2190750" y="520543"/>
                </a:cubicBezTo>
                <a:cubicBezTo>
                  <a:pt x="2235200" y="580868"/>
                  <a:pt x="2425700" y="531655"/>
                  <a:pt x="2616200" y="482443"/>
                </a:cubicBezTo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6" name="组合 25"/>
          <p:cNvGrpSpPr/>
          <p:nvPr/>
        </p:nvGrpSpPr>
        <p:grpSpPr>
          <a:xfrm>
            <a:off x="2154918" y="3890546"/>
            <a:ext cx="882314" cy="400110"/>
            <a:chOff x="2154918" y="3890546"/>
            <a:chExt cx="882314" cy="400110"/>
          </a:xfrm>
        </p:grpSpPr>
        <p:cxnSp>
          <p:nvCxnSpPr>
            <p:cNvPr id="82" name="直接箭头连接符 81"/>
            <p:cNvCxnSpPr/>
            <p:nvPr/>
          </p:nvCxnSpPr>
          <p:spPr>
            <a:xfrm>
              <a:off x="2154918" y="3939516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矩形 82"/>
                <p:cNvSpPr/>
                <p:nvPr/>
              </p:nvSpPr>
              <p:spPr>
                <a:xfrm>
                  <a:off x="2559217" y="3890546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83" name="矩形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9217" y="3890546"/>
                  <a:ext cx="478015" cy="40011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组合 24"/>
          <p:cNvGrpSpPr/>
          <p:nvPr/>
        </p:nvGrpSpPr>
        <p:grpSpPr>
          <a:xfrm>
            <a:off x="1562964" y="2607893"/>
            <a:ext cx="4257521" cy="1597098"/>
            <a:chOff x="1562964" y="2607893"/>
            <a:chExt cx="4257521" cy="15970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794960" y="3224560"/>
                  <a:ext cx="1025525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94960" y="3224560"/>
                  <a:ext cx="1025525" cy="392993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组合 2"/>
            <p:cNvGrpSpPr/>
            <p:nvPr/>
          </p:nvGrpSpPr>
          <p:grpSpPr>
            <a:xfrm>
              <a:off x="1652575" y="2607893"/>
              <a:ext cx="3625748" cy="1597098"/>
              <a:chOff x="1384402" y="2788868"/>
              <a:chExt cx="2255486" cy="1354931"/>
            </a:xfrm>
          </p:grpSpPr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>
                <a:off x="1384402" y="278886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" name="Line 6"/>
              <p:cNvSpPr>
                <a:spLocks noChangeShapeType="1"/>
              </p:cNvSpPr>
              <p:nvPr/>
            </p:nvSpPr>
            <p:spPr bwMode="auto">
              <a:xfrm>
                <a:off x="1384402" y="324844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" name="Line 6"/>
              <p:cNvSpPr>
                <a:spLocks noChangeShapeType="1"/>
              </p:cNvSpPr>
              <p:nvPr/>
            </p:nvSpPr>
            <p:spPr bwMode="auto">
              <a:xfrm>
                <a:off x="1384402" y="368421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Line 6"/>
              <p:cNvSpPr>
                <a:spLocks noChangeShapeType="1"/>
              </p:cNvSpPr>
              <p:nvPr/>
            </p:nvSpPr>
            <p:spPr bwMode="auto">
              <a:xfrm>
                <a:off x="1384402" y="414379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562964" y="3708986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4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62964" y="3708986"/>
                  <a:ext cx="431800" cy="40011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椭圆 48"/>
            <p:cNvSpPr/>
            <p:nvPr/>
          </p:nvSpPr>
          <p:spPr>
            <a:xfrm>
              <a:off x="2030685" y="3814401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rgbClr val="F1F0D7"/>
                </a:gs>
                <a:gs pos="95000">
                  <a:srgbClr val="D7C68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smtClean="0">
                  <a:solidFill>
                    <a:schemeClr val="tx1"/>
                  </a:solidFill>
                </a:rPr>
                <a:t>+</a:t>
              </a:r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846523" y="2653610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5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846523" y="2653610"/>
                  <a:ext cx="431800" cy="400110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椭圆 78"/>
            <p:cNvSpPr/>
            <p:nvPr/>
          </p:nvSpPr>
          <p:spPr>
            <a:xfrm rot="5400000">
              <a:off x="4686960" y="2810720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/>
              <p:cNvSpPr/>
              <p:nvPr/>
            </p:nvSpPr>
            <p:spPr>
              <a:xfrm>
                <a:off x="3625804" y="4505322"/>
                <a:ext cx="46365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·|</m:t>
                      </m:r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sty m:val="p"/>
                        </m:rPr>
                        <a:rPr lang="en-US" altLang="zh-CN" sz="2400" i="1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l-GR" altLang="zh-CN" sz="2400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l-GR" altLang="zh-CN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𝑞𝐸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·|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𝐴𝑀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altLang="zh-CN" sz="2400"/>
              </a:p>
            </p:txBody>
          </p:sp>
        </mc:Choice>
        <mc:Fallback xmlns=""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804" y="4505322"/>
                <a:ext cx="4636526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组合 28"/>
          <p:cNvGrpSpPr/>
          <p:nvPr/>
        </p:nvGrpSpPr>
        <p:grpSpPr>
          <a:xfrm>
            <a:off x="7075531" y="2844115"/>
            <a:ext cx="2613707" cy="1099392"/>
            <a:chOff x="7075531" y="2844115"/>
            <a:chExt cx="2613707" cy="1099392"/>
          </a:xfrm>
        </p:grpSpPr>
        <p:grpSp>
          <p:nvGrpSpPr>
            <p:cNvPr id="141" name="组合 140"/>
            <p:cNvGrpSpPr/>
            <p:nvPr/>
          </p:nvGrpSpPr>
          <p:grpSpPr>
            <a:xfrm>
              <a:off x="7075531" y="3524251"/>
              <a:ext cx="179854" cy="419256"/>
              <a:chOff x="1797526" y="3974088"/>
              <a:chExt cx="2543359" cy="1075453"/>
            </a:xfrm>
          </p:grpSpPr>
          <p:cxnSp>
            <p:nvCxnSpPr>
              <p:cNvPr id="142" name="直接连接符 141"/>
              <p:cNvCxnSpPr/>
              <p:nvPr/>
            </p:nvCxnSpPr>
            <p:spPr>
              <a:xfrm>
                <a:off x="1797526" y="5049541"/>
                <a:ext cx="2543359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接连接符 142"/>
              <p:cNvCxnSpPr/>
              <p:nvPr/>
            </p:nvCxnSpPr>
            <p:spPr>
              <a:xfrm>
                <a:off x="4328800" y="3974088"/>
                <a:ext cx="0" cy="1075453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4" name="组合 143"/>
            <p:cNvGrpSpPr/>
            <p:nvPr/>
          </p:nvGrpSpPr>
          <p:grpSpPr>
            <a:xfrm>
              <a:off x="7256506" y="3224559"/>
              <a:ext cx="306766" cy="300257"/>
              <a:chOff x="1797526" y="3974088"/>
              <a:chExt cx="2543359" cy="1075453"/>
            </a:xfrm>
          </p:grpSpPr>
          <p:cxnSp>
            <p:nvCxnSpPr>
              <p:cNvPr id="145" name="直接连接符 144"/>
              <p:cNvCxnSpPr/>
              <p:nvPr/>
            </p:nvCxnSpPr>
            <p:spPr>
              <a:xfrm>
                <a:off x="1797526" y="5049541"/>
                <a:ext cx="2543359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接连接符 145"/>
              <p:cNvCxnSpPr/>
              <p:nvPr/>
            </p:nvCxnSpPr>
            <p:spPr>
              <a:xfrm>
                <a:off x="4328800" y="3974088"/>
                <a:ext cx="0" cy="1075453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组合 146"/>
            <p:cNvGrpSpPr/>
            <p:nvPr/>
          </p:nvGrpSpPr>
          <p:grpSpPr>
            <a:xfrm>
              <a:off x="7562967" y="3073428"/>
              <a:ext cx="306766" cy="145549"/>
              <a:chOff x="1797526" y="3974088"/>
              <a:chExt cx="2543359" cy="1075453"/>
            </a:xfrm>
          </p:grpSpPr>
          <p:cxnSp>
            <p:nvCxnSpPr>
              <p:cNvPr id="148" name="直接连接符 147"/>
              <p:cNvCxnSpPr/>
              <p:nvPr/>
            </p:nvCxnSpPr>
            <p:spPr>
              <a:xfrm>
                <a:off x="1797526" y="5049541"/>
                <a:ext cx="2543359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直接连接符 148"/>
              <p:cNvCxnSpPr/>
              <p:nvPr/>
            </p:nvCxnSpPr>
            <p:spPr>
              <a:xfrm>
                <a:off x="4328800" y="3974088"/>
                <a:ext cx="0" cy="1075453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0" name="组合 149"/>
            <p:cNvGrpSpPr/>
            <p:nvPr/>
          </p:nvGrpSpPr>
          <p:grpSpPr>
            <a:xfrm>
              <a:off x="7859739" y="2936055"/>
              <a:ext cx="436957" cy="145549"/>
              <a:chOff x="1797526" y="3974088"/>
              <a:chExt cx="2543359" cy="1075453"/>
            </a:xfrm>
          </p:grpSpPr>
          <p:cxnSp>
            <p:nvCxnSpPr>
              <p:cNvPr id="151" name="直接连接符 150"/>
              <p:cNvCxnSpPr/>
              <p:nvPr/>
            </p:nvCxnSpPr>
            <p:spPr>
              <a:xfrm>
                <a:off x="1797526" y="5049541"/>
                <a:ext cx="2543359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直接连接符 151"/>
              <p:cNvCxnSpPr/>
              <p:nvPr/>
            </p:nvCxnSpPr>
            <p:spPr>
              <a:xfrm>
                <a:off x="4328800" y="3974088"/>
                <a:ext cx="0" cy="1075453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" name="组合 152"/>
            <p:cNvGrpSpPr/>
            <p:nvPr/>
          </p:nvGrpSpPr>
          <p:grpSpPr>
            <a:xfrm>
              <a:off x="8307414" y="2844115"/>
              <a:ext cx="1381824" cy="101245"/>
              <a:chOff x="1797526" y="3974088"/>
              <a:chExt cx="2543359" cy="1075453"/>
            </a:xfrm>
          </p:grpSpPr>
          <p:cxnSp>
            <p:nvCxnSpPr>
              <p:cNvPr id="154" name="直接连接符 153"/>
              <p:cNvCxnSpPr/>
              <p:nvPr/>
            </p:nvCxnSpPr>
            <p:spPr>
              <a:xfrm>
                <a:off x="1797526" y="5049541"/>
                <a:ext cx="2543359" cy="0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直接连接符 154"/>
              <p:cNvCxnSpPr/>
              <p:nvPr/>
            </p:nvCxnSpPr>
            <p:spPr>
              <a:xfrm>
                <a:off x="4328800" y="3974088"/>
                <a:ext cx="0" cy="1075453"/>
              </a:xfrm>
              <a:prstGeom prst="line">
                <a:avLst/>
              </a:prstGeom>
              <a:ln w="127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组合 29"/>
          <p:cNvGrpSpPr/>
          <p:nvPr/>
        </p:nvGrpSpPr>
        <p:grpSpPr>
          <a:xfrm>
            <a:off x="7254530" y="2873373"/>
            <a:ext cx="1987904" cy="898094"/>
            <a:chOff x="7254530" y="2873373"/>
            <a:chExt cx="1987904" cy="898094"/>
          </a:xfrm>
        </p:grpSpPr>
        <p:cxnSp>
          <p:nvCxnSpPr>
            <p:cNvPr id="156" name="直接箭头连接符 155"/>
            <p:cNvCxnSpPr/>
            <p:nvPr/>
          </p:nvCxnSpPr>
          <p:spPr>
            <a:xfrm>
              <a:off x="7254530" y="3529942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7" name="直接箭头连接符 156"/>
            <p:cNvCxnSpPr/>
            <p:nvPr/>
          </p:nvCxnSpPr>
          <p:spPr>
            <a:xfrm>
              <a:off x="7561814" y="3218977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8" name="直接箭头连接符 157"/>
            <p:cNvCxnSpPr/>
            <p:nvPr/>
          </p:nvCxnSpPr>
          <p:spPr>
            <a:xfrm>
              <a:off x="7868275" y="3081604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9" name="直接箭头连接符 158"/>
            <p:cNvCxnSpPr/>
            <p:nvPr/>
          </p:nvCxnSpPr>
          <p:spPr>
            <a:xfrm>
              <a:off x="8307414" y="2945360"/>
              <a:ext cx="616857" cy="0"/>
            </a:xfrm>
            <a:prstGeom prst="straightConnector1">
              <a:avLst/>
            </a:prstGeom>
            <a:noFill/>
            <a:ln w="38100">
              <a:solidFill>
                <a:srgbClr val="C00000"/>
              </a:solidFill>
              <a:miter lim="800000"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矩形 159"/>
                <p:cNvSpPr/>
                <p:nvPr/>
              </p:nvSpPr>
              <p:spPr>
                <a:xfrm>
                  <a:off x="7750517" y="3371357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160" name="矩形 1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0517" y="3371357"/>
                  <a:ext cx="478015" cy="40011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矩形 160"/>
                <p:cNvSpPr/>
                <p:nvPr/>
              </p:nvSpPr>
              <p:spPr>
                <a:xfrm>
                  <a:off x="8055825" y="3107360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161" name="矩形 1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55825" y="3107360"/>
                  <a:ext cx="478015" cy="40011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矩形 161"/>
                <p:cNvSpPr/>
                <p:nvPr/>
              </p:nvSpPr>
              <p:spPr>
                <a:xfrm>
                  <a:off x="8350972" y="2957096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162" name="矩形 1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50972" y="2957096"/>
                  <a:ext cx="478015" cy="400110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3" name="矩形 162"/>
                <p:cNvSpPr/>
                <p:nvPr/>
              </p:nvSpPr>
              <p:spPr>
                <a:xfrm>
                  <a:off x="8764419" y="2873373"/>
                  <a:ext cx="47801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000" b="1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𝑭</m:t>
                        </m:r>
                      </m:oMath>
                    </m:oMathPara>
                  </a14:m>
                  <a:endParaRPr lang="en-US" altLang="zh-CN" sz="2000" b="1"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mc:Choice>
          <mc:Fallback xmlns="">
            <p:sp>
              <p:nvSpPr>
                <p:cNvPr id="163" name="矩形 1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4419" y="2873373"/>
                  <a:ext cx="478015" cy="400110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5200663"/>
            <a:ext cx="106339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电场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力做功特点：静电力做功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与路径无关，只</a:t>
            </a: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与初末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位置有关。</a:t>
            </a:r>
          </a:p>
        </p:txBody>
      </p:sp>
      <p:sp>
        <p:nvSpPr>
          <p:cNvPr id="167" name="Text Box 2"/>
          <p:cNvSpPr txBox="1">
            <a:spLocks noChangeArrowheads="1"/>
          </p:cNvSpPr>
          <p:nvPr/>
        </p:nvSpPr>
        <p:spPr bwMode="auto">
          <a:xfrm>
            <a:off x="3598113" y="5719674"/>
            <a:ext cx="40380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对于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非匀强电场也适用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 Box 37"/>
              <p:cNvSpPr txBox="1">
                <a:spLocks noChangeArrowheads="1"/>
              </p:cNvSpPr>
              <p:nvPr/>
            </p:nvSpPr>
            <p:spPr bwMode="auto">
              <a:xfrm>
                <a:off x="4721805" y="3767848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𝑀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8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1805" y="3767848"/>
                <a:ext cx="431800" cy="400110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矩形 30"/>
          <p:cNvSpPr/>
          <p:nvPr/>
        </p:nvSpPr>
        <p:spPr>
          <a:xfrm>
            <a:off x="4388175" y="4505322"/>
            <a:ext cx="2137736" cy="461665"/>
          </a:xfrm>
          <a:prstGeom prst="rect">
            <a:avLst/>
          </a:prstGeom>
          <a:solidFill>
            <a:srgbClr val="FDF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113025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18" grpId="0" animBg="1"/>
      <p:bldP spid="22" grpId="0"/>
      <p:bldP spid="166" grpId="0"/>
      <p:bldP spid="167" grpId="0"/>
      <p:bldP spid="168" grpId="0"/>
      <p:bldP spid="3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485900" y="1786806"/>
            <a:ext cx="3990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把正电荷从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点移到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3791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一、静电力做功的特点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3"/>
              <p:cNvSpPr txBox="1">
                <a:spLocks noChangeArrowheads="1"/>
              </p:cNvSpPr>
              <p:nvPr/>
            </p:nvSpPr>
            <p:spPr bwMode="auto">
              <a:xfrm>
                <a:off x="4794960" y="3224560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4960" y="3224560"/>
                <a:ext cx="1025525" cy="3929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组合 2"/>
          <p:cNvGrpSpPr/>
          <p:nvPr/>
        </p:nvGrpSpPr>
        <p:grpSpPr>
          <a:xfrm>
            <a:off x="1652575" y="2607893"/>
            <a:ext cx="3625748" cy="1597098"/>
            <a:chOff x="1384402" y="2788868"/>
            <a:chExt cx="2255486" cy="1354931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7" name="直接连接符 6"/>
          <p:cNvCxnSpPr/>
          <p:nvPr/>
        </p:nvCxnSpPr>
        <p:spPr>
          <a:xfrm>
            <a:off x="2207101" y="3940175"/>
            <a:ext cx="25433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/>
        </p:nvCxnSpPr>
        <p:spPr>
          <a:xfrm>
            <a:off x="4738375" y="2864722"/>
            <a:ext cx="0" cy="10754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 flipV="1">
            <a:off x="2128723" y="2858932"/>
            <a:ext cx="2609652" cy="106975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任意多边形 16"/>
          <p:cNvSpPr/>
          <p:nvPr/>
        </p:nvSpPr>
        <p:spPr>
          <a:xfrm>
            <a:off x="2128723" y="2812148"/>
            <a:ext cx="2603500" cy="1108977"/>
          </a:xfrm>
          <a:custGeom>
            <a:avLst/>
            <a:gdLst>
              <a:gd name="connsiteX0" fmla="*/ 0 w 2603500"/>
              <a:gd name="connsiteY0" fmla="*/ 1108977 h 1108977"/>
              <a:gd name="connsiteX1" fmla="*/ 82550 w 2603500"/>
              <a:gd name="connsiteY1" fmla="*/ 829577 h 1108977"/>
              <a:gd name="connsiteX2" fmla="*/ 438150 w 2603500"/>
              <a:gd name="connsiteY2" fmla="*/ 429527 h 1108977"/>
              <a:gd name="connsiteX3" fmla="*/ 1079500 w 2603500"/>
              <a:gd name="connsiteY3" fmla="*/ 150127 h 1108977"/>
              <a:gd name="connsiteX4" fmla="*/ 1911350 w 2603500"/>
              <a:gd name="connsiteY4" fmla="*/ 4077 h 1108977"/>
              <a:gd name="connsiteX5" fmla="*/ 2603500 w 2603500"/>
              <a:gd name="connsiteY5" fmla="*/ 54877 h 1108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3500" h="1108977">
                <a:moveTo>
                  <a:pt x="0" y="1108977"/>
                </a:moveTo>
                <a:cubicBezTo>
                  <a:pt x="4762" y="1025898"/>
                  <a:pt x="9525" y="942819"/>
                  <a:pt x="82550" y="829577"/>
                </a:cubicBezTo>
                <a:cubicBezTo>
                  <a:pt x="155575" y="716335"/>
                  <a:pt x="271992" y="542769"/>
                  <a:pt x="438150" y="429527"/>
                </a:cubicBezTo>
                <a:cubicBezTo>
                  <a:pt x="604308" y="316285"/>
                  <a:pt x="833967" y="221035"/>
                  <a:pt x="1079500" y="150127"/>
                </a:cubicBezTo>
                <a:cubicBezTo>
                  <a:pt x="1325033" y="79219"/>
                  <a:pt x="1657350" y="19952"/>
                  <a:pt x="1911350" y="4077"/>
                </a:cubicBezTo>
                <a:cubicBezTo>
                  <a:pt x="2165350" y="-11798"/>
                  <a:pt x="2384425" y="21539"/>
                  <a:pt x="2603500" y="54877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>
            <a:off x="2122373" y="2378232"/>
            <a:ext cx="2616200" cy="1542893"/>
          </a:xfrm>
          <a:custGeom>
            <a:avLst/>
            <a:gdLst>
              <a:gd name="connsiteX0" fmla="*/ 0 w 2616200"/>
              <a:gd name="connsiteY0" fmla="*/ 1542893 h 1542893"/>
              <a:gd name="connsiteX1" fmla="*/ 444500 w 2616200"/>
              <a:gd name="connsiteY1" fmla="*/ 1193643 h 1542893"/>
              <a:gd name="connsiteX2" fmla="*/ 349250 w 2616200"/>
              <a:gd name="connsiteY2" fmla="*/ 666593 h 1542893"/>
              <a:gd name="connsiteX3" fmla="*/ 1016000 w 2616200"/>
              <a:gd name="connsiteY3" fmla="*/ 444343 h 1542893"/>
              <a:gd name="connsiteX4" fmla="*/ 1212850 w 2616200"/>
              <a:gd name="connsiteY4" fmla="*/ 742793 h 1542893"/>
              <a:gd name="connsiteX5" fmla="*/ 1670050 w 2616200"/>
              <a:gd name="connsiteY5" fmla="*/ 44293 h 1542893"/>
              <a:gd name="connsiteX6" fmla="*/ 2349500 w 2616200"/>
              <a:gd name="connsiteY6" fmla="*/ 120493 h 1542893"/>
              <a:gd name="connsiteX7" fmla="*/ 2190750 w 2616200"/>
              <a:gd name="connsiteY7" fmla="*/ 520543 h 1542893"/>
              <a:gd name="connsiteX8" fmla="*/ 2616200 w 2616200"/>
              <a:gd name="connsiteY8" fmla="*/ 482443 h 1542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6200" h="1542893">
                <a:moveTo>
                  <a:pt x="0" y="1542893"/>
                </a:moveTo>
                <a:cubicBezTo>
                  <a:pt x="193146" y="1441293"/>
                  <a:pt x="386292" y="1339693"/>
                  <a:pt x="444500" y="1193643"/>
                </a:cubicBezTo>
                <a:cubicBezTo>
                  <a:pt x="502708" y="1047593"/>
                  <a:pt x="254000" y="791476"/>
                  <a:pt x="349250" y="666593"/>
                </a:cubicBezTo>
                <a:cubicBezTo>
                  <a:pt x="444500" y="541710"/>
                  <a:pt x="872067" y="431643"/>
                  <a:pt x="1016000" y="444343"/>
                </a:cubicBezTo>
                <a:cubicBezTo>
                  <a:pt x="1159933" y="457043"/>
                  <a:pt x="1103842" y="809468"/>
                  <a:pt x="1212850" y="742793"/>
                </a:cubicBezTo>
                <a:cubicBezTo>
                  <a:pt x="1321858" y="676118"/>
                  <a:pt x="1480608" y="148010"/>
                  <a:pt x="1670050" y="44293"/>
                </a:cubicBezTo>
                <a:cubicBezTo>
                  <a:pt x="1859492" y="-59424"/>
                  <a:pt x="2262717" y="41118"/>
                  <a:pt x="2349500" y="120493"/>
                </a:cubicBezTo>
                <a:cubicBezTo>
                  <a:pt x="2436283" y="199868"/>
                  <a:pt x="2146300" y="460218"/>
                  <a:pt x="2190750" y="520543"/>
                </a:cubicBezTo>
                <a:cubicBezTo>
                  <a:pt x="2235200" y="580868"/>
                  <a:pt x="2425700" y="531655"/>
                  <a:pt x="2616200" y="482443"/>
                </a:cubicBezTo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62964" y="3708986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62964" y="3708986"/>
                <a:ext cx="43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直接箭头连接符 81"/>
          <p:cNvCxnSpPr/>
          <p:nvPr/>
        </p:nvCxnSpPr>
        <p:spPr>
          <a:xfrm>
            <a:off x="2154918" y="3939516"/>
            <a:ext cx="616857" cy="0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矩形 82"/>
              <p:cNvSpPr/>
              <p:nvPr/>
            </p:nvSpPr>
            <p:spPr>
              <a:xfrm>
                <a:off x="2559217" y="3890546"/>
                <a:ext cx="478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𝑭</m:t>
                      </m:r>
                    </m:oMath>
                  </m:oMathPara>
                </a14:m>
                <a:endParaRPr lang="en-US" altLang="zh-CN" sz="20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83" name="矩形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217" y="3890546"/>
                <a:ext cx="478015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椭圆 48"/>
          <p:cNvSpPr/>
          <p:nvPr/>
        </p:nvSpPr>
        <p:spPr>
          <a:xfrm>
            <a:off x="2030685" y="3814401"/>
            <a:ext cx="225832" cy="225832"/>
          </a:xfrm>
          <a:prstGeom prst="ellipse">
            <a:avLst/>
          </a:prstGeom>
          <a:gradFill flip="none" rotWithShape="1">
            <a:gsLst>
              <a:gs pos="0">
                <a:srgbClr val="F1F0D7"/>
              </a:gs>
              <a:gs pos="95000">
                <a:srgbClr val="D7C68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smtClean="0">
                <a:solidFill>
                  <a:schemeClr val="tx1"/>
                </a:solidFill>
              </a:rPr>
              <a:t>+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 Box 37"/>
              <p:cNvSpPr txBox="1">
                <a:spLocks noChangeArrowheads="1"/>
              </p:cNvSpPr>
              <p:nvPr/>
            </p:nvSpPr>
            <p:spPr bwMode="auto">
              <a:xfrm>
                <a:off x="4846523" y="2653610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5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46523" y="2653610"/>
                <a:ext cx="431800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椭圆 78"/>
          <p:cNvSpPr/>
          <p:nvPr/>
        </p:nvSpPr>
        <p:spPr>
          <a:xfrm rot="5400000">
            <a:off x="4686960" y="2810720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/>
              <p:cNvSpPr/>
              <p:nvPr/>
            </p:nvSpPr>
            <p:spPr>
              <a:xfrm>
                <a:off x="2179734" y="4505322"/>
                <a:ext cx="234705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𝑞𝐸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m:rPr>
                          <m:sty m:val="p"/>
                        </m:rPr>
                        <a:rPr lang="en-US" altLang="zh-CN" sz="2400" i="1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l-GR" altLang="zh-CN" sz="2400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altLang="zh-CN" sz="2400"/>
              </a:p>
            </p:txBody>
          </p:sp>
        </mc:Choice>
        <mc:Fallback xmlns=""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734" y="4505322"/>
                <a:ext cx="2347053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5248288"/>
            <a:ext cx="106339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做功的过程是一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个能量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转化的过程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，那么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电场力做功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的过程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是什么能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转化为什么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能呢？</a:t>
            </a: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6696075" y="1786806"/>
            <a:ext cx="3990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把负电荷从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点移到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 Box 13"/>
              <p:cNvSpPr txBox="1">
                <a:spLocks noChangeArrowheads="1"/>
              </p:cNvSpPr>
              <p:nvPr/>
            </p:nvSpPr>
            <p:spPr bwMode="auto">
              <a:xfrm>
                <a:off x="10005135" y="3224560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5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05135" y="3224560"/>
                <a:ext cx="1025525" cy="39299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组合 65"/>
          <p:cNvGrpSpPr/>
          <p:nvPr/>
        </p:nvGrpSpPr>
        <p:grpSpPr>
          <a:xfrm>
            <a:off x="6862750" y="2607893"/>
            <a:ext cx="3625748" cy="1597098"/>
            <a:chOff x="1384402" y="2788868"/>
            <a:chExt cx="2255486" cy="1354931"/>
          </a:xfrm>
        </p:grpSpPr>
        <p:sp>
          <p:nvSpPr>
            <p:cNvPr id="67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9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0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71" name="直接连接符 70"/>
          <p:cNvCxnSpPr/>
          <p:nvPr/>
        </p:nvCxnSpPr>
        <p:spPr>
          <a:xfrm>
            <a:off x="7417276" y="3940175"/>
            <a:ext cx="25433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>
            <a:off x="9948550" y="2864722"/>
            <a:ext cx="0" cy="10754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7338898" y="2858932"/>
            <a:ext cx="2609652" cy="106975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任意多边形 73"/>
          <p:cNvSpPr/>
          <p:nvPr/>
        </p:nvSpPr>
        <p:spPr>
          <a:xfrm>
            <a:off x="7338898" y="2812148"/>
            <a:ext cx="2603500" cy="1108977"/>
          </a:xfrm>
          <a:custGeom>
            <a:avLst/>
            <a:gdLst>
              <a:gd name="connsiteX0" fmla="*/ 0 w 2603500"/>
              <a:gd name="connsiteY0" fmla="*/ 1108977 h 1108977"/>
              <a:gd name="connsiteX1" fmla="*/ 82550 w 2603500"/>
              <a:gd name="connsiteY1" fmla="*/ 829577 h 1108977"/>
              <a:gd name="connsiteX2" fmla="*/ 438150 w 2603500"/>
              <a:gd name="connsiteY2" fmla="*/ 429527 h 1108977"/>
              <a:gd name="connsiteX3" fmla="*/ 1079500 w 2603500"/>
              <a:gd name="connsiteY3" fmla="*/ 150127 h 1108977"/>
              <a:gd name="connsiteX4" fmla="*/ 1911350 w 2603500"/>
              <a:gd name="connsiteY4" fmla="*/ 4077 h 1108977"/>
              <a:gd name="connsiteX5" fmla="*/ 2603500 w 2603500"/>
              <a:gd name="connsiteY5" fmla="*/ 54877 h 1108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3500" h="1108977">
                <a:moveTo>
                  <a:pt x="0" y="1108977"/>
                </a:moveTo>
                <a:cubicBezTo>
                  <a:pt x="4762" y="1025898"/>
                  <a:pt x="9525" y="942819"/>
                  <a:pt x="82550" y="829577"/>
                </a:cubicBezTo>
                <a:cubicBezTo>
                  <a:pt x="155575" y="716335"/>
                  <a:pt x="271992" y="542769"/>
                  <a:pt x="438150" y="429527"/>
                </a:cubicBezTo>
                <a:cubicBezTo>
                  <a:pt x="604308" y="316285"/>
                  <a:pt x="833967" y="221035"/>
                  <a:pt x="1079500" y="150127"/>
                </a:cubicBezTo>
                <a:cubicBezTo>
                  <a:pt x="1325033" y="79219"/>
                  <a:pt x="1657350" y="19952"/>
                  <a:pt x="1911350" y="4077"/>
                </a:cubicBezTo>
                <a:cubicBezTo>
                  <a:pt x="2165350" y="-11798"/>
                  <a:pt x="2384425" y="21539"/>
                  <a:pt x="2603500" y="54877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任意多边形 74"/>
          <p:cNvSpPr/>
          <p:nvPr/>
        </p:nvSpPr>
        <p:spPr>
          <a:xfrm>
            <a:off x="7332548" y="2378232"/>
            <a:ext cx="2616200" cy="1542893"/>
          </a:xfrm>
          <a:custGeom>
            <a:avLst/>
            <a:gdLst>
              <a:gd name="connsiteX0" fmla="*/ 0 w 2616200"/>
              <a:gd name="connsiteY0" fmla="*/ 1542893 h 1542893"/>
              <a:gd name="connsiteX1" fmla="*/ 444500 w 2616200"/>
              <a:gd name="connsiteY1" fmla="*/ 1193643 h 1542893"/>
              <a:gd name="connsiteX2" fmla="*/ 349250 w 2616200"/>
              <a:gd name="connsiteY2" fmla="*/ 666593 h 1542893"/>
              <a:gd name="connsiteX3" fmla="*/ 1016000 w 2616200"/>
              <a:gd name="connsiteY3" fmla="*/ 444343 h 1542893"/>
              <a:gd name="connsiteX4" fmla="*/ 1212850 w 2616200"/>
              <a:gd name="connsiteY4" fmla="*/ 742793 h 1542893"/>
              <a:gd name="connsiteX5" fmla="*/ 1670050 w 2616200"/>
              <a:gd name="connsiteY5" fmla="*/ 44293 h 1542893"/>
              <a:gd name="connsiteX6" fmla="*/ 2349500 w 2616200"/>
              <a:gd name="connsiteY6" fmla="*/ 120493 h 1542893"/>
              <a:gd name="connsiteX7" fmla="*/ 2190750 w 2616200"/>
              <a:gd name="connsiteY7" fmla="*/ 520543 h 1542893"/>
              <a:gd name="connsiteX8" fmla="*/ 2616200 w 2616200"/>
              <a:gd name="connsiteY8" fmla="*/ 482443 h 1542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6200" h="1542893">
                <a:moveTo>
                  <a:pt x="0" y="1542893"/>
                </a:moveTo>
                <a:cubicBezTo>
                  <a:pt x="193146" y="1441293"/>
                  <a:pt x="386292" y="1339693"/>
                  <a:pt x="444500" y="1193643"/>
                </a:cubicBezTo>
                <a:cubicBezTo>
                  <a:pt x="502708" y="1047593"/>
                  <a:pt x="254000" y="791476"/>
                  <a:pt x="349250" y="666593"/>
                </a:cubicBezTo>
                <a:cubicBezTo>
                  <a:pt x="444500" y="541710"/>
                  <a:pt x="872067" y="431643"/>
                  <a:pt x="1016000" y="444343"/>
                </a:cubicBezTo>
                <a:cubicBezTo>
                  <a:pt x="1159933" y="457043"/>
                  <a:pt x="1103842" y="809468"/>
                  <a:pt x="1212850" y="742793"/>
                </a:cubicBezTo>
                <a:cubicBezTo>
                  <a:pt x="1321858" y="676118"/>
                  <a:pt x="1480608" y="148010"/>
                  <a:pt x="1670050" y="44293"/>
                </a:cubicBezTo>
                <a:cubicBezTo>
                  <a:pt x="1859492" y="-59424"/>
                  <a:pt x="2262717" y="41118"/>
                  <a:pt x="2349500" y="120493"/>
                </a:cubicBezTo>
                <a:cubicBezTo>
                  <a:pt x="2436283" y="199868"/>
                  <a:pt x="2146300" y="460218"/>
                  <a:pt x="2190750" y="520543"/>
                </a:cubicBezTo>
                <a:cubicBezTo>
                  <a:pt x="2235200" y="580868"/>
                  <a:pt x="2425700" y="531655"/>
                  <a:pt x="2616200" y="482443"/>
                </a:cubicBezTo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 Box 37"/>
              <p:cNvSpPr txBox="1">
                <a:spLocks noChangeArrowheads="1"/>
              </p:cNvSpPr>
              <p:nvPr/>
            </p:nvSpPr>
            <p:spPr bwMode="auto">
              <a:xfrm>
                <a:off x="6835546" y="3590233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6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5546" y="3590233"/>
                <a:ext cx="431800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直接箭头连接符 76"/>
          <p:cNvCxnSpPr/>
          <p:nvPr/>
        </p:nvCxnSpPr>
        <p:spPr>
          <a:xfrm flipH="1">
            <a:off x="6696075" y="3939516"/>
            <a:ext cx="669018" cy="0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矩形 77"/>
              <p:cNvSpPr/>
              <p:nvPr/>
            </p:nvSpPr>
            <p:spPr>
              <a:xfrm>
                <a:off x="6321838" y="3890546"/>
                <a:ext cx="478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𝑭</m:t>
                      </m:r>
                    </m:oMath>
                  </m:oMathPara>
                </a14:m>
                <a:endParaRPr lang="en-US" altLang="zh-CN" sz="20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78" name="矩形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838" y="3890546"/>
                <a:ext cx="478015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椭圆 83"/>
          <p:cNvSpPr/>
          <p:nvPr/>
        </p:nvSpPr>
        <p:spPr>
          <a:xfrm>
            <a:off x="7240860" y="3814401"/>
            <a:ext cx="225832" cy="225832"/>
          </a:xfrm>
          <a:prstGeom prst="ellipse">
            <a:avLst/>
          </a:prstGeom>
          <a:gradFill flip="none" rotWithShape="1">
            <a:gsLst>
              <a:gs pos="0">
                <a:srgbClr val="F1F0D7"/>
              </a:gs>
              <a:gs pos="95000">
                <a:srgbClr val="D7C68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altLang="zh-CN" sz="4000" b="1" smtClean="0">
                <a:solidFill>
                  <a:schemeClr val="tx1"/>
                </a:solidFill>
              </a:rPr>
              <a:t>-</a:t>
            </a:r>
            <a:endParaRPr lang="zh-CN" altLang="en-US" sz="40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 Box 37"/>
              <p:cNvSpPr txBox="1">
                <a:spLocks noChangeArrowheads="1"/>
              </p:cNvSpPr>
              <p:nvPr/>
            </p:nvSpPr>
            <p:spPr bwMode="auto">
              <a:xfrm>
                <a:off x="10056698" y="2653610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5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56698" y="2653610"/>
                <a:ext cx="431800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椭圆 85"/>
          <p:cNvSpPr/>
          <p:nvPr/>
        </p:nvSpPr>
        <p:spPr>
          <a:xfrm rot="5400000">
            <a:off x="9897135" y="2810720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矩形 86"/>
              <p:cNvSpPr/>
              <p:nvPr/>
            </p:nvSpPr>
            <p:spPr>
              <a:xfrm>
                <a:off x="7389909" y="4505322"/>
                <a:ext cx="25762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altLang="zh-CN" sz="240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𝑞𝐸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m:rPr>
                          <m:sty m:val="p"/>
                        </m:rPr>
                        <a:rPr lang="en-US" altLang="zh-CN" sz="2400" i="1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l-GR" altLang="zh-CN" sz="2400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altLang="zh-CN" sz="2400"/>
              </a:p>
            </p:txBody>
          </p:sp>
        </mc:Choice>
        <mc:Fallback xmlns="">
          <p:sp>
            <p:nvSpPr>
              <p:cNvPr id="87" name="矩形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909" y="4505322"/>
                <a:ext cx="2576283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88734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166" grpId="0"/>
      <p:bldP spid="64" grpId="0"/>
      <p:bldP spid="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804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b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电场</a:t>
            </a:r>
            <a:r>
              <a:rPr kumimoji="1" lang="zh-CN" altLang="en-US" sz="24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中的电荷由于受到电场力作用而具有的势能。</a:t>
            </a:r>
          </a:p>
        </p:txBody>
      </p:sp>
      <p:sp>
        <p:nvSpPr>
          <p:cNvPr id="107" name="Text Box 2"/>
          <p:cNvSpPr txBox="1">
            <a:spLocks noChangeArrowheads="1"/>
          </p:cNvSpPr>
          <p:nvPr/>
        </p:nvSpPr>
        <p:spPr bwMode="auto">
          <a:xfrm>
            <a:off x="952501" y="5372424"/>
            <a:ext cx="467677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正电荷从</a:t>
            </a:r>
            <a:r>
              <a:rPr kumimoji="1" lang="en-US" altLang="zh-CN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点移到</a:t>
            </a:r>
            <a:r>
              <a:rPr kumimoji="1" lang="en-US" altLang="zh-CN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</a:t>
            </a:r>
            <a:r>
              <a:rPr kumimoji="1" lang="zh-CN" altLang="en-US" sz="20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静电力</a:t>
            </a:r>
            <a:r>
              <a:rPr kumimoji="1"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做正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功，电荷</a:t>
            </a:r>
            <a:r>
              <a:rPr kumimoji="1"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的电势能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减少。</a:t>
            </a:r>
            <a:endParaRPr kumimoji="1" lang="en-US" altLang="zh-CN" sz="20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8" name="Text Box 2"/>
          <p:cNvSpPr txBox="1">
            <a:spLocks noChangeArrowheads="1"/>
          </p:cNvSpPr>
          <p:nvPr/>
        </p:nvSpPr>
        <p:spPr bwMode="auto">
          <a:xfrm>
            <a:off x="6381750" y="5372424"/>
            <a:ext cx="5181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正电荷从</a:t>
            </a:r>
            <a:r>
              <a:rPr kumimoji="1" lang="en-US" altLang="zh-CN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点移到</a:t>
            </a:r>
            <a:r>
              <a:rPr kumimoji="1" lang="en-US" altLang="zh-CN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</a:t>
            </a:r>
            <a:r>
              <a:rPr kumimoji="1" lang="zh-CN" altLang="en-US" sz="20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时，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静电力</a:t>
            </a:r>
            <a:r>
              <a:rPr kumimoji="1"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做负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功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kumimoji="1" lang="zh-CN" altLang="en-US" sz="20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即</a:t>
            </a:r>
            <a:r>
              <a:rPr kumimoji="1" lang="zh-CN" altLang="en-US" sz="20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</a:t>
            </a:r>
            <a:r>
              <a:rPr kumimoji="1"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克服静电力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做功，电荷</a:t>
            </a:r>
            <a:r>
              <a:rPr kumimoji="1"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的电势能</a:t>
            </a:r>
            <a:r>
              <a:rPr kumimoji="1" lang="zh-CN" altLang="en-US" sz="20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增加。</a:t>
            </a:r>
            <a:endParaRPr kumimoji="1" lang="zh-CN" altLang="en-US" sz="20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485900" y="2490764"/>
            <a:ext cx="4334585" cy="2418185"/>
            <a:chOff x="1485900" y="2490764"/>
            <a:chExt cx="4334585" cy="2418185"/>
          </a:xfrm>
        </p:grpSpPr>
        <p:cxnSp>
          <p:nvCxnSpPr>
            <p:cNvPr id="111" name="直接连接符 110"/>
            <p:cNvCxnSpPr/>
            <p:nvPr/>
          </p:nvCxnSpPr>
          <p:spPr>
            <a:xfrm flipV="1">
              <a:off x="2128855" y="3551273"/>
              <a:ext cx="2609652" cy="1069758"/>
            </a:xfrm>
            <a:prstGeom prst="line">
              <a:avLst/>
            </a:prstGeom>
            <a:ln w="28575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 Box 2"/>
            <p:cNvSpPr txBox="1">
              <a:spLocks noChangeArrowheads="1"/>
            </p:cNvSpPr>
            <p:nvPr/>
          </p:nvSpPr>
          <p:spPr bwMode="auto">
            <a:xfrm>
              <a:off x="1485900" y="2490764"/>
              <a:ext cx="39909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zh-CN" altLang="en-US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把正电荷从</a:t>
              </a:r>
              <a:r>
                <a:rPr kumimoji="1" lang="en-US" altLang="zh-CN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A</a:t>
              </a:r>
              <a:r>
                <a:rPr kumimoji="1"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点移到</a:t>
              </a:r>
              <a:r>
                <a:rPr kumimoji="1"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B</a:t>
              </a:r>
              <a:endPara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794960" y="3928518"/>
                  <a:ext cx="1025525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7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94960" y="3928518"/>
                  <a:ext cx="1025525" cy="392993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8" name="组合 47"/>
            <p:cNvGrpSpPr/>
            <p:nvPr/>
          </p:nvGrpSpPr>
          <p:grpSpPr>
            <a:xfrm>
              <a:off x="1652575" y="3311851"/>
              <a:ext cx="3625748" cy="1597098"/>
              <a:chOff x="1384402" y="2788868"/>
              <a:chExt cx="2255486" cy="1354931"/>
            </a:xfrm>
          </p:grpSpPr>
          <p:sp>
            <p:nvSpPr>
              <p:cNvPr id="50" name="Line 6"/>
              <p:cNvSpPr>
                <a:spLocks noChangeShapeType="1"/>
              </p:cNvSpPr>
              <p:nvPr/>
            </p:nvSpPr>
            <p:spPr bwMode="auto">
              <a:xfrm>
                <a:off x="1384402" y="278886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Line 6"/>
              <p:cNvSpPr>
                <a:spLocks noChangeShapeType="1"/>
              </p:cNvSpPr>
              <p:nvPr/>
            </p:nvSpPr>
            <p:spPr bwMode="auto">
              <a:xfrm>
                <a:off x="1384402" y="324844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Line 6"/>
              <p:cNvSpPr>
                <a:spLocks noChangeShapeType="1"/>
              </p:cNvSpPr>
              <p:nvPr/>
            </p:nvSpPr>
            <p:spPr bwMode="auto">
              <a:xfrm>
                <a:off x="1384402" y="368421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3" name="Line 6"/>
              <p:cNvSpPr>
                <a:spLocks noChangeShapeType="1"/>
              </p:cNvSpPr>
              <p:nvPr/>
            </p:nvSpPr>
            <p:spPr bwMode="auto">
              <a:xfrm>
                <a:off x="1384402" y="414379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562964" y="4412944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9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62964" y="4412944"/>
                  <a:ext cx="431800" cy="40011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椭圆 61"/>
            <p:cNvSpPr/>
            <p:nvPr/>
          </p:nvSpPr>
          <p:spPr>
            <a:xfrm>
              <a:off x="2030685" y="4518359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rgbClr val="F1F0D7"/>
                </a:gs>
                <a:gs pos="95000">
                  <a:srgbClr val="D7C68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smtClean="0">
                  <a:solidFill>
                    <a:schemeClr val="tx1"/>
                  </a:solidFill>
                </a:rPr>
                <a:t>+</a:t>
              </a:r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846523" y="3357568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3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846523" y="3357568"/>
                  <a:ext cx="431800" cy="40011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8" name="椭圆 87"/>
            <p:cNvSpPr/>
            <p:nvPr/>
          </p:nvSpPr>
          <p:spPr>
            <a:xfrm rot="5400000">
              <a:off x="4686960" y="3514678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p:cxnSp>
          <p:nvCxnSpPr>
            <p:cNvPr id="112" name="直接连接符 111"/>
            <p:cNvCxnSpPr/>
            <p:nvPr/>
          </p:nvCxnSpPr>
          <p:spPr>
            <a:xfrm flipV="1">
              <a:off x="2658623" y="3957625"/>
              <a:ext cx="550908" cy="225831"/>
            </a:xfrm>
            <a:prstGeom prst="line">
              <a:avLst/>
            </a:prstGeom>
            <a:ln w="285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615839" y="3735380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𝑣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5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15839" y="3735380"/>
                  <a:ext cx="431800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组合 10"/>
          <p:cNvGrpSpPr/>
          <p:nvPr/>
        </p:nvGrpSpPr>
        <p:grpSpPr>
          <a:xfrm>
            <a:off x="6696075" y="2490764"/>
            <a:ext cx="4334585" cy="2418185"/>
            <a:chOff x="6696075" y="2490764"/>
            <a:chExt cx="4334585" cy="2418185"/>
          </a:xfrm>
        </p:grpSpPr>
        <p:cxnSp>
          <p:nvCxnSpPr>
            <p:cNvPr id="113" name="直接连接符 112"/>
            <p:cNvCxnSpPr/>
            <p:nvPr/>
          </p:nvCxnSpPr>
          <p:spPr>
            <a:xfrm flipV="1">
              <a:off x="7370798" y="3551273"/>
              <a:ext cx="2609652" cy="1069758"/>
            </a:xfrm>
            <a:prstGeom prst="line">
              <a:avLst/>
            </a:prstGeom>
            <a:ln w="28575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 Box 2"/>
            <p:cNvSpPr txBox="1">
              <a:spLocks noChangeArrowheads="1"/>
            </p:cNvSpPr>
            <p:nvPr/>
          </p:nvSpPr>
          <p:spPr bwMode="auto">
            <a:xfrm>
              <a:off x="6696075" y="2490764"/>
              <a:ext cx="39909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zh-CN" altLang="en-US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把</a:t>
              </a:r>
              <a:r>
                <a:rPr kumimoji="1"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正</a:t>
              </a:r>
              <a:r>
                <a:rPr kumimoji="1" lang="zh-CN" altLang="en-US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电荷从</a:t>
              </a:r>
              <a:r>
                <a:rPr kumimoji="1"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B</a:t>
              </a:r>
              <a:r>
                <a:rPr kumimoji="1" lang="zh-CN" altLang="en-US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点</a:t>
              </a:r>
              <a:r>
                <a:rPr kumimoji="1"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移</a:t>
              </a:r>
              <a:r>
                <a:rPr kumimoji="1" lang="zh-CN" altLang="en-US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到</a:t>
              </a:r>
              <a:r>
                <a:rPr kumimoji="1"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A</a:t>
              </a:r>
              <a:endPara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0005135" y="3928518"/>
                  <a:ext cx="1025525" cy="392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1" lang="en-US" altLang="zh-CN" sz="2000" baseline="-25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0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0005135" y="3928518"/>
                  <a:ext cx="1025525" cy="39299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1" name="组合 90"/>
            <p:cNvGrpSpPr/>
            <p:nvPr/>
          </p:nvGrpSpPr>
          <p:grpSpPr>
            <a:xfrm>
              <a:off x="6862750" y="3311851"/>
              <a:ext cx="3625748" cy="1597098"/>
              <a:chOff x="1384402" y="2788868"/>
              <a:chExt cx="2255486" cy="1354931"/>
            </a:xfrm>
          </p:grpSpPr>
          <p:sp>
            <p:nvSpPr>
              <p:cNvPr id="92" name="Line 6"/>
              <p:cNvSpPr>
                <a:spLocks noChangeShapeType="1"/>
              </p:cNvSpPr>
              <p:nvPr/>
            </p:nvSpPr>
            <p:spPr bwMode="auto">
              <a:xfrm>
                <a:off x="1384402" y="278886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" name="Line 6"/>
              <p:cNvSpPr>
                <a:spLocks noChangeShapeType="1"/>
              </p:cNvSpPr>
              <p:nvPr/>
            </p:nvSpPr>
            <p:spPr bwMode="auto">
              <a:xfrm>
                <a:off x="1384402" y="324844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" name="Line 6"/>
              <p:cNvSpPr>
                <a:spLocks noChangeShapeType="1"/>
              </p:cNvSpPr>
              <p:nvPr/>
            </p:nvSpPr>
            <p:spPr bwMode="auto">
              <a:xfrm>
                <a:off x="1384402" y="3684218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Line 6"/>
              <p:cNvSpPr>
                <a:spLocks noChangeShapeType="1"/>
              </p:cNvSpPr>
              <p:nvPr/>
            </p:nvSpPr>
            <p:spPr bwMode="auto">
              <a:xfrm>
                <a:off x="1384402" y="4143799"/>
                <a:ext cx="2255486" cy="0"/>
              </a:xfrm>
              <a:prstGeom prst="line">
                <a:avLst/>
              </a:prstGeom>
              <a:noFill/>
              <a:ln w="19050">
                <a:solidFill>
                  <a:srgbClr val="5AAAB2"/>
                </a:solidFill>
                <a:miter lim="800000"/>
                <a:headEnd type="none" w="sm" len="sm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1" lang="zh-CN" altLang="en-US" sz="2400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6835546" y="4294191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1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35546" y="4294191"/>
                  <a:ext cx="431800" cy="40011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0056698" y="3357568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5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0056698" y="3357568"/>
                  <a:ext cx="431800" cy="40011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9" name="椭圆 108"/>
            <p:cNvSpPr/>
            <p:nvPr/>
          </p:nvSpPr>
          <p:spPr>
            <a:xfrm>
              <a:off x="9830866" y="3449750"/>
              <a:ext cx="225832" cy="225832"/>
            </a:xfrm>
            <a:prstGeom prst="ellipse">
              <a:avLst/>
            </a:prstGeom>
            <a:gradFill flip="none" rotWithShape="1">
              <a:gsLst>
                <a:gs pos="0">
                  <a:srgbClr val="F1F0D7"/>
                </a:gs>
                <a:gs pos="95000">
                  <a:srgbClr val="D7C68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altLang="zh-CN" sz="4000" b="1" smtClean="0">
                  <a:solidFill>
                    <a:schemeClr val="tx1"/>
                  </a:solidFill>
                </a:rPr>
                <a:t>-</a:t>
              </a:r>
              <a:endParaRPr lang="zh-CN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10" name="椭圆 109"/>
            <p:cNvSpPr/>
            <p:nvPr/>
          </p:nvSpPr>
          <p:spPr>
            <a:xfrm rot="5400000">
              <a:off x="7299776" y="4586301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p:cxnSp>
          <p:nvCxnSpPr>
            <p:cNvPr id="114" name="直接连接符 113"/>
            <p:cNvCxnSpPr/>
            <p:nvPr/>
          </p:nvCxnSpPr>
          <p:spPr>
            <a:xfrm flipV="1">
              <a:off x="7880053" y="3957625"/>
              <a:ext cx="550908" cy="225831"/>
            </a:xfrm>
            <a:prstGeom prst="line">
              <a:avLst/>
            </a:prstGeom>
            <a:ln w="28575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7855368" y="3735380"/>
                  <a:ext cx="431800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𝑣</m:t>
                        </m:r>
                      </m:oMath>
                    </m:oMathPara>
                  </a14:m>
                  <a:endParaRPr kumimoji="1" lang="en-US" altLang="zh-CN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6" name="Text 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855368" y="3735380"/>
                  <a:ext cx="431800" cy="40011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850716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  <p:bldP spid="107" grpId="0"/>
      <p:bldP spid="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/>
              <a:t>新知讲解</a:t>
            </a:r>
          </a:p>
        </p:txBody>
      </p:sp>
      <p:sp>
        <p:nvSpPr>
          <p:cNvPr id="38" name="矩形 37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</a:t>
            </a:r>
            <a:r>
              <a:rPr kumimoji="1" lang="zh-CN" altLang="en-US" sz="2800" b="1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电势能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Text Box 2"/>
          <p:cNvSpPr txBox="1">
            <a:spLocks noChangeArrowheads="1"/>
          </p:cNvSpPr>
          <p:nvPr/>
        </p:nvSpPr>
        <p:spPr bwMode="auto">
          <a:xfrm>
            <a:off x="735364" y="1828813"/>
            <a:ext cx="804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电荷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在电场中具有与其位置有关的能量叫电势能。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735364" y="2652676"/>
            <a:ext cx="804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电场力对电荷做正功，电荷的电势能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减小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735364" y="3476539"/>
            <a:ext cx="804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kumimoji="1"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电场力对电荷做负功，电荷的电势能</a:t>
            </a:r>
            <a:r>
              <a:rPr kumimoji="1"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增加。</a:t>
            </a:r>
            <a:endParaRPr kumimoji="1"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735364" y="4300402"/>
            <a:ext cx="804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4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电场</a:t>
            </a:r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力做的功等于电势能变化量的负值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矩形 38"/>
              <p:cNvSpPr/>
              <p:nvPr/>
            </p:nvSpPr>
            <p:spPr>
              <a:xfrm>
                <a:off x="7094634" y="4300402"/>
                <a:ext cx="31916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</m:oMath>
                  </m:oMathPara>
                </a14:m>
                <a:endParaRPr lang="en-US" altLang="zh-CN" sz="28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矩形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34" y="4300402"/>
                <a:ext cx="3191643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74103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mtClean="0"/>
              <a:t>课堂练习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2"/>
              <p:cNvSpPr txBox="1">
                <a:spLocks noChangeArrowheads="1"/>
              </p:cNvSpPr>
              <p:nvPr/>
            </p:nvSpPr>
            <p:spPr bwMode="auto">
              <a:xfrm>
                <a:off x="868363" y="1182711"/>
                <a:ext cx="10525223" cy="17668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kumimoji="1" lang="zh-CN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如</a:t>
                </a:r>
                <a:r>
                  <a:rPr kumimoji="1" lang="zh-CN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图，在</a:t>
                </a:r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场强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𝑬</m:t>
                    </m:r>
                    <m:r>
                      <a:rPr kumimoji="1"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CN" sz="2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kumimoji="1" lang="en-US" altLang="zh-CN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𝐍</m:t>
                    </m:r>
                    <m:r>
                      <a:rPr kumimoji="1" lang="en-US" altLang="zh-CN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kumimoji="1" lang="en-US" altLang="zh-CN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𝐂</m:t>
                    </m:r>
                  </m:oMath>
                </a14:m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的匀强电场</a:t>
                </a:r>
                <a:r>
                  <a:rPr kumimoji="1" lang="zh-CN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中，点电荷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=+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kumimoji="1" lang="en-US" altLang="zh-CN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𝑪</m:t>
                    </m:r>
                  </m:oMath>
                </a14:m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从</a:t>
                </a:r>
                <a:r>
                  <a:rPr kumimoji="1" lang="en-US" altLang="zh-C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移动到</a:t>
                </a:r>
                <a:r>
                  <a:rPr kumimoji="1" lang="en-US" altLang="zh-CN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  <a:r>
                  <a:rPr kumimoji="1" lang="en-US" altLang="zh-CN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相距</a:t>
                </a:r>
                <a:r>
                  <a:rPr kumimoji="1" lang="en-US" altLang="zh-CN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L=1m</a:t>
                </a:r>
                <a:r>
                  <a:rPr kumimoji="1" lang="zh-CN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，电场</a:t>
                </a:r>
                <a:r>
                  <a:rPr kumimoji="1" lang="zh-CN" alt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力做功为</a:t>
                </a:r>
                <a:r>
                  <a:rPr kumimoji="1" lang="zh-CN" altLang="en-US" sz="2400" b="1" dirty="0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多少？电势</a:t>
                </a:r>
                <a:r>
                  <a:rPr kumimoji="1" lang="zh-CN" altLang="en-US" sz="2400" b="1" dirty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能如何</a:t>
                </a:r>
                <a:r>
                  <a:rPr kumimoji="1" lang="zh-CN" altLang="en-US" sz="2400" b="1" dirty="0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变化？电荷</a:t>
                </a:r>
                <a:r>
                  <a:rPr kumimoji="1" lang="zh-CN" altLang="en-US" sz="2400" b="1" dirty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在</a:t>
                </a:r>
                <a:r>
                  <a:rPr kumimoji="1" lang="en-US" altLang="zh-CN" sz="2400" b="1" dirty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B</a:t>
                </a:r>
                <a:r>
                  <a:rPr kumimoji="1" lang="zh-CN" altLang="en-US" sz="2400" b="1" dirty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点具有的电势能多</a:t>
                </a:r>
                <a:r>
                  <a:rPr kumimoji="1" lang="zh-CN" altLang="en-US" sz="2400" b="1" dirty="0" smtClean="0">
                    <a:latin typeface="宋体" panose="02010600030101010101" pitchFamily="2" charset="-122"/>
                    <a:cs typeface="Times New Roman" panose="02020603050405020304" pitchFamily="18" charset="0"/>
                  </a:rPr>
                  <a:t>大？</a:t>
                </a:r>
                <a:endParaRPr kumimoji="1" lang="zh-CN" altLang="en-US" sz="2400" b="1" dirty="0">
                  <a:latin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68363" y="1182711"/>
                <a:ext cx="10525223" cy="1766830"/>
              </a:xfrm>
              <a:prstGeom prst="rect">
                <a:avLst/>
              </a:prstGeom>
              <a:blipFill rotWithShape="0">
                <a:blip r:embed="rId2"/>
                <a:stretch>
                  <a:fillRect l="-869" r="-637" b="-20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/>
              <p:cNvSpPr/>
              <p:nvPr/>
            </p:nvSpPr>
            <p:spPr>
              <a:xfrm>
                <a:off x="728300" y="3056473"/>
                <a:ext cx="324999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1" lang="zh-CN" altLang="en-US" sz="2400" b="1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（</a:t>
                </a:r>
                <a:r>
                  <a:rPr kumimoji="1" lang="en-US" altLang="zh-CN" sz="2400" b="1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1</a:t>
                </a:r>
                <a:r>
                  <a:rPr kumimoji="1" lang="zh-CN" altLang="en-US" sz="2400" b="1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）</a:t>
                </a:r>
                <a14:m>
                  <m:oMath xmlns:m="http://schemas.openxmlformats.org/officeDocument/2006/math">
                    <m:r>
                      <a:rPr kumimoji="1" lang="en-US" altLang="zh-CN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kumimoji="1" lang="en-US" altLang="zh-CN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1" lang="en-US" altLang="zh-CN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𝒒𝑬𝑳</m:t>
                    </m:r>
                    <m:r>
                      <a:rPr kumimoji="1" lang="en-US" altLang="zh-CN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kumimoji="1" lang="en-US" altLang="zh-CN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𝐉</m:t>
                    </m:r>
                  </m:oMath>
                </a14:m>
                <a:endParaRPr lang="zh-CN" altLang="en-US"/>
              </a:p>
            </p:txBody>
          </p:sp>
        </mc:Choice>
        <mc:Fallback xmlns="">
          <p:sp>
            <p:nvSpPr>
              <p:cNvPr id="37" name="矩形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300" y="3056473"/>
                <a:ext cx="3249992" cy="470000"/>
              </a:xfrm>
              <a:prstGeom prst="rect">
                <a:avLst/>
              </a:prstGeom>
              <a:blipFill rotWithShape="0">
                <a:blip r:embed="rId3"/>
                <a:stretch>
                  <a:fillRect l="-2809" t="-14286" r="-562" b="-298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矩形 37"/>
          <p:cNvSpPr/>
          <p:nvPr/>
        </p:nvSpPr>
        <p:spPr>
          <a:xfrm>
            <a:off x="728300" y="3723852"/>
            <a:ext cx="25058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1" lang="zh-CN" altLang="en-US" sz="2400" b="1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）电势能</a:t>
            </a:r>
            <a:r>
              <a:rPr kumimoji="1" lang="zh-CN" altLang="en-US" sz="2400" b="1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减小</a:t>
            </a:r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矩形 38"/>
              <p:cNvSpPr/>
              <p:nvPr/>
            </p:nvSpPr>
            <p:spPr>
              <a:xfrm>
                <a:off x="728300" y="4382896"/>
                <a:ext cx="40729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1" lang="zh-CN" altLang="en-US" sz="2400" b="1" smtClean="0">
                    <a:solidFill>
                      <a:prstClr val="black"/>
                    </a:solidFill>
                    <a:latin typeface="宋体" panose="02010600030101010101" pitchFamily="2" charset="-122"/>
                    <a:cs typeface="Times New Roman" panose="02020603050405020304" pitchFamily="18" charset="0"/>
                  </a:rPr>
                  <a:t>（</a:t>
                </a:r>
                <a:r>
                  <a:rPr kumimoji="1" lang="en-US" altLang="zh-CN" sz="2400" b="1" smtClean="0">
                    <a:solidFill>
                      <a:prstClr val="black"/>
                    </a:solidFill>
                    <a:latin typeface="宋体" panose="02010600030101010101" pitchFamily="2" charset="-122"/>
                    <a:cs typeface="Times New Roman" panose="02020603050405020304" pitchFamily="18" charset="0"/>
                  </a:rPr>
                  <a:t>3</a:t>
                </a:r>
                <a:r>
                  <a:rPr kumimoji="1" lang="zh-CN" altLang="en-US" sz="2400" b="1">
                    <a:solidFill>
                      <a:prstClr val="black"/>
                    </a:solidFill>
                    <a:latin typeface="宋体" panose="02010600030101010101" pitchFamily="2" charset="-122"/>
                    <a:cs typeface="Times New Roman" panose="02020603050405020304" pitchFamily="18" charset="0"/>
                  </a:rPr>
                  <a:t>）设</a:t>
                </a:r>
                <a:r>
                  <a:rPr kumimoji="1" lang="en-US" altLang="zh-CN" sz="2400" b="1">
                    <a:solidFill>
                      <a:prstClr val="black"/>
                    </a:solidFill>
                    <a:latin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kumimoji="1" lang="zh-CN" altLang="en-US" sz="2400" b="1">
                    <a:solidFill>
                      <a:prstClr val="black"/>
                    </a:solidFill>
                    <a:latin typeface="宋体" panose="02010600030101010101" pitchFamily="2" charset="-122"/>
                    <a:cs typeface="Times New Roman" panose="02020603050405020304" pitchFamily="18" charset="0"/>
                  </a:rPr>
                  <a:t>点的电势能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zh-CN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𝑷𝑨</m:t>
                        </m:r>
                      </m:sub>
                    </m:sSub>
                    <m:r>
                      <a:rPr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kumimoji="1" lang="zh-CN" altLang="en-US" sz="2400" b="1">
                  <a:solidFill>
                    <a:schemeClr val="tx1"/>
                  </a:solidFill>
                  <a:latin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矩形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300" y="4382896"/>
                <a:ext cx="407291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242" t="-14474" b="-2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/>
              <p:cNvSpPr/>
              <p:nvPr/>
            </p:nvSpPr>
            <p:spPr>
              <a:xfrm>
                <a:off x="1452659" y="4999299"/>
                <a:ext cx="3787383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altLang="zh-CN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altLang="zh-CN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CN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kumimoji="1" lang="en-US" altLang="zh-CN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CN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kumimoji="1" lang="en-US" altLang="zh-CN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p>
                      </m:sSup>
                      <m:r>
                        <a:rPr kumimoji="1" lang="en-US" altLang="zh-CN" sz="24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𝐉</m:t>
                      </m:r>
                    </m:oMath>
                  </m:oMathPara>
                </a14:m>
                <a:endParaRPr lang="zh-CN" altLang="en-US" sz="2400"/>
              </a:p>
            </p:txBody>
          </p:sp>
        </mc:Choice>
        <mc:Fallback xmlns="">
          <p:sp>
            <p:nvSpPr>
              <p:cNvPr id="40" name="矩形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659" y="4999299"/>
                <a:ext cx="3787383" cy="470000"/>
              </a:xfrm>
              <a:prstGeom prst="rect">
                <a:avLst/>
              </a:prstGeom>
              <a:blipFill rotWithShape="0">
                <a:blip r:embed="rId5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>
                <a:off x="1452659" y="5516384"/>
                <a:ext cx="3863815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𝑷𝑩</m:t>
                        </m:r>
                      </m:sub>
                    </m:sSub>
                    <m:r>
                      <a:rPr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2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altLang="zh-CN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en-US" altLang="zh-CN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𝑨𝑩</m:t>
                        </m:r>
                      </m:sub>
                    </m:sSub>
                    <m:r>
                      <a:rPr kumimoji="1" lang="en-US" altLang="zh-CN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kumimoji="1" lang="en-US" altLang="zh-CN" sz="2400" b="1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CN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kumimoji="1" lang="en-US" altLang="zh-CN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kumimoji="1" lang="en-US" altLang="zh-CN" sz="2400" b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𝐉</m:t>
                    </m:r>
                  </m:oMath>
                </a14:m>
                <a:endParaRPr lang="zh-CN" altLang="en-US" sz="2400"/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659" y="5516384"/>
                <a:ext cx="3863815" cy="470000"/>
              </a:xfrm>
              <a:prstGeom prst="rect">
                <a:avLst/>
              </a:prstGeom>
              <a:blipFill rotWithShape="0">
                <a:blip r:embed="rId6"/>
                <a:stretch>
                  <a:fillRect l="-315" r="-315" b="-155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矩形 41"/>
          <p:cNvSpPr/>
          <p:nvPr/>
        </p:nvSpPr>
        <p:spPr>
          <a:xfrm>
            <a:off x="6180961" y="5509611"/>
            <a:ext cx="5134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电势能为负表示的物理意义是什么？</a:t>
            </a:r>
          </a:p>
        </p:txBody>
      </p:sp>
      <p:cxnSp>
        <p:nvCxnSpPr>
          <p:cNvPr id="43" name="直接连接符 42"/>
          <p:cNvCxnSpPr/>
          <p:nvPr/>
        </p:nvCxnSpPr>
        <p:spPr>
          <a:xfrm flipV="1">
            <a:off x="7221555" y="3594401"/>
            <a:ext cx="2609652" cy="0"/>
          </a:xfrm>
          <a:prstGeom prst="line">
            <a:avLst/>
          </a:prstGeom>
          <a:ln w="285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13"/>
              <p:cNvSpPr txBox="1">
                <a:spLocks noChangeArrowheads="1"/>
              </p:cNvSpPr>
              <p:nvPr/>
            </p:nvSpPr>
            <p:spPr bwMode="auto">
              <a:xfrm>
                <a:off x="9887660" y="3431006"/>
                <a:ext cx="1025525" cy="3929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kumimoji="1" lang="en-US" altLang="zh-CN" sz="2000" baseline="-250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4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87660" y="3431006"/>
                <a:ext cx="1025525" cy="39299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组合 44"/>
          <p:cNvGrpSpPr/>
          <p:nvPr/>
        </p:nvGrpSpPr>
        <p:grpSpPr>
          <a:xfrm>
            <a:off x="6745275" y="2814339"/>
            <a:ext cx="3625748" cy="1597098"/>
            <a:chOff x="1384402" y="2788868"/>
            <a:chExt cx="2255486" cy="1354931"/>
          </a:xfrm>
        </p:grpSpPr>
        <p:sp>
          <p:nvSpPr>
            <p:cNvPr id="46" name="Line 6"/>
            <p:cNvSpPr>
              <a:spLocks noChangeShapeType="1"/>
            </p:cNvSpPr>
            <p:nvPr/>
          </p:nvSpPr>
          <p:spPr bwMode="auto">
            <a:xfrm>
              <a:off x="1384402" y="278886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1384402" y="324844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8" name="Line 6"/>
            <p:cNvSpPr>
              <a:spLocks noChangeShapeType="1"/>
            </p:cNvSpPr>
            <p:nvPr/>
          </p:nvSpPr>
          <p:spPr bwMode="auto">
            <a:xfrm>
              <a:off x="1384402" y="3684218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9" name="Line 6"/>
            <p:cNvSpPr>
              <a:spLocks noChangeShapeType="1"/>
            </p:cNvSpPr>
            <p:nvPr/>
          </p:nvSpPr>
          <p:spPr bwMode="auto">
            <a:xfrm>
              <a:off x="1384402" y="4143799"/>
              <a:ext cx="2255486" cy="0"/>
            </a:xfrm>
            <a:prstGeom prst="line">
              <a:avLst/>
            </a:prstGeom>
            <a:noFill/>
            <a:ln w="19050">
              <a:solidFill>
                <a:srgbClr val="5AAAB2"/>
              </a:solidFill>
              <a:miter lim="800000"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37"/>
              <p:cNvSpPr txBox="1">
                <a:spLocks noChangeArrowheads="1"/>
              </p:cNvSpPr>
              <p:nvPr/>
            </p:nvSpPr>
            <p:spPr bwMode="auto">
              <a:xfrm>
                <a:off x="7033247" y="3004809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0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33247" y="3004809"/>
                <a:ext cx="431800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椭圆 50"/>
          <p:cNvSpPr/>
          <p:nvPr/>
        </p:nvSpPr>
        <p:spPr>
          <a:xfrm>
            <a:off x="7123385" y="3475724"/>
            <a:ext cx="225832" cy="225832"/>
          </a:xfrm>
          <a:prstGeom prst="ellipse">
            <a:avLst/>
          </a:prstGeom>
          <a:gradFill flip="none" rotWithShape="1">
            <a:gsLst>
              <a:gs pos="0">
                <a:srgbClr val="F1F0D7"/>
              </a:gs>
              <a:gs pos="95000">
                <a:srgbClr val="D7C68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smtClean="0">
                <a:solidFill>
                  <a:schemeClr val="tx1"/>
                </a:solidFill>
              </a:rPr>
              <a:t>+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37"/>
              <p:cNvSpPr txBox="1">
                <a:spLocks noChangeArrowheads="1"/>
              </p:cNvSpPr>
              <p:nvPr/>
            </p:nvSpPr>
            <p:spPr bwMode="auto">
              <a:xfrm>
                <a:off x="9642899" y="2998111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42899" y="2998111"/>
                <a:ext cx="431800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椭圆 52"/>
          <p:cNvSpPr/>
          <p:nvPr/>
        </p:nvSpPr>
        <p:spPr>
          <a:xfrm rot="5400000">
            <a:off x="9779660" y="3527797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tx1"/>
              </a:solidFill>
            </a:endParaRPr>
          </a:p>
        </p:txBody>
      </p:sp>
      <p:cxnSp>
        <p:nvCxnSpPr>
          <p:cNvPr id="54" name="直接连接符 53"/>
          <p:cNvCxnSpPr/>
          <p:nvPr/>
        </p:nvCxnSpPr>
        <p:spPr>
          <a:xfrm flipV="1">
            <a:off x="8282695" y="3731152"/>
            <a:ext cx="550908" cy="0"/>
          </a:xfrm>
          <a:prstGeom prst="line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 Box 37"/>
              <p:cNvSpPr txBox="1">
                <a:spLocks noChangeArrowheads="1"/>
              </p:cNvSpPr>
              <p:nvPr/>
            </p:nvSpPr>
            <p:spPr bwMode="auto">
              <a:xfrm>
                <a:off x="8774691" y="3512403"/>
                <a:ext cx="4318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𝑣</m:t>
                      </m:r>
                    </m:oMath>
                  </m:oMathPara>
                </a14:m>
                <a:endParaRPr kumimoji="1" lang="en-US" altLang="zh-CN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74691" y="3512403"/>
                <a:ext cx="431800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89650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1129</TotalTime>
  <Words>2770</Words>
  <Application>Microsoft Office PowerPoint</Application>
  <PresentationFormat>自定义</PresentationFormat>
  <Paragraphs>244</Paragraphs>
  <Slides>26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主题</vt:lpstr>
      <vt:lpstr>电势能和电势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   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电势能和电势</dc:title>
  <dc:creator>Administrator</dc:creator>
  <cp:lastModifiedBy>Administrator</cp:lastModifiedBy>
  <cp:revision>1</cp:revision>
  <dcterms:created xsi:type="dcterms:W3CDTF">2017-11-13T08:28:00Z</dcterms:created>
  <dcterms:modified xsi:type="dcterms:W3CDTF">2020-02-01T13:19:52Z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  <property fmtid="{D5CDD505-2E9C-101B-9397-08002B2CF9AE}" pid="3" name="company">
    <vt:lpwstr>100111021000101210101002100010021010010210000012100011121001111210011102</vt:lpwstr>
  </property>
</Properties>
</file>