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F4F8A"/>
    <a:srgbClr val="208E9B"/>
    <a:srgbClr val="3B424B"/>
    <a:srgbClr val="7D837B"/>
    <a:srgbClr val="91968F"/>
    <a:srgbClr val="BCAEAF"/>
    <a:srgbClr val="B8A276"/>
    <a:srgbClr val="C2AF88"/>
    <a:srgbClr val="D6D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091" autoAdjust="0"/>
  </p:normalViewPr>
  <p:slideViewPr>
    <p:cSldViewPr snapToGrid="0">
      <p:cViewPr>
        <p:scale>
          <a:sx n="33" d="100"/>
          <a:sy n="33" d="100"/>
        </p:scale>
        <p:origin x="-864" y="-70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68" y="102"/>
      </p:cViewPr>
      <p:guideLst/>
    </p:cSldViewPr>
  </p:notes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A467A-1726-49C6-9AB7-EE3E2E53FA6C}" type="datetimeFigureOut">
              <a:rPr lang="zh-CN" altLang="en-US" smtClean="0"/>
              <a:t>2020-02-03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9DAE1-2E75-484A-903A-35F173D2E7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506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fld id="{8A926F21-800C-478B-A318-FD7F7030CD2C}" type="slidenum">
              <a:rPr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2960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3657" y="1122363"/>
            <a:ext cx="6344239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r>
              <a:rPr lang="zh-CN" altLang="en-US" noProof="1" smtClean="0"/>
              <a:t>单击此处编辑标题样式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656" y="3602038"/>
            <a:ext cx="634424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56963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848410" y="246096"/>
            <a:ext cx="7079531" cy="57403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4131785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标题和内容"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64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645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26" r:id="rId4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7013" indent="-227013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电容器的电容</a:t>
            </a:r>
          </a:p>
        </p:txBody>
      </p:sp>
    </p:spTree>
    <p:extLst>
      <p:ext uri="{BB962C8B-B14F-4D97-AF65-F5344CB8AC3E}">
        <p14:creationId xmlns:p14="http://schemas.microsoft.com/office/powerpoint/2010/main" val="115383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充放电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45" y="2143857"/>
            <a:ext cx="4318384" cy="257427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7693" y="2143857"/>
            <a:ext cx="4501174" cy="258950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712535" y="4864847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3200">
                <a:latin typeface="楷体" panose="02010609060101010101" pitchFamily="49" charset="-122"/>
                <a:ea typeface="楷体" panose="02010609060101010101" pitchFamily="49" charset="-122"/>
              </a:rPr>
              <a:t>充电</a:t>
            </a:r>
          </a:p>
        </p:txBody>
      </p:sp>
      <p:sp>
        <p:nvSpPr>
          <p:cNvPr id="8" name="矩形 7"/>
          <p:cNvSpPr/>
          <p:nvPr/>
        </p:nvSpPr>
        <p:spPr>
          <a:xfrm>
            <a:off x="8376960" y="4864847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3200" smtClean="0">
                <a:latin typeface="楷体" panose="02010609060101010101" pitchFamily="49" charset="-122"/>
                <a:ea typeface="楷体" panose="02010609060101010101" pitchFamily="49" charset="-122"/>
              </a:rPr>
              <a:t>放电</a:t>
            </a:r>
            <a:endParaRPr lang="zh-CN" altLang="en-US" sz="32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4417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充电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后的电容器两极间的电压，叫电容器的电压。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的带电量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越多，电压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U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越高。 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4150827" y="2707196"/>
            <a:ext cx="5780573" cy="2481261"/>
            <a:chOff x="4150827" y="2707196"/>
            <a:chExt cx="5780573" cy="2481261"/>
          </a:xfrm>
        </p:grpSpPr>
        <p:grpSp>
          <p:nvGrpSpPr>
            <p:cNvPr id="22" name="Group 23"/>
            <p:cNvGrpSpPr>
              <a:grpSpLocks/>
            </p:cNvGrpSpPr>
            <p:nvPr/>
          </p:nvGrpSpPr>
          <p:grpSpPr bwMode="auto">
            <a:xfrm>
              <a:off x="4150827" y="3461257"/>
              <a:ext cx="4091530" cy="1727200"/>
              <a:chOff x="3375" y="2886"/>
              <a:chExt cx="1932" cy="1088"/>
            </a:xfrm>
          </p:grpSpPr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>
                <a:off x="3538" y="3113"/>
                <a:ext cx="176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hlink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＋ ＋ ＋ ＋ ＋ ＋ ＋ ＋ </a:t>
                </a:r>
              </a:p>
            </p:txBody>
          </p:sp>
          <p:sp>
            <p:nvSpPr>
              <p:cNvPr id="24" name="Text Box 25"/>
              <p:cNvSpPr txBox="1">
                <a:spLocks noChangeArrowheads="1"/>
              </p:cNvSpPr>
              <p:nvPr/>
            </p:nvSpPr>
            <p:spPr bwMode="auto">
              <a:xfrm>
                <a:off x="3611" y="3566"/>
                <a:ext cx="160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</a:p>
            </p:txBody>
          </p:sp>
          <p:sp>
            <p:nvSpPr>
              <p:cNvPr id="25" name="Text Box 26"/>
              <p:cNvSpPr txBox="1">
                <a:spLocks noChangeArrowheads="1"/>
              </p:cNvSpPr>
              <p:nvPr/>
            </p:nvSpPr>
            <p:spPr bwMode="auto">
              <a:xfrm>
                <a:off x="3375" y="2886"/>
                <a:ext cx="4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＋</a:t>
                </a:r>
                <a:r>
                  <a:rPr lang="en-US" altLang="zh-CN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3375" y="3724"/>
                <a:ext cx="4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－</a:t>
                </a:r>
                <a:r>
                  <a:rPr lang="en-US" altLang="zh-CN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</a:p>
            </p:txBody>
          </p:sp>
        </p:grpSp>
        <p:sp>
          <p:nvSpPr>
            <p:cNvPr id="27" name="AutoShape 32"/>
            <p:cNvSpPr>
              <a:spLocks noChangeArrowheads="1"/>
            </p:cNvSpPr>
            <p:nvPr/>
          </p:nvSpPr>
          <p:spPr bwMode="auto">
            <a:xfrm>
              <a:off x="7217358" y="2707196"/>
              <a:ext cx="2714042" cy="522286"/>
            </a:xfrm>
            <a:prstGeom prst="wedgeRoundRectCallout">
              <a:avLst>
                <a:gd name="adj1" fmla="val -41005"/>
                <a:gd name="adj2" fmla="val 132190"/>
                <a:gd name="adj3" fmla="val 16667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>
                      <a:alpha val="80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0"/>
                </a:spcBef>
              </a:pPr>
              <a:r>
                <a:rPr kumimoji="1" lang="zh-CN" altLang="en-US" sz="2400" dirty="0">
                  <a:latin typeface="楷体" panose="02010609060101010101" pitchFamily="49" charset="-122"/>
                  <a:ea typeface="楷体" panose="02010609060101010101" pitchFamily="49" charset="-122"/>
                </a:rPr>
                <a:t>两极间有</a:t>
              </a:r>
              <a:r>
                <a:rPr kumimoji="1" lang="zh-CN" altLang="en-US" sz="24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电压</a:t>
              </a:r>
            </a:p>
          </p:txBody>
        </p:sp>
        <p:grpSp>
          <p:nvGrpSpPr>
            <p:cNvPr id="36" name="Group 10"/>
            <p:cNvGrpSpPr>
              <a:grpSpLocks/>
            </p:cNvGrpSpPr>
            <p:nvPr/>
          </p:nvGrpSpPr>
          <p:grpSpPr bwMode="auto">
            <a:xfrm>
              <a:off x="4618855" y="3883532"/>
              <a:ext cx="3310072" cy="1022350"/>
              <a:chOff x="3686" y="2409"/>
              <a:chExt cx="1563" cy="644"/>
            </a:xfrm>
          </p:grpSpPr>
          <p:sp>
            <p:nvSpPr>
              <p:cNvPr id="37" name="Rectangle 11"/>
              <p:cNvSpPr>
                <a:spLocks noChangeArrowheads="1"/>
              </p:cNvSpPr>
              <p:nvPr/>
            </p:nvSpPr>
            <p:spPr bwMode="auto">
              <a:xfrm>
                <a:off x="3686" y="2409"/>
                <a:ext cx="1553" cy="54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C0C0C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Rectangle 12"/>
              <p:cNvSpPr>
                <a:spLocks noChangeArrowheads="1"/>
              </p:cNvSpPr>
              <p:nvPr/>
            </p:nvSpPr>
            <p:spPr bwMode="auto">
              <a:xfrm>
                <a:off x="3696" y="2999"/>
                <a:ext cx="1553" cy="54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C0C0C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40" name="Group 34"/>
            <p:cNvGrpSpPr>
              <a:grpSpLocks/>
            </p:cNvGrpSpPr>
            <p:nvPr/>
          </p:nvGrpSpPr>
          <p:grpSpPr bwMode="auto">
            <a:xfrm>
              <a:off x="4879341" y="4121658"/>
              <a:ext cx="2833575" cy="612775"/>
              <a:chOff x="3560" y="2296"/>
              <a:chExt cx="1338" cy="386"/>
            </a:xfrm>
          </p:grpSpPr>
          <p:sp>
            <p:nvSpPr>
              <p:cNvPr id="41" name="Line 35"/>
              <p:cNvSpPr>
                <a:spLocks noChangeShapeType="1"/>
              </p:cNvSpPr>
              <p:nvPr/>
            </p:nvSpPr>
            <p:spPr bwMode="auto">
              <a:xfrm>
                <a:off x="3560" y="2296"/>
                <a:ext cx="0" cy="386"/>
              </a:xfrm>
              <a:prstGeom prst="line">
                <a:avLst/>
              </a:prstGeom>
              <a:noFill/>
              <a:ln w="28575">
                <a:solidFill>
                  <a:srgbClr val="25A7B5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2" name="Line 36"/>
              <p:cNvSpPr>
                <a:spLocks noChangeShapeType="1"/>
              </p:cNvSpPr>
              <p:nvPr/>
            </p:nvSpPr>
            <p:spPr bwMode="auto">
              <a:xfrm>
                <a:off x="3901" y="2296"/>
                <a:ext cx="0" cy="386"/>
              </a:xfrm>
              <a:prstGeom prst="line">
                <a:avLst/>
              </a:prstGeom>
              <a:noFill/>
              <a:ln w="28575">
                <a:solidFill>
                  <a:srgbClr val="25A7B5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3" name="Line 37"/>
              <p:cNvSpPr>
                <a:spLocks noChangeShapeType="1"/>
              </p:cNvSpPr>
              <p:nvPr/>
            </p:nvSpPr>
            <p:spPr bwMode="auto">
              <a:xfrm>
                <a:off x="4241" y="2296"/>
                <a:ext cx="0" cy="386"/>
              </a:xfrm>
              <a:prstGeom prst="line">
                <a:avLst/>
              </a:prstGeom>
              <a:noFill/>
              <a:ln w="28575">
                <a:solidFill>
                  <a:srgbClr val="25A7B5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4" name="Line 38"/>
              <p:cNvSpPr>
                <a:spLocks noChangeShapeType="1"/>
              </p:cNvSpPr>
              <p:nvPr/>
            </p:nvSpPr>
            <p:spPr bwMode="auto">
              <a:xfrm>
                <a:off x="4581" y="2296"/>
                <a:ext cx="0" cy="386"/>
              </a:xfrm>
              <a:prstGeom prst="line">
                <a:avLst/>
              </a:prstGeom>
              <a:noFill/>
              <a:ln w="28575">
                <a:solidFill>
                  <a:srgbClr val="25A7B5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5" name="Line 39"/>
              <p:cNvSpPr>
                <a:spLocks noChangeShapeType="1"/>
              </p:cNvSpPr>
              <p:nvPr/>
            </p:nvSpPr>
            <p:spPr bwMode="auto">
              <a:xfrm>
                <a:off x="4898" y="2296"/>
                <a:ext cx="0" cy="386"/>
              </a:xfrm>
              <a:prstGeom prst="line">
                <a:avLst/>
              </a:prstGeom>
              <a:noFill/>
              <a:ln w="28575">
                <a:solidFill>
                  <a:srgbClr val="25A7B5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6302481" y="4220083"/>
              <a:ext cx="673451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zh-CN" sz="2800" b="0" i="1">
                  <a:solidFill>
                    <a:srgbClr val="25A7B5"/>
                  </a:solidFill>
                  <a:latin typeface="华文中宋" pitchFamily="2" charset="-122"/>
                  <a:ea typeface="华文中宋" pitchFamily="2" charset="-122"/>
                </a:rPr>
                <a:t>E</a:t>
              </a:r>
            </a:p>
          </p:txBody>
        </p:sp>
      </p:grp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735364" y="5439282"/>
            <a:ext cx="5760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U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成正比，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比值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Q/U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是常量。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86192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带电与水桶盛水类比： 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936949" y="2774950"/>
            <a:ext cx="6807566" cy="1780046"/>
            <a:chOff x="936949" y="2774950"/>
            <a:chExt cx="6807566" cy="1780046"/>
          </a:xfrm>
        </p:grpSpPr>
        <p:grpSp>
          <p:nvGrpSpPr>
            <p:cNvPr id="6" name="组合 5"/>
            <p:cNvGrpSpPr/>
            <p:nvPr/>
          </p:nvGrpSpPr>
          <p:grpSpPr>
            <a:xfrm>
              <a:off x="936949" y="2774950"/>
              <a:ext cx="3364557" cy="1780045"/>
              <a:chOff x="936949" y="2774950"/>
              <a:chExt cx="3364557" cy="1780045"/>
            </a:xfrm>
          </p:grpSpPr>
          <p:sp>
            <p:nvSpPr>
              <p:cNvPr id="29" name="矩形 3"/>
              <p:cNvSpPr/>
              <p:nvPr/>
            </p:nvSpPr>
            <p:spPr>
              <a:xfrm>
                <a:off x="936949" y="4010025"/>
                <a:ext cx="1231900" cy="544970"/>
              </a:xfrm>
              <a:custGeom>
                <a:avLst/>
                <a:gdLst>
                  <a:gd name="connsiteX0" fmla="*/ 0 w 1231900"/>
                  <a:gd name="connsiteY0" fmla="*/ 0 h 1746250"/>
                  <a:gd name="connsiteX1" fmla="*/ 1231900 w 1231900"/>
                  <a:gd name="connsiteY1" fmla="*/ 0 h 1746250"/>
                  <a:gd name="connsiteX2" fmla="*/ 1231900 w 1231900"/>
                  <a:gd name="connsiteY2" fmla="*/ 1746250 h 1746250"/>
                  <a:gd name="connsiteX3" fmla="*/ 0 w 1231900"/>
                  <a:gd name="connsiteY3" fmla="*/ 1746250 h 1746250"/>
                  <a:gd name="connsiteX4" fmla="*/ 0 w 1231900"/>
                  <a:gd name="connsiteY4" fmla="*/ 0 h 1746250"/>
                  <a:gd name="connsiteX0" fmla="*/ 1231900 w 1323340"/>
                  <a:gd name="connsiteY0" fmla="*/ 0 h 1746250"/>
                  <a:gd name="connsiteX1" fmla="*/ 1231900 w 1323340"/>
                  <a:gd name="connsiteY1" fmla="*/ 1746250 h 1746250"/>
                  <a:gd name="connsiteX2" fmla="*/ 0 w 1323340"/>
                  <a:gd name="connsiteY2" fmla="*/ 1746250 h 1746250"/>
                  <a:gd name="connsiteX3" fmla="*/ 0 w 1323340"/>
                  <a:gd name="connsiteY3" fmla="*/ 0 h 1746250"/>
                  <a:gd name="connsiteX4" fmla="*/ 1323340 w 1323340"/>
                  <a:gd name="connsiteY4" fmla="*/ 91440 h 1746250"/>
                  <a:gd name="connsiteX0" fmla="*/ 1231900 w 1231900"/>
                  <a:gd name="connsiteY0" fmla="*/ 0 h 1746250"/>
                  <a:gd name="connsiteX1" fmla="*/ 1231900 w 1231900"/>
                  <a:gd name="connsiteY1" fmla="*/ 1746250 h 1746250"/>
                  <a:gd name="connsiteX2" fmla="*/ 0 w 1231900"/>
                  <a:gd name="connsiteY2" fmla="*/ 1746250 h 1746250"/>
                  <a:gd name="connsiteX3" fmla="*/ 0 w 1231900"/>
                  <a:gd name="connsiteY3" fmla="*/ 0 h 174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1900" h="1746250">
                    <a:moveTo>
                      <a:pt x="1231900" y="0"/>
                    </a:moveTo>
                    <a:lnTo>
                      <a:pt x="1231900" y="1746250"/>
                    </a:lnTo>
                    <a:lnTo>
                      <a:pt x="0" y="174625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 3"/>
              <p:cNvSpPr/>
              <p:nvPr/>
            </p:nvSpPr>
            <p:spPr>
              <a:xfrm>
                <a:off x="936949" y="2774950"/>
                <a:ext cx="1231900" cy="1746250"/>
              </a:xfrm>
              <a:custGeom>
                <a:avLst/>
                <a:gdLst>
                  <a:gd name="connsiteX0" fmla="*/ 0 w 1231900"/>
                  <a:gd name="connsiteY0" fmla="*/ 0 h 1746250"/>
                  <a:gd name="connsiteX1" fmla="*/ 1231900 w 1231900"/>
                  <a:gd name="connsiteY1" fmla="*/ 0 h 1746250"/>
                  <a:gd name="connsiteX2" fmla="*/ 1231900 w 1231900"/>
                  <a:gd name="connsiteY2" fmla="*/ 1746250 h 1746250"/>
                  <a:gd name="connsiteX3" fmla="*/ 0 w 1231900"/>
                  <a:gd name="connsiteY3" fmla="*/ 1746250 h 1746250"/>
                  <a:gd name="connsiteX4" fmla="*/ 0 w 1231900"/>
                  <a:gd name="connsiteY4" fmla="*/ 0 h 1746250"/>
                  <a:gd name="connsiteX0" fmla="*/ 1231900 w 1323340"/>
                  <a:gd name="connsiteY0" fmla="*/ 0 h 1746250"/>
                  <a:gd name="connsiteX1" fmla="*/ 1231900 w 1323340"/>
                  <a:gd name="connsiteY1" fmla="*/ 1746250 h 1746250"/>
                  <a:gd name="connsiteX2" fmla="*/ 0 w 1323340"/>
                  <a:gd name="connsiteY2" fmla="*/ 1746250 h 1746250"/>
                  <a:gd name="connsiteX3" fmla="*/ 0 w 1323340"/>
                  <a:gd name="connsiteY3" fmla="*/ 0 h 1746250"/>
                  <a:gd name="connsiteX4" fmla="*/ 1323340 w 1323340"/>
                  <a:gd name="connsiteY4" fmla="*/ 91440 h 1746250"/>
                  <a:gd name="connsiteX0" fmla="*/ 1231900 w 1231900"/>
                  <a:gd name="connsiteY0" fmla="*/ 0 h 1746250"/>
                  <a:gd name="connsiteX1" fmla="*/ 1231900 w 1231900"/>
                  <a:gd name="connsiteY1" fmla="*/ 1746250 h 1746250"/>
                  <a:gd name="connsiteX2" fmla="*/ 0 w 1231900"/>
                  <a:gd name="connsiteY2" fmla="*/ 1746250 h 1746250"/>
                  <a:gd name="connsiteX3" fmla="*/ 0 w 1231900"/>
                  <a:gd name="connsiteY3" fmla="*/ 0 h 174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1900" h="1746250">
                    <a:moveTo>
                      <a:pt x="1231900" y="0"/>
                    </a:moveTo>
                    <a:lnTo>
                      <a:pt x="1231900" y="1746250"/>
                    </a:lnTo>
                    <a:lnTo>
                      <a:pt x="0" y="1746250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25A7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AutoShape 8"/>
              <p:cNvSpPr>
                <a:spLocks/>
              </p:cNvSpPr>
              <p:nvPr/>
            </p:nvSpPr>
            <p:spPr bwMode="auto">
              <a:xfrm>
                <a:off x="2251399" y="4030492"/>
                <a:ext cx="167357" cy="504000"/>
              </a:xfrm>
              <a:prstGeom prst="rightBrace">
                <a:avLst>
                  <a:gd name="adj1" fmla="val 20059"/>
                  <a:gd name="adj2" fmla="val 50000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2501306" y="3997980"/>
                <a:ext cx="180020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altLang="zh-CN" sz="2800" i="1" dirty="0">
                    <a:latin typeface="Times New Roman" panose="02020603050405020304" pitchFamily="18" charset="0"/>
                    <a:ea typeface="华文中宋" pitchFamily="2" charset="-122"/>
                    <a:cs typeface="Times New Roman" panose="02020603050405020304" pitchFamily="18" charset="0"/>
                  </a:rPr>
                  <a:t>h</a:t>
                </a:r>
                <a:r>
                  <a:rPr lang="en-US" altLang="zh-CN" sz="2800" dirty="0">
                    <a:latin typeface="Times New Roman" panose="02020603050405020304" pitchFamily="18" charset="0"/>
                    <a:ea typeface="华文中宋" pitchFamily="2" charset="-122"/>
                    <a:cs typeface="Times New Roman" panose="02020603050405020304" pitchFamily="18" charset="0"/>
                  </a:rPr>
                  <a:t>=1cm</a:t>
                </a: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4116916" y="2774950"/>
              <a:ext cx="3627599" cy="1780046"/>
              <a:chOff x="4116916" y="2774950"/>
              <a:chExt cx="3627599" cy="1780046"/>
            </a:xfrm>
          </p:grpSpPr>
          <p:sp>
            <p:nvSpPr>
              <p:cNvPr id="30" name="矩形 3"/>
              <p:cNvSpPr/>
              <p:nvPr/>
            </p:nvSpPr>
            <p:spPr>
              <a:xfrm>
                <a:off x="4116916" y="3476626"/>
                <a:ext cx="1231900" cy="1078370"/>
              </a:xfrm>
              <a:custGeom>
                <a:avLst/>
                <a:gdLst>
                  <a:gd name="connsiteX0" fmla="*/ 0 w 1231900"/>
                  <a:gd name="connsiteY0" fmla="*/ 0 h 1746250"/>
                  <a:gd name="connsiteX1" fmla="*/ 1231900 w 1231900"/>
                  <a:gd name="connsiteY1" fmla="*/ 0 h 1746250"/>
                  <a:gd name="connsiteX2" fmla="*/ 1231900 w 1231900"/>
                  <a:gd name="connsiteY2" fmla="*/ 1746250 h 1746250"/>
                  <a:gd name="connsiteX3" fmla="*/ 0 w 1231900"/>
                  <a:gd name="connsiteY3" fmla="*/ 1746250 h 1746250"/>
                  <a:gd name="connsiteX4" fmla="*/ 0 w 1231900"/>
                  <a:gd name="connsiteY4" fmla="*/ 0 h 1746250"/>
                  <a:gd name="connsiteX0" fmla="*/ 1231900 w 1323340"/>
                  <a:gd name="connsiteY0" fmla="*/ 0 h 1746250"/>
                  <a:gd name="connsiteX1" fmla="*/ 1231900 w 1323340"/>
                  <a:gd name="connsiteY1" fmla="*/ 1746250 h 1746250"/>
                  <a:gd name="connsiteX2" fmla="*/ 0 w 1323340"/>
                  <a:gd name="connsiteY2" fmla="*/ 1746250 h 1746250"/>
                  <a:gd name="connsiteX3" fmla="*/ 0 w 1323340"/>
                  <a:gd name="connsiteY3" fmla="*/ 0 h 1746250"/>
                  <a:gd name="connsiteX4" fmla="*/ 1323340 w 1323340"/>
                  <a:gd name="connsiteY4" fmla="*/ 91440 h 1746250"/>
                  <a:gd name="connsiteX0" fmla="*/ 1231900 w 1231900"/>
                  <a:gd name="connsiteY0" fmla="*/ 0 h 1746250"/>
                  <a:gd name="connsiteX1" fmla="*/ 1231900 w 1231900"/>
                  <a:gd name="connsiteY1" fmla="*/ 1746250 h 1746250"/>
                  <a:gd name="connsiteX2" fmla="*/ 0 w 1231900"/>
                  <a:gd name="connsiteY2" fmla="*/ 1746250 h 1746250"/>
                  <a:gd name="connsiteX3" fmla="*/ 0 w 1231900"/>
                  <a:gd name="connsiteY3" fmla="*/ 0 h 174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1900" h="1746250">
                    <a:moveTo>
                      <a:pt x="1231900" y="0"/>
                    </a:moveTo>
                    <a:lnTo>
                      <a:pt x="1231900" y="1746250"/>
                    </a:lnTo>
                    <a:lnTo>
                      <a:pt x="0" y="174625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矩形 3"/>
              <p:cNvSpPr/>
              <p:nvPr/>
            </p:nvSpPr>
            <p:spPr>
              <a:xfrm>
                <a:off x="4116916" y="2774950"/>
                <a:ext cx="1231900" cy="1746250"/>
              </a:xfrm>
              <a:custGeom>
                <a:avLst/>
                <a:gdLst>
                  <a:gd name="connsiteX0" fmla="*/ 0 w 1231900"/>
                  <a:gd name="connsiteY0" fmla="*/ 0 h 1746250"/>
                  <a:gd name="connsiteX1" fmla="*/ 1231900 w 1231900"/>
                  <a:gd name="connsiteY1" fmla="*/ 0 h 1746250"/>
                  <a:gd name="connsiteX2" fmla="*/ 1231900 w 1231900"/>
                  <a:gd name="connsiteY2" fmla="*/ 1746250 h 1746250"/>
                  <a:gd name="connsiteX3" fmla="*/ 0 w 1231900"/>
                  <a:gd name="connsiteY3" fmla="*/ 1746250 h 1746250"/>
                  <a:gd name="connsiteX4" fmla="*/ 0 w 1231900"/>
                  <a:gd name="connsiteY4" fmla="*/ 0 h 1746250"/>
                  <a:gd name="connsiteX0" fmla="*/ 1231900 w 1323340"/>
                  <a:gd name="connsiteY0" fmla="*/ 0 h 1746250"/>
                  <a:gd name="connsiteX1" fmla="*/ 1231900 w 1323340"/>
                  <a:gd name="connsiteY1" fmla="*/ 1746250 h 1746250"/>
                  <a:gd name="connsiteX2" fmla="*/ 0 w 1323340"/>
                  <a:gd name="connsiteY2" fmla="*/ 1746250 h 1746250"/>
                  <a:gd name="connsiteX3" fmla="*/ 0 w 1323340"/>
                  <a:gd name="connsiteY3" fmla="*/ 0 h 1746250"/>
                  <a:gd name="connsiteX4" fmla="*/ 1323340 w 1323340"/>
                  <a:gd name="connsiteY4" fmla="*/ 91440 h 1746250"/>
                  <a:gd name="connsiteX0" fmla="*/ 1231900 w 1231900"/>
                  <a:gd name="connsiteY0" fmla="*/ 0 h 1746250"/>
                  <a:gd name="connsiteX1" fmla="*/ 1231900 w 1231900"/>
                  <a:gd name="connsiteY1" fmla="*/ 1746250 h 1746250"/>
                  <a:gd name="connsiteX2" fmla="*/ 0 w 1231900"/>
                  <a:gd name="connsiteY2" fmla="*/ 1746250 h 1746250"/>
                  <a:gd name="connsiteX3" fmla="*/ 0 w 1231900"/>
                  <a:gd name="connsiteY3" fmla="*/ 0 h 174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1900" h="1746250">
                    <a:moveTo>
                      <a:pt x="1231900" y="0"/>
                    </a:moveTo>
                    <a:lnTo>
                      <a:pt x="1231900" y="1746250"/>
                    </a:lnTo>
                    <a:lnTo>
                      <a:pt x="0" y="1746250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25A7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AutoShape 15"/>
              <p:cNvSpPr>
                <a:spLocks/>
              </p:cNvSpPr>
              <p:nvPr/>
            </p:nvSpPr>
            <p:spPr bwMode="auto">
              <a:xfrm>
                <a:off x="5431366" y="3476626"/>
                <a:ext cx="184150" cy="1044574"/>
              </a:xfrm>
              <a:prstGeom prst="rightBrace">
                <a:avLst>
                  <a:gd name="adj1" fmla="val 30353"/>
                  <a:gd name="adj2" fmla="val 50000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4" name="Text Box 16"/>
              <p:cNvSpPr txBox="1">
                <a:spLocks noChangeArrowheads="1"/>
              </p:cNvSpPr>
              <p:nvPr/>
            </p:nvSpPr>
            <p:spPr bwMode="auto">
              <a:xfrm>
                <a:off x="5698066" y="3736370"/>
                <a:ext cx="20464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altLang="zh-CN" sz="2800" i="1" dirty="0">
                    <a:latin typeface="Times New Roman" panose="02020603050405020304" pitchFamily="18" charset="0"/>
                    <a:ea typeface="华文中宋" pitchFamily="2" charset="-122"/>
                    <a:cs typeface="Times New Roman" panose="02020603050405020304" pitchFamily="18" charset="0"/>
                  </a:rPr>
                  <a:t>h</a:t>
                </a:r>
                <a:r>
                  <a:rPr lang="en-US" altLang="zh-CN" sz="2800" dirty="0">
                    <a:latin typeface="Times New Roman" panose="02020603050405020304" pitchFamily="18" charset="0"/>
                    <a:ea typeface="华文中宋" pitchFamily="2" charset="-122"/>
                    <a:cs typeface="Times New Roman" panose="02020603050405020304" pitchFamily="18" charset="0"/>
                  </a:rPr>
                  <a:t>=2cm</a:t>
                </a:r>
              </a:p>
            </p:txBody>
          </p:sp>
        </p:grpSp>
      </p:grp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299444" y="4786069"/>
            <a:ext cx="2689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i="1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8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=1Sdm</a:t>
            </a:r>
            <a:r>
              <a:rPr lang="en-US" altLang="zh-CN" sz="2800" baseline="300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3</a:t>
            </a:r>
            <a:endParaRPr lang="en-US" altLang="zh-CN" sz="2800">
              <a:latin typeface="Times New Roman" panose="02020603050405020304" pitchFamily="18" charset="0"/>
              <a:ea typeface="华文中宋" pitchFamily="2" charset="-122"/>
              <a:cs typeface="Times New Roman" panose="02020603050405020304" pitchFamily="18" charset="0"/>
            </a:endParaRPr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3485447" y="4786069"/>
            <a:ext cx="2689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i="1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8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=2Sdm</a:t>
            </a:r>
            <a:r>
              <a:rPr lang="en-US" altLang="zh-CN" sz="2800" baseline="300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3</a:t>
            </a:r>
            <a:endParaRPr lang="en-US" altLang="zh-CN" sz="2800" dirty="0">
              <a:latin typeface="Times New Roman" panose="02020603050405020304" pitchFamily="18" charset="0"/>
              <a:ea typeface="华文中宋" pitchFamily="2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7470742" y="3356622"/>
                <a:ext cx="430639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𝑉</m:t>
                    </m:r>
                  </m:oMath>
                </a14:m>
                <a:r>
                  <a:rPr lang="zh-CN" altLang="en-US" sz="280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h</m:t>
                    </m:r>
                  </m:oMath>
                </a14:m>
                <a:r>
                  <a:rPr lang="zh-CN" altLang="en-US" sz="280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成正比</a:t>
                </a:r>
              </a:p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𝑉</m:t>
                    </m:r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h</m:t>
                    </m:r>
                  </m:oMath>
                </a14:m>
                <a:r>
                  <a:rPr lang="zh-CN" altLang="en-US" sz="280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是定</a:t>
                </a:r>
                <a:r>
                  <a:rPr lang="zh-CN" altLang="en-US" sz="280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值</a:t>
                </a:r>
                <a:r>
                  <a:rPr lang="zh-CN" altLang="en-US" sz="280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：</a:t>
                </a:r>
                <a:r>
                  <a:rPr lang="zh-CN" altLang="en-US" sz="280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水桶</a:t>
                </a:r>
                <a:r>
                  <a:rPr lang="zh-CN" altLang="en-US" sz="280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截面</a:t>
                </a:r>
                <a:r>
                  <a:rPr lang="zh-CN" altLang="en-US" sz="280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积</a:t>
                </a:r>
                <a:endParaRPr lang="zh-CN" altLang="en-US" sz="280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0742" y="3356622"/>
                <a:ext cx="4306392" cy="954107"/>
              </a:xfrm>
              <a:prstGeom prst="rect">
                <a:avLst/>
              </a:prstGeom>
              <a:blipFill rotWithShape="0">
                <a:blip r:embed="rId2"/>
                <a:stretch>
                  <a:fillRect t="-8974" b="-153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64964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5" grpId="0"/>
      <p:bldP spid="48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带电与水桶盛水类比： </a:t>
            </a:r>
          </a:p>
        </p:txBody>
      </p:sp>
      <p:sp>
        <p:nvSpPr>
          <p:cNvPr id="29" name="矩形 3"/>
          <p:cNvSpPr/>
          <p:nvPr/>
        </p:nvSpPr>
        <p:spPr>
          <a:xfrm>
            <a:off x="936949" y="4010025"/>
            <a:ext cx="1231900" cy="544970"/>
          </a:xfrm>
          <a:custGeom>
            <a:avLst/>
            <a:gdLst>
              <a:gd name="connsiteX0" fmla="*/ 0 w 1231900"/>
              <a:gd name="connsiteY0" fmla="*/ 0 h 1746250"/>
              <a:gd name="connsiteX1" fmla="*/ 1231900 w 1231900"/>
              <a:gd name="connsiteY1" fmla="*/ 0 h 1746250"/>
              <a:gd name="connsiteX2" fmla="*/ 1231900 w 1231900"/>
              <a:gd name="connsiteY2" fmla="*/ 1746250 h 1746250"/>
              <a:gd name="connsiteX3" fmla="*/ 0 w 1231900"/>
              <a:gd name="connsiteY3" fmla="*/ 1746250 h 1746250"/>
              <a:gd name="connsiteX4" fmla="*/ 0 w 1231900"/>
              <a:gd name="connsiteY4" fmla="*/ 0 h 1746250"/>
              <a:gd name="connsiteX0" fmla="*/ 1231900 w 1323340"/>
              <a:gd name="connsiteY0" fmla="*/ 0 h 1746250"/>
              <a:gd name="connsiteX1" fmla="*/ 1231900 w 1323340"/>
              <a:gd name="connsiteY1" fmla="*/ 1746250 h 1746250"/>
              <a:gd name="connsiteX2" fmla="*/ 0 w 1323340"/>
              <a:gd name="connsiteY2" fmla="*/ 1746250 h 1746250"/>
              <a:gd name="connsiteX3" fmla="*/ 0 w 1323340"/>
              <a:gd name="connsiteY3" fmla="*/ 0 h 1746250"/>
              <a:gd name="connsiteX4" fmla="*/ 1323340 w 1323340"/>
              <a:gd name="connsiteY4" fmla="*/ 91440 h 1746250"/>
              <a:gd name="connsiteX0" fmla="*/ 1231900 w 1231900"/>
              <a:gd name="connsiteY0" fmla="*/ 0 h 1746250"/>
              <a:gd name="connsiteX1" fmla="*/ 1231900 w 1231900"/>
              <a:gd name="connsiteY1" fmla="*/ 1746250 h 1746250"/>
              <a:gd name="connsiteX2" fmla="*/ 0 w 1231900"/>
              <a:gd name="connsiteY2" fmla="*/ 1746250 h 1746250"/>
              <a:gd name="connsiteX3" fmla="*/ 0 w 1231900"/>
              <a:gd name="connsiteY3" fmla="*/ 0 h 174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1900" h="1746250">
                <a:moveTo>
                  <a:pt x="1231900" y="0"/>
                </a:moveTo>
                <a:lnTo>
                  <a:pt x="1231900" y="1746250"/>
                </a:lnTo>
                <a:lnTo>
                  <a:pt x="0" y="174625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36949" y="2774950"/>
            <a:ext cx="1231900" cy="1746250"/>
          </a:xfrm>
          <a:custGeom>
            <a:avLst/>
            <a:gdLst>
              <a:gd name="connsiteX0" fmla="*/ 0 w 1231900"/>
              <a:gd name="connsiteY0" fmla="*/ 0 h 1746250"/>
              <a:gd name="connsiteX1" fmla="*/ 1231900 w 1231900"/>
              <a:gd name="connsiteY1" fmla="*/ 0 h 1746250"/>
              <a:gd name="connsiteX2" fmla="*/ 1231900 w 1231900"/>
              <a:gd name="connsiteY2" fmla="*/ 1746250 h 1746250"/>
              <a:gd name="connsiteX3" fmla="*/ 0 w 1231900"/>
              <a:gd name="connsiteY3" fmla="*/ 1746250 h 1746250"/>
              <a:gd name="connsiteX4" fmla="*/ 0 w 1231900"/>
              <a:gd name="connsiteY4" fmla="*/ 0 h 1746250"/>
              <a:gd name="connsiteX0" fmla="*/ 1231900 w 1323340"/>
              <a:gd name="connsiteY0" fmla="*/ 0 h 1746250"/>
              <a:gd name="connsiteX1" fmla="*/ 1231900 w 1323340"/>
              <a:gd name="connsiteY1" fmla="*/ 1746250 h 1746250"/>
              <a:gd name="connsiteX2" fmla="*/ 0 w 1323340"/>
              <a:gd name="connsiteY2" fmla="*/ 1746250 h 1746250"/>
              <a:gd name="connsiteX3" fmla="*/ 0 w 1323340"/>
              <a:gd name="connsiteY3" fmla="*/ 0 h 1746250"/>
              <a:gd name="connsiteX4" fmla="*/ 1323340 w 1323340"/>
              <a:gd name="connsiteY4" fmla="*/ 91440 h 1746250"/>
              <a:gd name="connsiteX0" fmla="*/ 1231900 w 1231900"/>
              <a:gd name="connsiteY0" fmla="*/ 0 h 1746250"/>
              <a:gd name="connsiteX1" fmla="*/ 1231900 w 1231900"/>
              <a:gd name="connsiteY1" fmla="*/ 1746250 h 1746250"/>
              <a:gd name="connsiteX2" fmla="*/ 0 w 1231900"/>
              <a:gd name="connsiteY2" fmla="*/ 1746250 h 1746250"/>
              <a:gd name="connsiteX3" fmla="*/ 0 w 1231900"/>
              <a:gd name="connsiteY3" fmla="*/ 0 h 174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1900" h="1746250">
                <a:moveTo>
                  <a:pt x="1231900" y="0"/>
                </a:moveTo>
                <a:lnTo>
                  <a:pt x="1231900" y="1746250"/>
                </a:lnTo>
                <a:lnTo>
                  <a:pt x="0" y="174625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25A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AutoShape 8"/>
          <p:cNvSpPr>
            <a:spLocks/>
          </p:cNvSpPr>
          <p:nvPr/>
        </p:nvSpPr>
        <p:spPr bwMode="auto">
          <a:xfrm>
            <a:off x="2251399" y="4030492"/>
            <a:ext cx="167357" cy="504000"/>
          </a:xfrm>
          <a:prstGeom prst="rightBrace">
            <a:avLst>
              <a:gd name="adj1" fmla="val 2005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2501306" y="3997980"/>
            <a:ext cx="18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800" i="1" dirty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h</a:t>
            </a:r>
            <a:r>
              <a:rPr lang="en-US" altLang="zh-CN" sz="2800" dirty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=1cm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299444" y="4786069"/>
            <a:ext cx="2689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i="1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8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=1Sdm</a:t>
            </a:r>
            <a:r>
              <a:rPr lang="en-US" altLang="zh-CN" sz="2800" baseline="300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3</a:t>
            </a:r>
            <a:endParaRPr lang="en-US" altLang="zh-CN" sz="2800">
              <a:latin typeface="Times New Roman" panose="02020603050405020304" pitchFamily="18" charset="0"/>
              <a:ea typeface="华文中宋" pitchFamily="2" charset="-122"/>
              <a:cs typeface="Times New Roman" panose="02020603050405020304" pitchFamily="18" charset="0"/>
            </a:endParaRPr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4042013" y="4786069"/>
            <a:ext cx="2689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800" i="1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8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=4Sdm</a:t>
            </a:r>
            <a:r>
              <a:rPr lang="en-US" altLang="zh-CN" sz="2800" baseline="30000" smtClean="0">
                <a:latin typeface="Times New Roman" panose="02020603050405020304" pitchFamily="18" charset="0"/>
                <a:ea typeface="华文中宋" pitchFamily="2" charset="-122"/>
                <a:cs typeface="Times New Roman" panose="02020603050405020304" pitchFamily="18" charset="0"/>
              </a:rPr>
              <a:t>3</a:t>
            </a:r>
            <a:endParaRPr lang="en-US" altLang="zh-CN" sz="2800" dirty="0">
              <a:latin typeface="Times New Roman" panose="02020603050405020304" pitchFamily="18" charset="0"/>
              <a:ea typeface="华文中宋" pitchFamily="2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6581741" y="1756028"/>
                <a:ext cx="52461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z="2800" i="0" smtClean="0">
                    <a:latin typeface="+mj-lt"/>
                    <a:ea typeface="楷体" panose="02010609060101010101" pitchFamily="49" charset="-122"/>
                    <a:cs typeface="Times New Roman" panose="02020603050405020304" pitchFamily="18" charset="0"/>
                  </a:rPr>
                  <a:t>水桶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zh-CN" altLang="en-US" sz="2800" i="0" smtClean="0">
                    <a:latin typeface="+mj-lt"/>
                    <a:ea typeface="楷体" panose="02010609060101010101" pitchFamily="49" charset="-122"/>
                    <a:cs typeface="Times New Roman" panose="02020603050405020304" pitchFamily="18" charset="0"/>
                  </a:rPr>
                  <a:t>越大，容纳水的本领越强</a:t>
                </a: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1741" y="1756028"/>
                <a:ext cx="5246191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2442" t="-16279" b="-2674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7998806" y="3053775"/>
                <a:ext cx="2806107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kumimoji="1"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𝑺</m:t>
                    </m:r>
                  </m:oMath>
                </a14:m>
                <a:r>
                  <a:rPr kumimoji="1" lang="zh-CN" altLang="en-US" sz="3200" b="1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与</a:t>
                </a:r>
                <a14:m>
                  <m:oMath xmlns:m="http://schemas.openxmlformats.org/officeDocument/2006/math">
                    <m:r>
                      <a:rPr kumimoji="1"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𝑽</m:t>
                    </m:r>
                    <m:r>
                      <a:rPr kumimoji="1" lang="zh-CN" alt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、</m:t>
                    </m:r>
                    <m:r>
                      <a:rPr kumimoji="1" lang="en-US" altLang="zh-CN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𝒉</m:t>
                    </m:r>
                  </m:oMath>
                </a14:m>
                <a:r>
                  <a:rPr kumimoji="1" lang="zh-CN" altLang="en-US" sz="3200" b="1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无关</a:t>
                </a:r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8806" y="3053775"/>
                <a:ext cx="2806107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6667" b="-302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组合 6"/>
          <p:cNvGrpSpPr/>
          <p:nvPr/>
        </p:nvGrpSpPr>
        <p:grpSpPr>
          <a:xfrm>
            <a:off x="3975597" y="2774950"/>
            <a:ext cx="4923309" cy="1780045"/>
            <a:chOff x="3975597" y="2774950"/>
            <a:chExt cx="4923309" cy="1780045"/>
          </a:xfrm>
        </p:grpSpPr>
        <p:sp>
          <p:nvSpPr>
            <p:cNvPr id="21" name="矩形 3"/>
            <p:cNvSpPr/>
            <p:nvPr/>
          </p:nvSpPr>
          <p:spPr>
            <a:xfrm>
              <a:off x="3975597" y="4010025"/>
              <a:ext cx="2822400" cy="544970"/>
            </a:xfrm>
            <a:custGeom>
              <a:avLst/>
              <a:gdLst>
                <a:gd name="connsiteX0" fmla="*/ 0 w 1231900"/>
                <a:gd name="connsiteY0" fmla="*/ 0 h 1746250"/>
                <a:gd name="connsiteX1" fmla="*/ 1231900 w 1231900"/>
                <a:gd name="connsiteY1" fmla="*/ 0 h 1746250"/>
                <a:gd name="connsiteX2" fmla="*/ 1231900 w 1231900"/>
                <a:gd name="connsiteY2" fmla="*/ 1746250 h 1746250"/>
                <a:gd name="connsiteX3" fmla="*/ 0 w 1231900"/>
                <a:gd name="connsiteY3" fmla="*/ 1746250 h 1746250"/>
                <a:gd name="connsiteX4" fmla="*/ 0 w 1231900"/>
                <a:gd name="connsiteY4" fmla="*/ 0 h 1746250"/>
                <a:gd name="connsiteX0" fmla="*/ 1231900 w 1323340"/>
                <a:gd name="connsiteY0" fmla="*/ 0 h 1746250"/>
                <a:gd name="connsiteX1" fmla="*/ 1231900 w 1323340"/>
                <a:gd name="connsiteY1" fmla="*/ 1746250 h 1746250"/>
                <a:gd name="connsiteX2" fmla="*/ 0 w 1323340"/>
                <a:gd name="connsiteY2" fmla="*/ 1746250 h 1746250"/>
                <a:gd name="connsiteX3" fmla="*/ 0 w 1323340"/>
                <a:gd name="connsiteY3" fmla="*/ 0 h 1746250"/>
                <a:gd name="connsiteX4" fmla="*/ 1323340 w 1323340"/>
                <a:gd name="connsiteY4" fmla="*/ 91440 h 1746250"/>
                <a:gd name="connsiteX0" fmla="*/ 1231900 w 1231900"/>
                <a:gd name="connsiteY0" fmla="*/ 0 h 1746250"/>
                <a:gd name="connsiteX1" fmla="*/ 1231900 w 1231900"/>
                <a:gd name="connsiteY1" fmla="*/ 1746250 h 1746250"/>
                <a:gd name="connsiteX2" fmla="*/ 0 w 1231900"/>
                <a:gd name="connsiteY2" fmla="*/ 1746250 h 1746250"/>
                <a:gd name="connsiteX3" fmla="*/ 0 w 1231900"/>
                <a:gd name="connsiteY3" fmla="*/ 0 h 174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1900" h="1746250">
                  <a:moveTo>
                    <a:pt x="1231900" y="0"/>
                  </a:moveTo>
                  <a:lnTo>
                    <a:pt x="1231900" y="1746250"/>
                  </a:lnTo>
                  <a:lnTo>
                    <a:pt x="0" y="174625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3"/>
            <p:cNvSpPr/>
            <p:nvPr/>
          </p:nvSpPr>
          <p:spPr>
            <a:xfrm>
              <a:off x="3975597" y="2774950"/>
              <a:ext cx="2822400" cy="1746250"/>
            </a:xfrm>
            <a:custGeom>
              <a:avLst/>
              <a:gdLst>
                <a:gd name="connsiteX0" fmla="*/ 0 w 1231900"/>
                <a:gd name="connsiteY0" fmla="*/ 0 h 1746250"/>
                <a:gd name="connsiteX1" fmla="*/ 1231900 w 1231900"/>
                <a:gd name="connsiteY1" fmla="*/ 0 h 1746250"/>
                <a:gd name="connsiteX2" fmla="*/ 1231900 w 1231900"/>
                <a:gd name="connsiteY2" fmla="*/ 1746250 h 1746250"/>
                <a:gd name="connsiteX3" fmla="*/ 0 w 1231900"/>
                <a:gd name="connsiteY3" fmla="*/ 1746250 h 1746250"/>
                <a:gd name="connsiteX4" fmla="*/ 0 w 1231900"/>
                <a:gd name="connsiteY4" fmla="*/ 0 h 1746250"/>
                <a:gd name="connsiteX0" fmla="*/ 1231900 w 1323340"/>
                <a:gd name="connsiteY0" fmla="*/ 0 h 1746250"/>
                <a:gd name="connsiteX1" fmla="*/ 1231900 w 1323340"/>
                <a:gd name="connsiteY1" fmla="*/ 1746250 h 1746250"/>
                <a:gd name="connsiteX2" fmla="*/ 0 w 1323340"/>
                <a:gd name="connsiteY2" fmla="*/ 1746250 h 1746250"/>
                <a:gd name="connsiteX3" fmla="*/ 0 w 1323340"/>
                <a:gd name="connsiteY3" fmla="*/ 0 h 1746250"/>
                <a:gd name="connsiteX4" fmla="*/ 1323340 w 1323340"/>
                <a:gd name="connsiteY4" fmla="*/ 91440 h 1746250"/>
                <a:gd name="connsiteX0" fmla="*/ 1231900 w 1231900"/>
                <a:gd name="connsiteY0" fmla="*/ 0 h 1746250"/>
                <a:gd name="connsiteX1" fmla="*/ 1231900 w 1231900"/>
                <a:gd name="connsiteY1" fmla="*/ 1746250 h 1746250"/>
                <a:gd name="connsiteX2" fmla="*/ 0 w 1231900"/>
                <a:gd name="connsiteY2" fmla="*/ 1746250 h 1746250"/>
                <a:gd name="connsiteX3" fmla="*/ 0 w 1231900"/>
                <a:gd name="connsiteY3" fmla="*/ 0 h 174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1900" h="1746250">
                  <a:moveTo>
                    <a:pt x="1231900" y="0"/>
                  </a:moveTo>
                  <a:lnTo>
                    <a:pt x="1231900" y="1746250"/>
                  </a:lnTo>
                  <a:lnTo>
                    <a:pt x="0" y="174625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25A7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AutoShape 8"/>
            <p:cNvSpPr>
              <a:spLocks/>
            </p:cNvSpPr>
            <p:nvPr/>
          </p:nvSpPr>
          <p:spPr bwMode="auto">
            <a:xfrm>
              <a:off x="6848799" y="4030492"/>
              <a:ext cx="167357" cy="504000"/>
            </a:xfrm>
            <a:prstGeom prst="rightBrace">
              <a:avLst>
                <a:gd name="adj1" fmla="val 20059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7098706" y="3997980"/>
              <a:ext cx="1800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altLang="zh-CN" sz="2800" i="1" dirty="0">
                  <a:latin typeface="Times New Roman" panose="02020603050405020304" pitchFamily="18" charset="0"/>
                  <a:ea typeface="华文中宋" pitchFamily="2" charset="-122"/>
                  <a:cs typeface="Times New Roman" panose="02020603050405020304" pitchFamily="18" charset="0"/>
                </a:rPr>
                <a:t>h</a:t>
              </a:r>
              <a:r>
                <a:rPr lang="en-US" altLang="zh-CN" sz="2800" dirty="0">
                  <a:latin typeface="Times New Roman" panose="02020603050405020304" pitchFamily="18" charset="0"/>
                  <a:ea typeface="华文中宋" pitchFamily="2" charset="-122"/>
                  <a:cs typeface="Times New Roman" panose="02020603050405020304" pitchFamily="18" charset="0"/>
                </a:rPr>
                <a:t>=1cm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3212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</a:t>
            </a:r>
            <a:r>
              <a:rPr lang="zh-CN" altLang="en-US" b="1" smtClean="0"/>
              <a:t>讲解</a:t>
            </a:r>
            <a:endParaRPr lang="zh-CN" altLang="en-US" b="1"/>
          </a:p>
        </p:txBody>
      </p:sp>
      <p:sp>
        <p:nvSpPr>
          <p:cNvPr id="3" name="矩形 2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438706" y="2885939"/>
            <a:ext cx="224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</a:rPr>
              <a:t>容纳储存水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507289" y="2889546"/>
            <a:ext cx="25932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</a:rPr>
              <a:t>容纳储存电荷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083206" y="3493855"/>
            <a:ext cx="14414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电荷量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Q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7018432" y="3503477"/>
            <a:ext cx="10823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水量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V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083206" y="4108217"/>
            <a:ext cx="14414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电势差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U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818057" y="4104613"/>
            <a:ext cx="14830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水位差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h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6825270" y="4707744"/>
            <a:ext cx="1468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横截面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</a:rPr>
              <a:t>S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262742" y="4721523"/>
            <a:ext cx="10823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电容</a:t>
            </a:r>
            <a:r>
              <a:rPr lang="en-US" altLang="zh-CN" sz="2800" i="1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C</a:t>
            </a:r>
          </a:p>
        </p:txBody>
      </p: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512022" y="2848564"/>
            <a:ext cx="2236364" cy="838201"/>
            <a:chOff x="144" y="3600"/>
            <a:chExt cx="1056" cy="528"/>
          </a:xfrm>
        </p:grpSpPr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144" y="3600"/>
              <a:ext cx="1056" cy="96"/>
            </a:xfrm>
            <a:prstGeom prst="rect">
              <a:avLst/>
            </a:prstGeom>
            <a:noFill/>
            <a:ln w="19050">
              <a:solidFill>
                <a:srgbClr val="25A7B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CN" sz="1400" b="0" smtClean="0">
                  <a:solidFill>
                    <a:srgbClr val="C00000"/>
                  </a:solidFill>
                  <a:latin typeface="Tahoma" pitchFamily="34" charset="0"/>
                </a:rPr>
                <a:t>+  +  +  +  +  +  +  +  </a:t>
              </a:r>
              <a:r>
                <a:rPr lang="en-US" altLang="zh-CN" sz="1400" smtClean="0">
                  <a:solidFill>
                    <a:srgbClr val="C00000"/>
                  </a:solidFill>
                  <a:latin typeface="Tahoma" pitchFamily="34" charset="0"/>
                </a:rPr>
                <a:t>+</a:t>
              </a:r>
              <a:endParaRPr lang="en-US" altLang="zh-CN" sz="1400">
                <a:solidFill>
                  <a:srgbClr val="C00000"/>
                </a:solidFill>
                <a:latin typeface="Tahoma" pitchFamily="34" charset="0"/>
              </a:endParaRPr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144" y="4032"/>
              <a:ext cx="1056" cy="96"/>
            </a:xfrm>
            <a:prstGeom prst="rect">
              <a:avLst/>
            </a:prstGeom>
            <a:noFill/>
            <a:ln w="19050">
              <a:solidFill>
                <a:srgbClr val="25A7B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r>
                <a:rPr lang="en-US" altLang="zh-CN" sz="2000" b="0">
                  <a:solidFill>
                    <a:srgbClr val="C00000"/>
                  </a:solidFill>
                  <a:latin typeface="Tahoma" pitchFamily="34" charset="0"/>
                </a:rPr>
                <a:t>- </a:t>
              </a:r>
              <a:r>
                <a:rPr lang="en-US" altLang="zh-CN" sz="2000" b="0" smtClean="0">
                  <a:solidFill>
                    <a:srgbClr val="C00000"/>
                  </a:solidFill>
                  <a:latin typeface="Tahoma" pitchFamily="34" charset="0"/>
                </a:rPr>
                <a:t> -  </a:t>
              </a:r>
              <a:r>
                <a:rPr lang="en-US" altLang="zh-CN" sz="2000" b="0">
                  <a:solidFill>
                    <a:srgbClr val="C00000"/>
                  </a:solidFill>
                  <a:latin typeface="Tahoma" pitchFamily="34" charset="0"/>
                </a:rPr>
                <a:t>- </a:t>
              </a:r>
              <a:r>
                <a:rPr lang="en-US" altLang="zh-CN" sz="2000" b="0" smtClean="0">
                  <a:solidFill>
                    <a:srgbClr val="C00000"/>
                  </a:solidFill>
                  <a:latin typeface="Tahoma" pitchFamily="34" charset="0"/>
                </a:rPr>
                <a:t> -  -  -  -  -  </a:t>
              </a:r>
              <a:r>
                <a:rPr lang="en-US" altLang="zh-CN" sz="2000" b="0">
                  <a:solidFill>
                    <a:srgbClr val="C00000"/>
                  </a:solidFill>
                  <a:latin typeface="Tahoma" pitchFamily="34" charset="0"/>
                </a:rPr>
                <a:t>-</a:t>
              </a:r>
              <a:r>
                <a:rPr lang="en-US" altLang="zh-CN" sz="1800" b="0">
                  <a:solidFill>
                    <a:srgbClr val="C00000"/>
                  </a:solidFill>
                  <a:latin typeface="Tahoma" pitchFamily="34" charset="0"/>
                </a:rPr>
                <a:t> </a:t>
              </a:r>
            </a:p>
          </p:txBody>
        </p:sp>
      </p:grpSp>
      <p:grpSp>
        <p:nvGrpSpPr>
          <p:cNvPr id="16" name="Group 22"/>
          <p:cNvGrpSpPr>
            <a:grpSpLocks/>
          </p:cNvGrpSpPr>
          <p:nvPr/>
        </p:nvGrpSpPr>
        <p:grpSpPr bwMode="auto">
          <a:xfrm>
            <a:off x="3421629" y="2242013"/>
            <a:ext cx="5510704" cy="3032720"/>
            <a:chOff x="1296" y="2016"/>
            <a:chExt cx="3312" cy="1680"/>
          </a:xfrm>
        </p:grpSpPr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1464" y="2047"/>
              <a:ext cx="1296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zh-CN" altLang="en-US" sz="28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电容器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3116" y="2041"/>
              <a:ext cx="1296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zh-CN" altLang="en-US" sz="28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水容器</a:t>
              </a:r>
            </a:p>
          </p:txBody>
        </p:sp>
        <p:sp>
          <p:nvSpPr>
            <p:cNvPr id="19" name="Rectangle 25"/>
            <p:cNvSpPr>
              <a:spLocks noChangeArrowheads="1"/>
            </p:cNvSpPr>
            <p:nvPr/>
          </p:nvSpPr>
          <p:spPr bwMode="auto">
            <a:xfrm>
              <a:off x="1296" y="2016"/>
              <a:ext cx="3312" cy="16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1296" y="2352"/>
              <a:ext cx="3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1296" y="2688"/>
              <a:ext cx="3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1296" y="3024"/>
              <a:ext cx="3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V="1">
              <a:off x="2952" y="2016"/>
              <a:ext cx="0" cy="1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>
              <a:off x="1296" y="3360"/>
              <a:ext cx="3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2" name="矩形 3"/>
          <p:cNvSpPr/>
          <p:nvPr/>
        </p:nvSpPr>
        <p:spPr>
          <a:xfrm>
            <a:off x="9947599" y="3409159"/>
            <a:ext cx="1231900" cy="544970"/>
          </a:xfrm>
          <a:custGeom>
            <a:avLst/>
            <a:gdLst>
              <a:gd name="connsiteX0" fmla="*/ 0 w 1231900"/>
              <a:gd name="connsiteY0" fmla="*/ 0 h 1746250"/>
              <a:gd name="connsiteX1" fmla="*/ 1231900 w 1231900"/>
              <a:gd name="connsiteY1" fmla="*/ 0 h 1746250"/>
              <a:gd name="connsiteX2" fmla="*/ 1231900 w 1231900"/>
              <a:gd name="connsiteY2" fmla="*/ 1746250 h 1746250"/>
              <a:gd name="connsiteX3" fmla="*/ 0 w 1231900"/>
              <a:gd name="connsiteY3" fmla="*/ 1746250 h 1746250"/>
              <a:gd name="connsiteX4" fmla="*/ 0 w 1231900"/>
              <a:gd name="connsiteY4" fmla="*/ 0 h 1746250"/>
              <a:gd name="connsiteX0" fmla="*/ 1231900 w 1323340"/>
              <a:gd name="connsiteY0" fmla="*/ 0 h 1746250"/>
              <a:gd name="connsiteX1" fmla="*/ 1231900 w 1323340"/>
              <a:gd name="connsiteY1" fmla="*/ 1746250 h 1746250"/>
              <a:gd name="connsiteX2" fmla="*/ 0 w 1323340"/>
              <a:gd name="connsiteY2" fmla="*/ 1746250 h 1746250"/>
              <a:gd name="connsiteX3" fmla="*/ 0 w 1323340"/>
              <a:gd name="connsiteY3" fmla="*/ 0 h 1746250"/>
              <a:gd name="connsiteX4" fmla="*/ 1323340 w 1323340"/>
              <a:gd name="connsiteY4" fmla="*/ 91440 h 1746250"/>
              <a:gd name="connsiteX0" fmla="*/ 1231900 w 1231900"/>
              <a:gd name="connsiteY0" fmla="*/ 0 h 1746250"/>
              <a:gd name="connsiteX1" fmla="*/ 1231900 w 1231900"/>
              <a:gd name="connsiteY1" fmla="*/ 1746250 h 1746250"/>
              <a:gd name="connsiteX2" fmla="*/ 0 w 1231900"/>
              <a:gd name="connsiteY2" fmla="*/ 1746250 h 1746250"/>
              <a:gd name="connsiteX3" fmla="*/ 0 w 1231900"/>
              <a:gd name="connsiteY3" fmla="*/ 0 h 174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1900" h="1746250">
                <a:moveTo>
                  <a:pt x="1231900" y="0"/>
                </a:moveTo>
                <a:lnTo>
                  <a:pt x="1231900" y="1746250"/>
                </a:lnTo>
                <a:lnTo>
                  <a:pt x="0" y="174625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3"/>
          <p:cNvSpPr/>
          <p:nvPr/>
        </p:nvSpPr>
        <p:spPr>
          <a:xfrm>
            <a:off x="9947599" y="2607732"/>
            <a:ext cx="1231900" cy="1312601"/>
          </a:xfrm>
          <a:custGeom>
            <a:avLst/>
            <a:gdLst>
              <a:gd name="connsiteX0" fmla="*/ 0 w 1231900"/>
              <a:gd name="connsiteY0" fmla="*/ 0 h 1746250"/>
              <a:gd name="connsiteX1" fmla="*/ 1231900 w 1231900"/>
              <a:gd name="connsiteY1" fmla="*/ 0 h 1746250"/>
              <a:gd name="connsiteX2" fmla="*/ 1231900 w 1231900"/>
              <a:gd name="connsiteY2" fmla="*/ 1746250 h 1746250"/>
              <a:gd name="connsiteX3" fmla="*/ 0 w 1231900"/>
              <a:gd name="connsiteY3" fmla="*/ 1746250 h 1746250"/>
              <a:gd name="connsiteX4" fmla="*/ 0 w 1231900"/>
              <a:gd name="connsiteY4" fmla="*/ 0 h 1746250"/>
              <a:gd name="connsiteX0" fmla="*/ 1231900 w 1323340"/>
              <a:gd name="connsiteY0" fmla="*/ 0 h 1746250"/>
              <a:gd name="connsiteX1" fmla="*/ 1231900 w 1323340"/>
              <a:gd name="connsiteY1" fmla="*/ 1746250 h 1746250"/>
              <a:gd name="connsiteX2" fmla="*/ 0 w 1323340"/>
              <a:gd name="connsiteY2" fmla="*/ 1746250 h 1746250"/>
              <a:gd name="connsiteX3" fmla="*/ 0 w 1323340"/>
              <a:gd name="connsiteY3" fmla="*/ 0 h 1746250"/>
              <a:gd name="connsiteX4" fmla="*/ 1323340 w 1323340"/>
              <a:gd name="connsiteY4" fmla="*/ 91440 h 1746250"/>
              <a:gd name="connsiteX0" fmla="*/ 1231900 w 1231900"/>
              <a:gd name="connsiteY0" fmla="*/ 0 h 1746250"/>
              <a:gd name="connsiteX1" fmla="*/ 1231900 w 1231900"/>
              <a:gd name="connsiteY1" fmla="*/ 1746250 h 1746250"/>
              <a:gd name="connsiteX2" fmla="*/ 0 w 1231900"/>
              <a:gd name="connsiteY2" fmla="*/ 1746250 h 1746250"/>
              <a:gd name="connsiteX3" fmla="*/ 0 w 1231900"/>
              <a:gd name="connsiteY3" fmla="*/ 0 h 174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1900" h="1746250">
                <a:moveTo>
                  <a:pt x="1231900" y="0"/>
                </a:moveTo>
                <a:lnTo>
                  <a:pt x="1231900" y="1746250"/>
                </a:lnTo>
                <a:lnTo>
                  <a:pt x="0" y="174625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25A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文本框 43"/>
              <p:cNvSpPr txBox="1"/>
              <p:nvPr/>
            </p:nvSpPr>
            <p:spPr>
              <a:xfrm>
                <a:off x="955552" y="4165142"/>
                <a:ext cx="1180580" cy="9253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num>
                        <m:den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den>
                      </m:f>
                    </m:oMath>
                  </m:oMathPara>
                </a14:m>
                <a:endParaRPr lang="zh-CN" altLang="en-US" sz="3200"/>
              </a:p>
            </p:txBody>
          </p:sp>
        </mc:Choice>
        <mc:Fallback xmlns=""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552" y="4165142"/>
                <a:ext cx="1180580" cy="92538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文本框 44"/>
              <p:cNvSpPr txBox="1"/>
              <p:nvPr/>
            </p:nvSpPr>
            <p:spPr>
              <a:xfrm>
                <a:off x="9998919" y="4165142"/>
                <a:ext cx="1122680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zh-CN" altLang="en-US" sz="3200"/>
              </a:p>
            </p:txBody>
          </p:sp>
        </mc:Choice>
        <mc:Fallback xmlns="">
          <p:sp>
            <p:nvSpPr>
              <p:cNvPr id="45" name="文本框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8919" y="4165142"/>
                <a:ext cx="1122680" cy="9219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30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44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</a:t>
            </a:r>
            <a:r>
              <a:rPr lang="zh-CN" altLang="en-US" b="1" smtClean="0"/>
              <a:t>讲解</a:t>
            </a:r>
            <a:endParaRPr lang="zh-CN" altLang="en-US" b="1"/>
          </a:p>
        </p:txBody>
      </p:sp>
      <p:sp>
        <p:nvSpPr>
          <p:cNvPr id="3" name="矩形 2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定义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：电容器所带</a:t>
            </a:r>
            <a:r>
              <a:rPr kumimoji="1" lang="zh-CN" altLang="en-US" sz="24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电荷量</a:t>
            </a:r>
            <a:r>
              <a:rPr kumimoji="1" lang="en-US" altLang="zh-CN" sz="24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与电容器两极板间的</a:t>
            </a:r>
            <a:r>
              <a:rPr kumimoji="1" lang="zh-CN" altLang="en-US" sz="24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电势差</a:t>
            </a:r>
            <a:r>
              <a:rPr kumimoji="1" lang="en-US" altLang="zh-CN" sz="24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U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的比值，叫电容器的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文本框 42"/>
              <p:cNvSpPr txBox="1"/>
              <p:nvPr/>
            </p:nvSpPr>
            <p:spPr>
              <a:xfrm>
                <a:off x="2334504" y="3028225"/>
                <a:ext cx="1180580" cy="9253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num>
                        <m:den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den>
                      </m:f>
                    </m:oMath>
                  </m:oMathPara>
                </a14:m>
                <a:endParaRPr lang="zh-CN" altLang="en-US" sz="3200"/>
              </a:p>
            </p:txBody>
          </p:sp>
        </mc:Choice>
        <mc:Fallback xmlns=""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504" y="3028225"/>
                <a:ext cx="1180580" cy="92538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组合 60"/>
          <p:cNvGrpSpPr/>
          <p:nvPr/>
        </p:nvGrpSpPr>
        <p:grpSpPr>
          <a:xfrm>
            <a:off x="5243182" y="3130553"/>
            <a:ext cx="4883092" cy="1743073"/>
            <a:chOff x="5243182" y="3130553"/>
            <a:chExt cx="4883092" cy="1743073"/>
          </a:xfrm>
        </p:grpSpPr>
        <p:grpSp>
          <p:nvGrpSpPr>
            <p:cNvPr id="44" name="Group 15"/>
            <p:cNvGrpSpPr>
              <a:grpSpLocks/>
            </p:cNvGrpSpPr>
            <p:nvPr/>
          </p:nvGrpSpPr>
          <p:grpSpPr bwMode="auto">
            <a:xfrm>
              <a:off x="7606613" y="3181351"/>
              <a:ext cx="2257542" cy="1692275"/>
              <a:chOff x="4218" y="1956"/>
              <a:chExt cx="1066" cy="1066"/>
            </a:xfrm>
          </p:grpSpPr>
          <p:sp>
            <p:nvSpPr>
              <p:cNvPr id="45" name="Line 16"/>
              <p:cNvSpPr>
                <a:spLocks noChangeShapeType="1"/>
              </p:cNvSpPr>
              <p:nvPr/>
            </p:nvSpPr>
            <p:spPr bwMode="auto">
              <a:xfrm>
                <a:off x="4218" y="1956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6" name="Line 17"/>
              <p:cNvSpPr>
                <a:spLocks noChangeShapeType="1"/>
              </p:cNvSpPr>
              <p:nvPr/>
            </p:nvSpPr>
            <p:spPr bwMode="auto">
              <a:xfrm>
                <a:off x="4218" y="2795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7" name="Line 18"/>
              <p:cNvSpPr>
                <a:spLocks noChangeShapeType="1"/>
              </p:cNvSpPr>
              <p:nvPr/>
            </p:nvSpPr>
            <p:spPr bwMode="auto">
              <a:xfrm>
                <a:off x="4218" y="3022"/>
                <a:ext cx="106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8" name="Line 19"/>
              <p:cNvSpPr>
                <a:spLocks noChangeShapeType="1"/>
              </p:cNvSpPr>
              <p:nvPr/>
            </p:nvSpPr>
            <p:spPr bwMode="auto">
              <a:xfrm>
                <a:off x="4218" y="1956"/>
                <a:ext cx="106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9" name="Line 20"/>
              <p:cNvSpPr>
                <a:spLocks noChangeShapeType="1"/>
              </p:cNvSpPr>
              <p:nvPr/>
            </p:nvSpPr>
            <p:spPr bwMode="auto">
              <a:xfrm>
                <a:off x="5284" y="1956"/>
                <a:ext cx="0" cy="10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50" name="Line 21"/>
              <p:cNvSpPr>
                <a:spLocks noChangeShapeType="1"/>
              </p:cNvSpPr>
              <p:nvPr/>
            </p:nvSpPr>
            <p:spPr bwMode="auto">
              <a:xfrm>
                <a:off x="5284" y="2546"/>
                <a:ext cx="0" cy="4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5243182" y="3130553"/>
              <a:ext cx="4091530" cy="1727201"/>
              <a:chOff x="3375" y="2886"/>
              <a:chExt cx="1932" cy="1088"/>
            </a:xfrm>
          </p:grpSpPr>
          <p:sp>
            <p:nvSpPr>
              <p:cNvPr id="52" name="Text Box 8"/>
              <p:cNvSpPr txBox="1">
                <a:spLocks noChangeArrowheads="1"/>
              </p:cNvSpPr>
              <p:nvPr/>
            </p:nvSpPr>
            <p:spPr bwMode="auto">
              <a:xfrm>
                <a:off x="3538" y="3113"/>
                <a:ext cx="176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＋ ＋ ＋ ＋ ＋ ＋ ＋ ＋ </a:t>
                </a:r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3611" y="3566"/>
                <a:ext cx="160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  <a:r>
                  <a:rPr lang="zh-CN" altLang="zh-CN" sz="1800">
                    <a:solidFill>
                      <a:srgbClr val="C00000"/>
                    </a:solidFill>
                    <a:latin typeface="Tahoma" pitchFamily="34" charset="0"/>
                  </a:rPr>
                  <a:t>－</a:t>
                </a:r>
                <a:r>
                  <a:rPr lang="zh-CN" altLang="en-US" sz="2000">
                    <a:solidFill>
                      <a:srgbClr val="C00000"/>
                    </a:solidFill>
                    <a:latin typeface="Tahoma" pitchFamily="34" charset="0"/>
                  </a:rPr>
                  <a:t> </a:t>
                </a:r>
              </a:p>
            </p:txBody>
          </p:sp>
          <p:sp>
            <p:nvSpPr>
              <p:cNvPr id="54" name="Text Box 10"/>
              <p:cNvSpPr txBox="1">
                <a:spLocks noChangeArrowheads="1"/>
              </p:cNvSpPr>
              <p:nvPr/>
            </p:nvSpPr>
            <p:spPr bwMode="auto">
              <a:xfrm>
                <a:off x="3375" y="2886"/>
                <a:ext cx="4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＋</a:t>
                </a:r>
                <a:r>
                  <a:rPr lang="en-US" altLang="zh-CN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</a:p>
            </p:txBody>
          </p:sp>
          <p:sp>
            <p:nvSpPr>
              <p:cNvPr id="55" name="Text Box 11"/>
              <p:cNvSpPr txBox="1">
                <a:spLocks noChangeArrowheads="1"/>
              </p:cNvSpPr>
              <p:nvPr/>
            </p:nvSpPr>
            <p:spPr bwMode="auto">
              <a:xfrm>
                <a:off x="3375" y="3724"/>
                <a:ext cx="4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zh-CN" altLang="en-US" sz="2000" dirty="0">
                    <a:solidFill>
                      <a:srgbClr val="C00000"/>
                    </a:solidFill>
                  </a:rPr>
                  <a:t>－</a:t>
                </a:r>
                <a:r>
                  <a:rPr lang="en-US" altLang="zh-CN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</a:p>
            </p:txBody>
          </p:sp>
        </p:grpSp>
        <p:grpSp>
          <p:nvGrpSpPr>
            <p:cNvPr id="56" name="Group 12"/>
            <p:cNvGrpSpPr>
              <a:grpSpLocks/>
            </p:cNvGrpSpPr>
            <p:nvPr/>
          </p:nvGrpSpPr>
          <p:grpSpPr bwMode="auto">
            <a:xfrm>
              <a:off x="5776860" y="3530600"/>
              <a:ext cx="3310074" cy="1022350"/>
              <a:chOff x="3686" y="2409"/>
              <a:chExt cx="1563" cy="644"/>
            </a:xfrm>
          </p:grpSpPr>
          <p:sp>
            <p:nvSpPr>
              <p:cNvPr id="57" name="Rectangle 13"/>
              <p:cNvSpPr>
                <a:spLocks noChangeArrowheads="1"/>
              </p:cNvSpPr>
              <p:nvPr/>
            </p:nvSpPr>
            <p:spPr bwMode="auto">
              <a:xfrm>
                <a:off x="3686" y="2409"/>
                <a:ext cx="1553" cy="54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C0C0C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8" name="Rectangle 14"/>
              <p:cNvSpPr>
                <a:spLocks noChangeArrowheads="1"/>
              </p:cNvSpPr>
              <p:nvPr/>
            </p:nvSpPr>
            <p:spPr bwMode="auto">
              <a:xfrm>
                <a:off x="3696" y="2999"/>
                <a:ext cx="1553" cy="54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C0C0C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9602036" y="3807022"/>
                  <a:ext cx="524238" cy="523220"/>
                </a:xfrm>
                <a:prstGeom prst="rect">
                  <a:avLst/>
                </a:prstGeom>
                <a:solidFill>
                  <a:srgbClr val="FDFDFD"/>
                </a:solidFill>
                <a:ln>
                  <a:noFill/>
                </a:ln>
                <a:effectLst/>
                <a:extLst/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i="1" smtClean="0">
                            <a:solidFill>
                              <a:srgbClr val="25A7B5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oMath>
                    </m:oMathPara>
                  </a14:m>
                  <a:endParaRPr lang="en-US" altLang="zh-CN" sz="2800">
                    <a:solidFill>
                      <a:srgbClr val="25A7B5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 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602036" y="3807022"/>
                  <a:ext cx="524238" cy="52322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/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AutoShape 22"/>
              <p:cNvSpPr>
                <a:spLocks noChangeArrowheads="1"/>
              </p:cNvSpPr>
              <p:nvPr/>
            </p:nvSpPr>
            <p:spPr bwMode="auto">
              <a:xfrm flipH="1">
                <a:off x="1164360" y="4541839"/>
                <a:ext cx="3449845" cy="1172741"/>
              </a:xfrm>
              <a:prstGeom prst="wedgeRoundRectCallout">
                <a:avLst>
                  <a:gd name="adj1" fmla="val 9701"/>
                  <a:gd name="adj2" fmla="val -119334"/>
                  <a:gd name="adj3" fmla="val 16667"/>
                </a:avLst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rgbClr val="FFFFCC">
                        <a:alpha val="80000"/>
                      </a:srgbClr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>
                  <a:lnSpc>
                    <a:spcPct val="130000"/>
                  </a:lnSpc>
                  <a:spcBef>
                    <a:spcPct val="0"/>
                  </a:spcBef>
                </a:pPr>
                <a:r>
                  <a:rPr lang="zh-CN" altLang="en-US" sz="2800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容纳电荷</a:t>
                </a:r>
                <a:r>
                  <a:rPr lang="zh-CN" altLang="en-US" sz="280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的</a:t>
                </a:r>
                <a:r>
                  <a:rPr lang="zh-CN" altLang="en-US" sz="2800" smtClean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本领</a:t>
                </a:r>
                <a:endParaRPr lang="zh-CN" altLang="en-US" sz="28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  <a:spcBef>
                    <a:spcPct val="0"/>
                  </a:spcBef>
                </a:pPr>
                <a:r>
                  <a:rPr lang="zh-CN" altLang="en-US" sz="2800" dirty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与水桶截面积</a:t>
                </a:r>
                <a14:m>
                  <m:oMath xmlns:m="http://schemas.openxmlformats.org/officeDocument/2006/math">
                    <m:r>
                      <a:rPr lang="en-US" altLang="zh-CN" sz="28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zh-CN" altLang="en-US" sz="2800" dirty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类比</a:t>
                </a:r>
              </a:p>
            </p:txBody>
          </p:sp>
        </mc:Choice>
        <mc:Fallback xmlns="">
          <p:sp>
            <p:nvSpPr>
              <p:cNvPr id="60" name="AutoShap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flipH="1">
                <a:off x="1164360" y="4541839"/>
                <a:ext cx="3449845" cy="1172741"/>
              </a:xfrm>
              <a:prstGeom prst="wedgeRoundRectCallout">
                <a:avLst>
                  <a:gd name="adj1" fmla="val 9701"/>
                  <a:gd name="adj2" fmla="val -119334"/>
                  <a:gd name="adj3" fmla="val 16667"/>
                </a:avLst>
              </a:prstGeom>
              <a:blipFill rotWithShape="0">
                <a:blip r:embed="rId4"/>
                <a:stretch>
                  <a:fillRect l="-1761" b="-5167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CC">
                        <a:alpha val="8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851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</a:t>
            </a:r>
            <a:r>
              <a:rPr lang="zh-CN" altLang="en-US" b="1" smtClean="0"/>
              <a:t>讲解</a:t>
            </a:r>
            <a:endParaRPr lang="zh-CN" altLang="en-US" b="1"/>
          </a:p>
        </p:txBody>
      </p:sp>
      <p:sp>
        <p:nvSpPr>
          <p:cNvPr id="3" name="矩形 2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电容的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3663493" y="1786806"/>
            <a:ext cx="47776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法拉，简称法，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符号</a:t>
            </a: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415743" y="3884078"/>
            <a:ext cx="87421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还有：微法（</a:t>
            </a:r>
            <a:r>
              <a:rPr lang="en-US" altLang="zh-CN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µF</a:t>
            </a:r>
            <a:r>
              <a:rPr lang="zh-CN" altLang="en-US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、皮法（</a:t>
            </a:r>
            <a:r>
              <a:rPr lang="en-US" altLang="zh-CN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pF</a:t>
            </a:r>
            <a:r>
              <a:rPr lang="zh-CN" altLang="en-US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 </a:t>
            </a:r>
            <a:endParaRPr lang="zh-CN" altLang="en-US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6928051" y="1775597"/>
            <a:ext cx="1701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1F=1C/V 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1345652" y="2466110"/>
            <a:ext cx="9384387" cy="113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一个电容器带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1C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电量时，两极间电压是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1V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，那么这个电容器的电容就是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1F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/>
              <p:cNvSpPr/>
              <p:nvPr/>
            </p:nvSpPr>
            <p:spPr>
              <a:xfrm>
                <a:off x="1415743" y="4711184"/>
                <a:ext cx="32506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zh-CN" altLang="en-US" sz="24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CN" alt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CN" altLang="en-US" sz="2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zh-CN" altLang="en-US" sz="2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zh-CN" alt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zh-CN" alt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zh-CN" altLang="en-US" sz="24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CN" alt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CN" altLang="en-US" sz="2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zh-CN" altLang="en-US" sz="2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zh-CN" alt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𝑝𝐹</m:t>
                      </m:r>
                    </m:oMath>
                  </m:oMathPara>
                </a14:m>
                <a:endParaRPr lang="zh-CN" altLang="en-US" sz="2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矩形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743" y="4711184"/>
                <a:ext cx="3250633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464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23" grpId="0"/>
      <p:bldP spid="24" grpId="0"/>
      <p:bldP spid="25" grpId="0"/>
      <p:bldP spid="26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/>
              <a:t>新知</a:t>
            </a:r>
            <a:r>
              <a:rPr lang="zh-CN" altLang="en-US" b="1" dirty="0" smtClean="0"/>
              <a:t>讲解</a:t>
            </a:r>
            <a:endParaRPr lang="zh-CN" altLang="en-US" b="1" dirty="0"/>
          </a:p>
        </p:txBody>
      </p:sp>
      <p:sp>
        <p:nvSpPr>
          <p:cNvPr id="3" name="矩形 2"/>
          <p:cNvSpPr/>
          <p:nvPr/>
        </p:nvSpPr>
        <p:spPr>
          <a:xfrm>
            <a:off x="735364" y="1120775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平行板电容器的电容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/>
            </p:nvSpPr>
            <p:spPr>
              <a:xfrm>
                <a:off x="3590130" y="2579846"/>
                <a:ext cx="109882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zh-CN" altLang="en-US" sz="3200"/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30" y="2579846"/>
                <a:ext cx="1098827" cy="4924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3590130" y="3448117"/>
                <a:ext cx="112306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US" altLang="zh-CN" sz="3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zh-CN" altLang="en-US" sz="3200"/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30" y="3448117"/>
                <a:ext cx="1123063" cy="92519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3590130" y="4749135"/>
                <a:ext cx="123841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sSub>
                        <m:sSubPr>
                          <m:ctrlPr>
                            <a:rPr lang="en-US" altLang="zh-CN" sz="3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zh-CN" altLang="en-US" sz="3200"/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30" y="4749135"/>
                <a:ext cx="1238416" cy="49244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组合 8"/>
          <p:cNvGrpSpPr/>
          <p:nvPr/>
        </p:nvGrpSpPr>
        <p:grpSpPr>
          <a:xfrm>
            <a:off x="4973975" y="2826066"/>
            <a:ext cx="2492058" cy="2230279"/>
            <a:chOff x="8514722" y="2579845"/>
            <a:chExt cx="2492058" cy="2230279"/>
          </a:xfrm>
        </p:grpSpPr>
        <p:sp>
          <p:nvSpPr>
            <p:cNvPr id="8" name="右大括号 7"/>
            <p:cNvSpPr/>
            <p:nvPr/>
          </p:nvSpPr>
          <p:spPr>
            <a:xfrm>
              <a:off x="8514722" y="2579845"/>
              <a:ext cx="295037" cy="2230279"/>
            </a:xfrm>
            <a:prstGeom prst="rightBrace">
              <a:avLst>
                <a:gd name="adj1" fmla="val 65153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/>
                <p:cNvSpPr txBox="1"/>
                <p:nvPr/>
              </p:nvSpPr>
              <p:spPr>
                <a:xfrm>
                  <a:off x="9168776" y="3232389"/>
                  <a:ext cx="1838004" cy="9251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32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3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CN" sz="32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CN" altLang="en-U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en-US" altLang="zh-CN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zh-CN" alt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𝑘𝑑</m:t>
                            </m:r>
                          </m:den>
                        </m:f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 xmlns="">
            <p:sp>
              <p:nvSpPr>
                <p:cNvPr id="16" name="文本框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8776" y="3232389"/>
                  <a:ext cx="1838004" cy="92519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" name="AutoShape 8"/>
          <p:cNvSpPr>
            <a:spLocks noChangeArrowheads="1"/>
          </p:cNvSpPr>
          <p:nvPr/>
        </p:nvSpPr>
        <p:spPr bwMode="auto">
          <a:xfrm flipH="1">
            <a:off x="6807574" y="4834427"/>
            <a:ext cx="1672230" cy="443836"/>
          </a:xfrm>
          <a:prstGeom prst="wedgeRoundRectCallout">
            <a:avLst>
              <a:gd name="adj1" fmla="val 22157"/>
              <a:gd name="adj2" fmla="val -138346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两极板间距离</a:t>
            </a: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 flipH="1">
            <a:off x="6893108" y="2322034"/>
            <a:ext cx="1167596" cy="684212"/>
          </a:xfrm>
          <a:prstGeom prst="wedgeRoundRectCallout">
            <a:avLst>
              <a:gd name="adj1" fmla="val 29310"/>
              <a:gd name="adj2" fmla="val 111946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两极板正对面积</a:t>
            </a: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 flipH="1">
            <a:off x="5264933" y="4834427"/>
            <a:ext cx="1464583" cy="443836"/>
          </a:xfrm>
          <a:prstGeom prst="wedgeRoundRectCallout">
            <a:avLst>
              <a:gd name="adj1" fmla="val -70884"/>
              <a:gd name="adj2" fmla="val -136197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静电力常量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AutoShape 11"/>
              <p:cNvSpPr>
                <a:spLocks noChangeArrowheads="1"/>
              </p:cNvSpPr>
              <p:nvPr/>
            </p:nvSpPr>
            <p:spPr bwMode="auto">
              <a:xfrm flipH="1">
                <a:off x="5289730" y="2283219"/>
                <a:ext cx="1439786" cy="761843"/>
              </a:xfrm>
              <a:prstGeom prst="wedgeRoundRectCallout">
                <a:avLst>
                  <a:gd name="adj1" fmla="val -47335"/>
                  <a:gd name="adj2" fmla="val 121271"/>
                  <a:gd name="adj3" fmla="val 16667"/>
                </a:avLst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rgbClr val="FFFFCC">
                        <a:alpha val="80000"/>
                      </a:srgbClr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介电常数</a:t>
                </a:r>
              </a:p>
              <a:p>
                <a:r>
                  <a:rPr lang="zh-CN" altLang="en-US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真空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21" name="AutoShap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flipH="1">
                <a:off x="5289730" y="2283219"/>
                <a:ext cx="1439786" cy="761843"/>
              </a:xfrm>
              <a:prstGeom prst="wedgeRoundRectCallout">
                <a:avLst>
                  <a:gd name="adj1" fmla="val -47335"/>
                  <a:gd name="adj2" fmla="val 121271"/>
                  <a:gd name="adj3" fmla="val 16667"/>
                </a:avLst>
              </a:prstGeom>
              <a:blipFill rotWithShape="1">
                <a:blip r:embed="rId8"/>
                <a:stretch>
                  <a:fillRect l="-840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CC">
                        <a:alpha val="8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04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  <p:bldP spid="17" grpId="0" animBg="1"/>
      <p:bldP spid="18" grpId="0" animBg="1"/>
      <p:bldP spid="19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5" name="矩形 4"/>
          <p:cNvSpPr/>
          <p:nvPr/>
        </p:nvSpPr>
        <p:spPr>
          <a:xfrm>
            <a:off x="735364" y="1120775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平行板电容器的电容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几种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常用电介质的相对介电常数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Group 15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77499576"/>
                  </p:ext>
                </p:extLst>
              </p:nvPr>
            </p:nvGraphicFramePr>
            <p:xfrm>
              <a:off x="735364" y="2514601"/>
              <a:ext cx="10775210" cy="1524000"/>
            </p:xfrm>
            <a:graphic>
              <a:graphicData uri="http://schemas.openxmlformats.org/drawingml/2006/table">
                <a:tbl>
                  <a:tblPr/>
                  <a:tblGrid>
                    <a:gridCol w="1626447"/>
                    <a:gridCol w="1321488"/>
                    <a:gridCol w="1321488"/>
                    <a:gridCol w="1524794"/>
                    <a:gridCol w="1321488"/>
                    <a:gridCol w="1219835"/>
                    <a:gridCol w="1321488"/>
                    <a:gridCol w="1118182"/>
                  </a:tblGrid>
                  <a:tr h="762000"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电介质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空气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煤油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石蜡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陶瓷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玻璃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云母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水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762000"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CN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2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en-US" altLang="zh-CN" sz="2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  <a:defRPr/>
                          </a:pPr>
                          <a:r>
                            <a:rPr lang="en-US" altLang="zh-CN" sz="240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1.0005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2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2.0~2.1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6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4~11</a:t>
                          </a:r>
                          <a:endParaRPr kumimoji="0" lang="zh-CN" altLang="zh-CN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6~8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81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Group 15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18037500"/>
                  </p:ext>
                </p:extLst>
              </p:nvPr>
            </p:nvGraphicFramePr>
            <p:xfrm>
              <a:off x="735364" y="2514601"/>
              <a:ext cx="10775210" cy="1524000"/>
            </p:xfrm>
            <a:graphic>
              <a:graphicData uri="http://schemas.openxmlformats.org/drawingml/2006/table">
                <a:tbl>
                  <a:tblPr/>
                  <a:tblGrid>
                    <a:gridCol w="1626447"/>
                    <a:gridCol w="1321488"/>
                    <a:gridCol w="1321488"/>
                    <a:gridCol w="1524794"/>
                    <a:gridCol w="1321488"/>
                    <a:gridCol w="1219835"/>
                    <a:gridCol w="1321488"/>
                    <a:gridCol w="1118182"/>
                  </a:tblGrid>
                  <a:tr h="762000"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电介质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空气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煤油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石蜡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陶瓷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玻璃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云母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zh-CN" altLang="en-US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水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0">
                          <a:blip r:embed="rId2"/>
                          <a:stretch>
                            <a:fillRect l="-375" t="-101600" r="-563296" b="-1600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  <a:defRPr/>
                          </a:pPr>
                          <a:r>
                            <a:rPr lang="en-US" altLang="zh-CN" sz="240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1.0005</a:t>
                          </a: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2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2.0~2.1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6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4~11</a:t>
                          </a:r>
                          <a:endParaRPr kumimoji="0" lang="zh-CN" altLang="zh-CN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6~8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defRPr sz="28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1pPr>
                          <a:lvl2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85000"/>
                            <a:buFont typeface="Wingdings" pitchFamily="2" charset="2"/>
                            <a:defRPr sz="24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2pPr>
                          <a:lvl3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0000"/>
                            <a:buFont typeface="Wingdings" pitchFamily="2" charset="2"/>
                            <a:defRPr sz="2000"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3pPr>
                          <a:lvl4pPr algn="l">
                            <a:spcBef>
                              <a:spcPct val="20000"/>
                            </a:spcBef>
                            <a:buClr>
                              <a:schemeClr val="accent2"/>
                            </a:buClr>
                            <a:buSzPct val="90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4pPr>
                          <a:lvl5pPr algn="l">
                            <a:spcBef>
                              <a:spcPct val="20000"/>
                            </a:spcBef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5pPr>
                          <a:lvl6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6pPr>
                          <a:lvl7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7pPr>
                          <a:lvl8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8pPr>
                          <a:lvl9pPr fontAlgn="base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85000"/>
                            <a:buFont typeface="Wingdings" pitchFamily="2" charset="2"/>
                            <a:defRPr>
                              <a:solidFill>
                                <a:schemeClr val="tx1"/>
                              </a:solidFill>
                              <a:latin typeface="Arial" charset="0"/>
                              <a:ea typeface="宋体" pitchFamily="2" charset="-122"/>
                            </a:defRPr>
                          </a:lvl9pPr>
                        </a:lstStyle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7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altLang="zh-CN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a:t>81</a:t>
                          </a:r>
                          <a:endParaRPr kumimoji="0" lang="zh-CN" altLang="zh-CN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120063" marR="120063" marT="46800" marB="46800" anchor="ctr" anchorCtr="1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35364" y="4558581"/>
            <a:ext cx="106339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空气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的相对介电常数与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十分接近，研究中，空气对电容的影响一般可以忽略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975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典例探究</a:t>
            </a:r>
          </a:p>
        </p:txBody>
      </p: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715963" y="1366249"/>
            <a:ext cx="10625137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例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如图所示，是一个由电池、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电阻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平行板电容器组成的串联电路，在增大电容器两极板间距离的过程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A.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电阻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没有电流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B.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电容器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的电容变小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C.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电阻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有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流向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电流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D.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电阻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有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流向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的电流</a:t>
            </a:r>
            <a:endParaRPr kumimoji="1"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7427" y="2054990"/>
            <a:ext cx="2392938" cy="20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3472047" y="1911609"/>
            <a:ext cx="61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4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956537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</a:t>
            </a:r>
            <a:r>
              <a:rPr lang="zh-CN" altLang="en-US" b="1" smtClean="0"/>
              <a:t>讲解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、电容器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76047" y="2231613"/>
            <a:ext cx="11669434" cy="2838558"/>
            <a:chOff x="276047" y="2231613"/>
            <a:chExt cx="11669434" cy="2838558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047" y="2231613"/>
              <a:ext cx="3860516" cy="28385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509" y="2231613"/>
              <a:ext cx="3723350" cy="28385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7" name="Picture 2" descr="电容"/>
            <p:cNvPicPr>
              <a:picLocks noChangeAspect="1" noChangeArrowheads="1"/>
            </p:cNvPicPr>
            <p:nvPr/>
          </p:nvPicPr>
          <p:blipFill rotWithShape="1">
            <a:blip r:embed="rId4"/>
            <a:srcRect b="4569"/>
            <a:stretch/>
          </p:blipFill>
          <p:spPr bwMode="auto">
            <a:xfrm>
              <a:off x="8018859" y="2231613"/>
              <a:ext cx="3926622" cy="28385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404175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拓展提高</a:t>
            </a: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715963" y="1366249"/>
            <a:ext cx="106251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用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两节相同的电池分别给两个原来不带电的电容器充电，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已知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&lt;C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，当电容器达到稳定时，电容器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en-US" altLang="zh-CN" sz="20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en-US" altLang="zh-CN" sz="20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的带电量分别为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en-US" altLang="zh-CN" sz="20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en-US" altLang="zh-CN" sz="20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，则（   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）</a:t>
            </a:r>
            <a:endParaRPr kumimoji="1" lang="en-US" altLang="zh-CN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=Q</a:t>
            </a:r>
            <a:r>
              <a:rPr kumimoji="1" lang="en-US" altLang="zh-CN" sz="20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．无法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确定</a:t>
            </a:r>
            <a:endParaRPr kumimoji="1"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6565553" y="1850625"/>
            <a:ext cx="5019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715963" y="3874582"/>
            <a:ext cx="106251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平行板电容器充电平衡后仍与电源相连，两极板间的电压是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，电荷量为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，两极板间场强为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，电容为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，现将两极板间距离减小，则（       ）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变大		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变大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不变		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变小</a:t>
            </a:r>
            <a:endParaRPr kumimoji="1"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268508" y="435822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668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smtClean="0"/>
              <a:t>课堂小结</a:t>
            </a:r>
            <a:endParaRPr lang="zh-CN" altLang="en-US" b="1"/>
          </a:p>
        </p:txBody>
      </p:sp>
      <p:sp>
        <p:nvSpPr>
          <p:cNvPr id="71" name="矩形 70"/>
          <p:cNvSpPr/>
          <p:nvPr/>
        </p:nvSpPr>
        <p:spPr>
          <a:xfrm>
            <a:off x="735364" y="1120775"/>
            <a:ext cx="7109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、电容器</a:t>
            </a:r>
            <a:r>
              <a:rPr kumimoji="1"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：任何两个彼此绝缘又相距很近的导体组成一个电容器</a:t>
            </a:r>
            <a:r>
              <a:rPr kumimoji="1"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1"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735364" y="2112785"/>
            <a:ext cx="106339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1" lang="en-US" altLang="zh-CN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固定电容器：电容固定不变。</a:t>
            </a:r>
          </a:p>
        </p:txBody>
      </p:sp>
      <p:sp>
        <p:nvSpPr>
          <p:cNvPr id="80" name="矩形 79"/>
          <p:cNvSpPr/>
          <p:nvPr/>
        </p:nvSpPr>
        <p:spPr>
          <a:xfrm>
            <a:off x="735364" y="1665909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常用电容器</a:t>
            </a:r>
          </a:p>
        </p:txBody>
      </p:sp>
      <p:sp>
        <p:nvSpPr>
          <p:cNvPr id="81" name="Text Box 2"/>
          <p:cNvSpPr txBox="1">
            <a:spLocks noChangeArrowheads="1"/>
          </p:cNvSpPr>
          <p:nvPr/>
        </p:nvSpPr>
        <p:spPr bwMode="auto">
          <a:xfrm>
            <a:off x="735364" y="2457196"/>
            <a:ext cx="106339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kumimoji="1" lang="en-US" altLang="zh-CN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kumimoji="1" lang="zh-CN" altLang="en-US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可变电容器：通过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改变两极间的正对面积或距离来改变电容。</a:t>
            </a:r>
          </a:p>
        </p:txBody>
      </p:sp>
      <p:sp>
        <p:nvSpPr>
          <p:cNvPr id="82" name="Text Box 2"/>
          <p:cNvSpPr txBox="1">
            <a:spLocks noChangeArrowheads="1"/>
          </p:cNvSpPr>
          <p:nvPr/>
        </p:nvSpPr>
        <p:spPr bwMode="auto">
          <a:xfrm>
            <a:off x="4229100" y="2966142"/>
            <a:ext cx="5181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击穿电压、额定电压、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电解电容器的极性</a:t>
            </a:r>
          </a:p>
        </p:txBody>
      </p:sp>
      <p:sp>
        <p:nvSpPr>
          <p:cNvPr id="83" name="矩形 82"/>
          <p:cNvSpPr/>
          <p:nvPr/>
        </p:nvSpPr>
        <p:spPr>
          <a:xfrm>
            <a:off x="735364" y="2966142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kumimoji="1" lang="zh-CN" altLang="en-US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电容器使用时应注意的问题</a:t>
            </a:r>
          </a:p>
        </p:txBody>
      </p:sp>
      <p:sp>
        <p:nvSpPr>
          <p:cNvPr id="86" name="矩形 85"/>
          <p:cNvSpPr/>
          <p:nvPr/>
        </p:nvSpPr>
        <p:spPr>
          <a:xfrm>
            <a:off x="735364" y="4740732"/>
            <a:ext cx="9324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五、电容</a:t>
            </a:r>
            <a:r>
              <a:rPr kumimoji="1"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电容器所带</a:t>
            </a:r>
            <a:r>
              <a:rPr kumimoji="1" lang="zh-CN" altLang="en-US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电荷量</a:t>
            </a:r>
            <a:r>
              <a:rPr kumimoji="1" lang="en-US" altLang="zh-CN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与电容器两极板间的</a:t>
            </a:r>
            <a:r>
              <a:rPr kumimoji="1" lang="zh-CN" altLang="en-US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电势差</a:t>
            </a:r>
            <a:r>
              <a:rPr kumimoji="1" lang="en-US" altLang="zh-CN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U</a:t>
            </a:r>
            <a:r>
              <a:rPr kumimoji="1"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的比值，叫电容器的</a:t>
            </a:r>
            <a:r>
              <a:rPr kumimoji="1" lang="zh-CN" altLang="en-US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</a:t>
            </a:r>
            <a:r>
              <a:rPr kumimoji="1"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1"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文本框 87"/>
              <p:cNvSpPr txBox="1"/>
              <p:nvPr/>
            </p:nvSpPr>
            <p:spPr>
              <a:xfrm>
                <a:off x="9716379" y="4558930"/>
                <a:ext cx="884601" cy="6940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altLang="zh-CN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den>
                      </m:f>
                    </m:oMath>
                  </m:oMathPara>
                </a14:m>
                <a:endParaRPr lang="zh-CN" altLang="en-US" sz="2400" b="1"/>
              </a:p>
            </p:txBody>
          </p:sp>
        </mc:Choice>
        <mc:Fallback xmlns=""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379" y="4558930"/>
                <a:ext cx="884601" cy="6940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矩形 88"/>
          <p:cNvSpPr/>
          <p:nvPr/>
        </p:nvSpPr>
        <p:spPr>
          <a:xfrm>
            <a:off x="735364" y="5493837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六、</a:t>
            </a:r>
            <a:r>
              <a:rPr kumimoji="1" lang="zh-CN" altLang="en-US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平行板电容器的</a:t>
            </a: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</a:t>
            </a:r>
            <a:endParaRPr kumimoji="1" lang="zh-CN" altLang="en-US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文本框 89"/>
              <p:cNvSpPr txBox="1"/>
              <p:nvPr/>
            </p:nvSpPr>
            <p:spPr>
              <a:xfrm>
                <a:off x="3510926" y="5303006"/>
                <a:ext cx="1443729" cy="6939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altLang="zh-C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4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altLang="zh-CN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r>
                            <a:rPr lang="en-US" altLang="zh-CN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zh-CN" alt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altLang="zh-CN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𝒌𝒅</m:t>
                          </m:r>
                        </m:den>
                      </m:f>
                    </m:oMath>
                  </m:oMathPara>
                </a14:m>
                <a:endParaRPr lang="zh-CN" altLang="en-US" sz="2400" b="1"/>
              </a:p>
            </p:txBody>
          </p:sp>
        </mc:Choice>
        <mc:Fallback xmlns="">
          <p:sp>
            <p:nvSpPr>
              <p:cNvPr id="90" name="文本框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926" y="5303006"/>
                <a:ext cx="1443729" cy="69390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矩形 90"/>
          <p:cNvSpPr/>
          <p:nvPr/>
        </p:nvSpPr>
        <p:spPr>
          <a:xfrm>
            <a:off x="735364" y="348710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</a:t>
            </a:r>
            <a:r>
              <a:rPr kumimoji="1" lang="zh-CN" altLang="en-US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充放电</a:t>
            </a:r>
            <a:endParaRPr kumimoji="1" lang="zh-CN" altLang="en-US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2" name="Text Box 2"/>
          <p:cNvSpPr txBox="1">
            <a:spLocks noChangeArrowheads="1"/>
          </p:cNvSpPr>
          <p:nvPr/>
        </p:nvSpPr>
        <p:spPr bwMode="auto">
          <a:xfrm>
            <a:off x="735364" y="3895490"/>
            <a:ext cx="106339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1600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1600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16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将电容器两个极板带上等量异种电荷的过程，叫电容器的</a:t>
            </a:r>
            <a:r>
              <a:rPr kumimoji="1" lang="zh-CN" altLang="en-US" sz="16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充电</a:t>
            </a:r>
            <a:r>
              <a:rPr kumimoji="1" lang="zh-CN" altLang="en-US" sz="16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 </a:t>
            </a:r>
          </a:p>
        </p:txBody>
      </p:sp>
      <p:sp>
        <p:nvSpPr>
          <p:cNvPr id="93" name="Text Box 2"/>
          <p:cNvSpPr txBox="1">
            <a:spLocks noChangeArrowheads="1"/>
          </p:cNvSpPr>
          <p:nvPr/>
        </p:nvSpPr>
        <p:spPr bwMode="auto">
          <a:xfrm>
            <a:off x="735364" y="4221917"/>
            <a:ext cx="106339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1600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1600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16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用导线将充电后的电容器两极接通，两极失去电荷的过程，叫电容器的</a:t>
            </a:r>
            <a:r>
              <a:rPr kumimoji="1" lang="zh-CN" altLang="en-US" sz="16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放电</a:t>
            </a:r>
            <a:r>
              <a:rPr kumimoji="1" lang="zh-CN" altLang="en-US" sz="16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4781936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3" grpId="0"/>
      <p:bldP spid="80" grpId="0"/>
      <p:bldP spid="81" grpId="0"/>
      <p:bldP spid="82" grpId="0"/>
      <p:bldP spid="83" grpId="0"/>
      <p:bldP spid="86" grpId="0"/>
      <p:bldP spid="88" grpId="0"/>
      <p:bldP spid="89" grpId="0"/>
      <p:bldP spid="90" grpId="0"/>
      <p:bldP spid="91" grpId="0"/>
      <p:bldP spid="92" grpId="0"/>
      <p:bldP spid="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mtClean="0"/>
              <a:t>谢   谢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91054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</a:t>
            </a:r>
            <a:r>
              <a:rPr lang="zh-CN" altLang="en-US" b="1" smtClean="0"/>
              <a:t>讲解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、电容器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定义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：任何两个彼此绝缘又相距很近的导体组成一个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210549" y="4041284"/>
            <a:ext cx="3170301" cy="369332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4166077" y="3721919"/>
            <a:ext cx="3310072" cy="1022350"/>
            <a:chOff x="3686" y="2409"/>
            <a:chExt cx="1563" cy="644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686" y="240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696" y="299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8899292" y="4210869"/>
            <a:ext cx="1392022" cy="533400"/>
          </a:xfrm>
          <a:prstGeom prst="wedgeRoundRectCallout">
            <a:avLst>
              <a:gd name="adj1" fmla="val -157246"/>
              <a:gd name="adj2" fmla="val -42094"/>
              <a:gd name="adj3" fmla="val 16667"/>
            </a:avLst>
          </a:prstGeom>
          <a:solidFill>
            <a:srgbClr val="ED6568"/>
          </a:solidFill>
          <a:ln w="9525" algn="ctr">
            <a:noFill/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6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电介质</a:t>
            </a: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5599806" y="5277669"/>
            <a:ext cx="2440013" cy="533400"/>
          </a:xfrm>
          <a:prstGeom prst="wedgeRoundRectCallout">
            <a:avLst>
              <a:gd name="adj1" fmla="val -43583"/>
              <a:gd name="adj2" fmla="val -150296"/>
              <a:gd name="adj3" fmla="val 16667"/>
            </a:avLst>
          </a:prstGeom>
          <a:solidFill>
            <a:srgbClr val="ED6568"/>
          </a:solidFill>
          <a:ln w="9525" algn="ctr">
            <a:noFill/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6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电容器的极板</a:t>
            </a: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256314" y="2610669"/>
            <a:ext cx="2378728" cy="533400"/>
          </a:xfrm>
          <a:prstGeom prst="wedgeRoundRectCallout">
            <a:avLst>
              <a:gd name="adj1" fmla="val -51014"/>
              <a:gd name="adj2" fmla="val 152380"/>
              <a:gd name="adj3" fmla="val 16667"/>
            </a:avLst>
          </a:prstGeom>
          <a:solidFill>
            <a:srgbClr val="ED6568"/>
          </a:solidFill>
          <a:ln w="9525" algn="ctr">
            <a:noFill/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6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电容器的极板</a:t>
            </a:r>
          </a:p>
        </p:txBody>
      </p:sp>
    </p:spTree>
    <p:extLst>
      <p:ext uri="{BB962C8B-B14F-4D97-AF65-F5344CB8AC3E}">
        <p14:creationId xmlns:p14="http://schemas.microsoft.com/office/powerpoint/2010/main" val="42642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35364" y="172965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固定电容器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：电容固定不变。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常用电容器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1728208" y="2330705"/>
            <a:ext cx="9901816" cy="1242613"/>
            <a:chOff x="1728208" y="2571199"/>
            <a:chExt cx="9901816" cy="1242613"/>
          </a:xfrm>
        </p:grpSpPr>
        <p:sp>
          <p:nvSpPr>
            <p:cNvPr id="72" name="Text Box 2"/>
            <p:cNvSpPr txBox="1">
              <a:spLocks noChangeArrowheads="1"/>
            </p:cNvSpPr>
            <p:nvPr/>
          </p:nvSpPr>
          <p:spPr bwMode="auto">
            <a:xfrm>
              <a:off x="1974197" y="3105926"/>
              <a:ext cx="9655827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kumimoji="1" lang="zh-CN" altLang="en-US" sz="20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电解电容器（用铝箔做一个极板，以铝箔上很薄的一层氧化膜为电介质，用浸过电解液的纸做另一个</a:t>
              </a:r>
              <a:r>
                <a:rPr kumimoji="1" lang="zh-CN" altLang="en-US" sz="20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极板）（</a:t>
              </a:r>
              <a:r>
                <a:rPr kumimoji="1" lang="zh-CN" altLang="en-US" sz="200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正负极不能接反，不能接交流电 </a:t>
              </a:r>
              <a:r>
                <a:rPr kumimoji="1" lang="zh-CN" altLang="en-US" sz="20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）</a:t>
              </a:r>
            </a:p>
          </p:txBody>
        </p: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1974198" y="2571199"/>
              <a:ext cx="745555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kumimoji="1" lang="zh-CN" altLang="en-US" sz="20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聚苯乙烯电容器（以聚苯乙烯薄膜为电介质，两层铝箔为极板）</a:t>
              </a:r>
            </a:p>
          </p:txBody>
        </p:sp>
        <p:sp>
          <p:nvSpPr>
            <p:cNvPr id="15" name="AutoShape 3"/>
            <p:cNvSpPr>
              <a:spLocks/>
            </p:cNvSpPr>
            <p:nvPr/>
          </p:nvSpPr>
          <p:spPr bwMode="auto">
            <a:xfrm>
              <a:off x="1728208" y="2688465"/>
              <a:ext cx="144785" cy="1008071"/>
            </a:xfrm>
            <a:prstGeom prst="leftBrace">
              <a:avLst>
                <a:gd name="adj1" fmla="val 64941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zh-CN" sz="2400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1974198" y="3250667"/>
            <a:ext cx="8012460" cy="2796614"/>
            <a:chOff x="1974198" y="3250667"/>
            <a:chExt cx="8012460" cy="2796614"/>
          </a:xfrm>
        </p:grpSpPr>
        <p:grpSp>
          <p:nvGrpSpPr>
            <p:cNvPr id="8" name="组合 7"/>
            <p:cNvGrpSpPr/>
            <p:nvPr/>
          </p:nvGrpSpPr>
          <p:grpSpPr>
            <a:xfrm>
              <a:off x="1974198" y="3250667"/>
              <a:ext cx="3723808" cy="2796614"/>
              <a:chOff x="1974198" y="3250667"/>
              <a:chExt cx="3723808" cy="2796614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1974198" y="3250667"/>
                <a:ext cx="3473734" cy="2796614"/>
                <a:chOff x="1974198" y="3191412"/>
                <a:chExt cx="3473734" cy="2796614"/>
              </a:xfrm>
            </p:grpSpPr>
            <p:sp>
              <p:nvSpPr>
                <p:cNvPr id="10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1974198" y="5587916"/>
                  <a:ext cx="3397318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 eaLnBrk="1" hangingPunct="1">
                    <a:spcBef>
                      <a:spcPct val="50000"/>
                    </a:spcBef>
                    <a:defRPr/>
                  </a:pPr>
                  <a:r>
                    <a:rPr kumimoji="1" lang="zh-CN" altLang="en-US" sz="2000">
                      <a:solidFill>
                        <a:srgbClr val="000000"/>
                      </a:solidFill>
                      <a:latin typeface="楷体" panose="02010609060101010101" pitchFamily="49" charset="-122"/>
                      <a:ea typeface="楷体" panose="02010609060101010101" pitchFamily="49" charset="-122"/>
                    </a:rPr>
                    <a:t>聚苯乙烯电容器及其符号</a:t>
                  </a:r>
                </a:p>
              </p:txBody>
            </p:sp>
            <p:pic>
              <p:nvPicPr>
                <p:cNvPr id="17" name="Picture 10" descr="http://l.b2b168.com/2012/07/09/13/201207091358508973814.jpg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clrChange>
                    <a:clrFrom>
                      <a:srgbClr val="BDC3C1"/>
                    </a:clrFrom>
                    <a:clrTo>
                      <a:srgbClr val="BDC3C1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57774" b="59186"/>
                <a:stretch/>
              </p:blipFill>
              <p:spPr bwMode="auto">
                <a:xfrm>
                  <a:off x="2352868" y="3191412"/>
                  <a:ext cx="3095064" cy="214705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21" name="Picture 6" descr="http://image.cntronics.com/kbupload/kb_1378219125.jp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clrChange>
                  <a:clrFrom>
                    <a:srgbClr val="FDFDFD"/>
                  </a:clrFrom>
                  <a:clrTo>
                    <a:srgbClr val="FDFDF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6934" b="30391"/>
              <a:stretch/>
            </p:blipFill>
            <p:spPr bwMode="auto">
              <a:xfrm>
                <a:off x="5044518" y="3672620"/>
                <a:ext cx="653488" cy="104905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8" name="组合 17"/>
            <p:cNvGrpSpPr/>
            <p:nvPr/>
          </p:nvGrpSpPr>
          <p:grpSpPr>
            <a:xfrm>
              <a:off x="6229282" y="3608442"/>
              <a:ext cx="3757376" cy="2438839"/>
              <a:chOff x="6229282" y="3608442"/>
              <a:chExt cx="3757376" cy="2438839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6229282" y="3636965"/>
                <a:ext cx="3757376" cy="2410316"/>
                <a:chOff x="6229282" y="3577710"/>
                <a:chExt cx="3757376" cy="2410316"/>
              </a:xfrm>
            </p:grpSpPr>
            <p:sp>
              <p:nvSpPr>
                <p:cNvPr id="14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6229282" y="5587916"/>
                  <a:ext cx="3397318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 eaLnBrk="1" hangingPunct="1">
                    <a:spcBef>
                      <a:spcPct val="50000"/>
                    </a:spcBef>
                    <a:defRPr/>
                  </a:pPr>
                  <a:r>
                    <a:rPr kumimoji="1" lang="zh-CN" altLang="en-US" sz="2000">
                      <a:solidFill>
                        <a:srgbClr val="000000"/>
                      </a:solidFill>
                      <a:latin typeface="楷体" panose="02010609060101010101" pitchFamily="49" charset="-122"/>
                      <a:ea typeface="楷体" panose="02010609060101010101" pitchFamily="49" charset="-122"/>
                    </a:rPr>
                    <a:t>电解电容器及其符号</a:t>
                  </a:r>
                </a:p>
              </p:txBody>
            </p:sp>
            <p:pic>
              <p:nvPicPr>
                <p:cNvPr id="16" name="Picture 2" descr="http://img.c-c.com/Imgs/2010/06/01/09/xingridianzi0930200807.jpg"/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9693" t="6868" r="7144" b="16216"/>
                <a:stretch/>
              </p:blipFill>
              <p:spPr bwMode="auto">
                <a:xfrm>
                  <a:off x="6367164" y="3577710"/>
                  <a:ext cx="3619494" cy="19828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20" name="Picture 4" descr="http://image.cntronics.com/kbupload/kb_1378219125.jp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clrChange>
                  <a:clrFrom>
                    <a:srgbClr val="FCFEFB"/>
                  </a:clrFrom>
                  <a:clrTo>
                    <a:srgbClr val="FCFE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556" r="75846" b="31643"/>
              <a:stretch/>
            </p:blipFill>
            <p:spPr bwMode="auto">
              <a:xfrm flipH="1">
                <a:off x="9110716" y="3608442"/>
                <a:ext cx="720050" cy="11774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7631001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可变电容器：两极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由两组铝片组成，固定的一组铝片叫做定片；可以转动的一组铝片叫做动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片；空气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为电介质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1" lang="en-US" altLang="zh-CN" sz="2400" smtClean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通过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改变两极间的正对面积或距离来改变电容。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2805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常用电容器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4124841" y="3166792"/>
            <a:ext cx="3653588" cy="3035280"/>
            <a:chOff x="4124841" y="2663025"/>
            <a:chExt cx="3653588" cy="3035280"/>
          </a:xfrm>
        </p:grpSpPr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4124841" y="5298195"/>
              <a:ext cx="339731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zh-CN" altLang="en-US" sz="20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可变电容器及其符号</a:t>
              </a:r>
            </a:p>
          </p:txBody>
        </p:sp>
        <p:pic>
          <p:nvPicPr>
            <p:cNvPr id="18" name="Picture 6" descr="http://baike.86control.com/uploads/201111/13202166832Swnngcl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ECF1F5"/>
                </a:clrFrom>
                <a:clrTo>
                  <a:srgbClr val="ECF1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841" y="2663025"/>
              <a:ext cx="2592847" cy="25866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2" descr="http://image.cntronics.com/kbupload/kb_1378219125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DFDFB"/>
                </a:clrFrom>
                <a:clrTo>
                  <a:srgbClr val="FDFD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11" r="11677" b="33412"/>
            <a:stretch/>
          </p:blipFill>
          <p:spPr bwMode="auto">
            <a:xfrm>
              <a:off x="6910769" y="2689799"/>
              <a:ext cx="867660" cy="11596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173977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的击穿电压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5211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电容器使用时应注意的问题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35364" y="3215145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的额定电压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735364" y="4775650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电解电容器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极性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27199" y="2324095"/>
            <a:ext cx="86275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/>
              <a:t>加在电容器两极板上的电压不能超过某一限度，超过这个限度，电介质将被击穿，电容器损坏，这个极限电压称为</a:t>
            </a:r>
            <a:r>
              <a:rPr lang="zh-CN" altLang="en-US" sz="2000" b="1">
                <a:solidFill>
                  <a:srgbClr val="FF0000"/>
                </a:solidFill>
              </a:rPr>
              <a:t>击穿电压</a:t>
            </a:r>
            <a:r>
              <a:rPr lang="zh-CN" altLang="en-US" sz="2000"/>
              <a:t>。</a:t>
            </a:r>
          </a:p>
        </p:txBody>
      </p:sp>
      <p:sp>
        <p:nvSpPr>
          <p:cNvPr id="12" name="矩形 11"/>
          <p:cNvSpPr/>
          <p:nvPr/>
        </p:nvSpPr>
        <p:spPr>
          <a:xfrm>
            <a:off x="1727199" y="5397495"/>
            <a:ext cx="86275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smtClean="0"/>
              <a:t>电解电容器</a:t>
            </a:r>
            <a:r>
              <a:rPr lang="zh-CN" altLang="en-US" sz="2000"/>
              <a:t>在</a:t>
            </a:r>
            <a:r>
              <a:rPr lang="zh-CN" altLang="en-US" sz="2000" smtClean="0"/>
              <a:t>使用时注意正负极，长引脚为正极。</a:t>
            </a:r>
            <a:endParaRPr lang="zh-CN" altLang="en-US" sz="2000"/>
          </a:p>
        </p:txBody>
      </p:sp>
      <p:sp>
        <p:nvSpPr>
          <p:cNvPr id="13" name="矩形 12"/>
          <p:cNvSpPr/>
          <p:nvPr/>
        </p:nvSpPr>
        <p:spPr>
          <a:xfrm>
            <a:off x="1727199" y="3811531"/>
            <a:ext cx="86275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smtClean="0"/>
              <a:t>电容器正常工作时两极板上的</a:t>
            </a:r>
            <a:r>
              <a:rPr lang="zh-CN" altLang="en-US" sz="2000" b="1" smtClean="0">
                <a:solidFill>
                  <a:srgbClr val="FF0000"/>
                </a:solidFill>
              </a:rPr>
              <a:t>最大电压</a:t>
            </a:r>
            <a:r>
              <a:rPr lang="zh-CN" altLang="en-US" sz="2000"/>
              <a:t>。</a:t>
            </a:r>
          </a:p>
          <a:p>
            <a:r>
              <a:rPr lang="zh-CN" altLang="en-US" sz="2000"/>
              <a:t>电容器</a:t>
            </a:r>
            <a:r>
              <a:rPr lang="zh-CN" altLang="en-US" sz="2000" b="1">
                <a:solidFill>
                  <a:srgbClr val="FF0000"/>
                </a:solidFill>
              </a:rPr>
              <a:t>外壳上标的就是额定电压</a:t>
            </a:r>
            <a:r>
              <a:rPr lang="zh-CN" altLang="en-US" sz="2000"/>
              <a:t>，它</a:t>
            </a:r>
            <a:r>
              <a:rPr lang="zh-CN" altLang="en-US" sz="2000" smtClean="0"/>
              <a:t>比击穿电压</a:t>
            </a:r>
            <a:r>
              <a:rPr lang="zh-CN" altLang="en-US" sz="2000"/>
              <a:t>要低。</a:t>
            </a:r>
          </a:p>
        </p:txBody>
      </p:sp>
      <p:pic>
        <p:nvPicPr>
          <p:cNvPr id="15" name="Picture 2" descr="http://img.c-c.com/Imgs/2010/06/01/09/xingridianzi0930200807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4" t="6868" r="33701" b="16216"/>
          <a:stretch/>
        </p:blipFill>
        <p:spPr bwMode="auto">
          <a:xfrm rot="2700000">
            <a:off x="7909852" y="3107699"/>
            <a:ext cx="3039670" cy="244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5326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/>
      <p:bldP spid="9" grpId="0"/>
      <p:bldP spid="10" grpId="0"/>
      <p:bldP spid="4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典例探究</a:t>
            </a:r>
          </a:p>
        </p:txBody>
      </p: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715963" y="1366249"/>
            <a:ext cx="10625137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例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：某电容器上标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有“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1.5 μF    9 V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”的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字样，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则（       ）</a:t>
            </a:r>
            <a:endParaRPr kumimoji="1"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该电容器所带电荷量不能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超过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1.5C</a:t>
            </a:r>
            <a:endParaRPr kumimoji="1"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B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该电容器所加电压不能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超过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C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该电容器击穿电压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为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  <a:p>
            <a:pPr>
              <a:lnSpc>
                <a:spcPct val="150000"/>
              </a:lnSpc>
            </a:pP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D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当给该电容器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</a:t>
            </a:r>
            <a:r>
              <a:rPr kumimoji="1"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4.5 V</a:t>
            </a:r>
            <a:r>
              <a:rPr kumimoji="1"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kumimoji="1"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电压时，它的电容值变为</a:t>
            </a:r>
            <a:r>
              <a:rPr kumimoji="1"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0.75 μF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7103788" y="1393148"/>
            <a:ext cx="423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6037161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13"/>
          <p:cNvGrpSpPr>
            <a:grpSpLocks/>
          </p:cNvGrpSpPr>
          <p:nvPr/>
        </p:nvGrpSpPr>
        <p:grpSpPr bwMode="auto">
          <a:xfrm>
            <a:off x="6359662" y="3518407"/>
            <a:ext cx="2585795" cy="1692275"/>
            <a:chOff x="4218" y="1956"/>
            <a:chExt cx="1221" cy="1066"/>
          </a:xfrm>
        </p:grpSpPr>
        <p:grpSp>
          <p:nvGrpSpPr>
            <p:cNvPr id="25" name="Group 14"/>
            <p:cNvGrpSpPr>
              <a:grpSpLocks/>
            </p:cNvGrpSpPr>
            <p:nvPr/>
          </p:nvGrpSpPr>
          <p:grpSpPr bwMode="auto">
            <a:xfrm>
              <a:off x="5103" y="2455"/>
              <a:ext cx="336" cy="80"/>
              <a:chOff x="2688" y="2208"/>
              <a:chExt cx="336" cy="80"/>
            </a:xfrm>
          </p:grpSpPr>
          <p:sp>
            <p:nvSpPr>
              <p:cNvPr id="32" name="Line 15"/>
              <p:cNvSpPr>
                <a:spLocks noChangeShapeType="1"/>
              </p:cNvSpPr>
              <p:nvPr/>
            </p:nvSpPr>
            <p:spPr bwMode="auto">
              <a:xfrm>
                <a:off x="2688" y="2208"/>
                <a:ext cx="33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3" name="Line 16"/>
              <p:cNvSpPr>
                <a:spLocks noChangeShapeType="1"/>
              </p:cNvSpPr>
              <p:nvPr/>
            </p:nvSpPr>
            <p:spPr bwMode="auto">
              <a:xfrm>
                <a:off x="2754" y="2288"/>
                <a:ext cx="199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6" name="Line 17"/>
            <p:cNvSpPr>
              <a:spLocks noChangeShapeType="1"/>
            </p:cNvSpPr>
            <p:nvPr/>
          </p:nvSpPr>
          <p:spPr bwMode="auto">
            <a:xfrm>
              <a:off x="4218" y="1956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27" name="Line 18"/>
            <p:cNvSpPr>
              <a:spLocks noChangeShapeType="1"/>
            </p:cNvSpPr>
            <p:nvPr/>
          </p:nvSpPr>
          <p:spPr bwMode="auto">
            <a:xfrm>
              <a:off x="4218" y="2795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28" name="Line 19"/>
            <p:cNvSpPr>
              <a:spLocks noChangeShapeType="1"/>
            </p:cNvSpPr>
            <p:nvPr/>
          </p:nvSpPr>
          <p:spPr bwMode="auto">
            <a:xfrm>
              <a:off x="4218" y="3022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29" name="Line 20"/>
            <p:cNvSpPr>
              <a:spLocks noChangeShapeType="1"/>
            </p:cNvSpPr>
            <p:nvPr/>
          </p:nvSpPr>
          <p:spPr bwMode="auto">
            <a:xfrm>
              <a:off x="4218" y="1956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30" name="Line 21"/>
            <p:cNvSpPr>
              <a:spLocks noChangeShapeType="1"/>
            </p:cNvSpPr>
            <p:nvPr/>
          </p:nvSpPr>
          <p:spPr bwMode="auto">
            <a:xfrm>
              <a:off x="5284" y="1956"/>
              <a:ext cx="0" cy="4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31" name="Line 22"/>
            <p:cNvSpPr>
              <a:spLocks noChangeShapeType="1"/>
            </p:cNvSpPr>
            <p:nvPr/>
          </p:nvSpPr>
          <p:spPr bwMode="auto">
            <a:xfrm>
              <a:off x="5284" y="2546"/>
              <a:ext cx="0" cy="4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充放电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将电容器两个极板带上等量异种电荷的过程，叫电容器的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充电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 </a:t>
            </a:r>
          </a:p>
        </p:txBody>
      </p:sp>
      <p:grpSp>
        <p:nvGrpSpPr>
          <p:cNvPr id="21" name="Group 10"/>
          <p:cNvGrpSpPr>
            <a:grpSpLocks/>
          </p:cNvGrpSpPr>
          <p:nvPr/>
        </p:nvGrpSpPr>
        <p:grpSpPr bwMode="auto">
          <a:xfrm>
            <a:off x="4618855" y="3883532"/>
            <a:ext cx="3310072" cy="1022350"/>
            <a:chOff x="3686" y="2409"/>
            <a:chExt cx="1563" cy="644"/>
          </a:xfrm>
        </p:grpSpPr>
        <p:sp>
          <p:nvSpPr>
            <p:cNvPr id="22" name="Rectangle 11"/>
            <p:cNvSpPr>
              <a:spLocks noChangeArrowheads="1"/>
            </p:cNvSpPr>
            <p:nvPr/>
          </p:nvSpPr>
          <p:spPr bwMode="auto">
            <a:xfrm>
              <a:off x="3686" y="240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3696" y="299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4150827" y="3461257"/>
            <a:ext cx="4091530" cy="1727200"/>
            <a:chOff x="3375" y="2886"/>
            <a:chExt cx="1932" cy="1088"/>
          </a:xfrm>
        </p:grpSpPr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3538" y="3113"/>
              <a:ext cx="17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＋ ＋ ＋ ＋ ＋ ＋ ＋ ＋ </a:t>
              </a:r>
            </a:p>
          </p:txBody>
        </p:sp>
        <p:sp>
          <p:nvSpPr>
            <p:cNvPr id="36" name="Text Box 25"/>
            <p:cNvSpPr txBox="1">
              <a:spLocks noChangeArrowheads="1"/>
            </p:cNvSpPr>
            <p:nvPr/>
          </p:nvSpPr>
          <p:spPr bwMode="auto">
            <a:xfrm>
              <a:off x="3611" y="3566"/>
              <a:ext cx="16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</a:p>
          </p:txBody>
        </p:sp>
        <p:sp>
          <p:nvSpPr>
            <p:cNvPr id="37" name="Text Box 26"/>
            <p:cNvSpPr txBox="1">
              <a:spLocks noChangeArrowheads="1"/>
            </p:cNvSpPr>
            <p:nvPr/>
          </p:nvSpPr>
          <p:spPr bwMode="auto">
            <a:xfrm>
              <a:off x="3375" y="2886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＋</a:t>
              </a: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</a:p>
          </p:txBody>
        </p:sp>
        <p:sp>
          <p:nvSpPr>
            <p:cNvPr id="39" name="Text Box 27"/>
            <p:cNvSpPr txBox="1">
              <a:spLocks noChangeArrowheads="1"/>
            </p:cNvSpPr>
            <p:nvPr/>
          </p:nvSpPr>
          <p:spPr bwMode="auto">
            <a:xfrm>
              <a:off x="3375" y="3724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－</a:t>
              </a: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</a:p>
          </p:txBody>
        </p:sp>
      </p:grpSp>
      <p:sp>
        <p:nvSpPr>
          <p:cNvPr id="40" name="AutoShape 29"/>
          <p:cNvSpPr>
            <a:spLocks noChangeArrowheads="1"/>
          </p:cNvSpPr>
          <p:nvPr/>
        </p:nvSpPr>
        <p:spPr bwMode="auto">
          <a:xfrm>
            <a:off x="4980993" y="2696082"/>
            <a:ext cx="1378669" cy="533400"/>
          </a:xfrm>
          <a:prstGeom prst="wedgeRoundRectCallout">
            <a:avLst>
              <a:gd name="adj1" fmla="val -9620"/>
              <a:gd name="adj2" fmla="val 167264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</a:t>
            </a:r>
            <a:r>
              <a:rPr kumimoji="1"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极板</a:t>
            </a:r>
          </a:p>
        </p:txBody>
      </p:sp>
      <p:sp>
        <p:nvSpPr>
          <p:cNvPr id="41" name="AutoShape 30"/>
          <p:cNvSpPr>
            <a:spLocks noChangeArrowheads="1"/>
          </p:cNvSpPr>
          <p:nvPr/>
        </p:nvSpPr>
        <p:spPr bwMode="auto">
          <a:xfrm>
            <a:off x="5997523" y="5667883"/>
            <a:ext cx="1355777" cy="534987"/>
          </a:xfrm>
          <a:prstGeom prst="wedgeRoundRectCallout">
            <a:avLst>
              <a:gd name="adj1" fmla="val -55938"/>
              <a:gd name="adj2" fmla="val -183983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负</a:t>
            </a:r>
            <a:r>
              <a:rPr kumimoji="1"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极板</a:t>
            </a:r>
          </a:p>
        </p:txBody>
      </p:sp>
      <p:sp>
        <p:nvSpPr>
          <p:cNvPr id="42" name="AutoShape 31"/>
          <p:cNvSpPr>
            <a:spLocks noChangeArrowheads="1"/>
          </p:cNvSpPr>
          <p:nvPr/>
        </p:nvSpPr>
        <p:spPr bwMode="auto">
          <a:xfrm>
            <a:off x="9250416" y="4601082"/>
            <a:ext cx="2624084" cy="527178"/>
          </a:xfrm>
          <a:prstGeom prst="wedgeRoundRectCallout">
            <a:avLst>
              <a:gd name="adj1" fmla="val -71532"/>
              <a:gd name="adj2" fmla="val -168491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有短暂的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电流</a:t>
            </a:r>
          </a:p>
        </p:txBody>
      </p:sp>
      <p:sp>
        <p:nvSpPr>
          <p:cNvPr id="43" name="AutoShape 32"/>
          <p:cNvSpPr>
            <a:spLocks noChangeArrowheads="1"/>
          </p:cNvSpPr>
          <p:nvPr/>
        </p:nvSpPr>
        <p:spPr bwMode="auto">
          <a:xfrm>
            <a:off x="7217358" y="2707196"/>
            <a:ext cx="2714042" cy="522286"/>
          </a:xfrm>
          <a:prstGeom prst="wedgeRoundRectCallout">
            <a:avLst>
              <a:gd name="adj1" fmla="val -41005"/>
              <a:gd name="adj2" fmla="val 132190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kumimoji="1"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两极间有</a:t>
            </a:r>
            <a:r>
              <a:rPr kumimoji="1"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电压</a:t>
            </a:r>
          </a:p>
        </p:txBody>
      </p:sp>
      <p:sp>
        <p:nvSpPr>
          <p:cNvPr id="44" name="AutoShape 33"/>
          <p:cNvSpPr>
            <a:spLocks noChangeArrowheads="1"/>
          </p:cNvSpPr>
          <p:nvPr/>
        </p:nvSpPr>
        <p:spPr bwMode="auto">
          <a:xfrm>
            <a:off x="342900" y="4017389"/>
            <a:ext cx="3747573" cy="1331851"/>
          </a:xfrm>
          <a:prstGeom prst="wedgeRoundRectCallout">
            <a:avLst>
              <a:gd name="adj1" fmla="val 79172"/>
              <a:gd name="adj2" fmla="val -43287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两板分别带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等量异种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电荷，</a:t>
            </a:r>
            <a:r>
              <a:rPr kumimoji="1"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每个极板带电量的</a:t>
            </a: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绝对值</a:t>
            </a:r>
            <a:r>
              <a:rPr kumimoji="1"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叫电容器的</a:t>
            </a: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带电量</a:t>
            </a:r>
          </a:p>
        </p:txBody>
      </p:sp>
      <p:grpSp>
        <p:nvGrpSpPr>
          <p:cNvPr id="45" name="Group 34"/>
          <p:cNvGrpSpPr>
            <a:grpSpLocks/>
          </p:cNvGrpSpPr>
          <p:nvPr/>
        </p:nvGrpSpPr>
        <p:grpSpPr bwMode="auto">
          <a:xfrm>
            <a:off x="4879341" y="4121658"/>
            <a:ext cx="2833575" cy="612775"/>
            <a:chOff x="3560" y="2296"/>
            <a:chExt cx="1338" cy="386"/>
          </a:xfrm>
        </p:grpSpPr>
        <p:sp>
          <p:nvSpPr>
            <p:cNvPr id="46" name="Line 35"/>
            <p:cNvSpPr>
              <a:spLocks noChangeShapeType="1"/>
            </p:cNvSpPr>
            <p:nvPr/>
          </p:nvSpPr>
          <p:spPr bwMode="auto">
            <a:xfrm>
              <a:off x="3560" y="2296"/>
              <a:ext cx="0" cy="386"/>
            </a:xfrm>
            <a:prstGeom prst="line">
              <a:avLst/>
            </a:prstGeom>
            <a:noFill/>
            <a:ln w="28575">
              <a:solidFill>
                <a:srgbClr val="25A7B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7" name="Line 36"/>
            <p:cNvSpPr>
              <a:spLocks noChangeShapeType="1"/>
            </p:cNvSpPr>
            <p:nvPr/>
          </p:nvSpPr>
          <p:spPr bwMode="auto">
            <a:xfrm>
              <a:off x="3901" y="2296"/>
              <a:ext cx="0" cy="386"/>
            </a:xfrm>
            <a:prstGeom prst="line">
              <a:avLst/>
            </a:prstGeom>
            <a:noFill/>
            <a:ln w="28575">
              <a:solidFill>
                <a:srgbClr val="25A7B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8" name="Line 37"/>
            <p:cNvSpPr>
              <a:spLocks noChangeShapeType="1"/>
            </p:cNvSpPr>
            <p:nvPr/>
          </p:nvSpPr>
          <p:spPr bwMode="auto">
            <a:xfrm>
              <a:off x="4241" y="2296"/>
              <a:ext cx="0" cy="386"/>
            </a:xfrm>
            <a:prstGeom prst="line">
              <a:avLst/>
            </a:prstGeom>
            <a:noFill/>
            <a:ln w="28575">
              <a:solidFill>
                <a:srgbClr val="25A7B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49" name="Line 38"/>
            <p:cNvSpPr>
              <a:spLocks noChangeShapeType="1"/>
            </p:cNvSpPr>
            <p:nvPr/>
          </p:nvSpPr>
          <p:spPr bwMode="auto">
            <a:xfrm>
              <a:off x="4581" y="2296"/>
              <a:ext cx="0" cy="386"/>
            </a:xfrm>
            <a:prstGeom prst="line">
              <a:avLst/>
            </a:prstGeom>
            <a:noFill/>
            <a:ln w="28575">
              <a:solidFill>
                <a:srgbClr val="25A7B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0" name="Line 39"/>
            <p:cNvSpPr>
              <a:spLocks noChangeShapeType="1"/>
            </p:cNvSpPr>
            <p:nvPr/>
          </p:nvSpPr>
          <p:spPr bwMode="auto">
            <a:xfrm>
              <a:off x="4898" y="2296"/>
              <a:ext cx="0" cy="386"/>
            </a:xfrm>
            <a:prstGeom prst="line">
              <a:avLst/>
            </a:prstGeom>
            <a:noFill/>
            <a:ln w="28575">
              <a:solidFill>
                <a:srgbClr val="25A7B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51" name="Text Box 40"/>
          <p:cNvSpPr txBox="1">
            <a:spLocks noChangeArrowheads="1"/>
          </p:cNvSpPr>
          <p:nvPr/>
        </p:nvSpPr>
        <p:spPr bwMode="auto">
          <a:xfrm>
            <a:off x="6302481" y="4220083"/>
            <a:ext cx="67345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CN" sz="2800" b="0" i="1">
                <a:solidFill>
                  <a:srgbClr val="25A7B5"/>
                </a:solidFill>
                <a:latin typeface="华文中宋" pitchFamily="2" charset="-122"/>
                <a:ea typeface="华文中宋" pitchFamily="2" charset="-122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0143236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17" grpId="0"/>
      <p:bldP spid="40" grpId="0" animBg="1" autoUpdateAnimBg="0"/>
      <p:bldP spid="41" grpId="0" animBg="1" autoUpdateAnimBg="0"/>
      <p:bldP spid="42" grpId="0" animBg="1" autoUpdateAnimBg="0"/>
      <p:bldP spid="43" grpId="0" animBg="1" autoUpdateAnimBg="0"/>
      <p:bldP spid="44" grpId="0" animBg="1" autoUpdateAnimBg="0"/>
      <p:bldP spid="5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5"/>
          <p:cNvGrpSpPr>
            <a:grpSpLocks/>
          </p:cNvGrpSpPr>
          <p:nvPr/>
        </p:nvGrpSpPr>
        <p:grpSpPr bwMode="auto">
          <a:xfrm>
            <a:off x="4777688" y="3200401"/>
            <a:ext cx="2257542" cy="1692275"/>
            <a:chOff x="4218" y="1956"/>
            <a:chExt cx="1066" cy="1066"/>
          </a:xfrm>
        </p:grpSpPr>
        <p:sp>
          <p:nvSpPr>
            <p:cNvPr id="61" name="Line 16"/>
            <p:cNvSpPr>
              <a:spLocks noChangeShapeType="1"/>
            </p:cNvSpPr>
            <p:nvPr/>
          </p:nvSpPr>
          <p:spPr bwMode="auto">
            <a:xfrm>
              <a:off x="4218" y="1956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4218" y="2795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63" name="Line 18"/>
            <p:cNvSpPr>
              <a:spLocks noChangeShapeType="1"/>
            </p:cNvSpPr>
            <p:nvPr/>
          </p:nvSpPr>
          <p:spPr bwMode="auto">
            <a:xfrm>
              <a:off x="4218" y="3022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64" name="Line 19"/>
            <p:cNvSpPr>
              <a:spLocks noChangeShapeType="1"/>
            </p:cNvSpPr>
            <p:nvPr/>
          </p:nvSpPr>
          <p:spPr bwMode="auto">
            <a:xfrm>
              <a:off x="4218" y="1956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65" name="Line 20"/>
            <p:cNvSpPr>
              <a:spLocks noChangeShapeType="1"/>
            </p:cNvSpPr>
            <p:nvPr/>
          </p:nvSpPr>
          <p:spPr bwMode="auto">
            <a:xfrm>
              <a:off x="5284" y="1956"/>
              <a:ext cx="0" cy="10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66" name="Line 21"/>
            <p:cNvSpPr>
              <a:spLocks noChangeShapeType="1"/>
            </p:cNvSpPr>
            <p:nvPr/>
          </p:nvSpPr>
          <p:spPr bwMode="auto">
            <a:xfrm>
              <a:off x="5284" y="2546"/>
              <a:ext cx="0" cy="4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电容器</a:t>
            </a: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充放电</a:t>
            </a:r>
            <a:endParaRPr kumimoji="1" lang="zh-CN" altLang="en-US" sz="2800" b="1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用导线将充电后的电容器两极接通，两极失去电荷的过程，叫电容器的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放电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 </a:t>
            </a:r>
          </a:p>
        </p:txBody>
      </p:sp>
      <p:grpSp>
        <p:nvGrpSpPr>
          <p:cNvPr id="52" name="Group 7"/>
          <p:cNvGrpSpPr>
            <a:grpSpLocks/>
          </p:cNvGrpSpPr>
          <p:nvPr/>
        </p:nvGrpSpPr>
        <p:grpSpPr bwMode="auto">
          <a:xfrm>
            <a:off x="2414257" y="3149603"/>
            <a:ext cx="4091530" cy="1727201"/>
            <a:chOff x="3375" y="2886"/>
            <a:chExt cx="1932" cy="1088"/>
          </a:xfrm>
        </p:grpSpPr>
        <p:sp>
          <p:nvSpPr>
            <p:cNvPr id="53" name="Text Box 8"/>
            <p:cNvSpPr txBox="1">
              <a:spLocks noChangeArrowheads="1"/>
            </p:cNvSpPr>
            <p:nvPr/>
          </p:nvSpPr>
          <p:spPr bwMode="auto">
            <a:xfrm>
              <a:off x="3538" y="3113"/>
              <a:ext cx="17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＋ ＋ ＋ ＋ ＋ ＋ ＋ ＋ </a:t>
              </a:r>
            </a:p>
          </p:txBody>
        </p:sp>
        <p:sp>
          <p:nvSpPr>
            <p:cNvPr id="54" name="Text Box 9"/>
            <p:cNvSpPr txBox="1">
              <a:spLocks noChangeArrowheads="1"/>
            </p:cNvSpPr>
            <p:nvPr/>
          </p:nvSpPr>
          <p:spPr bwMode="auto">
            <a:xfrm>
              <a:off x="3611" y="3566"/>
              <a:ext cx="16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  <a:r>
                <a:rPr lang="zh-CN" altLang="zh-CN" sz="1800">
                  <a:solidFill>
                    <a:srgbClr val="C00000"/>
                  </a:solidFill>
                  <a:latin typeface="Tahoma" pitchFamily="34" charset="0"/>
                </a:rPr>
                <a:t>－</a:t>
              </a:r>
              <a:r>
                <a:rPr lang="zh-CN" altLang="en-US" sz="2000">
                  <a:solidFill>
                    <a:srgbClr val="C00000"/>
                  </a:solidFill>
                  <a:latin typeface="Tahoma" pitchFamily="34" charset="0"/>
                </a:rPr>
                <a:t> </a:t>
              </a:r>
            </a:p>
          </p:txBody>
        </p:sp>
        <p:sp>
          <p:nvSpPr>
            <p:cNvPr id="55" name="Text Box 10"/>
            <p:cNvSpPr txBox="1">
              <a:spLocks noChangeArrowheads="1"/>
            </p:cNvSpPr>
            <p:nvPr/>
          </p:nvSpPr>
          <p:spPr bwMode="auto">
            <a:xfrm>
              <a:off x="3375" y="2886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＋</a:t>
              </a: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</a:p>
          </p:txBody>
        </p:sp>
        <p:sp>
          <p:nvSpPr>
            <p:cNvPr id="56" name="Text Box 11"/>
            <p:cNvSpPr txBox="1">
              <a:spLocks noChangeArrowheads="1"/>
            </p:cNvSpPr>
            <p:nvPr/>
          </p:nvSpPr>
          <p:spPr bwMode="auto">
            <a:xfrm>
              <a:off x="3375" y="3724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rgbClr val="C00000"/>
                  </a:solidFill>
                </a:rPr>
                <a:t>－</a:t>
              </a: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</a:p>
          </p:txBody>
        </p:sp>
      </p:grpSp>
      <p:grpSp>
        <p:nvGrpSpPr>
          <p:cNvPr id="57" name="Group 12"/>
          <p:cNvGrpSpPr>
            <a:grpSpLocks/>
          </p:cNvGrpSpPr>
          <p:nvPr/>
        </p:nvGrpSpPr>
        <p:grpSpPr bwMode="auto">
          <a:xfrm>
            <a:off x="2947935" y="3549650"/>
            <a:ext cx="3310074" cy="1022350"/>
            <a:chOff x="3686" y="2409"/>
            <a:chExt cx="1563" cy="644"/>
          </a:xfrm>
        </p:grpSpPr>
        <p:sp>
          <p:nvSpPr>
            <p:cNvPr id="58" name="Rectangle 13"/>
            <p:cNvSpPr>
              <a:spLocks noChangeArrowheads="1"/>
            </p:cNvSpPr>
            <p:nvPr/>
          </p:nvSpPr>
          <p:spPr bwMode="auto">
            <a:xfrm>
              <a:off x="3686" y="240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Rectangle 14"/>
            <p:cNvSpPr>
              <a:spLocks noChangeArrowheads="1"/>
            </p:cNvSpPr>
            <p:nvPr/>
          </p:nvSpPr>
          <p:spPr bwMode="auto">
            <a:xfrm>
              <a:off x="3696" y="2999"/>
              <a:ext cx="1553" cy="5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7" name="AutoShape 23"/>
          <p:cNvSpPr>
            <a:spLocks noChangeArrowheads="1"/>
          </p:cNvSpPr>
          <p:nvPr/>
        </p:nvSpPr>
        <p:spPr bwMode="auto">
          <a:xfrm>
            <a:off x="7217357" y="3048000"/>
            <a:ext cx="4066117" cy="1371600"/>
          </a:xfrm>
          <a:prstGeom prst="wedgeRoundRectCallout">
            <a:avLst>
              <a:gd name="adj1" fmla="val -54169"/>
              <a:gd name="adj2" fmla="val 67592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8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zh-CN" altLang="en-US" sz="2800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放电</a:t>
            </a:r>
            <a:r>
              <a:rPr lang="zh-CN" altLang="en-US" sz="2800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过程中导线上有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短暂的电流</a:t>
            </a:r>
            <a:r>
              <a:rPr lang="zh-CN" altLang="en-US" sz="2800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产生</a:t>
            </a:r>
          </a:p>
        </p:txBody>
      </p:sp>
      <p:sp>
        <p:nvSpPr>
          <p:cNvPr id="68" name="Text Box 24"/>
          <p:cNvSpPr txBox="1">
            <a:spLocks noChangeArrowheads="1"/>
          </p:cNvSpPr>
          <p:nvPr/>
        </p:nvSpPr>
        <p:spPr bwMode="auto">
          <a:xfrm>
            <a:off x="3066687" y="3828124"/>
            <a:ext cx="132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>
                <a:solidFill>
                  <a:srgbClr val="25A7B5"/>
                </a:solidFill>
              </a:rPr>
              <a:t>U=0</a:t>
            </a:r>
          </a:p>
        </p:txBody>
      </p:sp>
    </p:spTree>
    <p:extLst>
      <p:ext uri="{BB962C8B-B14F-4D97-AF65-F5344CB8AC3E}">
        <p14:creationId xmlns:p14="http://schemas.microsoft.com/office/powerpoint/2010/main" val="25194140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67" grpId="0" animBg="1"/>
      <p:bldP spid="68" grpId="0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电容器的电容</Template>
  <TotalTime>1149</TotalTime>
  <Words>1277</Words>
  <Application>Microsoft Office PowerPoint</Application>
  <PresentationFormat>自定义</PresentationFormat>
  <Paragraphs>189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电容器的电容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   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电势能和电势</dc:title>
  <dc:creator>Administrator</dc:creator>
  <cp:lastModifiedBy>Administrator</cp:lastModifiedBy>
  <cp:revision>5</cp:revision>
  <dcterms:created xsi:type="dcterms:W3CDTF">2017-11-13T08:28:00Z</dcterms:created>
  <dcterms:modified xsi:type="dcterms:W3CDTF">2020-02-03T01:59:53Z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  <property fmtid="{D5CDD505-2E9C-101B-9397-08002B2CF9AE}" pid="3" name="company">
    <vt:lpwstr>100111021000101210101002100010021010010210000012100011121001111210011102</vt:lpwstr>
  </property>
</Properties>
</file>