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3" r:id="rId4"/>
  </p:sldMasterIdLst>
  <p:notesMasterIdLst>
    <p:notesMasterId r:id="rId26"/>
  </p:notesMasterIdLst>
  <p:sldIdLst>
    <p:sldId id="256" r:id="rId5"/>
    <p:sldId id="684" r:id="rId6"/>
    <p:sldId id="762" r:id="rId7"/>
    <p:sldId id="847" r:id="rId8"/>
    <p:sldId id="848" r:id="rId9"/>
    <p:sldId id="849" r:id="rId10"/>
    <p:sldId id="850" r:id="rId11"/>
    <p:sldId id="873" r:id="rId12"/>
    <p:sldId id="871" r:id="rId13"/>
    <p:sldId id="851" r:id="rId14"/>
    <p:sldId id="852" r:id="rId15"/>
    <p:sldId id="853" r:id="rId16"/>
    <p:sldId id="855" r:id="rId17"/>
    <p:sldId id="858" r:id="rId18"/>
    <p:sldId id="888" r:id="rId19"/>
    <p:sldId id="857" r:id="rId20"/>
    <p:sldId id="859" r:id="rId21"/>
    <p:sldId id="878" r:id="rId22"/>
    <p:sldId id="879" r:id="rId23"/>
    <p:sldId id="882" r:id="rId24"/>
    <p:sldId id="263" r:id="rId25"/>
  </p:sldIdLst>
  <p:sldSz cx="12192000" cy="6858000"/>
  <p:notesSz cx="6858000" cy="9144000"/>
  <p:custDataLst>
    <p:tags r:id="rId3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者" initials="作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1" Type="http://schemas.openxmlformats.org/officeDocument/2006/relationships/tags" Target="tags/tag134.xml"/><Relationship Id="rId30" Type="http://schemas.openxmlformats.org/officeDocument/2006/relationships/commentAuthors" Target="commentAuthors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90.xml"/><Relationship Id="rId8" Type="http://schemas.openxmlformats.org/officeDocument/2006/relationships/tags" Target="../tags/tag89.xml"/><Relationship Id="rId7" Type="http://schemas.openxmlformats.org/officeDocument/2006/relationships/tags" Target="../tags/tag88.xml"/><Relationship Id="rId6" Type="http://schemas.openxmlformats.org/officeDocument/2006/relationships/tags" Target="../tags/tag87.xml"/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116.xml"/><Relationship Id="rId4" Type="http://schemas.openxmlformats.org/officeDocument/2006/relationships/tags" Target="../tags/tag115.xml"/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7" Type="http://schemas.openxmlformats.org/officeDocument/2006/relationships/tags" Target="../tags/tag132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3" y="2588282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3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1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3" y="2588282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3" y="2588282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3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3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1" y="3808731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6" y="4511676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3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3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1"/>
            <a:ext cx="5283243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1" y="1296001"/>
            <a:ext cx="5283243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1" y="1789043"/>
            <a:ext cx="5283243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3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3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3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9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6" y="952501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1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3" y="2588282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1" y="3808731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6" y="4511676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1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225754" y="100302"/>
            <a:ext cx="3631353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0070C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新教材   新高考</a:t>
            </a:r>
            <a:endParaRPr lang="zh-CN" altLang="en-US" sz="2400">
              <a:solidFill>
                <a:srgbClr val="0070C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150283" y="632143"/>
            <a:ext cx="1157066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3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3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命题调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896534" y="507714"/>
            <a:ext cx="12954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ctr"/>
            <a:r>
              <a:rPr lang="en-US" altLang="zh-CN"/>
              <a:t>-</a:t>
            </a:r>
            <a:fld id="{4BF17FCF-D4DA-449D-A468-DDB7E43619E6}" type="slidenum">
              <a:rPr lang="zh-CN" altLang="en-US" smtClean="0"/>
            </a:fld>
            <a:r>
              <a:rPr lang="en-US" altLang="zh-CN"/>
              <a:t>-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命题调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同侧圆角矩形 6"/>
          <p:cNvSpPr/>
          <p:nvPr userDrawn="1"/>
        </p:nvSpPr>
        <p:spPr>
          <a:xfrm>
            <a:off x="7481974" y="538158"/>
            <a:ext cx="1607220" cy="370871"/>
          </a:xfrm>
          <a:prstGeom prst="round2SameRect">
            <a:avLst/>
          </a:prstGeom>
          <a:gradFill flip="none" rotWithShape="1">
            <a:gsLst>
              <a:gs pos="0">
                <a:srgbClr val="FFD85D"/>
              </a:gs>
              <a:gs pos="100000">
                <a:srgbClr val="FFEDAB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关键能力</a:t>
            </a:r>
            <a:endParaRPr lang="zh-CN" altLang="en-US" sz="14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896534" y="507714"/>
            <a:ext cx="12954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ctr"/>
            <a:r>
              <a:rPr lang="en-US" altLang="zh-CN"/>
              <a:t>-</a:t>
            </a:r>
            <a:fld id="{4BF17FCF-D4DA-449D-A468-DDB7E43619E6}" type="slidenum">
              <a:rPr lang="zh-CN" altLang="en-US" smtClean="0"/>
            </a:fld>
            <a:r>
              <a:rPr lang="en-US" altLang="zh-CN"/>
              <a:t>-</a:t>
            </a:r>
            <a:endParaRPr lang="zh-CN" altLang="en-US"/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7783552" y="862564"/>
            <a:ext cx="999605" cy="0"/>
          </a:xfrm>
          <a:prstGeom prst="line">
            <a:avLst/>
          </a:prstGeom>
          <a:ln w="19050">
            <a:solidFill>
              <a:srgbClr val="FF85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命题调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896534" y="507714"/>
            <a:ext cx="12954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ctr"/>
            <a:r>
              <a:rPr lang="en-US" altLang="zh-CN"/>
              <a:t>-</a:t>
            </a:r>
            <a:fld id="{4BF17FCF-D4DA-449D-A468-DDB7E43619E6}" type="slidenum">
              <a:rPr lang="zh-CN" altLang="en-US" smtClean="0"/>
            </a:fld>
            <a:r>
              <a:rPr lang="en-US" altLang="zh-CN"/>
              <a:t>-</a:t>
            </a:r>
            <a:endParaRPr lang="zh-CN" altLang="en-US"/>
          </a:p>
        </p:txBody>
      </p:sp>
      <p:sp>
        <p:nvSpPr>
          <p:cNvPr id="3" name="同侧圆角矩形 2"/>
          <p:cNvSpPr/>
          <p:nvPr userDrawn="1"/>
        </p:nvSpPr>
        <p:spPr>
          <a:xfrm>
            <a:off x="9127702" y="538158"/>
            <a:ext cx="1607220" cy="370871"/>
          </a:xfrm>
          <a:prstGeom prst="round2SameRect">
            <a:avLst/>
          </a:prstGeom>
          <a:gradFill flip="none" rotWithShape="1">
            <a:gsLst>
              <a:gs pos="0">
                <a:srgbClr val="FFD85D"/>
              </a:gs>
              <a:gs pos="100000">
                <a:srgbClr val="FFEDAB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核心素养</a:t>
            </a:r>
            <a:endParaRPr lang="zh-CN" altLang="en-US" sz="14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" name="直接连接符 3"/>
          <p:cNvCxnSpPr/>
          <p:nvPr userDrawn="1"/>
        </p:nvCxnSpPr>
        <p:spPr>
          <a:xfrm>
            <a:off x="9429280" y="862564"/>
            <a:ext cx="999605" cy="0"/>
          </a:xfrm>
          <a:prstGeom prst="line">
            <a:avLst/>
          </a:prstGeom>
          <a:ln w="19050">
            <a:solidFill>
              <a:srgbClr val="FF85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C8C8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SO_TEMPLATE" hidden="1"/>
          <p:cNvSpPr/>
          <p:nvPr>
            <p:custDataLst>
              <p:tags r:id="rId2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z="1350" strike="noStrike" noProof="1"/>
          </a:p>
        </p:txBody>
      </p:sp>
      <p:sp>
        <p:nvSpPr>
          <p:cNvPr id="6" name="任意形状 8"/>
          <p:cNvSpPr/>
          <p:nvPr>
            <p:custDataLst>
              <p:tags r:id="rId3"/>
            </p:custDataLst>
          </p:nvPr>
        </p:nvSpPr>
        <p:spPr>
          <a:xfrm>
            <a:off x="3914776" y="5413376"/>
            <a:ext cx="4340225" cy="1444625"/>
          </a:xfrm>
          <a:custGeom>
            <a:avLst/>
            <a:gdLst>
              <a:gd name="connsiteX0" fmla="*/ 2170488 w 4340977"/>
              <a:gd name="connsiteY0" fmla="*/ 0 h 1443841"/>
              <a:gd name="connsiteX1" fmla="*/ 4338490 w 4340977"/>
              <a:gd name="connsiteY1" fmla="*/ 1437048 h 1443841"/>
              <a:gd name="connsiteX2" fmla="*/ 4340977 w 4340977"/>
              <a:gd name="connsiteY2" fmla="*/ 1443841 h 1443841"/>
              <a:gd name="connsiteX3" fmla="*/ 0 w 4340977"/>
              <a:gd name="connsiteY3" fmla="*/ 1443841 h 1443841"/>
              <a:gd name="connsiteX4" fmla="*/ 2486 w 4340977"/>
              <a:gd name="connsiteY4" fmla="*/ 1437048 h 1443841"/>
              <a:gd name="connsiteX5" fmla="*/ 2170488 w 4340977"/>
              <a:gd name="connsiteY5" fmla="*/ 0 h 1443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40977" h="1443841">
                <a:moveTo>
                  <a:pt x="2170488" y="0"/>
                </a:moveTo>
                <a:cubicBezTo>
                  <a:pt x="3145094" y="0"/>
                  <a:pt x="3981300" y="592555"/>
                  <a:pt x="4338490" y="1437048"/>
                </a:cubicBezTo>
                <a:lnTo>
                  <a:pt x="4340977" y="1443841"/>
                </a:lnTo>
                <a:lnTo>
                  <a:pt x="0" y="1443841"/>
                </a:lnTo>
                <a:lnTo>
                  <a:pt x="2486" y="1437048"/>
                </a:lnTo>
                <a:cubicBezTo>
                  <a:pt x="359677" y="592555"/>
                  <a:pt x="1195883" y="0"/>
                  <a:pt x="2170488" y="0"/>
                </a:cubicBezTo>
                <a:close/>
              </a:path>
            </a:pathLst>
          </a:custGeom>
          <a:solidFill>
            <a:schemeClr val="accent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kumimoji="1" lang="zh-CN" altLang="en-US" sz="1350" strike="noStrike" noProof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任意形状 7"/>
          <p:cNvSpPr/>
          <p:nvPr>
            <p:custDataLst>
              <p:tags r:id="rId4"/>
            </p:custDataLst>
          </p:nvPr>
        </p:nvSpPr>
        <p:spPr>
          <a:xfrm>
            <a:off x="4981575" y="1"/>
            <a:ext cx="2228851" cy="904875"/>
          </a:xfrm>
          <a:custGeom>
            <a:avLst/>
            <a:gdLst>
              <a:gd name="connsiteX0" fmla="*/ 0 w 2229641"/>
              <a:gd name="connsiteY0" fmla="*/ 0 h 904197"/>
              <a:gd name="connsiteX1" fmla="*/ 2229641 w 2229641"/>
              <a:gd name="connsiteY1" fmla="*/ 0 h 904197"/>
              <a:gd name="connsiteX2" fmla="*/ 2165057 w 2229641"/>
              <a:gd name="connsiteY2" fmla="*/ 208053 h 904197"/>
              <a:gd name="connsiteX3" fmla="*/ 1114820 w 2229641"/>
              <a:gd name="connsiteY3" fmla="*/ 904197 h 904197"/>
              <a:gd name="connsiteX4" fmla="*/ 64583 w 2229641"/>
              <a:gd name="connsiteY4" fmla="*/ 208053 h 90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9641" h="904196">
                <a:moveTo>
                  <a:pt x="0" y="0"/>
                </a:moveTo>
                <a:lnTo>
                  <a:pt x="2229641" y="0"/>
                </a:lnTo>
                <a:lnTo>
                  <a:pt x="2165057" y="208053"/>
                </a:lnTo>
                <a:cubicBezTo>
                  <a:pt x="1992025" y="617148"/>
                  <a:pt x="1586945" y="904197"/>
                  <a:pt x="1114820" y="904197"/>
                </a:cubicBezTo>
                <a:cubicBezTo>
                  <a:pt x="642696" y="904197"/>
                  <a:pt x="237616" y="617148"/>
                  <a:pt x="64583" y="208053"/>
                </a:cubicBezTo>
                <a:close/>
              </a:path>
            </a:pathLst>
          </a:custGeom>
          <a:solidFill>
            <a:schemeClr val="accent2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kumimoji="1" lang="zh-CN" altLang="en-US" sz="1350" strike="noStrike" noProof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120391" y="2425700"/>
            <a:ext cx="6369685" cy="154178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600" b="1" i="0" u="none" strike="noStrike" kern="1200" cap="none" spc="6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编辑标题</a:t>
            </a:r>
            <a:endParaRPr strike="noStrike" noProof="1">
              <a:sym typeface="+mn-ea"/>
            </a:endParaRPr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879475" y="6350001"/>
            <a:ext cx="2700339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116389" y="6350001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610600" y="6350001"/>
            <a:ext cx="2700339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109728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zh-CN">
                <a:latin typeface="Arial" panose="020B0604020202020204" pitchFamily="34" charset="0"/>
              </a:rPr>
            </a:fld>
            <a:endParaRPr lang="zh-CN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5_标题幻灯片">
    <p:bg>
      <p:bgPr>
        <a:blipFill rotWithShape="0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>
            <a:hlinkClick r:id="" action="ppaction://noaction"/>
          </p:cNvPr>
          <p:cNvSpPr/>
          <p:nvPr/>
        </p:nvSpPr>
        <p:spPr bwMode="auto">
          <a:xfrm>
            <a:off x="10871200" y="6324600"/>
            <a:ext cx="1219200" cy="457200"/>
          </a:xfrm>
          <a:prstGeom prst="roundRect">
            <a:avLst/>
          </a:prstGeom>
          <a:solidFill>
            <a:srgbClr val="002060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返回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quarter" idx="10"/>
          </p:nvPr>
        </p:nvSpPr>
        <p:spPr>
          <a:xfrm>
            <a:off x="857213" y="1071580"/>
            <a:ext cx="10477500" cy="50006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ct val="0"/>
              </a:spcBef>
              <a:buNone/>
              <a:defRPr sz="28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1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76366B8-F6AF-48BD-AF72-11B3B6913C9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2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3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标题幻灯片">
    <p:bg>
      <p:bgPr>
        <a:blipFill rotWithShape="0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>
            <a:hlinkClick r:id="" action="ppaction://noaction"/>
          </p:cNvPr>
          <p:cNvSpPr/>
          <p:nvPr/>
        </p:nvSpPr>
        <p:spPr bwMode="auto">
          <a:xfrm>
            <a:off x="10871200" y="6324600"/>
            <a:ext cx="1219200" cy="457200"/>
          </a:xfrm>
          <a:prstGeom prst="roundRect">
            <a:avLst/>
          </a:prstGeom>
          <a:solidFill>
            <a:srgbClr val="002060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返回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quarter" idx="10"/>
          </p:nvPr>
        </p:nvSpPr>
        <p:spPr>
          <a:xfrm>
            <a:off x="857213" y="1071580"/>
            <a:ext cx="10477500" cy="50006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ct val="0"/>
              </a:spcBef>
              <a:buNone/>
              <a:defRPr sz="28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1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76366B8-F6AF-48BD-AF72-11B3B6913C9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2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3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2_标题幻灯片">
    <p:bg>
      <p:bgPr>
        <a:blipFill rotWithShape="0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>
            <a:hlinkClick r:id="" action="ppaction://noaction"/>
          </p:cNvPr>
          <p:cNvSpPr/>
          <p:nvPr/>
        </p:nvSpPr>
        <p:spPr bwMode="auto">
          <a:xfrm>
            <a:off x="10871200" y="6324600"/>
            <a:ext cx="1219200" cy="457200"/>
          </a:xfrm>
          <a:prstGeom prst="roundRect">
            <a:avLst/>
          </a:prstGeom>
          <a:solidFill>
            <a:srgbClr val="002060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返回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quarter" idx="10"/>
          </p:nvPr>
        </p:nvSpPr>
        <p:spPr>
          <a:xfrm>
            <a:off x="857213" y="1071580"/>
            <a:ext cx="10477500" cy="50006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ct val="0"/>
              </a:spcBef>
              <a:buNone/>
              <a:defRPr sz="28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1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76366B8-F6AF-48BD-AF72-11B3B6913C9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2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3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3_标题幻灯片">
    <p:bg>
      <p:bgPr>
        <a:blipFill rotWithShape="0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>
            <a:hlinkClick r:id="" action="ppaction://noaction"/>
          </p:cNvPr>
          <p:cNvSpPr/>
          <p:nvPr/>
        </p:nvSpPr>
        <p:spPr bwMode="auto">
          <a:xfrm>
            <a:off x="10871200" y="6324600"/>
            <a:ext cx="1219200" cy="457200"/>
          </a:xfrm>
          <a:prstGeom prst="roundRect">
            <a:avLst/>
          </a:prstGeom>
          <a:solidFill>
            <a:srgbClr val="002060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返回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quarter" idx="10"/>
          </p:nvPr>
        </p:nvSpPr>
        <p:spPr>
          <a:xfrm>
            <a:off x="857213" y="1071580"/>
            <a:ext cx="10477500" cy="50006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ct val="0"/>
              </a:spcBef>
              <a:buNone/>
              <a:defRPr sz="28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1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76366B8-F6AF-48BD-AF72-11B3B6913C9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2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3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1"/>
            <a:ext cx="5283243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1" y="1296001"/>
            <a:ext cx="5283243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1" y="1789043"/>
            <a:ext cx="5283243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3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3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9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6" y="952501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1.xml"/><Relationship Id="rId17" Type="http://schemas.openxmlformats.org/officeDocument/2006/relationships/tags" Target="../tags/tag60.xml"/><Relationship Id="rId16" Type="http://schemas.openxmlformats.org/officeDocument/2006/relationships/tags" Target="../tags/tag59.xml"/><Relationship Id="rId15" Type="http://schemas.openxmlformats.org/officeDocument/2006/relationships/tags" Target="../tags/tag58.xml"/><Relationship Id="rId14" Type="http://schemas.openxmlformats.org/officeDocument/2006/relationships/tags" Target="../tags/tag57.xml"/><Relationship Id="rId13" Type="http://schemas.openxmlformats.org/officeDocument/2006/relationships/tags" Target="../tags/tag56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0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22.xml"/><Relationship Id="rId18" Type="http://schemas.openxmlformats.org/officeDocument/2006/relationships/tags" Target="../tags/tag121.xml"/><Relationship Id="rId17" Type="http://schemas.openxmlformats.org/officeDocument/2006/relationships/tags" Target="../tags/tag120.xml"/><Relationship Id="rId16" Type="http://schemas.openxmlformats.org/officeDocument/2006/relationships/tags" Target="../tags/tag119.xml"/><Relationship Id="rId15" Type="http://schemas.openxmlformats.org/officeDocument/2006/relationships/tags" Target="../tags/tag118.xml"/><Relationship Id="rId14" Type="http://schemas.openxmlformats.org/officeDocument/2006/relationships/tags" Target="../tags/tag117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6" Type="http://schemas.openxmlformats.org/officeDocument/2006/relationships/theme" Target="../theme/theme3.xml"/><Relationship Id="rId25" Type="http://schemas.openxmlformats.org/officeDocument/2006/relationships/slideLayout" Target="../slideLayouts/slideLayout48.xml"/><Relationship Id="rId24" Type="http://schemas.openxmlformats.org/officeDocument/2006/relationships/slideLayout" Target="../slideLayouts/slideLayout47.xml"/><Relationship Id="rId23" Type="http://schemas.openxmlformats.org/officeDocument/2006/relationships/slideLayout" Target="../slideLayouts/slideLayout46.xml"/><Relationship Id="rId22" Type="http://schemas.openxmlformats.org/officeDocument/2006/relationships/slideLayout" Target="../slideLayouts/slideLayout45.xml"/><Relationship Id="rId21" Type="http://schemas.openxmlformats.org/officeDocument/2006/relationships/slideLayout" Target="../slideLayouts/slideLayout44.xml"/><Relationship Id="rId20" Type="http://schemas.openxmlformats.org/officeDocument/2006/relationships/slideLayout" Target="../slideLayouts/slideLayout43.xml"/><Relationship Id="rId2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69883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69883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79743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69883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69883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879743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9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  <p:sldLayoutId id="2147483693" r:id="rId20"/>
    <p:sldLayoutId id="2147483694" r:id="rId21"/>
    <p:sldLayoutId id="2147483695" r:id="rId22"/>
    <p:sldLayoutId id="2147483696" r:id="rId23"/>
    <p:sldLayoutId id="2147483697" r:id="rId24"/>
    <p:sldLayoutId id="2147483698" r:id="rId25"/>
  </p:sldLayoutIdLst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6.xml"/><Relationship Id="rId3" Type="http://schemas.openxmlformats.org/officeDocument/2006/relationships/tags" Target="../tags/tag133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36.xml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6.wmf"/><Relationship Id="rId1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36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36.xml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19.wmf"/><Relationship Id="rId1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png"/><Relationship Id="rId8" Type="http://schemas.openxmlformats.org/officeDocument/2006/relationships/image" Target="../media/image26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3.wmf"/><Relationship Id="rId13" Type="http://schemas.openxmlformats.org/officeDocument/2006/relationships/vmlDrawing" Target="../drawings/vmlDrawing10.vml"/><Relationship Id="rId12" Type="http://schemas.openxmlformats.org/officeDocument/2006/relationships/slideLayout" Target="../slideLayouts/slideLayout36.xml"/><Relationship Id="rId11" Type="http://schemas.openxmlformats.org/officeDocument/2006/relationships/audio" Target="../media/audio1.wav"/><Relationship Id="rId10" Type="http://schemas.openxmlformats.org/officeDocument/2006/relationships/image" Target="../media/image28.png"/><Relationship Id="rId1" Type="http://schemas.openxmlformats.org/officeDocument/2006/relationships/oleObject" Target="../embeddings/oleObject17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3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36.xml"/><Relationship Id="rId2" Type="http://schemas.openxmlformats.org/officeDocument/2006/relationships/image" Target="../media/image5.e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36.xml"/><Relationship Id="rId2" Type="http://schemas.openxmlformats.org/officeDocument/2006/relationships/image" Target="../media/image32.emf"/><Relationship Id="rId1" Type="http://schemas.openxmlformats.org/officeDocument/2006/relationships/oleObject" Target="../embeddings/oleObject21.bin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6.xml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36.xml"/><Relationship Id="rId3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36.xml"/><Relationship Id="rId4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36.xml"/><Relationship Id="rId4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36.xml"/><Relationship Id="rId4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6.vml"/><Relationship Id="rId4" Type="http://schemas.openxmlformats.org/officeDocument/2006/relationships/slideLayout" Target="../slideLayouts/slideLayout36.xml"/><Relationship Id="rId3" Type="http://schemas.openxmlformats.org/officeDocument/2006/relationships/image" Target="../media/image15.emf"/><Relationship Id="rId2" Type="http://schemas.openxmlformats.org/officeDocument/2006/relationships/oleObject" Target="../embeddings/oleObject9.bin"/><Relationship Id="rId1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40"/>
          <p:cNvSpPr/>
          <p:nvPr/>
        </p:nvSpPr>
        <p:spPr>
          <a:xfrm>
            <a:off x="3462972" y="931720"/>
            <a:ext cx="5266055" cy="830997"/>
          </a:xfrm>
          <a:prstGeom prst="rect">
            <a:avLst/>
          </a:prstGeom>
          <a:ln w="12700">
            <a:miter lim="4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zh-CN" altLang="en-US" sz="7200" b="1" baseline="-25000">
                <a:solidFill>
                  <a:srgbClr val="C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新人教版  必修三</a:t>
            </a:r>
            <a:endParaRPr lang="zh-CN" altLang="en-US" sz="7200" b="1" baseline="-25000">
              <a:solidFill>
                <a:srgbClr val="C0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36686" y="2494597"/>
            <a:ext cx="5950585" cy="70548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algn="ctr" latinLnBrk="1" hangingPunct="0"/>
            <a:r>
              <a:rPr lang="zh-CN" altLang="en-US" sz="40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Arial" panose="020B0604020202020204"/>
              </a:rPr>
              <a:t>第十一章</a:t>
            </a:r>
            <a:r>
              <a:rPr lang="zh-CN" altLang="en-US" sz="4000" b="1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Arial" panose="020B0604020202020204"/>
              </a:rPr>
              <a:t>  </a:t>
            </a:r>
            <a:r>
              <a:rPr lang="zh-CN" altLang="en-US" sz="40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电路及其应用</a:t>
            </a:r>
            <a:endParaRPr lang="zh-CN" altLang="en-US" sz="4000" b="1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Arial" panose="020B0604020202020204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022" y="4254500"/>
            <a:ext cx="1872568" cy="1872568"/>
          </a:xfrm>
          <a:prstGeom prst="rect">
            <a:avLst/>
          </a:prstGeom>
        </p:spPr>
      </p:pic>
      <p:pic>
        <p:nvPicPr>
          <p:cNvPr id="3" name="图片 2" descr="C:\Users\pengk\Desktop\logo.jpglogo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252509" y="0"/>
            <a:ext cx="1496060" cy="598493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509520" y="3451225"/>
            <a:ext cx="8243570" cy="230568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algn="ctr" fontAlgn="auto" latinLnBrk="1" hangingPunct="0">
              <a:lnSpc>
                <a:spcPct val="150000"/>
              </a:lnSpc>
            </a:pPr>
            <a:r>
              <a:rPr lang="zh-CN" altLang="en-US" sz="36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第</a:t>
            </a:r>
            <a:r>
              <a:rPr lang="en-US" altLang="zh-CN" sz="36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4</a:t>
            </a:r>
            <a:r>
              <a:rPr lang="zh-CN" altLang="en-US" sz="36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节   串联电路和并联电路（二）</a:t>
            </a:r>
            <a:endParaRPr lang="zh-CN" altLang="en-US" sz="3600" b="1" kern="1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  <a:p>
            <a:pPr algn="ctr" fontAlgn="auto" latinLnBrk="1" hangingPunct="0">
              <a:lnSpc>
                <a:spcPct val="150000"/>
              </a:lnSpc>
            </a:pPr>
            <a:r>
              <a:rPr lang="zh-CN" altLang="en-US" sz="36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电表改装</a:t>
            </a:r>
            <a:endParaRPr lang="zh-CN" altLang="en-US" sz="3600" b="1" kern="1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  <a:p>
            <a:pPr algn="ctr" latinLnBrk="1" hangingPunct="0"/>
            <a:endParaRPr lang="zh-CN" altLang="en-US" sz="3600" b="1" kern="1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0" name="Text Box 10"/>
          <p:cNvSpPr txBox="1"/>
          <p:nvPr/>
        </p:nvSpPr>
        <p:spPr>
          <a:xfrm>
            <a:off x="1278593" y="2106417"/>
            <a:ext cx="4422939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195" b="1" i="1">
                <a:solidFill>
                  <a:schemeClr val="tx1"/>
                </a:solidFill>
                <a:latin typeface="Times New Roman" panose="02020603050405020304" charset="0"/>
              </a:rPr>
              <a:t>I</a:t>
            </a:r>
            <a:r>
              <a:rPr lang="en-US" altLang="zh-CN" sz="3195" b="1" baseline="-25000">
                <a:solidFill>
                  <a:schemeClr val="tx1"/>
                </a:solidFill>
                <a:latin typeface="Times New Roman" panose="02020603050405020304" charset="0"/>
              </a:rPr>
              <a:t>R</a:t>
            </a:r>
            <a:r>
              <a:rPr lang="en-US" altLang="zh-CN" sz="3195" b="1">
                <a:solidFill>
                  <a:schemeClr val="tx1"/>
                </a:solidFill>
                <a:latin typeface="Times New Roman" panose="02020603050405020304" charset="0"/>
              </a:rPr>
              <a:t>=0.6A-0.001A=0.599A</a:t>
            </a:r>
            <a:endParaRPr lang="en-US" altLang="zh-CN" sz="3195" b="1">
              <a:solidFill>
                <a:schemeClr val="tx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graphicFrame>
        <p:nvGraphicFramePr>
          <p:cNvPr id="676867" name="Object 2"/>
          <p:cNvGraphicFramePr>
            <a:graphicFrameLocks noChangeAspect="1"/>
          </p:cNvGraphicFramePr>
          <p:nvPr/>
        </p:nvGraphicFramePr>
        <p:xfrm>
          <a:off x="1678379" y="5324476"/>
          <a:ext cx="3134856" cy="1127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" r:id="rId1" imgW="1409700" imgH="469900" progId="Equation.3">
                  <p:embed/>
                </p:oleObj>
              </mc:Choice>
              <mc:Fallback>
                <p:oleObj name="" r:id="rId1" imgW="1409700" imgH="4699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78379" y="5324476"/>
                        <a:ext cx="3134856" cy="1127509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868" name="Object 7"/>
          <p:cNvGraphicFramePr>
            <a:graphicFrameLocks noChangeAspect="1"/>
          </p:cNvGraphicFramePr>
          <p:nvPr/>
        </p:nvGraphicFramePr>
        <p:xfrm>
          <a:off x="1388097" y="2815325"/>
          <a:ext cx="3424968" cy="1239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" r:id="rId3" imgW="1320165" imgH="469900" progId="Equation.3">
                  <p:embed/>
                </p:oleObj>
              </mc:Choice>
              <mc:Fallback>
                <p:oleObj name="" r:id="rId3" imgW="1320165" imgH="4699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8097" y="2815325"/>
                        <a:ext cx="3424968" cy="123962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矩形 14"/>
          <p:cNvSpPr/>
          <p:nvPr/>
        </p:nvSpPr>
        <p:spPr>
          <a:xfrm>
            <a:off x="559435" y="749300"/>
            <a:ext cx="10836910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问题</a:t>
            </a:r>
            <a:r>
              <a:rPr lang="en-US" altLang="zh-CN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</a:t>
            </a: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并联的电阻上流过多少电流？需要多大的分流电阻？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20564" y="4663440"/>
            <a:ext cx="647255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问题</a:t>
            </a:r>
            <a:r>
              <a:rPr lang="en-US" altLang="zh-CN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改装后的安培表内阻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lang="en-US" altLang="zh-CN" sz="2795" b="1" i="1" baseline="-25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是多大？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grpSp>
        <p:nvGrpSpPr>
          <p:cNvPr id="30726" name="组合 48"/>
          <p:cNvGrpSpPr/>
          <p:nvPr/>
        </p:nvGrpSpPr>
        <p:grpSpPr>
          <a:xfrm>
            <a:off x="5816750" y="1693679"/>
            <a:ext cx="3461707" cy="2969213"/>
            <a:chOff x="5154619" y="1928802"/>
            <a:chExt cx="3470275" cy="2976578"/>
          </a:xfrm>
        </p:grpSpPr>
        <p:sp>
          <p:nvSpPr>
            <p:cNvPr id="30727" name="Text Box 12"/>
            <p:cNvSpPr txBox="1"/>
            <p:nvPr/>
          </p:nvSpPr>
          <p:spPr>
            <a:xfrm>
              <a:off x="6826270" y="4287863"/>
              <a:ext cx="310647" cy="36921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endParaRPr lang="zh-CN" altLang="zh-CN" sz="1795" b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728" name="组合 37"/>
            <p:cNvGrpSpPr/>
            <p:nvPr/>
          </p:nvGrpSpPr>
          <p:grpSpPr>
            <a:xfrm>
              <a:off x="5154619" y="1928802"/>
              <a:ext cx="3470275" cy="1735138"/>
              <a:chOff x="5154619" y="1928802"/>
              <a:chExt cx="3470275" cy="1735138"/>
            </a:xfrm>
          </p:grpSpPr>
          <p:grpSp>
            <p:nvGrpSpPr>
              <p:cNvPr id="30729" name="Group 4"/>
              <p:cNvGrpSpPr/>
              <p:nvPr/>
            </p:nvGrpSpPr>
            <p:grpSpPr>
              <a:xfrm>
                <a:off x="6089657" y="2470140"/>
                <a:ext cx="1981200" cy="1103313"/>
                <a:chOff x="3840" y="1248"/>
                <a:chExt cx="1248" cy="695"/>
              </a:xfrm>
            </p:grpSpPr>
            <p:grpSp>
              <p:nvGrpSpPr>
                <p:cNvPr id="30730" name="Group 5"/>
                <p:cNvGrpSpPr/>
                <p:nvPr/>
              </p:nvGrpSpPr>
              <p:grpSpPr>
                <a:xfrm>
                  <a:off x="3840" y="1248"/>
                  <a:ext cx="1248" cy="695"/>
                  <a:chOff x="3600" y="1488"/>
                  <a:chExt cx="1248" cy="695"/>
                </a:xfrm>
              </p:grpSpPr>
              <p:sp>
                <p:nvSpPr>
                  <p:cNvPr id="30731" name="Rectangle 6"/>
                  <p:cNvSpPr/>
                  <p:nvPr/>
                </p:nvSpPr>
                <p:spPr>
                  <a:xfrm>
                    <a:off x="3648" y="1488"/>
                    <a:ext cx="1200" cy="528"/>
                  </a:xfrm>
                  <a:prstGeom prst="rect">
                    <a:avLst/>
                  </a:prstGeom>
                  <a:noFill/>
                  <a:ln w="28575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Times New Roman" panose="02020603050405020304" charset="0"/>
                      <a:ea typeface="Times New Roman" panose="02020603050405020304" charset="0"/>
                    </a:endParaRPr>
                  </a:p>
                </p:txBody>
              </p:sp>
              <p:sp>
                <p:nvSpPr>
                  <p:cNvPr id="30732" name="Rectangle 7"/>
                  <p:cNvSpPr/>
                  <p:nvPr/>
                </p:nvSpPr>
                <p:spPr>
                  <a:xfrm>
                    <a:off x="4080" y="1968"/>
                    <a:ext cx="33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28575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Times New Roman" panose="02020603050405020304" charset="0"/>
                      <a:ea typeface="Times New Roman" panose="02020603050405020304" charset="0"/>
                    </a:endParaRPr>
                  </a:p>
                </p:txBody>
              </p:sp>
              <p:sp>
                <p:nvSpPr>
                  <p:cNvPr id="30733" name="Line 8"/>
                  <p:cNvSpPr/>
                  <p:nvPr/>
                </p:nvSpPr>
                <p:spPr>
                  <a:xfrm flipH="1">
                    <a:off x="3648" y="1488"/>
                    <a:ext cx="0" cy="288"/>
                  </a:xfrm>
                  <a:prstGeom prst="line">
                    <a:avLst/>
                  </a:prstGeom>
                  <a:ln w="57150" cap="flat" cmpd="sng">
                    <a:solidFill>
                      <a:srgbClr val="FF3399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0734" name="Rectangle 9"/>
                  <p:cNvSpPr/>
                  <p:nvPr/>
                </p:nvSpPr>
                <p:spPr>
                  <a:xfrm>
                    <a:off x="4128" y="2117"/>
                    <a:ext cx="196" cy="66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zh-CN" altLang="zh-CN" sz="135" baseline="-25000">
                      <a:solidFill>
                        <a:schemeClr val="tx1"/>
                      </a:solidFill>
                      <a:latin typeface="Times New Roman" panose="02020603050405020304" charset="0"/>
                      <a:ea typeface="Times New Roman" panose="02020603050405020304" charset="0"/>
                    </a:endParaRPr>
                  </a:p>
                </p:txBody>
              </p:sp>
              <p:sp>
                <p:nvSpPr>
                  <p:cNvPr id="30735" name="Rectangle 10"/>
                  <p:cNvSpPr/>
                  <p:nvPr/>
                </p:nvSpPr>
                <p:spPr>
                  <a:xfrm>
                    <a:off x="3600" y="1632"/>
                    <a:ext cx="124" cy="69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CN" sz="135" i="1">
                        <a:solidFill>
                          <a:schemeClr val="tx1"/>
                        </a:solidFill>
                        <a:latin typeface="Times New Roman" panose="02020603050405020304" charset="0"/>
                      </a:rPr>
                      <a:t>I</a:t>
                    </a:r>
                    <a:r>
                      <a:rPr lang="en-US" altLang="zh-CN" sz="135" baseline="-25000">
                        <a:solidFill>
                          <a:schemeClr val="tx1"/>
                        </a:solidFill>
                        <a:latin typeface="Times New Roman" panose="02020603050405020304" charset="0"/>
                      </a:rPr>
                      <a:t>R</a:t>
                    </a:r>
                    <a:endParaRPr lang="en-US" altLang="zh-CN" sz="135" baseline="-25000">
                      <a:solidFill>
                        <a:schemeClr val="tx1"/>
                      </a:solidFill>
                      <a:latin typeface="Times New Roman" panose="02020603050405020304" charset="0"/>
                      <a:ea typeface="Times New Roman" panose="02020603050405020304" charset="0"/>
                    </a:endParaRPr>
                  </a:p>
                </p:txBody>
              </p:sp>
            </p:grpSp>
            <p:sp>
              <p:nvSpPr>
                <p:cNvPr id="30736" name="Rectangle 11"/>
                <p:cNvSpPr/>
                <p:nvPr/>
              </p:nvSpPr>
              <p:spPr>
                <a:xfrm>
                  <a:off x="4368" y="1488"/>
                  <a:ext cx="134" cy="6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135" i="1">
                      <a:solidFill>
                        <a:schemeClr val="tx1"/>
                      </a:solidFill>
                      <a:latin typeface="Times New Roman" panose="02020603050405020304" charset="0"/>
                    </a:rPr>
                    <a:t>R</a:t>
                  </a:r>
                  <a:r>
                    <a:rPr lang="en-US" altLang="zh-CN" sz="135">
                      <a:solidFill>
                        <a:schemeClr val="tx1"/>
                      </a:solidFill>
                      <a:latin typeface="Times New Roman" panose="02020603050405020304" charset="0"/>
                    </a:rPr>
                    <a:t>=?</a:t>
                  </a:r>
                  <a:endParaRPr lang="en-US" altLang="zh-CN" sz="135">
                    <a:solidFill>
                      <a:schemeClr val="tx1"/>
                    </a:solidFill>
                    <a:latin typeface="Times New Roman" panose="02020603050405020304" charset="0"/>
                    <a:ea typeface="Times New Roman" panose="02020603050405020304" charset="0"/>
                  </a:endParaRPr>
                </a:p>
              </p:txBody>
            </p:sp>
          </p:grpSp>
          <p:grpSp>
            <p:nvGrpSpPr>
              <p:cNvPr id="30737" name="Group 12"/>
              <p:cNvGrpSpPr/>
              <p:nvPr/>
            </p:nvGrpSpPr>
            <p:grpSpPr>
              <a:xfrm>
                <a:off x="5500694" y="1928802"/>
                <a:ext cx="3124200" cy="838200"/>
                <a:chOff x="3552" y="912"/>
                <a:chExt cx="1968" cy="528"/>
              </a:xfrm>
            </p:grpSpPr>
            <p:grpSp>
              <p:nvGrpSpPr>
                <p:cNvPr id="30738" name="Group 13"/>
                <p:cNvGrpSpPr/>
                <p:nvPr/>
              </p:nvGrpSpPr>
              <p:grpSpPr>
                <a:xfrm>
                  <a:off x="3552" y="912"/>
                  <a:ext cx="1968" cy="528"/>
                  <a:chOff x="3456" y="912"/>
                  <a:chExt cx="1968" cy="528"/>
                </a:xfrm>
              </p:grpSpPr>
              <p:grpSp>
                <p:nvGrpSpPr>
                  <p:cNvPr id="30739" name="Group 14"/>
                  <p:cNvGrpSpPr/>
                  <p:nvPr/>
                </p:nvGrpSpPr>
                <p:grpSpPr>
                  <a:xfrm>
                    <a:off x="3456" y="1056"/>
                    <a:ext cx="1968" cy="384"/>
                    <a:chOff x="3216" y="1296"/>
                    <a:chExt cx="1968" cy="384"/>
                  </a:xfrm>
                </p:grpSpPr>
                <p:sp>
                  <p:nvSpPr>
                    <p:cNvPr id="30740" name="Line 15"/>
                    <p:cNvSpPr/>
                    <p:nvPr/>
                  </p:nvSpPr>
                  <p:spPr>
                    <a:xfrm>
                      <a:off x="3216" y="1488"/>
                      <a:ext cx="1968" cy="0"/>
                    </a:xfrm>
                    <a:prstGeom prst="line">
                      <a:avLst/>
                    </a:prstGeom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/>
                  </p:txBody>
                </p:sp>
                <p:sp>
                  <p:nvSpPr>
                    <p:cNvPr id="30741" name="Oval 16"/>
                    <p:cNvSpPr/>
                    <p:nvPr/>
                  </p:nvSpPr>
                  <p:spPr>
                    <a:xfrm>
                      <a:off x="4032" y="1296"/>
                      <a:ext cx="384" cy="384"/>
                    </a:xfrm>
                    <a:prstGeom prst="ellipse">
                      <a:avLst/>
                    </a:prstGeom>
                    <a:solidFill>
                      <a:srgbClr val="0033CC"/>
                    </a:soli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US" altLang="zh-CN" sz="3195">
                          <a:solidFill>
                            <a:schemeClr val="bg1"/>
                          </a:solidFill>
                          <a:latin typeface="Times New Roman" panose="02020603050405020304" charset="0"/>
                        </a:rPr>
                        <a:t>G</a:t>
                      </a:r>
                      <a:endParaRPr lang="en-US" altLang="zh-CN" sz="3195">
                        <a:solidFill>
                          <a:schemeClr val="bg1"/>
                        </a:solidFill>
                        <a:latin typeface="Times New Roman" panose="02020603050405020304" charset="0"/>
                        <a:ea typeface="Times New Roman" panose="02020603050405020304" charset="0"/>
                      </a:endParaRPr>
                    </a:p>
                  </p:txBody>
                </p:sp>
              </p:grpSp>
              <p:sp>
                <p:nvSpPr>
                  <p:cNvPr id="30742" name="Rectangle 17"/>
                  <p:cNvSpPr/>
                  <p:nvPr/>
                </p:nvSpPr>
                <p:spPr>
                  <a:xfrm>
                    <a:off x="4588" y="912"/>
                    <a:ext cx="126" cy="7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CN" sz="135" i="1" err="1">
                        <a:solidFill>
                          <a:schemeClr val="tx1"/>
                        </a:solidFill>
                        <a:latin typeface="Times New Roman" panose="02020603050405020304" charset="0"/>
                      </a:rPr>
                      <a:t>R</a:t>
                    </a:r>
                    <a:r>
                      <a:rPr lang="en-US" altLang="zh-CN" sz="135" baseline="-25000" err="1">
                        <a:solidFill>
                          <a:schemeClr val="tx1"/>
                        </a:solidFill>
                        <a:latin typeface="Times New Roman" panose="02020603050405020304" charset="0"/>
                      </a:rPr>
                      <a:t>g</a:t>
                    </a:r>
                    <a:endParaRPr lang="en-US" altLang="zh-CN" sz="135" baseline="-25000">
                      <a:solidFill>
                        <a:schemeClr val="tx1"/>
                      </a:solidFill>
                      <a:latin typeface="Times New Roman" panose="02020603050405020304" charset="0"/>
                      <a:ea typeface="Times New Roman" panose="02020603050405020304" charset="0"/>
                    </a:endParaRPr>
                  </a:p>
                </p:txBody>
              </p:sp>
            </p:grpSp>
            <p:grpSp>
              <p:nvGrpSpPr>
                <p:cNvPr id="30743" name="Group 18"/>
                <p:cNvGrpSpPr/>
                <p:nvPr/>
              </p:nvGrpSpPr>
              <p:grpSpPr>
                <a:xfrm>
                  <a:off x="3984" y="912"/>
                  <a:ext cx="288" cy="336"/>
                  <a:chOff x="3648" y="1152"/>
                  <a:chExt cx="288" cy="336"/>
                </a:xfrm>
              </p:grpSpPr>
              <p:sp>
                <p:nvSpPr>
                  <p:cNvPr id="30744" name="Rectangle 19"/>
                  <p:cNvSpPr/>
                  <p:nvPr/>
                </p:nvSpPr>
                <p:spPr>
                  <a:xfrm>
                    <a:off x="3744" y="1152"/>
                    <a:ext cx="123" cy="7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CN" sz="135" i="1" err="1">
                        <a:solidFill>
                          <a:schemeClr val="tx1"/>
                        </a:solidFill>
                        <a:latin typeface="Times New Roman" panose="02020603050405020304" charset="0"/>
                      </a:rPr>
                      <a:t>I</a:t>
                    </a:r>
                    <a:r>
                      <a:rPr lang="en-US" altLang="zh-CN" sz="135" baseline="-25000" err="1">
                        <a:solidFill>
                          <a:schemeClr val="tx1"/>
                        </a:solidFill>
                        <a:latin typeface="Times New Roman" panose="02020603050405020304" charset="0"/>
                      </a:rPr>
                      <a:t>g</a:t>
                    </a:r>
                    <a:endParaRPr lang="en-US" altLang="zh-CN" sz="135" baseline="-25000">
                      <a:solidFill>
                        <a:schemeClr val="tx1"/>
                      </a:solidFill>
                      <a:latin typeface="Times New Roman" panose="02020603050405020304" charset="0"/>
                      <a:ea typeface="Times New Roman" panose="02020603050405020304" charset="0"/>
                    </a:endParaRPr>
                  </a:p>
                </p:txBody>
              </p:sp>
              <p:sp>
                <p:nvSpPr>
                  <p:cNvPr id="30745" name="Line 20"/>
                  <p:cNvSpPr/>
                  <p:nvPr/>
                </p:nvSpPr>
                <p:spPr>
                  <a:xfrm>
                    <a:off x="3648" y="1488"/>
                    <a:ext cx="288" cy="0"/>
                  </a:xfrm>
                  <a:prstGeom prst="line">
                    <a:avLst/>
                  </a:prstGeom>
                  <a:ln w="57150" cap="flat" cmpd="sng">
                    <a:solidFill>
                      <a:srgbClr val="FF6699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  <p:txBody>
                  <a:bodyPr/>
                  <a:lstStyle/>
                  <a:p/>
                </p:txBody>
              </p:sp>
            </p:grpSp>
          </p:grpSp>
          <p:sp>
            <p:nvSpPr>
              <p:cNvPr id="30746" name="Rectangle 21"/>
              <p:cNvSpPr/>
              <p:nvPr/>
            </p:nvSpPr>
            <p:spPr>
              <a:xfrm>
                <a:off x="5946782" y="2038340"/>
                <a:ext cx="2439987" cy="1625600"/>
              </a:xfrm>
              <a:prstGeom prst="rect">
                <a:avLst/>
              </a:prstGeom>
              <a:noFill/>
              <a:ln w="57150" cap="flat" cmpd="sng">
                <a:solidFill>
                  <a:srgbClr val="FF3300"/>
                </a:solidFill>
                <a:prstDash val="sysDot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 sz="1795" b="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grpSp>
            <p:nvGrpSpPr>
              <p:cNvPr id="30747" name="Group 33"/>
              <p:cNvGrpSpPr/>
              <p:nvPr/>
            </p:nvGrpSpPr>
            <p:grpSpPr>
              <a:xfrm>
                <a:off x="5154619" y="1993894"/>
                <a:ext cx="762000" cy="457200"/>
                <a:chOff x="2976" y="1200"/>
                <a:chExt cx="480" cy="288"/>
              </a:xfrm>
            </p:grpSpPr>
            <p:sp>
              <p:nvSpPr>
                <p:cNvPr id="30748" name="Line 34"/>
                <p:cNvSpPr/>
                <p:nvPr/>
              </p:nvSpPr>
              <p:spPr>
                <a:xfrm>
                  <a:off x="2976" y="1488"/>
                  <a:ext cx="480" cy="0"/>
                </a:xfrm>
                <a:prstGeom prst="line">
                  <a:avLst/>
                </a:prstGeom>
                <a:ln w="57150" cap="flat" cmpd="sng">
                  <a:solidFill>
                    <a:srgbClr val="FF3300"/>
                  </a:solidFill>
                  <a:prstDash val="solid"/>
                  <a:headEnd type="none" w="med" len="med"/>
                  <a:tailEnd type="triangl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30749" name="Rectangle 35"/>
                <p:cNvSpPr/>
                <p:nvPr/>
              </p:nvSpPr>
              <p:spPr>
                <a:xfrm>
                  <a:off x="3081" y="1200"/>
                  <a:ext cx="119" cy="7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135" i="1">
                      <a:solidFill>
                        <a:schemeClr val="tx1"/>
                      </a:solidFill>
                      <a:latin typeface="Times New Roman" panose="02020603050405020304" charset="0"/>
                    </a:rPr>
                    <a:t>I</a:t>
                  </a:r>
                  <a:endParaRPr lang="en-US" altLang="zh-CN" sz="135" i="1">
                    <a:solidFill>
                      <a:schemeClr val="tx1"/>
                    </a:solidFill>
                    <a:latin typeface="Times New Roman" panose="02020603050405020304" charset="0"/>
                    <a:ea typeface="Times New Roman" panose="02020603050405020304" charset="0"/>
                  </a:endParaRPr>
                </a:p>
              </p:txBody>
            </p:sp>
          </p:grpSp>
        </p:grpSp>
        <p:sp>
          <p:nvSpPr>
            <p:cNvPr id="30750" name="AutoShape 24"/>
            <p:cNvSpPr/>
            <p:nvPr/>
          </p:nvSpPr>
          <p:spPr>
            <a:xfrm>
              <a:off x="6948494" y="3765540"/>
              <a:ext cx="457200" cy="449263"/>
            </a:xfrm>
            <a:prstGeom prst="downArrow">
              <a:avLst>
                <a:gd name="adj1" fmla="val 50000"/>
                <a:gd name="adj2" fmla="val 41657"/>
              </a:avLst>
            </a:prstGeom>
            <a:gradFill rotWithShape="1">
              <a:gsLst>
                <a:gs pos="0">
                  <a:srgbClr val="000082">
                    <a:alpha val="100000"/>
                  </a:srgbClr>
                </a:gs>
                <a:gs pos="14999">
                  <a:srgbClr val="66008F">
                    <a:alpha val="100000"/>
                  </a:srgbClr>
                </a:gs>
                <a:gs pos="32500">
                  <a:srgbClr val="BA0066">
                    <a:alpha val="100000"/>
                  </a:srgbClr>
                </a:gs>
                <a:gs pos="45000">
                  <a:srgbClr val="FF0000">
                    <a:alpha val="100000"/>
                  </a:srgbClr>
                </a:gs>
                <a:gs pos="50000">
                  <a:srgbClr val="FF8200">
                    <a:alpha val="100000"/>
                  </a:srgbClr>
                </a:gs>
                <a:gs pos="55000">
                  <a:srgbClr val="FF0000">
                    <a:alpha val="100000"/>
                  </a:srgbClr>
                </a:gs>
                <a:gs pos="67500">
                  <a:srgbClr val="BA0066">
                    <a:alpha val="100000"/>
                  </a:srgbClr>
                </a:gs>
                <a:gs pos="85001">
                  <a:srgbClr val="66008F">
                    <a:alpha val="100000"/>
                  </a:srgbClr>
                </a:gs>
                <a:gs pos="100000">
                  <a:srgbClr val="000082">
                    <a:alpha val="100000"/>
                  </a:srgbClr>
                </a:gs>
              </a:gsLst>
              <a:lin ang="0" scaled="1"/>
            </a:gra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/>
            <a:p>
              <a:endParaRPr lang="zh-CN" altLang="en-US" sz="1795" b="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grpSp>
          <p:nvGrpSpPr>
            <p:cNvPr id="30751" name="Group 25"/>
            <p:cNvGrpSpPr/>
            <p:nvPr/>
          </p:nvGrpSpPr>
          <p:grpSpPr>
            <a:xfrm>
              <a:off x="5843614" y="4143380"/>
              <a:ext cx="2514600" cy="762000"/>
              <a:chOff x="3696" y="2448"/>
              <a:chExt cx="1584" cy="480"/>
            </a:xfrm>
          </p:grpSpPr>
          <p:sp>
            <p:nvSpPr>
              <p:cNvPr id="30752" name="Line 26"/>
              <p:cNvSpPr/>
              <p:nvPr/>
            </p:nvSpPr>
            <p:spPr>
              <a:xfrm>
                <a:off x="3936" y="2736"/>
                <a:ext cx="1344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30753" name="Oval 27"/>
              <p:cNvSpPr/>
              <p:nvPr/>
            </p:nvSpPr>
            <p:spPr>
              <a:xfrm>
                <a:off x="4416" y="2544"/>
                <a:ext cx="384" cy="384"/>
              </a:xfrm>
              <a:prstGeom prst="ellipse">
                <a:avLst/>
              </a:prstGeom>
              <a:solidFill>
                <a:srgbClr val="0033CC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algn="ctr"/>
                <a:r>
                  <a:rPr lang="en-US" altLang="zh-CN" sz="3195">
                    <a:solidFill>
                      <a:schemeClr val="bg1"/>
                    </a:solidFill>
                    <a:latin typeface="Times New Roman" panose="02020603050405020304" charset="0"/>
                  </a:rPr>
                  <a:t>A</a:t>
                </a:r>
                <a:endParaRPr lang="en-US" altLang="zh-CN" sz="3195">
                  <a:solidFill>
                    <a:schemeClr val="bg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grpSp>
            <p:nvGrpSpPr>
              <p:cNvPr id="30754" name="Group 28"/>
              <p:cNvGrpSpPr/>
              <p:nvPr/>
            </p:nvGrpSpPr>
            <p:grpSpPr>
              <a:xfrm>
                <a:off x="3696" y="2448"/>
                <a:ext cx="480" cy="288"/>
                <a:chOff x="2976" y="1200"/>
                <a:chExt cx="480" cy="288"/>
              </a:xfrm>
            </p:grpSpPr>
            <p:sp>
              <p:nvSpPr>
                <p:cNvPr id="30755" name="Line 29"/>
                <p:cNvSpPr/>
                <p:nvPr/>
              </p:nvSpPr>
              <p:spPr>
                <a:xfrm>
                  <a:off x="2976" y="1488"/>
                  <a:ext cx="480" cy="0"/>
                </a:xfrm>
                <a:prstGeom prst="line">
                  <a:avLst/>
                </a:prstGeom>
                <a:ln w="57150" cap="flat" cmpd="sng">
                  <a:solidFill>
                    <a:srgbClr val="FF3300"/>
                  </a:solidFill>
                  <a:prstDash val="solid"/>
                  <a:headEnd type="none" w="med" len="med"/>
                  <a:tailEnd type="triangl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30756" name="Rectangle 30"/>
                <p:cNvSpPr/>
                <p:nvPr/>
              </p:nvSpPr>
              <p:spPr>
                <a:xfrm>
                  <a:off x="3081" y="1200"/>
                  <a:ext cx="119" cy="7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135" i="1">
                      <a:solidFill>
                        <a:schemeClr val="tx1"/>
                      </a:solidFill>
                      <a:latin typeface="Times New Roman" panose="02020603050405020304" charset="0"/>
                    </a:rPr>
                    <a:t>I</a:t>
                  </a:r>
                  <a:endParaRPr lang="en-US" altLang="zh-CN" sz="135" i="1">
                    <a:solidFill>
                      <a:schemeClr val="tx1"/>
                    </a:solidFill>
                    <a:latin typeface="Times New Roman" panose="02020603050405020304" charset="0"/>
                    <a:ea typeface="Times New Roman" panose="02020603050405020304" charset="0"/>
                  </a:endParaRPr>
                </a:p>
              </p:txBody>
            </p:sp>
          </p:grpSp>
        </p:grpSp>
        <p:sp>
          <p:nvSpPr>
            <p:cNvPr id="30757" name="Rectangle 31"/>
            <p:cNvSpPr/>
            <p:nvPr/>
          </p:nvSpPr>
          <p:spPr>
            <a:xfrm>
              <a:off x="7367614" y="4752980"/>
              <a:ext cx="202430" cy="1126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135" i="1">
                  <a:solidFill>
                    <a:schemeClr val="tx1"/>
                  </a:solidFill>
                  <a:latin typeface="Times New Roman" panose="02020603050405020304" charset="0"/>
                </a:rPr>
                <a:t>R</a:t>
              </a:r>
              <a:r>
                <a:rPr lang="en-US" altLang="zh-CN" sz="135" baseline="-25000">
                  <a:solidFill>
                    <a:schemeClr val="tx1"/>
                  </a:solidFill>
                  <a:latin typeface="Times New Roman" panose="02020603050405020304" charset="0"/>
                </a:rPr>
                <a:t>A</a:t>
              </a:r>
              <a:endParaRPr lang="en-US" altLang="zh-CN" sz="135" baseline="-2500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3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30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91871" y="949459"/>
            <a:ext cx="4666811" cy="2650913"/>
            <a:chOff x="2460" y="48"/>
            <a:chExt cx="3204" cy="1992"/>
          </a:xfrm>
        </p:grpSpPr>
        <p:sp>
          <p:nvSpPr>
            <p:cNvPr id="31746" name="Line 3"/>
            <p:cNvSpPr>
              <a:spLocks noChangeAspect="1"/>
            </p:cNvSpPr>
            <p:nvPr/>
          </p:nvSpPr>
          <p:spPr>
            <a:xfrm>
              <a:off x="2736" y="1035"/>
              <a:ext cx="240" cy="19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47" name="Line 4"/>
            <p:cNvSpPr>
              <a:spLocks noChangeAspect="1"/>
            </p:cNvSpPr>
            <p:nvPr/>
          </p:nvSpPr>
          <p:spPr>
            <a:xfrm>
              <a:off x="2815" y="978"/>
              <a:ext cx="116" cy="10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48" name="Line 5"/>
            <p:cNvSpPr>
              <a:spLocks noChangeAspect="1"/>
            </p:cNvSpPr>
            <p:nvPr/>
          </p:nvSpPr>
          <p:spPr>
            <a:xfrm>
              <a:off x="2880" y="910"/>
              <a:ext cx="110" cy="11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49" name="Line 6"/>
            <p:cNvSpPr>
              <a:spLocks noChangeAspect="1"/>
            </p:cNvSpPr>
            <p:nvPr/>
          </p:nvSpPr>
          <p:spPr>
            <a:xfrm>
              <a:off x="2948" y="847"/>
              <a:ext cx="104" cy="11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0" name="Line 7"/>
            <p:cNvSpPr>
              <a:spLocks noChangeAspect="1"/>
            </p:cNvSpPr>
            <p:nvPr/>
          </p:nvSpPr>
          <p:spPr>
            <a:xfrm>
              <a:off x="3021" y="787"/>
              <a:ext cx="96" cy="123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1" name="Line 8"/>
            <p:cNvSpPr>
              <a:spLocks noChangeAspect="1"/>
            </p:cNvSpPr>
            <p:nvPr/>
          </p:nvSpPr>
          <p:spPr>
            <a:xfrm>
              <a:off x="3090" y="722"/>
              <a:ext cx="163" cy="240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2" name="Line 9"/>
            <p:cNvSpPr>
              <a:spLocks noChangeAspect="1"/>
            </p:cNvSpPr>
            <p:nvPr/>
          </p:nvSpPr>
          <p:spPr>
            <a:xfrm>
              <a:off x="3175" y="681"/>
              <a:ext cx="81" cy="13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3" name="Line 10"/>
            <p:cNvSpPr>
              <a:spLocks noChangeAspect="1"/>
            </p:cNvSpPr>
            <p:nvPr/>
          </p:nvSpPr>
          <p:spPr>
            <a:xfrm>
              <a:off x="3257" y="635"/>
              <a:ext cx="72" cy="139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4" name="Line 11"/>
            <p:cNvSpPr>
              <a:spLocks noChangeAspect="1"/>
            </p:cNvSpPr>
            <p:nvPr/>
          </p:nvSpPr>
          <p:spPr>
            <a:xfrm>
              <a:off x="3341" y="595"/>
              <a:ext cx="64" cy="14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5" name="Line 12"/>
            <p:cNvSpPr>
              <a:spLocks noChangeAspect="1"/>
            </p:cNvSpPr>
            <p:nvPr/>
          </p:nvSpPr>
          <p:spPr>
            <a:xfrm>
              <a:off x="3428" y="559"/>
              <a:ext cx="55" cy="146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6" name="Line 13"/>
            <p:cNvSpPr>
              <a:spLocks noChangeAspect="1"/>
            </p:cNvSpPr>
            <p:nvPr/>
          </p:nvSpPr>
          <p:spPr>
            <a:xfrm>
              <a:off x="3517" y="530"/>
              <a:ext cx="89" cy="288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7" name="Line 14"/>
            <p:cNvSpPr>
              <a:spLocks noChangeAspect="1"/>
            </p:cNvSpPr>
            <p:nvPr/>
          </p:nvSpPr>
          <p:spPr>
            <a:xfrm>
              <a:off x="3607" y="504"/>
              <a:ext cx="37" cy="15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8" name="Line 15"/>
            <p:cNvSpPr>
              <a:spLocks noChangeAspect="1"/>
            </p:cNvSpPr>
            <p:nvPr/>
          </p:nvSpPr>
          <p:spPr>
            <a:xfrm>
              <a:off x="3698" y="484"/>
              <a:ext cx="29" cy="15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59" name="Line 16"/>
            <p:cNvSpPr>
              <a:spLocks noChangeAspect="1"/>
            </p:cNvSpPr>
            <p:nvPr/>
          </p:nvSpPr>
          <p:spPr>
            <a:xfrm>
              <a:off x="3791" y="470"/>
              <a:ext cx="19" cy="155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0" name="Line 17"/>
            <p:cNvSpPr>
              <a:spLocks noChangeAspect="1"/>
            </p:cNvSpPr>
            <p:nvPr/>
          </p:nvSpPr>
          <p:spPr>
            <a:xfrm>
              <a:off x="3884" y="461"/>
              <a:ext cx="10" cy="15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1" name="Line 18"/>
            <p:cNvSpPr>
              <a:spLocks noChangeAspect="1"/>
            </p:cNvSpPr>
            <p:nvPr/>
          </p:nvSpPr>
          <p:spPr>
            <a:xfrm flipH="1">
              <a:off x="3978" y="434"/>
              <a:ext cx="0" cy="240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2" name="Line 19"/>
            <p:cNvSpPr>
              <a:spLocks noChangeAspect="1"/>
            </p:cNvSpPr>
            <p:nvPr/>
          </p:nvSpPr>
          <p:spPr>
            <a:xfrm flipH="1">
              <a:off x="4062" y="461"/>
              <a:ext cx="10" cy="15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3" name="Line 20"/>
            <p:cNvSpPr>
              <a:spLocks noChangeAspect="1"/>
            </p:cNvSpPr>
            <p:nvPr/>
          </p:nvSpPr>
          <p:spPr>
            <a:xfrm flipH="1">
              <a:off x="4146" y="470"/>
              <a:ext cx="19" cy="155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4" name="Line 21"/>
            <p:cNvSpPr>
              <a:spLocks noChangeAspect="1"/>
            </p:cNvSpPr>
            <p:nvPr/>
          </p:nvSpPr>
          <p:spPr>
            <a:xfrm flipH="1">
              <a:off x="4229" y="484"/>
              <a:ext cx="29" cy="15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5" name="Line 22"/>
            <p:cNvSpPr>
              <a:spLocks noChangeAspect="1"/>
            </p:cNvSpPr>
            <p:nvPr/>
          </p:nvSpPr>
          <p:spPr>
            <a:xfrm flipH="1">
              <a:off x="4312" y="504"/>
              <a:ext cx="37" cy="15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6" name="Line 23"/>
            <p:cNvSpPr>
              <a:spLocks noChangeAspect="1"/>
            </p:cNvSpPr>
            <p:nvPr/>
          </p:nvSpPr>
          <p:spPr>
            <a:xfrm flipH="1">
              <a:off x="4350" y="530"/>
              <a:ext cx="89" cy="288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7" name="Line 24"/>
            <p:cNvSpPr>
              <a:spLocks noChangeAspect="1"/>
            </p:cNvSpPr>
            <p:nvPr/>
          </p:nvSpPr>
          <p:spPr>
            <a:xfrm flipH="1">
              <a:off x="4473" y="559"/>
              <a:ext cx="55" cy="146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8" name="Line 25"/>
            <p:cNvSpPr>
              <a:spLocks noChangeAspect="1"/>
            </p:cNvSpPr>
            <p:nvPr/>
          </p:nvSpPr>
          <p:spPr>
            <a:xfrm flipH="1">
              <a:off x="4551" y="595"/>
              <a:ext cx="64" cy="14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69" name="Line 26"/>
            <p:cNvSpPr>
              <a:spLocks noChangeAspect="1"/>
            </p:cNvSpPr>
            <p:nvPr/>
          </p:nvSpPr>
          <p:spPr>
            <a:xfrm flipH="1">
              <a:off x="4627" y="635"/>
              <a:ext cx="72" cy="139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70" name="Line 27"/>
            <p:cNvSpPr>
              <a:spLocks noChangeAspect="1"/>
            </p:cNvSpPr>
            <p:nvPr/>
          </p:nvSpPr>
          <p:spPr>
            <a:xfrm flipH="1">
              <a:off x="4700" y="681"/>
              <a:ext cx="81" cy="13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71" name="Line 28"/>
            <p:cNvSpPr>
              <a:spLocks noChangeAspect="1"/>
            </p:cNvSpPr>
            <p:nvPr/>
          </p:nvSpPr>
          <p:spPr>
            <a:xfrm flipH="1">
              <a:off x="4736" y="722"/>
              <a:ext cx="130" cy="19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72" name="Line 29"/>
            <p:cNvSpPr>
              <a:spLocks noChangeAspect="1"/>
            </p:cNvSpPr>
            <p:nvPr/>
          </p:nvSpPr>
          <p:spPr>
            <a:xfrm flipH="1">
              <a:off x="4839" y="787"/>
              <a:ext cx="96" cy="123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73" name="Line 30"/>
            <p:cNvSpPr>
              <a:spLocks noChangeAspect="1"/>
            </p:cNvSpPr>
            <p:nvPr/>
          </p:nvSpPr>
          <p:spPr>
            <a:xfrm flipH="1">
              <a:off x="4904" y="847"/>
              <a:ext cx="104" cy="11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74" name="Line 31"/>
            <p:cNvSpPr>
              <a:spLocks noChangeAspect="1"/>
            </p:cNvSpPr>
            <p:nvPr/>
          </p:nvSpPr>
          <p:spPr>
            <a:xfrm flipH="1">
              <a:off x="4966" y="910"/>
              <a:ext cx="110" cy="11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75" name="Line 32"/>
            <p:cNvSpPr>
              <a:spLocks noChangeAspect="1"/>
            </p:cNvSpPr>
            <p:nvPr/>
          </p:nvSpPr>
          <p:spPr>
            <a:xfrm flipH="1">
              <a:off x="5025" y="978"/>
              <a:ext cx="116" cy="10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76" name="Line 33"/>
            <p:cNvSpPr>
              <a:spLocks noChangeAspect="1"/>
            </p:cNvSpPr>
            <p:nvPr/>
          </p:nvSpPr>
          <p:spPr>
            <a:xfrm flipH="1">
              <a:off x="4992" y="1025"/>
              <a:ext cx="240" cy="19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1777" name="Text Box 34"/>
            <p:cNvSpPr txBox="1"/>
            <p:nvPr/>
          </p:nvSpPr>
          <p:spPr>
            <a:xfrm>
              <a:off x="2993" y="1173"/>
              <a:ext cx="223" cy="269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2795">
                  <a:latin typeface="Times New Roman" panose="02020603050405020304" charset="0"/>
                </a:rPr>
                <a:t>0</a:t>
              </a:r>
              <a:endParaRPr lang="en-US" altLang="zh-CN" sz="27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1778" name="Text Box 35"/>
            <p:cNvSpPr txBox="1"/>
            <p:nvPr/>
          </p:nvSpPr>
          <p:spPr>
            <a:xfrm>
              <a:off x="3521" y="792"/>
              <a:ext cx="336" cy="266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2795">
                  <a:latin typeface="Times New Roman" panose="02020603050405020304" charset="0"/>
                </a:rPr>
                <a:t>0.2</a:t>
              </a:r>
              <a:endParaRPr lang="en-US" altLang="zh-CN" sz="27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1779" name="Text Box 36"/>
            <p:cNvSpPr txBox="1"/>
            <p:nvPr/>
          </p:nvSpPr>
          <p:spPr>
            <a:xfrm>
              <a:off x="4224" y="770"/>
              <a:ext cx="398" cy="218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2795">
                  <a:latin typeface="Times New Roman" panose="02020603050405020304" charset="0"/>
                </a:rPr>
                <a:t>0.4</a:t>
              </a:r>
              <a:endParaRPr lang="en-US" altLang="zh-CN" sz="27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1780" name="Text Box 37"/>
            <p:cNvSpPr txBox="1"/>
            <p:nvPr/>
          </p:nvSpPr>
          <p:spPr>
            <a:xfrm>
              <a:off x="4752" y="1154"/>
              <a:ext cx="320" cy="258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2795">
                  <a:latin typeface="Times New Roman" panose="02020603050405020304" charset="0"/>
                </a:rPr>
                <a:t>0.6</a:t>
              </a:r>
              <a:endParaRPr lang="en-US" altLang="zh-CN" sz="27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1781" name="Text Box 38"/>
            <p:cNvSpPr txBox="1"/>
            <p:nvPr/>
          </p:nvSpPr>
          <p:spPr>
            <a:xfrm>
              <a:off x="3936" y="1298"/>
              <a:ext cx="262" cy="22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A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1782" name="Line 39"/>
            <p:cNvSpPr>
              <a:spLocks noChangeAspect="1"/>
            </p:cNvSpPr>
            <p:nvPr/>
          </p:nvSpPr>
          <p:spPr>
            <a:xfrm>
              <a:off x="3280" y="618"/>
              <a:ext cx="721" cy="130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triangle" w="sm" len="lg"/>
              <a:tailEnd type="none" w="sm" len="lg"/>
            </a:ln>
          </p:spPr>
          <p:txBody>
            <a:bodyPr/>
            <a:lstStyle/>
            <a:p/>
          </p:txBody>
        </p:sp>
        <p:grpSp>
          <p:nvGrpSpPr>
            <p:cNvPr id="31783" name="Group 40"/>
            <p:cNvGrpSpPr/>
            <p:nvPr/>
          </p:nvGrpSpPr>
          <p:grpSpPr>
            <a:xfrm>
              <a:off x="2460" y="48"/>
              <a:ext cx="3204" cy="1992"/>
              <a:chOff x="4226" y="654"/>
              <a:chExt cx="3934" cy="2445"/>
            </a:xfrm>
          </p:grpSpPr>
          <p:grpSp>
            <p:nvGrpSpPr>
              <p:cNvPr id="31784" name="Group 41"/>
              <p:cNvGrpSpPr>
                <a:grpSpLocks noChangeAspect="1"/>
              </p:cNvGrpSpPr>
              <p:nvPr/>
            </p:nvGrpSpPr>
            <p:grpSpPr>
              <a:xfrm>
                <a:off x="4313" y="882"/>
                <a:ext cx="3550" cy="2217"/>
                <a:chOff x="2162" y="781"/>
                <a:chExt cx="5076" cy="3170"/>
              </a:xfrm>
            </p:grpSpPr>
            <p:grpSp>
              <p:nvGrpSpPr>
                <p:cNvPr id="31785" name="Group 42"/>
                <p:cNvGrpSpPr>
                  <a:grpSpLocks noChangeAspect="1"/>
                </p:cNvGrpSpPr>
                <p:nvPr/>
              </p:nvGrpSpPr>
              <p:grpSpPr>
                <a:xfrm>
                  <a:off x="2162" y="781"/>
                  <a:ext cx="5076" cy="1462"/>
                  <a:chOff x="1662" y="860"/>
                  <a:chExt cx="5076" cy="1462"/>
                </a:xfrm>
              </p:grpSpPr>
              <p:sp>
                <p:nvSpPr>
                  <p:cNvPr id="31786" name="Line 43"/>
                  <p:cNvSpPr>
                    <a:spLocks noChangeAspect="1"/>
                  </p:cNvSpPr>
                  <p:nvPr/>
                </p:nvSpPr>
                <p:spPr>
                  <a:xfrm>
                    <a:off x="1662" y="1986"/>
                    <a:ext cx="423" cy="33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87" name="Line 44"/>
                  <p:cNvSpPr>
                    <a:spLocks noChangeAspect="1"/>
                  </p:cNvSpPr>
                  <p:nvPr/>
                </p:nvSpPr>
                <p:spPr>
                  <a:xfrm>
                    <a:off x="1966" y="1998"/>
                    <a:ext cx="223" cy="2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88" name="Line 45"/>
                  <p:cNvSpPr>
                    <a:spLocks noChangeAspect="1"/>
                  </p:cNvSpPr>
                  <p:nvPr/>
                </p:nvSpPr>
                <p:spPr>
                  <a:xfrm>
                    <a:off x="2090" y="1867"/>
                    <a:ext cx="211" cy="21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89" name="Line 46"/>
                  <p:cNvSpPr>
                    <a:spLocks noChangeAspect="1"/>
                  </p:cNvSpPr>
                  <p:nvPr/>
                </p:nvSpPr>
                <p:spPr>
                  <a:xfrm>
                    <a:off x="2222" y="1745"/>
                    <a:ext cx="198" cy="225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0" name="Line 47"/>
                  <p:cNvSpPr>
                    <a:spLocks noChangeAspect="1"/>
                  </p:cNvSpPr>
                  <p:nvPr/>
                </p:nvSpPr>
                <p:spPr>
                  <a:xfrm>
                    <a:off x="2361" y="1630"/>
                    <a:ext cx="184" cy="23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1" name="Line 48"/>
                  <p:cNvSpPr>
                    <a:spLocks noChangeAspect="1"/>
                  </p:cNvSpPr>
                  <p:nvPr/>
                </p:nvSpPr>
                <p:spPr>
                  <a:xfrm>
                    <a:off x="2427" y="1408"/>
                    <a:ext cx="248" cy="36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2" name="Line 49"/>
                  <p:cNvSpPr>
                    <a:spLocks noChangeAspect="1"/>
                  </p:cNvSpPr>
                  <p:nvPr/>
                </p:nvSpPr>
                <p:spPr>
                  <a:xfrm>
                    <a:off x="2658" y="1427"/>
                    <a:ext cx="154" cy="25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3" name="Line 50"/>
                  <p:cNvSpPr>
                    <a:spLocks noChangeAspect="1"/>
                  </p:cNvSpPr>
                  <p:nvPr/>
                </p:nvSpPr>
                <p:spPr>
                  <a:xfrm>
                    <a:off x="2815" y="1339"/>
                    <a:ext cx="138" cy="26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4" name="Line 51"/>
                  <p:cNvSpPr>
                    <a:spLocks noChangeAspect="1"/>
                  </p:cNvSpPr>
                  <p:nvPr/>
                </p:nvSpPr>
                <p:spPr>
                  <a:xfrm>
                    <a:off x="2977" y="1261"/>
                    <a:ext cx="122" cy="27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5" name="Line 52"/>
                  <p:cNvSpPr>
                    <a:spLocks noChangeAspect="1"/>
                  </p:cNvSpPr>
                  <p:nvPr/>
                </p:nvSpPr>
                <p:spPr>
                  <a:xfrm>
                    <a:off x="3143" y="1192"/>
                    <a:ext cx="106" cy="28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6" name="Line 53"/>
                  <p:cNvSpPr>
                    <a:spLocks noChangeAspect="1"/>
                  </p:cNvSpPr>
                  <p:nvPr/>
                </p:nvSpPr>
                <p:spPr>
                  <a:xfrm>
                    <a:off x="3243" y="905"/>
                    <a:ext cx="159" cy="51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7" name="Line 54"/>
                  <p:cNvSpPr>
                    <a:spLocks noChangeAspect="1"/>
                  </p:cNvSpPr>
                  <p:nvPr/>
                </p:nvSpPr>
                <p:spPr>
                  <a:xfrm>
                    <a:off x="3487" y="1086"/>
                    <a:ext cx="71" cy="29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8" name="Line 55"/>
                  <p:cNvSpPr>
                    <a:spLocks noChangeAspect="1"/>
                  </p:cNvSpPr>
                  <p:nvPr/>
                </p:nvSpPr>
                <p:spPr>
                  <a:xfrm>
                    <a:off x="3663" y="1048"/>
                    <a:ext cx="54" cy="29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799" name="Line 56"/>
                  <p:cNvSpPr>
                    <a:spLocks noChangeAspect="1"/>
                  </p:cNvSpPr>
                  <p:nvPr/>
                </p:nvSpPr>
                <p:spPr>
                  <a:xfrm>
                    <a:off x="3841" y="1022"/>
                    <a:ext cx="36" cy="29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0" name="Line 57"/>
                  <p:cNvSpPr>
                    <a:spLocks noChangeAspect="1"/>
                  </p:cNvSpPr>
                  <p:nvPr/>
                </p:nvSpPr>
                <p:spPr>
                  <a:xfrm>
                    <a:off x="4020" y="1005"/>
                    <a:ext cx="18" cy="3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1" name="Line 58"/>
                  <p:cNvSpPr>
                    <a:spLocks noChangeAspect="1"/>
                  </p:cNvSpPr>
                  <p:nvPr/>
                </p:nvSpPr>
                <p:spPr>
                  <a:xfrm flipH="1">
                    <a:off x="4200" y="860"/>
                    <a:ext cx="0" cy="44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2" name="Line 59"/>
                  <p:cNvSpPr>
                    <a:spLocks noChangeAspect="1"/>
                  </p:cNvSpPr>
                  <p:nvPr/>
                </p:nvSpPr>
                <p:spPr>
                  <a:xfrm flipH="1">
                    <a:off x="4362" y="1005"/>
                    <a:ext cx="18" cy="3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3" name="Line 60"/>
                  <p:cNvSpPr>
                    <a:spLocks noChangeAspect="1"/>
                  </p:cNvSpPr>
                  <p:nvPr/>
                </p:nvSpPr>
                <p:spPr>
                  <a:xfrm flipH="1">
                    <a:off x="4523" y="1022"/>
                    <a:ext cx="36" cy="29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4" name="Line 61"/>
                  <p:cNvSpPr>
                    <a:spLocks noChangeAspect="1"/>
                  </p:cNvSpPr>
                  <p:nvPr/>
                </p:nvSpPr>
                <p:spPr>
                  <a:xfrm flipH="1">
                    <a:off x="4683" y="1048"/>
                    <a:ext cx="54" cy="29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5" name="Line 62"/>
                  <p:cNvSpPr>
                    <a:spLocks noChangeAspect="1"/>
                  </p:cNvSpPr>
                  <p:nvPr/>
                </p:nvSpPr>
                <p:spPr>
                  <a:xfrm flipH="1">
                    <a:off x="4842" y="1086"/>
                    <a:ext cx="71" cy="29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6" name="Line 63"/>
                  <p:cNvSpPr>
                    <a:spLocks noChangeAspect="1"/>
                  </p:cNvSpPr>
                  <p:nvPr/>
                </p:nvSpPr>
                <p:spPr>
                  <a:xfrm flipH="1">
                    <a:off x="4998" y="905"/>
                    <a:ext cx="159" cy="51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7" name="Line 64"/>
                  <p:cNvSpPr>
                    <a:spLocks noChangeAspect="1"/>
                  </p:cNvSpPr>
                  <p:nvPr/>
                </p:nvSpPr>
                <p:spPr>
                  <a:xfrm flipH="1">
                    <a:off x="5151" y="1192"/>
                    <a:ext cx="106" cy="28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8" name="Line 65"/>
                  <p:cNvSpPr>
                    <a:spLocks noChangeAspect="1"/>
                  </p:cNvSpPr>
                  <p:nvPr/>
                </p:nvSpPr>
                <p:spPr>
                  <a:xfrm flipH="1">
                    <a:off x="5301" y="1261"/>
                    <a:ext cx="122" cy="27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09" name="Line 66"/>
                  <p:cNvSpPr>
                    <a:spLocks noChangeAspect="1"/>
                  </p:cNvSpPr>
                  <p:nvPr/>
                </p:nvSpPr>
                <p:spPr>
                  <a:xfrm flipH="1">
                    <a:off x="5447" y="1339"/>
                    <a:ext cx="138" cy="26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10" name="Line 67"/>
                  <p:cNvSpPr>
                    <a:spLocks noChangeAspect="1"/>
                  </p:cNvSpPr>
                  <p:nvPr/>
                </p:nvSpPr>
                <p:spPr>
                  <a:xfrm flipH="1">
                    <a:off x="5588" y="1427"/>
                    <a:ext cx="154" cy="25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11" name="Line 68"/>
                  <p:cNvSpPr>
                    <a:spLocks noChangeAspect="1"/>
                  </p:cNvSpPr>
                  <p:nvPr/>
                </p:nvSpPr>
                <p:spPr>
                  <a:xfrm flipH="1">
                    <a:off x="5725" y="1408"/>
                    <a:ext cx="248" cy="36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12" name="Line 69"/>
                  <p:cNvSpPr>
                    <a:spLocks noChangeAspect="1"/>
                  </p:cNvSpPr>
                  <p:nvPr/>
                </p:nvSpPr>
                <p:spPr>
                  <a:xfrm flipH="1">
                    <a:off x="5855" y="1630"/>
                    <a:ext cx="184" cy="23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13" name="Line 70"/>
                  <p:cNvSpPr>
                    <a:spLocks noChangeAspect="1"/>
                  </p:cNvSpPr>
                  <p:nvPr/>
                </p:nvSpPr>
                <p:spPr>
                  <a:xfrm flipH="1">
                    <a:off x="5980" y="1745"/>
                    <a:ext cx="198" cy="225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14" name="Line 71"/>
                  <p:cNvSpPr>
                    <a:spLocks noChangeAspect="1"/>
                  </p:cNvSpPr>
                  <p:nvPr/>
                </p:nvSpPr>
                <p:spPr>
                  <a:xfrm flipH="1">
                    <a:off x="6099" y="1867"/>
                    <a:ext cx="211" cy="21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15" name="Line 72"/>
                  <p:cNvSpPr>
                    <a:spLocks noChangeAspect="1"/>
                  </p:cNvSpPr>
                  <p:nvPr/>
                </p:nvSpPr>
                <p:spPr>
                  <a:xfrm flipH="1">
                    <a:off x="6211" y="1998"/>
                    <a:ext cx="223" cy="2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1816" name="Line 73"/>
                  <p:cNvSpPr>
                    <a:spLocks noChangeAspect="1"/>
                  </p:cNvSpPr>
                  <p:nvPr/>
                </p:nvSpPr>
                <p:spPr>
                  <a:xfrm flipH="1">
                    <a:off x="6315" y="1986"/>
                    <a:ext cx="423" cy="33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</p:grpSp>
            <p:sp>
              <p:nvSpPr>
                <p:cNvPr id="31817" name="Arc 74"/>
                <p:cNvSpPr>
                  <a:spLocks noChangeAspect="1"/>
                </p:cNvSpPr>
                <p:nvPr/>
              </p:nvSpPr>
              <p:spPr>
                <a:xfrm>
                  <a:off x="2573" y="1212"/>
                  <a:ext cx="4268" cy="2739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69" y="17"/>
                    </a:cxn>
                    <a:cxn ang="0">
                      <a:pos x="34" y="44"/>
                    </a:cxn>
                  </a:cxnLst>
                  <a:pathLst>
                    <a:path w="33667" h="21600" fill="none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</a:path>
                    <a:path w="33667" h="21600" stroke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 sz="135"/>
                </a:p>
              </p:txBody>
            </p:sp>
          </p:grpSp>
          <p:sp>
            <p:nvSpPr>
              <p:cNvPr id="31818" name="Text Box 75"/>
              <p:cNvSpPr txBox="1"/>
              <p:nvPr/>
            </p:nvSpPr>
            <p:spPr>
              <a:xfrm>
                <a:off x="4226" y="142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0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31819" name="Text Box 76"/>
              <p:cNvSpPr txBox="1"/>
              <p:nvPr/>
            </p:nvSpPr>
            <p:spPr>
              <a:xfrm>
                <a:off x="5270" y="65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1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31820" name="Text Box 77"/>
              <p:cNvSpPr txBox="1"/>
              <p:nvPr/>
            </p:nvSpPr>
            <p:spPr>
              <a:xfrm>
                <a:off x="6706" y="65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2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31821" name="Text Box 78"/>
              <p:cNvSpPr txBox="1"/>
              <p:nvPr/>
            </p:nvSpPr>
            <p:spPr>
              <a:xfrm>
                <a:off x="7860" y="1458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3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</p:grpSp>
        <p:sp>
          <p:nvSpPr>
            <p:cNvPr id="31822" name="Text Box 79"/>
            <p:cNvSpPr txBox="1"/>
            <p:nvPr/>
          </p:nvSpPr>
          <p:spPr>
            <a:xfrm>
              <a:off x="3765" y="1097"/>
              <a:ext cx="671" cy="391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 err="1">
                  <a:solidFill>
                    <a:schemeClr val="tx1"/>
                  </a:solidFill>
                  <a:latin typeface="Times New Roman" panose="02020603050405020304" charset="0"/>
                </a:rPr>
                <a:t>mA</a:t>
              </a:r>
              <a:endParaRPr lang="en-US" altLang="zh-CN" sz="3195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1823" name="Line 80"/>
            <p:cNvSpPr>
              <a:spLocks noChangeAspect="1"/>
            </p:cNvSpPr>
            <p:nvPr/>
          </p:nvSpPr>
          <p:spPr>
            <a:xfrm>
              <a:off x="3280" y="618"/>
              <a:ext cx="721" cy="130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triangl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151" name="矩形 150"/>
          <p:cNvSpPr/>
          <p:nvPr/>
        </p:nvSpPr>
        <p:spPr>
          <a:xfrm>
            <a:off x="410845" y="3446145"/>
            <a:ext cx="1065720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）在原电流表原刻度的基础上乘以（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1+   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）即可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）满刻度处标改装后的量程，然后根据小格数按比例等分即可。 （量程和精确度）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52" name="矩形 151"/>
          <p:cNvSpPr/>
          <p:nvPr/>
        </p:nvSpPr>
        <p:spPr>
          <a:xfrm>
            <a:off x="180975" y="5087620"/>
            <a:ext cx="9635490" cy="12966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795" b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问题</a:t>
            </a:r>
            <a:r>
              <a:rPr lang="en-US" altLang="zh-CN" sz="2795" b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5</a:t>
            </a:r>
            <a:r>
              <a:rPr lang="zh-CN" altLang="en-US" sz="2795" b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若要将电流表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改装成一个量程为</a:t>
            </a:r>
            <a:r>
              <a:rPr lang="en-US" altLang="zh-CN" sz="2795" b="1" i="1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</a:t>
            </a:r>
            <a:r>
              <a:rPr lang="en-US" altLang="zh-CN" sz="2795" b="1" i="1" baseline="-25000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n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倍的电流表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，需要并联多大阻值的电阻？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graphicFrame>
        <p:nvGraphicFramePr>
          <p:cNvPr id="677971" name="Object 3"/>
          <p:cNvGraphicFramePr>
            <a:graphicFrameLocks noChangeAspect="1"/>
          </p:cNvGraphicFramePr>
          <p:nvPr/>
        </p:nvGraphicFramePr>
        <p:xfrm>
          <a:off x="9958604" y="5087463"/>
          <a:ext cx="1895545" cy="1132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" r:id="rId1" imgW="698500" imgH="419100" progId="Equation.3">
                  <p:embed/>
                </p:oleObj>
              </mc:Choice>
              <mc:Fallback>
                <p:oleObj name="" r:id="rId1" imgW="698500" imgH="4191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958604" y="5087463"/>
                        <a:ext cx="1895545" cy="11322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27" name="Text Box 97"/>
          <p:cNvSpPr txBox="1"/>
          <p:nvPr/>
        </p:nvSpPr>
        <p:spPr>
          <a:xfrm>
            <a:off x="360045" y="630555"/>
            <a:ext cx="7943850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795" b="1">
                <a:solidFill>
                  <a:srgbClr val="0070C0"/>
                </a:solidFill>
                <a:latin typeface="华文楷体" pitchFamily="2" charset="-122"/>
                <a:ea typeface="华文楷体" pitchFamily="2" charset="-122"/>
              </a:rPr>
              <a:t>问题</a:t>
            </a:r>
            <a:r>
              <a:rPr lang="en-US" altLang="zh-CN" sz="2795" b="1">
                <a:solidFill>
                  <a:srgbClr val="0070C0"/>
                </a:solidFill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2795" b="1">
                <a:solidFill>
                  <a:srgbClr val="0070C0"/>
                </a:solidFill>
                <a:latin typeface="华文楷体" pitchFamily="2" charset="-122"/>
                <a:ea typeface="华文楷体" pitchFamily="2" charset="-122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华文楷体" pitchFamily="2" charset="-122"/>
                <a:ea typeface="华文楷体" pitchFamily="2" charset="-122"/>
              </a:rPr>
              <a:t>改装后的表盘需要做怎样的改变？</a:t>
            </a:r>
            <a:endParaRPr lang="zh-CN" altLang="en-US" sz="2795" b="1">
              <a:solidFill>
                <a:schemeClr val="tx1"/>
              </a:solidFill>
              <a:latin typeface="华文楷体" pitchFamily="2" charset="-122"/>
              <a:ea typeface="华文楷体" pitchFamily="2" charset="-122"/>
            </a:endParaRPr>
          </a:p>
        </p:txBody>
      </p:sp>
      <p:graphicFrame>
        <p:nvGraphicFramePr>
          <p:cNvPr id="677976" name="Object 4"/>
          <p:cNvGraphicFramePr>
            <a:graphicFrameLocks noChangeAspect="1"/>
          </p:cNvGraphicFramePr>
          <p:nvPr/>
        </p:nvGraphicFramePr>
        <p:xfrm>
          <a:off x="1169647" y="1472377"/>
          <a:ext cx="2874197" cy="973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" r:id="rId3" imgW="1231265" imgH="419100" progId="Equation.3">
                  <p:embed/>
                </p:oleObj>
              </mc:Choice>
              <mc:Fallback>
                <p:oleObj name="" r:id="rId3" imgW="1231265" imgH="4191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69647" y="1472377"/>
                        <a:ext cx="2874197" cy="97390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7977" name="对象 677976"/>
          <p:cNvGraphicFramePr>
            <a:graphicFrameLocks noChangeAspect="1"/>
          </p:cNvGraphicFramePr>
          <p:nvPr/>
        </p:nvGraphicFramePr>
        <p:xfrm>
          <a:off x="7169347" y="3446444"/>
          <a:ext cx="380059" cy="646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" r:id="rId5" imgW="381000" imgH="647700" progId="Equation.DSMT4">
                  <p:embed/>
                </p:oleObj>
              </mc:Choice>
              <mc:Fallback>
                <p:oleObj name="" r:id="rId5" imgW="381000" imgH="647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69347" y="3446444"/>
                        <a:ext cx="380059" cy="646101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7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77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77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Text Box 82"/>
          <p:cNvSpPr txBox="1"/>
          <p:nvPr/>
        </p:nvSpPr>
        <p:spPr>
          <a:xfrm>
            <a:off x="1568199" y="1243659"/>
            <a:ext cx="344903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95" b="1">
                <a:solidFill>
                  <a:srgbClr val="E640E4"/>
                </a:solidFill>
                <a:latin typeface="宋体" panose="02010600030101010101" pitchFamily="2" charset="-122"/>
              </a:rPr>
              <a:t>1.</a:t>
            </a:r>
            <a:r>
              <a:rPr lang="zh-CN" altLang="en-US" sz="2795" b="1">
                <a:solidFill>
                  <a:srgbClr val="E640E4"/>
                </a:solidFill>
                <a:latin typeface="宋体" panose="02010600030101010101" pitchFamily="2" charset="-122"/>
              </a:rPr>
              <a:t>原理：并联分流</a:t>
            </a:r>
            <a:endParaRPr lang="zh-CN" altLang="en-US" sz="2795" b="1">
              <a:solidFill>
                <a:srgbClr val="E640E4"/>
              </a:solidFill>
              <a:latin typeface="宋体" panose="02010600030101010101" pitchFamily="2" charset="-122"/>
              <a:ea typeface="Times New Roman" panose="02020603050405020304" charset="0"/>
            </a:endParaRPr>
          </a:p>
        </p:txBody>
      </p:sp>
      <p:sp>
        <p:nvSpPr>
          <p:cNvPr id="678915" name="Text Box 95"/>
          <p:cNvSpPr txBox="1"/>
          <p:nvPr/>
        </p:nvSpPr>
        <p:spPr>
          <a:xfrm>
            <a:off x="1481243" y="2100580"/>
            <a:ext cx="3249507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95" b="1">
                <a:solidFill>
                  <a:srgbClr val="E640E4"/>
                </a:solidFill>
                <a:latin typeface="宋体" panose="02010600030101010101" pitchFamily="2" charset="-122"/>
              </a:rPr>
              <a:t>2.</a:t>
            </a:r>
            <a:r>
              <a:rPr lang="zh-CN" altLang="en-US" sz="2795" b="1">
                <a:solidFill>
                  <a:srgbClr val="E640E4"/>
                </a:solidFill>
                <a:latin typeface="宋体" panose="02010600030101010101" pitchFamily="2" charset="-122"/>
              </a:rPr>
              <a:t>方法：并联电阻</a:t>
            </a:r>
            <a:endParaRPr lang="zh-CN" altLang="en-US" sz="2795" b="1">
              <a:solidFill>
                <a:srgbClr val="E640E4"/>
              </a:solidFill>
              <a:latin typeface="宋体" panose="02010600030101010101" pitchFamily="2" charset="-122"/>
              <a:ea typeface="Times New Roman" panose="02020603050405020304" charset="0"/>
            </a:endParaRPr>
          </a:p>
        </p:txBody>
      </p:sp>
      <p:sp>
        <p:nvSpPr>
          <p:cNvPr id="678916" name="Text Box 96"/>
          <p:cNvSpPr txBox="1"/>
          <p:nvPr/>
        </p:nvSpPr>
        <p:spPr>
          <a:xfrm>
            <a:off x="1481103" y="2976096"/>
            <a:ext cx="4917016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95" b="1">
                <a:solidFill>
                  <a:srgbClr val="E640E4"/>
                </a:solidFill>
                <a:latin typeface="宋体" panose="02010600030101010101" pitchFamily="2" charset="-122"/>
              </a:rPr>
              <a:t>3.</a:t>
            </a:r>
            <a:r>
              <a:rPr lang="zh-CN" altLang="en-US" sz="2795" b="1">
                <a:solidFill>
                  <a:srgbClr val="E640E4"/>
                </a:solidFill>
                <a:latin typeface="宋体" panose="02010600030101010101" pitchFamily="2" charset="-122"/>
              </a:rPr>
              <a:t>再将表盘对应示数改装。</a:t>
            </a:r>
            <a:endParaRPr lang="zh-CN" altLang="en-US" sz="2795" b="1">
              <a:solidFill>
                <a:srgbClr val="E640E4"/>
              </a:solidFill>
              <a:latin typeface="宋体" panose="02010600030101010101" pitchFamily="2" charset="-122"/>
              <a:ea typeface="Times New Roman" panose="02020603050405020304" charset="0"/>
            </a:endParaRPr>
          </a:p>
        </p:txBody>
      </p:sp>
      <p:grpSp>
        <p:nvGrpSpPr>
          <p:cNvPr id="32772" name="Group 57"/>
          <p:cNvGrpSpPr/>
          <p:nvPr/>
        </p:nvGrpSpPr>
        <p:grpSpPr>
          <a:xfrm>
            <a:off x="6738589" y="3989588"/>
            <a:ext cx="3330269" cy="1238360"/>
            <a:chOff x="3295" y="2209"/>
            <a:chExt cx="2103" cy="782"/>
          </a:xfrm>
        </p:grpSpPr>
        <p:sp>
          <p:nvSpPr>
            <p:cNvPr id="32773" name="Rectangle 58"/>
            <p:cNvSpPr/>
            <p:nvPr/>
          </p:nvSpPr>
          <p:spPr>
            <a:xfrm>
              <a:off x="3744" y="2256"/>
              <a:ext cx="1200" cy="480"/>
            </a:xfrm>
            <a:prstGeom prst="rect">
              <a:avLst/>
            </a:prstGeom>
            <a:solidFill>
              <a:srgbClr val="CCECFF">
                <a:alpha val="89803"/>
              </a:srgbClr>
            </a:solidFill>
            <a:ln w="19050" cap="flat" cmpd="sng">
              <a:solidFill>
                <a:srgbClr val="3366FF"/>
              </a:solidFill>
              <a:prstDash val="lgDash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795" b="0">
                <a:solidFill>
                  <a:schemeClr val="tx1"/>
                </a:solidFill>
                <a:latin typeface="Calibri" panose="020F0502020204030204"/>
              </a:endParaRPr>
            </a:p>
          </p:txBody>
        </p:sp>
        <p:grpSp>
          <p:nvGrpSpPr>
            <p:cNvPr id="32774" name="Group 59"/>
            <p:cNvGrpSpPr/>
            <p:nvPr/>
          </p:nvGrpSpPr>
          <p:grpSpPr>
            <a:xfrm>
              <a:off x="3295" y="2209"/>
              <a:ext cx="2103" cy="782"/>
              <a:chOff x="3321" y="3204"/>
              <a:chExt cx="2103" cy="782"/>
            </a:xfrm>
          </p:grpSpPr>
          <p:grpSp>
            <p:nvGrpSpPr>
              <p:cNvPr id="32775" name="Group 60"/>
              <p:cNvGrpSpPr/>
              <p:nvPr/>
            </p:nvGrpSpPr>
            <p:grpSpPr>
              <a:xfrm>
                <a:off x="3346" y="3547"/>
                <a:ext cx="2056" cy="439"/>
                <a:chOff x="3490" y="1577"/>
                <a:chExt cx="2056" cy="439"/>
              </a:xfrm>
            </p:grpSpPr>
            <p:sp>
              <p:nvSpPr>
                <p:cNvPr id="32776" name="Line 61"/>
                <p:cNvSpPr/>
                <p:nvPr/>
              </p:nvSpPr>
              <p:spPr>
                <a:xfrm flipH="1">
                  <a:off x="3490" y="1577"/>
                  <a:ext cx="0" cy="376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32777" name="Line 62"/>
                <p:cNvSpPr/>
                <p:nvPr/>
              </p:nvSpPr>
              <p:spPr>
                <a:xfrm flipH="1">
                  <a:off x="5546" y="1577"/>
                  <a:ext cx="0" cy="376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32778" name="Line 63"/>
                <p:cNvSpPr/>
                <p:nvPr/>
              </p:nvSpPr>
              <p:spPr>
                <a:xfrm>
                  <a:off x="4730" y="1864"/>
                  <a:ext cx="816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arrow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32779" name="Line 64"/>
                <p:cNvSpPr/>
                <p:nvPr/>
              </p:nvSpPr>
              <p:spPr>
                <a:xfrm>
                  <a:off x="3490" y="1864"/>
                  <a:ext cx="874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arrow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32780" name="Text Box 65"/>
                <p:cNvSpPr txBox="1"/>
                <p:nvPr/>
              </p:nvSpPr>
              <p:spPr>
                <a:xfrm>
                  <a:off x="4324" y="1741"/>
                  <a:ext cx="424" cy="275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>
                  <a:spAutoFit/>
                </a:bodyPr>
                <a:lstStyle/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2795" i="1" err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U</a:t>
                  </a:r>
                  <a:r>
                    <a:rPr lang="en-US" altLang="zh-CN" sz="135" i="1" baseline="-28000" err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g</a:t>
                  </a:r>
                  <a:endParaRPr lang="en-US" altLang="zh-CN" sz="135" i="1" baseline="-28000">
                    <a:solidFill>
                      <a:schemeClr val="tx1"/>
                    </a:solidFill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32781" name="Group 66"/>
              <p:cNvGrpSpPr/>
              <p:nvPr/>
            </p:nvGrpSpPr>
            <p:grpSpPr>
              <a:xfrm>
                <a:off x="3321" y="3349"/>
                <a:ext cx="2103" cy="288"/>
                <a:chOff x="3321" y="3349"/>
                <a:chExt cx="2103" cy="288"/>
              </a:xfrm>
            </p:grpSpPr>
            <p:grpSp>
              <p:nvGrpSpPr>
                <p:cNvPr id="32782" name="Group 67"/>
                <p:cNvGrpSpPr/>
                <p:nvPr/>
              </p:nvGrpSpPr>
              <p:grpSpPr>
                <a:xfrm>
                  <a:off x="3321" y="3476"/>
                  <a:ext cx="2103" cy="52"/>
                  <a:chOff x="3465" y="1506"/>
                  <a:chExt cx="2103" cy="52"/>
                </a:xfrm>
              </p:grpSpPr>
              <p:sp>
                <p:nvSpPr>
                  <p:cNvPr id="32783" name="Oval 68"/>
                  <p:cNvSpPr/>
                  <p:nvPr/>
                </p:nvSpPr>
                <p:spPr>
                  <a:xfrm>
                    <a:off x="3465" y="1510"/>
                    <a:ext cx="48" cy="48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2784" name="Oval 69"/>
                  <p:cNvSpPr/>
                  <p:nvPr/>
                </p:nvSpPr>
                <p:spPr>
                  <a:xfrm>
                    <a:off x="5520" y="1506"/>
                    <a:ext cx="48" cy="48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2785" name="Line 70"/>
                  <p:cNvSpPr>
                    <a:spLocks noChangeAspect="1"/>
                  </p:cNvSpPr>
                  <p:nvPr/>
                </p:nvSpPr>
                <p:spPr>
                  <a:xfrm>
                    <a:off x="3504" y="1536"/>
                    <a:ext cx="2016" cy="0"/>
                  </a:xfrm>
                  <a:prstGeom prst="line">
                    <a:avLst/>
                  </a:prstGeom>
                  <a:ln w="1905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</p:grpSp>
            <p:sp>
              <p:nvSpPr>
                <p:cNvPr id="32786" name="Oval 71"/>
                <p:cNvSpPr/>
                <p:nvPr/>
              </p:nvSpPr>
              <p:spPr>
                <a:xfrm>
                  <a:off x="4237" y="3349"/>
                  <a:ext cx="288" cy="288"/>
                </a:xfrm>
                <a:prstGeom prst="ellipse">
                  <a:avLst/>
                </a:prstGeom>
                <a:solidFill>
                  <a:srgbClr val="FFFF66"/>
                </a:solidFill>
                <a:ln w="1905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pPr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2795">
                      <a:latin typeface="Times New Roman" panose="02020603050405020304" charset="0"/>
                      <a:ea typeface="楷体_GB2312" pitchFamily="49" charset="-122"/>
                    </a:rPr>
                    <a:t>A</a:t>
                  </a:r>
                  <a:endParaRPr lang="en-US" altLang="zh-CN" sz="2795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32787" name="Group 72"/>
              <p:cNvGrpSpPr/>
              <p:nvPr/>
            </p:nvGrpSpPr>
            <p:grpSpPr>
              <a:xfrm>
                <a:off x="3378" y="3204"/>
                <a:ext cx="371" cy="330"/>
                <a:chOff x="3360" y="646"/>
                <a:chExt cx="371" cy="330"/>
              </a:xfrm>
            </p:grpSpPr>
            <p:sp>
              <p:nvSpPr>
                <p:cNvPr id="32788" name="Line 73"/>
                <p:cNvSpPr/>
                <p:nvPr/>
              </p:nvSpPr>
              <p:spPr>
                <a:xfrm>
                  <a:off x="3417" y="948"/>
                  <a:ext cx="19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headEnd type="none" w="med" len="med"/>
                  <a:tailEnd type="arrow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32789" name="Rectangle 74"/>
                <p:cNvSpPr/>
                <p:nvPr/>
              </p:nvSpPr>
              <p:spPr>
                <a:xfrm>
                  <a:off x="3360" y="646"/>
                  <a:ext cx="371" cy="33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altLang="zh-CN" sz="2795" i="1">
                      <a:latin typeface="Times New Roman" panose="02020603050405020304" charset="0"/>
                      <a:ea typeface="楷体_GB2312" pitchFamily="49" charset="-122"/>
                    </a:rPr>
                    <a:t>I</a:t>
                  </a:r>
                  <a:endParaRPr lang="en-US" altLang="zh-CN" sz="2795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</p:grpSp>
      </p:grpSp>
      <p:sp>
        <p:nvSpPr>
          <p:cNvPr id="32790" name="AutoShape 75"/>
          <p:cNvSpPr>
            <a:spLocks noChangeAspect="1"/>
          </p:cNvSpPr>
          <p:nvPr/>
        </p:nvSpPr>
        <p:spPr>
          <a:xfrm>
            <a:off x="8159061" y="3468591"/>
            <a:ext cx="516247" cy="456071"/>
          </a:xfrm>
          <a:prstGeom prst="downArrow">
            <a:avLst>
              <a:gd name="adj1" fmla="val 55879"/>
              <a:gd name="adj2" fmla="val 54402"/>
            </a:avLst>
          </a:prstGeom>
          <a:solidFill>
            <a:srgbClr val="CCECFF"/>
          </a:solidFill>
          <a:ln w="28575" cap="flat" cmpd="sng">
            <a:solidFill>
              <a:srgbClr val="3333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lstStyle/>
          <a:p>
            <a:endParaRPr lang="zh-CN" altLang="en-US" sz="1795" b="0">
              <a:solidFill>
                <a:schemeClr val="tx1"/>
              </a:solidFill>
              <a:latin typeface="Calibri" panose="020F0502020204030204"/>
            </a:endParaRPr>
          </a:p>
        </p:txBody>
      </p:sp>
      <p:grpSp>
        <p:nvGrpSpPr>
          <p:cNvPr id="32791" name="组合 106"/>
          <p:cNvGrpSpPr/>
          <p:nvPr/>
        </p:nvGrpSpPr>
        <p:grpSpPr>
          <a:xfrm>
            <a:off x="6719587" y="1234159"/>
            <a:ext cx="3330269" cy="2171091"/>
            <a:chOff x="4929191" y="1357299"/>
            <a:chExt cx="3338513" cy="2176463"/>
          </a:xfrm>
        </p:grpSpPr>
        <p:grpSp>
          <p:nvGrpSpPr>
            <p:cNvPr id="32792" name="Group 76"/>
            <p:cNvGrpSpPr/>
            <p:nvPr/>
          </p:nvGrpSpPr>
          <p:grpSpPr>
            <a:xfrm>
              <a:off x="4929191" y="1357299"/>
              <a:ext cx="3338513" cy="2176463"/>
              <a:chOff x="3251" y="565"/>
              <a:chExt cx="2103" cy="1371"/>
            </a:xfrm>
          </p:grpSpPr>
          <p:sp>
            <p:nvSpPr>
              <p:cNvPr id="32793" name="Rectangle 77"/>
              <p:cNvSpPr/>
              <p:nvPr/>
            </p:nvSpPr>
            <p:spPr>
              <a:xfrm>
                <a:off x="3704" y="592"/>
                <a:ext cx="1200" cy="1056"/>
              </a:xfrm>
              <a:prstGeom prst="rect">
                <a:avLst/>
              </a:prstGeom>
              <a:solidFill>
                <a:srgbClr val="CCECFF">
                  <a:alpha val="89803"/>
                </a:srgbClr>
              </a:solidFill>
              <a:ln w="19050" cap="flat" cmpd="sng">
                <a:solidFill>
                  <a:srgbClr val="3366FF"/>
                </a:solidFill>
                <a:prstDash val="lgDash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 sz="1795" b="0">
                  <a:solidFill>
                    <a:schemeClr val="tx1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32794" name="Group 78"/>
              <p:cNvGrpSpPr/>
              <p:nvPr/>
            </p:nvGrpSpPr>
            <p:grpSpPr>
              <a:xfrm>
                <a:off x="3276" y="565"/>
                <a:ext cx="2056" cy="1371"/>
                <a:chOff x="3342" y="1319"/>
                <a:chExt cx="2056" cy="1371"/>
              </a:xfrm>
            </p:grpSpPr>
            <p:grpSp>
              <p:nvGrpSpPr>
                <p:cNvPr id="32795" name="Group 79"/>
                <p:cNvGrpSpPr/>
                <p:nvPr/>
              </p:nvGrpSpPr>
              <p:grpSpPr>
                <a:xfrm>
                  <a:off x="3342" y="2251"/>
                  <a:ext cx="2056" cy="439"/>
                  <a:chOff x="3490" y="1577"/>
                  <a:chExt cx="2056" cy="439"/>
                </a:xfrm>
              </p:grpSpPr>
              <p:sp>
                <p:nvSpPr>
                  <p:cNvPr id="32796" name="Line 80"/>
                  <p:cNvSpPr/>
                  <p:nvPr/>
                </p:nvSpPr>
                <p:spPr>
                  <a:xfrm flipH="1">
                    <a:off x="3490" y="1577"/>
                    <a:ext cx="0" cy="376"/>
                  </a:xfrm>
                  <a:prstGeom prst="line">
                    <a:avLst/>
                  </a:prstGeom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797" name="Line 81"/>
                  <p:cNvSpPr/>
                  <p:nvPr/>
                </p:nvSpPr>
                <p:spPr>
                  <a:xfrm flipH="1">
                    <a:off x="5546" y="1577"/>
                    <a:ext cx="0" cy="376"/>
                  </a:xfrm>
                  <a:prstGeom prst="line">
                    <a:avLst/>
                  </a:prstGeom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798" name="Line 82"/>
                  <p:cNvSpPr/>
                  <p:nvPr/>
                </p:nvSpPr>
                <p:spPr>
                  <a:xfrm>
                    <a:off x="4730" y="1864"/>
                    <a:ext cx="816" cy="0"/>
                  </a:xfrm>
                  <a:prstGeom prst="line">
                    <a:avLst/>
                  </a:prstGeom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arrow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799" name="Line 83"/>
                  <p:cNvSpPr/>
                  <p:nvPr/>
                </p:nvSpPr>
                <p:spPr>
                  <a:xfrm>
                    <a:off x="3490" y="1864"/>
                    <a:ext cx="874" cy="0"/>
                  </a:xfrm>
                  <a:prstGeom prst="line">
                    <a:avLst/>
                  </a:prstGeom>
                  <a:ln w="19050" cap="flat" cmpd="sng">
                    <a:solidFill>
                      <a:schemeClr val="tx1"/>
                    </a:solidFill>
                    <a:prstDash val="solid"/>
                    <a:headEnd type="arrow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00" name="Text Box 84"/>
                  <p:cNvSpPr txBox="1"/>
                  <p:nvPr/>
                </p:nvSpPr>
                <p:spPr>
                  <a:xfrm>
                    <a:off x="4324" y="1741"/>
                    <a:ext cx="424" cy="275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80000"/>
                      </a:lnSpc>
                      <a:spcBef>
                        <a:spcPct val="50000"/>
                      </a:spcBef>
                    </a:pPr>
                    <a:r>
                      <a:rPr lang="en-US" altLang="zh-CN" sz="2795" i="1" err="1">
                        <a:solidFill>
                          <a:schemeClr val="tx1"/>
                        </a:solidFill>
                        <a:latin typeface="Times New Roman" panose="02020603050405020304" charset="0"/>
                        <a:ea typeface="楷体_GB2312" pitchFamily="49" charset="-122"/>
                      </a:rPr>
                      <a:t>U</a:t>
                    </a:r>
                    <a:r>
                      <a:rPr lang="en-US" altLang="zh-CN" sz="135" i="1" baseline="-28000" err="1">
                        <a:solidFill>
                          <a:schemeClr val="tx1"/>
                        </a:solidFill>
                        <a:latin typeface="Times New Roman" panose="02020603050405020304" charset="0"/>
                        <a:ea typeface="楷体_GB2312" pitchFamily="49" charset="-122"/>
                      </a:rPr>
                      <a:t>g</a:t>
                    </a:r>
                    <a:endParaRPr lang="en-US" altLang="zh-CN" sz="135" i="1" baseline="-28000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</p:grpSp>
            <p:grpSp>
              <p:nvGrpSpPr>
                <p:cNvPr id="32801" name="Group 85"/>
                <p:cNvGrpSpPr/>
                <p:nvPr/>
              </p:nvGrpSpPr>
              <p:grpSpPr>
                <a:xfrm>
                  <a:off x="3378" y="1900"/>
                  <a:ext cx="371" cy="330"/>
                  <a:chOff x="3360" y="646"/>
                  <a:chExt cx="371" cy="330"/>
                </a:xfrm>
              </p:grpSpPr>
              <p:sp>
                <p:nvSpPr>
                  <p:cNvPr id="32802" name="Line 86"/>
                  <p:cNvSpPr/>
                  <p:nvPr/>
                </p:nvSpPr>
                <p:spPr>
                  <a:xfrm>
                    <a:off x="3417" y="948"/>
                    <a:ext cx="192" cy="0"/>
                  </a:xfrm>
                  <a:prstGeom prst="line">
                    <a:avLst/>
                  </a:prstGeom>
                  <a:ln w="1270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arrow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03" name="Rectangle 87"/>
                  <p:cNvSpPr/>
                  <p:nvPr/>
                </p:nvSpPr>
                <p:spPr>
                  <a:xfrm>
                    <a:off x="3360" y="646"/>
                    <a:ext cx="371" cy="330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20000"/>
                      </a:spcBef>
                    </a:pPr>
                    <a:r>
                      <a:rPr lang="en-US" altLang="zh-CN" sz="2795" i="1">
                        <a:latin typeface="Times New Roman" panose="02020603050405020304" charset="0"/>
                        <a:ea typeface="楷体_GB2312" pitchFamily="49" charset="-122"/>
                      </a:rPr>
                      <a:t>I</a:t>
                    </a:r>
                    <a:endParaRPr lang="en-US" altLang="zh-CN" sz="2795"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</p:grpSp>
            <p:grpSp>
              <p:nvGrpSpPr>
                <p:cNvPr id="32804" name="Group 88"/>
                <p:cNvGrpSpPr/>
                <p:nvPr/>
              </p:nvGrpSpPr>
              <p:grpSpPr>
                <a:xfrm>
                  <a:off x="3849" y="1842"/>
                  <a:ext cx="371" cy="359"/>
                  <a:chOff x="4067" y="1177"/>
                  <a:chExt cx="371" cy="359"/>
                </a:xfrm>
              </p:grpSpPr>
              <p:sp>
                <p:nvSpPr>
                  <p:cNvPr id="32805" name="Line 89"/>
                  <p:cNvSpPr/>
                  <p:nvPr/>
                </p:nvSpPr>
                <p:spPr>
                  <a:xfrm>
                    <a:off x="4111" y="1536"/>
                    <a:ext cx="192" cy="0"/>
                  </a:xfrm>
                  <a:prstGeom prst="line">
                    <a:avLst/>
                  </a:prstGeom>
                  <a:ln w="1270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arrow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06" name="Rectangle 90"/>
                  <p:cNvSpPr/>
                  <p:nvPr/>
                </p:nvSpPr>
                <p:spPr>
                  <a:xfrm>
                    <a:off x="4067" y="1177"/>
                    <a:ext cx="371" cy="330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20000"/>
                      </a:spcBef>
                    </a:pPr>
                    <a:r>
                      <a:rPr lang="en-US" altLang="zh-CN" sz="2795" i="1" err="1">
                        <a:latin typeface="Times New Roman" panose="02020603050405020304" charset="0"/>
                        <a:ea typeface="楷体_GB2312" pitchFamily="49" charset="-122"/>
                      </a:rPr>
                      <a:t>I</a:t>
                    </a:r>
                    <a:r>
                      <a:rPr lang="en-US" altLang="zh-CN" sz="135" i="1" baseline="-28000" err="1">
                        <a:latin typeface="Times New Roman" panose="02020603050405020304" charset="0"/>
                        <a:ea typeface="楷体_GB2312" pitchFamily="49" charset="-122"/>
                      </a:rPr>
                      <a:t>g</a:t>
                    </a:r>
                    <a:endParaRPr lang="en-US" altLang="zh-CN" sz="2795"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</p:grpSp>
            <p:grpSp>
              <p:nvGrpSpPr>
                <p:cNvPr id="32807" name="Group 91"/>
                <p:cNvGrpSpPr/>
                <p:nvPr/>
              </p:nvGrpSpPr>
              <p:grpSpPr>
                <a:xfrm>
                  <a:off x="3849" y="1319"/>
                  <a:ext cx="371" cy="346"/>
                  <a:chOff x="4067" y="663"/>
                  <a:chExt cx="371" cy="346"/>
                </a:xfrm>
              </p:grpSpPr>
              <p:sp>
                <p:nvSpPr>
                  <p:cNvPr id="32808" name="Line 92"/>
                  <p:cNvSpPr/>
                  <p:nvPr/>
                </p:nvSpPr>
                <p:spPr>
                  <a:xfrm>
                    <a:off x="4111" y="1009"/>
                    <a:ext cx="192" cy="0"/>
                  </a:xfrm>
                  <a:prstGeom prst="line">
                    <a:avLst/>
                  </a:prstGeom>
                  <a:ln w="1270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arrow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09" name="Rectangle 93"/>
                  <p:cNvSpPr/>
                  <p:nvPr/>
                </p:nvSpPr>
                <p:spPr>
                  <a:xfrm>
                    <a:off x="4067" y="663"/>
                    <a:ext cx="371" cy="330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20000"/>
                      </a:spcBef>
                    </a:pPr>
                    <a:r>
                      <a:rPr lang="en-US" altLang="zh-CN" sz="2795" i="1">
                        <a:latin typeface="Times New Roman" panose="02020603050405020304" charset="0"/>
                        <a:ea typeface="楷体_GB2312" pitchFamily="49" charset="-122"/>
                      </a:rPr>
                      <a:t>I</a:t>
                    </a:r>
                    <a:r>
                      <a:rPr lang="en-US" altLang="zh-CN" sz="135" i="1" baseline="-28000">
                        <a:latin typeface="Times New Roman" panose="02020603050405020304" charset="0"/>
                        <a:ea typeface="楷体_GB2312" pitchFamily="49" charset="-122"/>
                      </a:rPr>
                      <a:t>R</a:t>
                    </a:r>
                    <a:endParaRPr lang="en-US" altLang="zh-CN" sz="2795"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</p:grpSp>
          </p:grpSp>
          <p:grpSp>
            <p:nvGrpSpPr>
              <p:cNvPr id="32810" name="Group 94"/>
              <p:cNvGrpSpPr/>
              <p:nvPr/>
            </p:nvGrpSpPr>
            <p:grpSpPr>
              <a:xfrm>
                <a:off x="3792" y="624"/>
                <a:ext cx="1030" cy="842"/>
                <a:chOff x="3858" y="1378"/>
                <a:chExt cx="1030" cy="842"/>
              </a:xfrm>
            </p:grpSpPr>
            <p:grpSp>
              <p:nvGrpSpPr>
                <p:cNvPr id="32811" name="Group 95"/>
                <p:cNvGrpSpPr/>
                <p:nvPr/>
              </p:nvGrpSpPr>
              <p:grpSpPr>
                <a:xfrm>
                  <a:off x="3876" y="1378"/>
                  <a:ext cx="996" cy="820"/>
                  <a:chOff x="3876" y="1378"/>
                  <a:chExt cx="996" cy="820"/>
                </a:xfrm>
              </p:grpSpPr>
              <p:sp>
                <p:nvSpPr>
                  <p:cNvPr id="32812" name="Rectangle 96"/>
                  <p:cNvSpPr/>
                  <p:nvPr/>
                </p:nvSpPr>
                <p:spPr>
                  <a:xfrm>
                    <a:off x="3876" y="1664"/>
                    <a:ext cx="996" cy="534"/>
                  </a:xfrm>
                  <a:prstGeom prst="rect">
                    <a:avLst/>
                  </a:pr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2813" name="Text Box 97"/>
                  <p:cNvSpPr txBox="1"/>
                  <p:nvPr/>
                </p:nvSpPr>
                <p:spPr>
                  <a:xfrm>
                    <a:off x="4172" y="1378"/>
                    <a:ext cx="432" cy="275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80000"/>
                      </a:lnSpc>
                      <a:spcBef>
                        <a:spcPct val="50000"/>
                      </a:spcBef>
                    </a:pPr>
                    <a:r>
                      <a:rPr lang="en-US" altLang="zh-CN" sz="2795" i="1">
                        <a:solidFill>
                          <a:schemeClr val="tx1"/>
                        </a:solidFill>
                        <a:latin typeface="Times New Roman" panose="02020603050405020304" charset="0"/>
                        <a:ea typeface="楷体_GB2312" pitchFamily="49" charset="-122"/>
                      </a:rPr>
                      <a:t>R</a:t>
                    </a:r>
                    <a:endParaRPr lang="en-US" altLang="zh-CN" sz="135" i="1" baseline="-25000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32814" name="Rectangle 98"/>
                  <p:cNvSpPr>
                    <a:spLocks noChangeAspect="1"/>
                  </p:cNvSpPr>
                  <p:nvPr/>
                </p:nvSpPr>
                <p:spPr>
                  <a:xfrm>
                    <a:off x="4233" y="1613"/>
                    <a:ext cx="281" cy="90"/>
                  </a:xfrm>
                  <a:prstGeom prst="rect">
                    <a:avLst/>
                  </a:prstGeom>
                  <a:solidFill>
                    <a:srgbClr val="FFFF66"/>
                  </a:solidFill>
                  <a:ln w="19050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Calibri" panose="020F0502020204030204"/>
                    </a:endParaRPr>
                  </a:p>
                </p:txBody>
              </p:sp>
            </p:grpSp>
            <p:sp>
              <p:nvSpPr>
                <p:cNvPr id="32815" name="Oval 99"/>
                <p:cNvSpPr>
                  <a:spLocks noChangeAspect="1"/>
                </p:cNvSpPr>
                <p:nvPr/>
              </p:nvSpPr>
              <p:spPr>
                <a:xfrm>
                  <a:off x="4854" y="2179"/>
                  <a:ext cx="34" cy="34"/>
                </a:xfrm>
                <a:prstGeom prst="ellipse">
                  <a:avLst/>
                </a:prstGeom>
                <a:solidFill>
                  <a:srgbClr val="FF0000"/>
                </a:solidFill>
                <a:ln w="3175">
                  <a:noFill/>
                </a:ln>
              </p:spPr>
              <p:txBody>
                <a:bodyPr/>
                <a:lstStyle/>
                <a:p>
                  <a:endParaRPr lang="zh-CN" altLang="en-US" sz="1795" b="0">
                    <a:solidFill>
                      <a:schemeClr val="tx1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2816" name="Oval 100"/>
                <p:cNvSpPr>
                  <a:spLocks noChangeAspect="1"/>
                </p:cNvSpPr>
                <p:nvPr/>
              </p:nvSpPr>
              <p:spPr>
                <a:xfrm>
                  <a:off x="3858" y="2186"/>
                  <a:ext cx="34" cy="34"/>
                </a:xfrm>
                <a:prstGeom prst="ellipse">
                  <a:avLst/>
                </a:prstGeom>
                <a:solidFill>
                  <a:srgbClr val="FF0000"/>
                </a:solidFill>
                <a:ln w="3175">
                  <a:noFill/>
                </a:ln>
              </p:spPr>
              <p:txBody>
                <a:bodyPr/>
                <a:lstStyle/>
                <a:p>
                  <a:endParaRPr lang="zh-CN" altLang="en-US" sz="1795" b="0">
                    <a:solidFill>
                      <a:schemeClr val="tx1"/>
                    </a:solidFill>
                    <a:latin typeface="Calibri" panose="020F0502020204030204"/>
                  </a:endParaRPr>
                </a:p>
              </p:txBody>
            </p:sp>
          </p:grpSp>
          <p:grpSp>
            <p:nvGrpSpPr>
              <p:cNvPr id="32817" name="Group 101"/>
              <p:cNvGrpSpPr/>
              <p:nvPr/>
            </p:nvGrpSpPr>
            <p:grpSpPr>
              <a:xfrm>
                <a:off x="3251" y="999"/>
                <a:ext cx="2103" cy="470"/>
                <a:chOff x="3317" y="1753"/>
                <a:chExt cx="2103" cy="470"/>
              </a:xfrm>
            </p:grpSpPr>
            <p:grpSp>
              <p:nvGrpSpPr>
                <p:cNvPr id="32818" name="Group 103"/>
                <p:cNvGrpSpPr/>
                <p:nvPr/>
              </p:nvGrpSpPr>
              <p:grpSpPr>
                <a:xfrm>
                  <a:off x="3317" y="2171"/>
                  <a:ext cx="2103" cy="52"/>
                  <a:chOff x="3465" y="1506"/>
                  <a:chExt cx="2103" cy="52"/>
                </a:xfrm>
              </p:grpSpPr>
              <p:sp>
                <p:nvSpPr>
                  <p:cNvPr id="32819" name="Oval 104"/>
                  <p:cNvSpPr/>
                  <p:nvPr/>
                </p:nvSpPr>
                <p:spPr>
                  <a:xfrm>
                    <a:off x="3465" y="1510"/>
                    <a:ext cx="48" cy="48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2820" name="Oval 105"/>
                  <p:cNvSpPr/>
                  <p:nvPr/>
                </p:nvSpPr>
                <p:spPr>
                  <a:xfrm>
                    <a:off x="5520" y="1506"/>
                    <a:ext cx="48" cy="48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2821" name="Line 106"/>
                  <p:cNvSpPr>
                    <a:spLocks noChangeAspect="1"/>
                  </p:cNvSpPr>
                  <p:nvPr/>
                </p:nvSpPr>
                <p:spPr>
                  <a:xfrm>
                    <a:off x="3504" y="1536"/>
                    <a:ext cx="2016" cy="0"/>
                  </a:xfrm>
                  <a:prstGeom prst="line">
                    <a:avLst/>
                  </a:prstGeom>
                  <a:ln w="1905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</p:grpSp>
            <p:sp>
              <p:nvSpPr>
                <p:cNvPr id="32822" name="Text Box 110"/>
                <p:cNvSpPr txBox="1"/>
                <p:nvPr/>
              </p:nvSpPr>
              <p:spPr>
                <a:xfrm>
                  <a:off x="4181" y="1753"/>
                  <a:ext cx="432" cy="275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>
                  <a:spAutoFit/>
                </a:bodyPr>
                <a:lstStyle/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2795" i="1" err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R</a:t>
                  </a:r>
                  <a:r>
                    <a:rPr lang="en-US" altLang="zh-CN" sz="135" i="1" baseline="-25000" err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g</a:t>
                  </a:r>
                  <a:endParaRPr lang="en-US" altLang="zh-CN" sz="135" i="1" baseline="-25000">
                    <a:solidFill>
                      <a:schemeClr val="tx1"/>
                    </a:solidFill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32823" name="Oval 16"/>
            <p:cNvSpPr/>
            <p:nvPr/>
          </p:nvSpPr>
          <p:spPr>
            <a:xfrm>
              <a:off x="6337288" y="2490754"/>
              <a:ext cx="500066" cy="500066"/>
            </a:xfrm>
            <a:prstGeom prst="ellipse">
              <a:avLst/>
            </a:prstGeom>
            <a:solidFill>
              <a:srgbClr val="0033CC"/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altLang="zh-CN" sz="2795">
                  <a:solidFill>
                    <a:schemeClr val="bg1"/>
                  </a:solidFill>
                  <a:latin typeface="Times New Roman" panose="02020603050405020304" charset="0"/>
                </a:rPr>
                <a:t>G</a:t>
              </a:r>
              <a:endParaRPr lang="en-US" altLang="zh-CN" sz="2795">
                <a:solidFill>
                  <a:schemeClr val="bg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aphicFrame>
        <p:nvGraphicFramePr>
          <p:cNvPr id="678969" name="Object 4"/>
          <p:cNvGraphicFramePr>
            <a:graphicFrameLocks noChangeAspect="1"/>
          </p:cNvGraphicFramePr>
          <p:nvPr/>
        </p:nvGraphicFramePr>
        <p:xfrm>
          <a:off x="6775011" y="5360968"/>
          <a:ext cx="3342939" cy="1132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" r:id="rId1" imgW="1231265" imgH="419100" progId="Equation.3">
                  <p:embed/>
                </p:oleObj>
              </mc:Choice>
              <mc:Fallback>
                <p:oleObj name="" r:id="rId1" imgW="1231265" imgH="4191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775011" y="5360968"/>
                        <a:ext cx="3342939" cy="11322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8970" name="Object 3"/>
          <p:cNvGraphicFramePr>
            <a:graphicFrameLocks noChangeAspect="1"/>
          </p:cNvGraphicFramePr>
          <p:nvPr/>
        </p:nvGraphicFramePr>
        <p:xfrm>
          <a:off x="4656181" y="1851755"/>
          <a:ext cx="1532905" cy="99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" r:id="rId3" imgW="736600" imgH="469900" progId="Equation.3">
                  <p:embed/>
                </p:oleObj>
              </mc:Choice>
              <mc:Fallback>
                <p:oleObj name="" r:id="rId3" imgW="736600" imgH="4699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56181" y="1851755"/>
                        <a:ext cx="1532905" cy="9944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"/>
          <p:cNvGrpSpPr/>
          <p:nvPr/>
        </p:nvGrpSpPr>
        <p:grpSpPr>
          <a:xfrm>
            <a:off x="1609373" y="3409997"/>
            <a:ext cx="5073791" cy="3154492"/>
            <a:chOff x="2460" y="48"/>
            <a:chExt cx="3204" cy="1992"/>
          </a:xfrm>
        </p:grpSpPr>
        <p:sp>
          <p:nvSpPr>
            <p:cNvPr id="32827" name="Line 3"/>
            <p:cNvSpPr>
              <a:spLocks noChangeAspect="1"/>
            </p:cNvSpPr>
            <p:nvPr/>
          </p:nvSpPr>
          <p:spPr>
            <a:xfrm>
              <a:off x="2736" y="1035"/>
              <a:ext cx="240" cy="19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28" name="Line 4"/>
            <p:cNvSpPr>
              <a:spLocks noChangeAspect="1"/>
            </p:cNvSpPr>
            <p:nvPr/>
          </p:nvSpPr>
          <p:spPr>
            <a:xfrm>
              <a:off x="2815" y="978"/>
              <a:ext cx="116" cy="10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29" name="Line 5"/>
            <p:cNvSpPr>
              <a:spLocks noChangeAspect="1"/>
            </p:cNvSpPr>
            <p:nvPr/>
          </p:nvSpPr>
          <p:spPr>
            <a:xfrm>
              <a:off x="2880" y="910"/>
              <a:ext cx="110" cy="11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0" name="Line 6"/>
            <p:cNvSpPr>
              <a:spLocks noChangeAspect="1"/>
            </p:cNvSpPr>
            <p:nvPr/>
          </p:nvSpPr>
          <p:spPr>
            <a:xfrm>
              <a:off x="2948" y="847"/>
              <a:ext cx="104" cy="11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1" name="Line 7"/>
            <p:cNvSpPr>
              <a:spLocks noChangeAspect="1"/>
            </p:cNvSpPr>
            <p:nvPr/>
          </p:nvSpPr>
          <p:spPr>
            <a:xfrm>
              <a:off x="3021" y="787"/>
              <a:ext cx="96" cy="123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2" name="Line 8"/>
            <p:cNvSpPr>
              <a:spLocks noChangeAspect="1"/>
            </p:cNvSpPr>
            <p:nvPr/>
          </p:nvSpPr>
          <p:spPr>
            <a:xfrm>
              <a:off x="3090" y="722"/>
              <a:ext cx="163" cy="240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3" name="Line 9"/>
            <p:cNvSpPr>
              <a:spLocks noChangeAspect="1"/>
            </p:cNvSpPr>
            <p:nvPr/>
          </p:nvSpPr>
          <p:spPr>
            <a:xfrm>
              <a:off x="3175" y="681"/>
              <a:ext cx="81" cy="13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4" name="Line 10"/>
            <p:cNvSpPr>
              <a:spLocks noChangeAspect="1"/>
            </p:cNvSpPr>
            <p:nvPr/>
          </p:nvSpPr>
          <p:spPr>
            <a:xfrm>
              <a:off x="3257" y="635"/>
              <a:ext cx="72" cy="139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5" name="Line 11"/>
            <p:cNvSpPr>
              <a:spLocks noChangeAspect="1"/>
            </p:cNvSpPr>
            <p:nvPr/>
          </p:nvSpPr>
          <p:spPr>
            <a:xfrm>
              <a:off x="3341" y="595"/>
              <a:ext cx="64" cy="14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6" name="Line 12"/>
            <p:cNvSpPr>
              <a:spLocks noChangeAspect="1"/>
            </p:cNvSpPr>
            <p:nvPr/>
          </p:nvSpPr>
          <p:spPr>
            <a:xfrm>
              <a:off x="3428" y="559"/>
              <a:ext cx="55" cy="146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7" name="Line 13"/>
            <p:cNvSpPr>
              <a:spLocks noChangeAspect="1"/>
            </p:cNvSpPr>
            <p:nvPr/>
          </p:nvSpPr>
          <p:spPr>
            <a:xfrm>
              <a:off x="3517" y="530"/>
              <a:ext cx="89" cy="288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8" name="Line 14"/>
            <p:cNvSpPr>
              <a:spLocks noChangeAspect="1"/>
            </p:cNvSpPr>
            <p:nvPr/>
          </p:nvSpPr>
          <p:spPr>
            <a:xfrm>
              <a:off x="3607" y="504"/>
              <a:ext cx="37" cy="15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39" name="Line 15"/>
            <p:cNvSpPr>
              <a:spLocks noChangeAspect="1"/>
            </p:cNvSpPr>
            <p:nvPr/>
          </p:nvSpPr>
          <p:spPr>
            <a:xfrm>
              <a:off x="3698" y="484"/>
              <a:ext cx="29" cy="15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0" name="Line 16"/>
            <p:cNvSpPr>
              <a:spLocks noChangeAspect="1"/>
            </p:cNvSpPr>
            <p:nvPr/>
          </p:nvSpPr>
          <p:spPr>
            <a:xfrm>
              <a:off x="3791" y="470"/>
              <a:ext cx="19" cy="155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1" name="Line 17"/>
            <p:cNvSpPr>
              <a:spLocks noChangeAspect="1"/>
            </p:cNvSpPr>
            <p:nvPr/>
          </p:nvSpPr>
          <p:spPr>
            <a:xfrm>
              <a:off x="3884" y="461"/>
              <a:ext cx="10" cy="15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2" name="Line 18"/>
            <p:cNvSpPr>
              <a:spLocks noChangeAspect="1"/>
            </p:cNvSpPr>
            <p:nvPr/>
          </p:nvSpPr>
          <p:spPr>
            <a:xfrm flipH="1">
              <a:off x="3978" y="434"/>
              <a:ext cx="0" cy="240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3" name="Line 19"/>
            <p:cNvSpPr>
              <a:spLocks noChangeAspect="1"/>
            </p:cNvSpPr>
            <p:nvPr/>
          </p:nvSpPr>
          <p:spPr>
            <a:xfrm flipH="1">
              <a:off x="4062" y="461"/>
              <a:ext cx="10" cy="15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4" name="Line 20"/>
            <p:cNvSpPr>
              <a:spLocks noChangeAspect="1"/>
            </p:cNvSpPr>
            <p:nvPr/>
          </p:nvSpPr>
          <p:spPr>
            <a:xfrm flipH="1">
              <a:off x="4146" y="470"/>
              <a:ext cx="19" cy="155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5" name="Line 21"/>
            <p:cNvSpPr>
              <a:spLocks noChangeAspect="1"/>
            </p:cNvSpPr>
            <p:nvPr/>
          </p:nvSpPr>
          <p:spPr>
            <a:xfrm flipH="1">
              <a:off x="4229" y="484"/>
              <a:ext cx="29" cy="15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6" name="Line 22"/>
            <p:cNvSpPr>
              <a:spLocks noChangeAspect="1"/>
            </p:cNvSpPr>
            <p:nvPr/>
          </p:nvSpPr>
          <p:spPr>
            <a:xfrm flipH="1">
              <a:off x="4312" y="504"/>
              <a:ext cx="37" cy="15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7" name="Line 23"/>
            <p:cNvSpPr>
              <a:spLocks noChangeAspect="1"/>
            </p:cNvSpPr>
            <p:nvPr/>
          </p:nvSpPr>
          <p:spPr>
            <a:xfrm flipH="1">
              <a:off x="4350" y="530"/>
              <a:ext cx="89" cy="288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8" name="Line 24"/>
            <p:cNvSpPr>
              <a:spLocks noChangeAspect="1"/>
            </p:cNvSpPr>
            <p:nvPr/>
          </p:nvSpPr>
          <p:spPr>
            <a:xfrm flipH="1">
              <a:off x="4473" y="559"/>
              <a:ext cx="55" cy="146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49" name="Line 25"/>
            <p:cNvSpPr>
              <a:spLocks noChangeAspect="1"/>
            </p:cNvSpPr>
            <p:nvPr/>
          </p:nvSpPr>
          <p:spPr>
            <a:xfrm flipH="1">
              <a:off x="4551" y="595"/>
              <a:ext cx="64" cy="14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50" name="Line 26"/>
            <p:cNvSpPr>
              <a:spLocks noChangeAspect="1"/>
            </p:cNvSpPr>
            <p:nvPr/>
          </p:nvSpPr>
          <p:spPr>
            <a:xfrm flipH="1">
              <a:off x="4627" y="635"/>
              <a:ext cx="72" cy="139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51" name="Line 27"/>
            <p:cNvSpPr>
              <a:spLocks noChangeAspect="1"/>
            </p:cNvSpPr>
            <p:nvPr/>
          </p:nvSpPr>
          <p:spPr>
            <a:xfrm flipH="1">
              <a:off x="4700" y="681"/>
              <a:ext cx="81" cy="13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52" name="Line 28"/>
            <p:cNvSpPr>
              <a:spLocks noChangeAspect="1"/>
            </p:cNvSpPr>
            <p:nvPr/>
          </p:nvSpPr>
          <p:spPr>
            <a:xfrm flipH="1">
              <a:off x="4736" y="722"/>
              <a:ext cx="130" cy="19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53" name="Line 29"/>
            <p:cNvSpPr>
              <a:spLocks noChangeAspect="1"/>
            </p:cNvSpPr>
            <p:nvPr/>
          </p:nvSpPr>
          <p:spPr>
            <a:xfrm flipH="1">
              <a:off x="4839" y="787"/>
              <a:ext cx="96" cy="123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54" name="Line 30"/>
            <p:cNvSpPr>
              <a:spLocks noChangeAspect="1"/>
            </p:cNvSpPr>
            <p:nvPr/>
          </p:nvSpPr>
          <p:spPr>
            <a:xfrm flipH="1">
              <a:off x="4904" y="847"/>
              <a:ext cx="104" cy="11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55" name="Line 31"/>
            <p:cNvSpPr>
              <a:spLocks noChangeAspect="1"/>
            </p:cNvSpPr>
            <p:nvPr/>
          </p:nvSpPr>
          <p:spPr>
            <a:xfrm flipH="1">
              <a:off x="4966" y="910"/>
              <a:ext cx="110" cy="11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56" name="Line 32"/>
            <p:cNvSpPr>
              <a:spLocks noChangeAspect="1"/>
            </p:cNvSpPr>
            <p:nvPr/>
          </p:nvSpPr>
          <p:spPr>
            <a:xfrm flipH="1">
              <a:off x="5025" y="978"/>
              <a:ext cx="116" cy="10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57" name="Line 33"/>
            <p:cNvSpPr>
              <a:spLocks noChangeAspect="1"/>
            </p:cNvSpPr>
            <p:nvPr/>
          </p:nvSpPr>
          <p:spPr>
            <a:xfrm flipH="1">
              <a:off x="4992" y="1025"/>
              <a:ext cx="240" cy="19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32858" name="Text Box 34"/>
            <p:cNvSpPr txBox="1"/>
            <p:nvPr/>
          </p:nvSpPr>
          <p:spPr>
            <a:xfrm>
              <a:off x="2993" y="1173"/>
              <a:ext cx="223" cy="269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2795">
                  <a:latin typeface="Times New Roman" panose="02020603050405020304" charset="0"/>
                </a:rPr>
                <a:t>0</a:t>
              </a:r>
              <a:endParaRPr lang="en-US" altLang="zh-CN" sz="27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2859" name="Text Box 35"/>
            <p:cNvSpPr txBox="1"/>
            <p:nvPr/>
          </p:nvSpPr>
          <p:spPr>
            <a:xfrm>
              <a:off x="3521" y="792"/>
              <a:ext cx="336" cy="266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2795">
                  <a:latin typeface="Times New Roman" panose="02020603050405020304" charset="0"/>
                </a:rPr>
                <a:t>0.2</a:t>
              </a:r>
              <a:endParaRPr lang="en-US" altLang="zh-CN" sz="27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2860" name="Text Box 36"/>
            <p:cNvSpPr txBox="1"/>
            <p:nvPr/>
          </p:nvSpPr>
          <p:spPr>
            <a:xfrm>
              <a:off x="4224" y="770"/>
              <a:ext cx="398" cy="218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2795">
                  <a:latin typeface="Times New Roman" panose="02020603050405020304" charset="0"/>
                </a:rPr>
                <a:t>0.4</a:t>
              </a:r>
              <a:endParaRPr lang="en-US" altLang="zh-CN" sz="27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2861" name="Text Box 37"/>
            <p:cNvSpPr txBox="1"/>
            <p:nvPr/>
          </p:nvSpPr>
          <p:spPr>
            <a:xfrm>
              <a:off x="4752" y="1154"/>
              <a:ext cx="320" cy="258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2795">
                  <a:latin typeface="Times New Roman" panose="02020603050405020304" charset="0"/>
                </a:rPr>
                <a:t>0.6</a:t>
              </a:r>
              <a:endParaRPr lang="en-US" altLang="zh-CN" sz="27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2862" name="Text Box 38"/>
            <p:cNvSpPr txBox="1"/>
            <p:nvPr/>
          </p:nvSpPr>
          <p:spPr>
            <a:xfrm>
              <a:off x="3936" y="1298"/>
              <a:ext cx="262" cy="22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A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2863" name="Line 39"/>
            <p:cNvSpPr>
              <a:spLocks noChangeAspect="1"/>
            </p:cNvSpPr>
            <p:nvPr/>
          </p:nvSpPr>
          <p:spPr>
            <a:xfrm>
              <a:off x="3280" y="618"/>
              <a:ext cx="721" cy="130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triangle" w="sm" len="lg"/>
              <a:tailEnd type="none" w="sm" len="lg"/>
            </a:ln>
          </p:spPr>
          <p:txBody>
            <a:bodyPr/>
            <a:lstStyle/>
            <a:p/>
          </p:txBody>
        </p:sp>
        <p:grpSp>
          <p:nvGrpSpPr>
            <p:cNvPr id="32864" name="Group 40"/>
            <p:cNvGrpSpPr/>
            <p:nvPr/>
          </p:nvGrpSpPr>
          <p:grpSpPr>
            <a:xfrm>
              <a:off x="2460" y="48"/>
              <a:ext cx="3204" cy="1989"/>
              <a:chOff x="4226" y="654"/>
              <a:chExt cx="3934" cy="2442"/>
            </a:xfrm>
          </p:grpSpPr>
          <p:grpSp>
            <p:nvGrpSpPr>
              <p:cNvPr id="32865" name="Group 41"/>
              <p:cNvGrpSpPr>
                <a:grpSpLocks noChangeAspect="1"/>
              </p:cNvGrpSpPr>
              <p:nvPr/>
            </p:nvGrpSpPr>
            <p:grpSpPr>
              <a:xfrm>
                <a:off x="4313" y="880"/>
                <a:ext cx="3550" cy="2216"/>
                <a:chOff x="2162" y="781"/>
                <a:chExt cx="5076" cy="3170"/>
              </a:xfrm>
            </p:grpSpPr>
            <p:grpSp>
              <p:nvGrpSpPr>
                <p:cNvPr id="32866" name="Group 42"/>
                <p:cNvGrpSpPr>
                  <a:grpSpLocks noChangeAspect="1"/>
                </p:cNvGrpSpPr>
                <p:nvPr/>
              </p:nvGrpSpPr>
              <p:grpSpPr>
                <a:xfrm>
                  <a:off x="2162" y="781"/>
                  <a:ext cx="5076" cy="1462"/>
                  <a:chOff x="1662" y="860"/>
                  <a:chExt cx="5076" cy="1462"/>
                </a:xfrm>
              </p:grpSpPr>
              <p:sp>
                <p:nvSpPr>
                  <p:cNvPr id="32867" name="Line 43"/>
                  <p:cNvSpPr>
                    <a:spLocks noChangeAspect="1"/>
                  </p:cNvSpPr>
                  <p:nvPr/>
                </p:nvSpPr>
                <p:spPr>
                  <a:xfrm>
                    <a:off x="1662" y="1986"/>
                    <a:ext cx="423" cy="33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68" name="Line 44"/>
                  <p:cNvSpPr>
                    <a:spLocks noChangeAspect="1"/>
                  </p:cNvSpPr>
                  <p:nvPr/>
                </p:nvSpPr>
                <p:spPr>
                  <a:xfrm>
                    <a:off x="1966" y="1998"/>
                    <a:ext cx="223" cy="2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69" name="Line 45"/>
                  <p:cNvSpPr>
                    <a:spLocks noChangeAspect="1"/>
                  </p:cNvSpPr>
                  <p:nvPr/>
                </p:nvSpPr>
                <p:spPr>
                  <a:xfrm>
                    <a:off x="2090" y="1867"/>
                    <a:ext cx="211" cy="21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0" name="Line 46"/>
                  <p:cNvSpPr>
                    <a:spLocks noChangeAspect="1"/>
                  </p:cNvSpPr>
                  <p:nvPr/>
                </p:nvSpPr>
                <p:spPr>
                  <a:xfrm>
                    <a:off x="2222" y="1745"/>
                    <a:ext cx="198" cy="225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1" name="Line 47"/>
                  <p:cNvSpPr>
                    <a:spLocks noChangeAspect="1"/>
                  </p:cNvSpPr>
                  <p:nvPr/>
                </p:nvSpPr>
                <p:spPr>
                  <a:xfrm>
                    <a:off x="2361" y="1630"/>
                    <a:ext cx="184" cy="23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2" name="Line 48"/>
                  <p:cNvSpPr>
                    <a:spLocks noChangeAspect="1"/>
                  </p:cNvSpPr>
                  <p:nvPr/>
                </p:nvSpPr>
                <p:spPr>
                  <a:xfrm>
                    <a:off x="2427" y="1408"/>
                    <a:ext cx="248" cy="36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3" name="Line 49"/>
                  <p:cNvSpPr>
                    <a:spLocks noChangeAspect="1"/>
                  </p:cNvSpPr>
                  <p:nvPr/>
                </p:nvSpPr>
                <p:spPr>
                  <a:xfrm>
                    <a:off x="2658" y="1427"/>
                    <a:ext cx="154" cy="25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4" name="Line 50"/>
                  <p:cNvSpPr>
                    <a:spLocks noChangeAspect="1"/>
                  </p:cNvSpPr>
                  <p:nvPr/>
                </p:nvSpPr>
                <p:spPr>
                  <a:xfrm>
                    <a:off x="2815" y="1339"/>
                    <a:ext cx="138" cy="26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5" name="Line 51"/>
                  <p:cNvSpPr>
                    <a:spLocks noChangeAspect="1"/>
                  </p:cNvSpPr>
                  <p:nvPr/>
                </p:nvSpPr>
                <p:spPr>
                  <a:xfrm>
                    <a:off x="2977" y="1261"/>
                    <a:ext cx="122" cy="27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6" name="Line 52"/>
                  <p:cNvSpPr>
                    <a:spLocks noChangeAspect="1"/>
                  </p:cNvSpPr>
                  <p:nvPr/>
                </p:nvSpPr>
                <p:spPr>
                  <a:xfrm>
                    <a:off x="3143" y="1192"/>
                    <a:ext cx="106" cy="28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7" name="Line 53"/>
                  <p:cNvSpPr>
                    <a:spLocks noChangeAspect="1"/>
                  </p:cNvSpPr>
                  <p:nvPr/>
                </p:nvSpPr>
                <p:spPr>
                  <a:xfrm>
                    <a:off x="3243" y="905"/>
                    <a:ext cx="159" cy="51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8" name="Line 54"/>
                  <p:cNvSpPr>
                    <a:spLocks noChangeAspect="1"/>
                  </p:cNvSpPr>
                  <p:nvPr/>
                </p:nvSpPr>
                <p:spPr>
                  <a:xfrm>
                    <a:off x="3487" y="1086"/>
                    <a:ext cx="71" cy="29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79" name="Line 55"/>
                  <p:cNvSpPr>
                    <a:spLocks noChangeAspect="1"/>
                  </p:cNvSpPr>
                  <p:nvPr/>
                </p:nvSpPr>
                <p:spPr>
                  <a:xfrm>
                    <a:off x="3663" y="1048"/>
                    <a:ext cx="54" cy="29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0" name="Line 56"/>
                  <p:cNvSpPr>
                    <a:spLocks noChangeAspect="1"/>
                  </p:cNvSpPr>
                  <p:nvPr/>
                </p:nvSpPr>
                <p:spPr>
                  <a:xfrm>
                    <a:off x="3841" y="1022"/>
                    <a:ext cx="36" cy="29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1" name="Line 57"/>
                  <p:cNvSpPr>
                    <a:spLocks noChangeAspect="1"/>
                  </p:cNvSpPr>
                  <p:nvPr/>
                </p:nvSpPr>
                <p:spPr>
                  <a:xfrm>
                    <a:off x="4020" y="1005"/>
                    <a:ext cx="18" cy="3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2" name="Line 58"/>
                  <p:cNvSpPr>
                    <a:spLocks noChangeAspect="1"/>
                  </p:cNvSpPr>
                  <p:nvPr/>
                </p:nvSpPr>
                <p:spPr>
                  <a:xfrm flipH="1">
                    <a:off x="4200" y="860"/>
                    <a:ext cx="0" cy="44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3" name="Line 59"/>
                  <p:cNvSpPr>
                    <a:spLocks noChangeAspect="1"/>
                  </p:cNvSpPr>
                  <p:nvPr/>
                </p:nvSpPr>
                <p:spPr>
                  <a:xfrm flipH="1">
                    <a:off x="4362" y="1005"/>
                    <a:ext cx="18" cy="3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4" name="Line 60"/>
                  <p:cNvSpPr>
                    <a:spLocks noChangeAspect="1"/>
                  </p:cNvSpPr>
                  <p:nvPr/>
                </p:nvSpPr>
                <p:spPr>
                  <a:xfrm flipH="1">
                    <a:off x="4523" y="1022"/>
                    <a:ext cx="36" cy="29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5" name="Line 61"/>
                  <p:cNvSpPr>
                    <a:spLocks noChangeAspect="1"/>
                  </p:cNvSpPr>
                  <p:nvPr/>
                </p:nvSpPr>
                <p:spPr>
                  <a:xfrm flipH="1">
                    <a:off x="4683" y="1048"/>
                    <a:ext cx="54" cy="29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6" name="Line 62"/>
                  <p:cNvSpPr>
                    <a:spLocks noChangeAspect="1"/>
                  </p:cNvSpPr>
                  <p:nvPr/>
                </p:nvSpPr>
                <p:spPr>
                  <a:xfrm flipH="1">
                    <a:off x="4842" y="1086"/>
                    <a:ext cx="71" cy="29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7" name="Line 63"/>
                  <p:cNvSpPr>
                    <a:spLocks noChangeAspect="1"/>
                  </p:cNvSpPr>
                  <p:nvPr/>
                </p:nvSpPr>
                <p:spPr>
                  <a:xfrm flipH="1">
                    <a:off x="4998" y="905"/>
                    <a:ext cx="159" cy="51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8" name="Line 64"/>
                  <p:cNvSpPr>
                    <a:spLocks noChangeAspect="1"/>
                  </p:cNvSpPr>
                  <p:nvPr/>
                </p:nvSpPr>
                <p:spPr>
                  <a:xfrm flipH="1">
                    <a:off x="5151" y="1192"/>
                    <a:ext cx="106" cy="28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89" name="Line 65"/>
                  <p:cNvSpPr>
                    <a:spLocks noChangeAspect="1"/>
                  </p:cNvSpPr>
                  <p:nvPr/>
                </p:nvSpPr>
                <p:spPr>
                  <a:xfrm flipH="1">
                    <a:off x="5301" y="1261"/>
                    <a:ext cx="122" cy="27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90" name="Line 66"/>
                  <p:cNvSpPr>
                    <a:spLocks noChangeAspect="1"/>
                  </p:cNvSpPr>
                  <p:nvPr/>
                </p:nvSpPr>
                <p:spPr>
                  <a:xfrm flipH="1">
                    <a:off x="5447" y="1339"/>
                    <a:ext cx="138" cy="26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91" name="Line 67"/>
                  <p:cNvSpPr>
                    <a:spLocks noChangeAspect="1"/>
                  </p:cNvSpPr>
                  <p:nvPr/>
                </p:nvSpPr>
                <p:spPr>
                  <a:xfrm flipH="1">
                    <a:off x="5588" y="1427"/>
                    <a:ext cx="154" cy="25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92" name="Line 68"/>
                  <p:cNvSpPr>
                    <a:spLocks noChangeAspect="1"/>
                  </p:cNvSpPr>
                  <p:nvPr/>
                </p:nvSpPr>
                <p:spPr>
                  <a:xfrm flipH="1">
                    <a:off x="5725" y="1408"/>
                    <a:ext cx="248" cy="36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93" name="Line 69"/>
                  <p:cNvSpPr>
                    <a:spLocks noChangeAspect="1"/>
                  </p:cNvSpPr>
                  <p:nvPr/>
                </p:nvSpPr>
                <p:spPr>
                  <a:xfrm flipH="1">
                    <a:off x="5855" y="1630"/>
                    <a:ext cx="184" cy="23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94" name="Line 70"/>
                  <p:cNvSpPr>
                    <a:spLocks noChangeAspect="1"/>
                  </p:cNvSpPr>
                  <p:nvPr/>
                </p:nvSpPr>
                <p:spPr>
                  <a:xfrm flipH="1">
                    <a:off x="5980" y="1745"/>
                    <a:ext cx="198" cy="225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95" name="Line 71"/>
                  <p:cNvSpPr>
                    <a:spLocks noChangeAspect="1"/>
                  </p:cNvSpPr>
                  <p:nvPr/>
                </p:nvSpPr>
                <p:spPr>
                  <a:xfrm flipH="1">
                    <a:off x="6099" y="1867"/>
                    <a:ext cx="211" cy="21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96" name="Line 72"/>
                  <p:cNvSpPr>
                    <a:spLocks noChangeAspect="1"/>
                  </p:cNvSpPr>
                  <p:nvPr/>
                </p:nvSpPr>
                <p:spPr>
                  <a:xfrm flipH="1">
                    <a:off x="6211" y="1998"/>
                    <a:ext cx="223" cy="2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32897" name="Line 73"/>
                  <p:cNvSpPr>
                    <a:spLocks noChangeAspect="1"/>
                  </p:cNvSpPr>
                  <p:nvPr/>
                </p:nvSpPr>
                <p:spPr>
                  <a:xfrm flipH="1">
                    <a:off x="6315" y="1986"/>
                    <a:ext cx="423" cy="33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</p:grpSp>
            <p:sp>
              <p:nvSpPr>
                <p:cNvPr id="32898" name="Arc 74"/>
                <p:cNvSpPr>
                  <a:spLocks noChangeAspect="1"/>
                </p:cNvSpPr>
                <p:nvPr/>
              </p:nvSpPr>
              <p:spPr>
                <a:xfrm>
                  <a:off x="2573" y="1212"/>
                  <a:ext cx="4268" cy="2739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69" y="17"/>
                    </a:cxn>
                    <a:cxn ang="0">
                      <a:pos x="34" y="44"/>
                    </a:cxn>
                  </a:cxnLst>
                  <a:pathLst>
                    <a:path w="33667" h="21600" fill="none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</a:path>
                    <a:path w="33667" h="21600" stroke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 sz="135"/>
                </a:p>
              </p:txBody>
            </p:sp>
          </p:grpSp>
          <p:sp>
            <p:nvSpPr>
              <p:cNvPr id="32899" name="Text Box 75"/>
              <p:cNvSpPr txBox="1"/>
              <p:nvPr/>
            </p:nvSpPr>
            <p:spPr>
              <a:xfrm>
                <a:off x="4226" y="142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0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32900" name="Text Box 76"/>
              <p:cNvSpPr txBox="1"/>
              <p:nvPr/>
            </p:nvSpPr>
            <p:spPr>
              <a:xfrm>
                <a:off x="5270" y="65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1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32901" name="Text Box 77"/>
              <p:cNvSpPr txBox="1"/>
              <p:nvPr/>
            </p:nvSpPr>
            <p:spPr>
              <a:xfrm>
                <a:off x="6706" y="65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2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32902" name="Text Box 78"/>
              <p:cNvSpPr txBox="1"/>
              <p:nvPr/>
            </p:nvSpPr>
            <p:spPr>
              <a:xfrm>
                <a:off x="7860" y="1458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3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</p:grpSp>
        <p:sp>
          <p:nvSpPr>
            <p:cNvPr id="32903" name="Text Box 79"/>
            <p:cNvSpPr txBox="1"/>
            <p:nvPr/>
          </p:nvSpPr>
          <p:spPr>
            <a:xfrm>
              <a:off x="3765" y="1097"/>
              <a:ext cx="671" cy="391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 err="1">
                  <a:solidFill>
                    <a:schemeClr val="tx1"/>
                  </a:solidFill>
                  <a:latin typeface="Times New Roman" panose="02020603050405020304" charset="0"/>
                </a:rPr>
                <a:t>mA</a:t>
              </a:r>
              <a:endParaRPr lang="en-US" altLang="zh-CN" sz="3195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32904" name="Line 80"/>
            <p:cNvSpPr>
              <a:spLocks noChangeAspect="1"/>
            </p:cNvSpPr>
            <p:nvPr/>
          </p:nvSpPr>
          <p:spPr>
            <a:xfrm>
              <a:off x="3280" y="618"/>
              <a:ext cx="721" cy="130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triangle" w="med" len="med"/>
              <a:tailEnd type="none" w="med" len="med"/>
            </a:ln>
          </p:spPr>
          <p:txBody>
            <a:bodyPr/>
            <a:lstStyle/>
            <a:p/>
          </p:txBody>
        </p:sp>
      </p:grpSp>
      <p:grpSp>
        <p:nvGrpSpPr>
          <p:cNvPr id="32905" name="Group 5"/>
          <p:cNvGrpSpPr/>
          <p:nvPr/>
        </p:nvGrpSpPr>
        <p:grpSpPr>
          <a:xfrm>
            <a:off x="1219686" y="592808"/>
            <a:ext cx="8518079" cy="695191"/>
            <a:chOff x="124" y="311"/>
            <a:chExt cx="4332" cy="625"/>
          </a:xfrm>
        </p:grpSpPr>
        <p:sp>
          <p:nvSpPr>
            <p:cNvPr id="32906" name="AutoShape 6"/>
            <p:cNvSpPr/>
            <p:nvPr/>
          </p:nvSpPr>
          <p:spPr>
            <a:xfrm>
              <a:off x="158" y="311"/>
              <a:ext cx="4163" cy="62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rgbClr val="99FF99"/>
                </a:gs>
                <a:gs pos="100000">
                  <a:srgbClr val="FFFFFF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795" b="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157" name="Text Box 7"/>
            <p:cNvSpPr txBox="1">
              <a:spLocks noChangeArrowheads="1"/>
            </p:cNvSpPr>
            <p:nvPr/>
          </p:nvSpPr>
          <p:spPr bwMode="auto">
            <a:xfrm>
              <a:off x="124" y="401"/>
              <a:ext cx="4332" cy="46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rgbClr val="000000"/>
                </a:buClr>
              </a:pPr>
              <a:r>
                <a:rPr lang="en-US" altLang="zh-CN" sz="2795" noProof="1">
                  <a:effectLst>
                    <a:outerShdw blurRad="38100" dist="38100" dir="2700000">
                      <a:srgbClr val="FFFFFF"/>
                    </a:outerShdw>
                  </a:effectLst>
                  <a:latin typeface="Times New Roman" panose="02020603050405020304" charset="0"/>
                  <a:ea typeface="Times New Roman" panose="02020603050405020304" charset="0"/>
                  <a:cs typeface="+mn-ea"/>
                </a:rPr>
                <a:t> </a:t>
              </a:r>
              <a:r>
                <a:rPr lang="zh-CN" altLang="en-US" sz="2795" b="1" noProof="1">
                  <a:solidFill>
                    <a:schemeClr val="tx1"/>
                  </a:solidFill>
                  <a:effectLst>
                    <a:outerShdw blurRad="38100" dist="38100" dir="2700000">
                      <a:srgbClr val="FFFFFF"/>
                    </a:outerShdw>
                  </a:effectLst>
                  <a:latin typeface="Times New Roman" panose="02020603050405020304" charset="0"/>
                  <a:ea typeface="Times New Roman" panose="02020603050405020304" charset="0"/>
                  <a:cs typeface="+mn-ea"/>
                </a:rPr>
                <a:t>总结：把小量程的电流表改装成大量程的电流表。</a:t>
              </a:r>
              <a:endParaRPr lang="zh-CN" altLang="en-US" sz="2795" b="1" noProof="1">
                <a:solidFill>
                  <a:schemeClr val="tx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charset="0"/>
                <a:ea typeface="Times New Roman" panose="02020603050405020304" charset="0"/>
                <a:cs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8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7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14" grpId="0"/>
      <p:bldP spid="678915" grpId="0"/>
      <p:bldP spid="6789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矩形 1"/>
          <p:cNvSpPr>
            <a:spLocks noChangeArrowheads="1"/>
          </p:cNvSpPr>
          <p:nvPr/>
        </p:nvSpPr>
        <p:spPr bwMode="auto">
          <a:xfrm>
            <a:off x="56515" y="706120"/>
            <a:ext cx="11543665" cy="119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1619250" algn=""/>
              </a:tabLst>
              <a:defRPr>
                <a:solidFill>
                  <a:schemeClr val="tx1"/>
                </a:solidFill>
                <a:latin typeface="Calibri" panose="020F0502020204030204"/>
                <a:ea typeface="宋体" panose="02010600030101010101" pitchFamily="2" charset="-122"/>
              </a:defRPr>
            </a:lvl1pPr>
            <a:lvl2pPr marL="742950" indent="-285750" eaLnBrk="0" hangingPunct="0">
              <a:tabLst>
                <a:tab pos="1619250" algn=""/>
              </a:tabLst>
              <a:defRPr>
                <a:solidFill>
                  <a:schemeClr val="tx1"/>
                </a:solidFill>
                <a:latin typeface="Calibri" panose="020F0502020204030204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1619250" algn=""/>
              </a:tabLst>
              <a:defRPr>
                <a:solidFill>
                  <a:schemeClr val="tx1"/>
                </a:solidFill>
                <a:latin typeface="Calibri" panose="020F0502020204030204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1619250" algn=""/>
              </a:tabLst>
              <a:defRPr>
                <a:solidFill>
                  <a:schemeClr val="tx1"/>
                </a:solidFill>
                <a:latin typeface="Calibri" panose="020F0502020204030204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1619250" algn=""/>
              </a:tabLst>
              <a:defRPr>
                <a:solidFill>
                  <a:schemeClr val="tx1"/>
                </a:solidFill>
                <a:latin typeface="Calibri" panose="020F0502020204030204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0" algn=""/>
              </a:tabLst>
              <a:defRPr>
                <a:solidFill>
                  <a:schemeClr val="tx1"/>
                </a:solidFill>
                <a:latin typeface="Calibri" panose="020F0502020204030204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0" algn=""/>
              </a:tabLst>
              <a:defRPr>
                <a:solidFill>
                  <a:schemeClr val="tx1"/>
                </a:solidFill>
                <a:latin typeface="Calibri" panose="020F0502020204030204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0" algn=""/>
              </a:tabLst>
              <a:defRPr>
                <a:solidFill>
                  <a:schemeClr val="tx1"/>
                </a:solidFill>
                <a:latin typeface="Calibri" panose="020F0502020204030204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0" algn=""/>
              </a:tabLst>
              <a:defRPr>
                <a:solidFill>
                  <a:schemeClr val="tx1"/>
                </a:solidFill>
                <a:latin typeface="Calibri" panose="020F0502020204030204"/>
                <a:ea typeface="宋体" panose="02010600030101010101" pitchFamily="2" charset="-122"/>
              </a:defRPr>
            </a:lvl9pPr>
          </a:lstStyle>
          <a:p>
            <a:pPr marL="28829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20520" algn=""/>
                <a:tab pos="2070735" algn=""/>
              </a:tabLst>
              <a:defRPr/>
            </a:pP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例</a:t>
            </a:r>
            <a:r>
              <a:rPr kumimoji="0" lang="en-US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2.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如图所示，有一个表头</a:t>
            </a:r>
            <a:r>
              <a:rPr kumimoji="0" lang="en-US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G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，满偏电流</a:t>
            </a:r>
            <a:r>
              <a:rPr kumimoji="0" lang="en-US" altLang="zh-CN" sz="24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I</a:t>
            </a:r>
            <a:r>
              <a:rPr kumimoji="0" lang="en-US" altLang="zh-CN" sz="2400" b="1" i="0" u="none" strike="noStrike" kern="1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g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＝</a:t>
            </a:r>
            <a:r>
              <a:rPr kumimoji="0" lang="en-US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500 mA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，内阻</a:t>
            </a:r>
            <a:r>
              <a:rPr kumimoji="0" lang="en-US" altLang="zh-CN" sz="2400" b="1" i="1" u="none" strike="noStrike" kern="100" cap="none" spc="0" normalizeH="0" baseline="0" noProof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R</a:t>
            </a:r>
            <a:r>
              <a:rPr kumimoji="0" lang="en-US" altLang="zh-CN" sz="2400" b="1" i="0" u="none" strike="noStrike" kern="100" cap="none" spc="0" normalizeH="0" baseline="-25000" noProof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g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＝</a:t>
            </a:r>
            <a:r>
              <a:rPr kumimoji="0" lang="en-US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200 Ω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，将它改装为有</a:t>
            </a:r>
            <a:r>
              <a:rPr kumimoji="0" lang="en-US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0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～</a:t>
            </a:r>
            <a:r>
              <a:rPr kumimoji="0" lang="en-US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1 A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和</a:t>
            </a:r>
            <a:r>
              <a:rPr kumimoji="0" lang="en-US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0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～</a:t>
            </a:r>
            <a:r>
              <a:rPr kumimoji="0" lang="en-US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10 A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两种量程的电流表，求</a:t>
            </a:r>
            <a:r>
              <a:rPr kumimoji="0" lang="en-US" altLang="zh-CN" sz="24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R</a:t>
            </a:r>
            <a:r>
              <a:rPr kumimoji="0" lang="en-US" altLang="zh-CN" sz="2400" b="1" i="0" u="none" strike="noStrike" kern="1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1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、</a:t>
            </a:r>
            <a:r>
              <a:rPr kumimoji="0" lang="en-US" altLang="zh-CN" sz="24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R</a:t>
            </a:r>
            <a:r>
              <a:rPr kumimoji="0" lang="en-US" altLang="zh-CN" sz="2400" b="1" i="0" u="none" strike="noStrike" kern="1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2</a:t>
            </a:r>
            <a:r>
              <a:rPr kumimoji="0" lang="zh-CN" altLang="zh-CN" sz="24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的阻值各为多大？</a:t>
            </a:r>
            <a:endParaRPr kumimoji="0" lang="zh-CN" altLang="zh-CN" sz="1050" b="0" i="0" u="none" strike="noStrike" kern="1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/>
            </a:endParaRPr>
          </a:p>
        </p:txBody>
      </p:sp>
      <p:pic>
        <p:nvPicPr>
          <p:cNvPr id="46082" name="Picture 6" descr="ax54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24658" y="1904683"/>
            <a:ext cx="2463800" cy="19732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2261870" y="3877945"/>
            <a:ext cx="402590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20520" algn=""/>
                <a:tab pos="2070735" algn=""/>
              </a:tabLst>
              <a:defRPr/>
            </a:pPr>
            <a:r>
              <a:rPr lang="zh-CN" altLang="zh-CN" sz="2400" b="1" kern="1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答案　</a:t>
            </a:r>
            <a:r>
              <a:rPr lang="en-US" altLang="zh-CN" sz="2400" b="1" i="1" kern="1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  <a:sym typeface="+mn-ea"/>
              </a:rPr>
              <a:t>R</a:t>
            </a:r>
            <a:r>
              <a:rPr lang="en-US" altLang="zh-CN" sz="2400" b="1" kern="100" baseline="-25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  <a:sym typeface="+mn-ea"/>
              </a:rPr>
              <a:t>1</a:t>
            </a:r>
            <a:r>
              <a:rPr lang="zh-CN" altLang="zh-CN" sz="2400" b="1" kern="1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＝</a:t>
            </a:r>
            <a:r>
              <a:rPr lang="en-US" altLang="zh-CN" sz="2400" b="1" kern="1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  <a:sym typeface="+mn-ea"/>
              </a:rPr>
              <a:t>20 Ω</a:t>
            </a:r>
            <a:r>
              <a:rPr lang="zh-CN" altLang="zh-CN" sz="2400" b="1" kern="1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　</a:t>
            </a:r>
            <a:r>
              <a:rPr lang="en-US" altLang="zh-CN" sz="2400" b="1" i="1" kern="1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  <a:sym typeface="+mn-ea"/>
              </a:rPr>
              <a:t>R</a:t>
            </a:r>
            <a:r>
              <a:rPr lang="en-US" altLang="zh-CN" sz="2400" b="1" kern="100" baseline="-25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  <a:sym typeface="+mn-ea"/>
              </a:rPr>
              <a:t>2</a:t>
            </a:r>
            <a:r>
              <a:rPr lang="zh-CN" altLang="zh-CN" sz="2400" b="1" kern="1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＝</a:t>
            </a:r>
            <a:r>
              <a:rPr lang="en-US" altLang="zh-CN" sz="2400" b="1" kern="1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  <a:sym typeface="+mn-ea"/>
              </a:rPr>
              <a:t>180 Ω</a:t>
            </a:r>
            <a:endParaRPr lang="en-US" altLang="zh-CN" sz="2400" b="1" kern="10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Courier New" panose="02070309020205020404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内容占位符 1"/>
          <p:cNvSpPr>
            <a:spLocks noGrp="1"/>
          </p:cNvSpPr>
          <p:nvPr>
            <p:ph idx="4294967295"/>
          </p:nvPr>
        </p:nvSpPr>
        <p:spPr>
          <a:xfrm>
            <a:off x="296863" y="646748"/>
            <a:ext cx="5770562" cy="576262"/>
          </a:xfrm>
        </p:spPr>
        <p:txBody>
          <a:bodyPr anchor="t">
            <a:normAutofit fontScale="90000" lnSpcReduction="10000"/>
          </a:bodyPr>
          <a:lstStyle/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>
                <a:latin typeface="Times New Roman" panose="02020603050405020304" charset="0"/>
                <a:ea typeface="黑体" panose="02010609060101010101" charset="-122"/>
              </a:rPr>
              <a:t>表头改装为电压表及大量程电流表的比较：</a:t>
            </a:r>
            <a:endParaRPr lang="zh-CN" altLang="en-US" sz="2400">
              <a:latin typeface="Times New Roman" panose="02020603050405020304" charset="0"/>
              <a:ea typeface="黑体" panose="02010609060101010101" charset="-122"/>
            </a:endParaRPr>
          </a:p>
        </p:txBody>
      </p:sp>
      <p:graphicFrame>
        <p:nvGraphicFramePr>
          <p:cNvPr id="3" name="Group 2"/>
          <p:cNvGraphicFramePr>
            <a:graphicFrameLocks noGrp="1"/>
          </p:cNvGraphicFramePr>
          <p:nvPr/>
        </p:nvGraphicFramePr>
        <p:xfrm>
          <a:off x="1158875" y="1231583"/>
          <a:ext cx="8013700" cy="5282903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502417"/>
                <a:gridCol w="3296585"/>
                <a:gridCol w="3214698"/>
              </a:tblGrid>
              <a:tr h="781050"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改装电压表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改装电流表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</a:tr>
              <a:tr h="1495321"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电路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</a:tr>
              <a:tr h="747660"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R</a:t>
                      </a:r>
                      <a:r>
                        <a:rPr kumimoji="1" lang="zh-CN" altLang="en-US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的作用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  <a:ea typeface="黑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</a:tr>
              <a:tr h="1178659"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R</a:t>
                      </a:r>
                      <a:r>
                        <a:rPr kumimoji="1" lang="zh-CN" altLang="en-US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的计算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  <a:ea typeface="黑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</a:tr>
              <a:tr h="1080213"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电表的总电阻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  <a:tc>
                  <a:txBody>
                    <a:bodyPr wrap="square"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1447" marR="91447" marT="45724" marB="45724" vert="horz" anchor="ctr" anchorCtr="1" horzOverflow="overflow"/>
                </a:tc>
              </a:tr>
            </a:tbl>
          </a:graphicData>
        </a:graphic>
      </p:graphicFrame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3260725" y="3681413"/>
            <a:ext cx="137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4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4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4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4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4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分压</a:t>
            </a:r>
            <a:endParaRPr kumimoji="1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</a:endParaRPr>
          </a:p>
        </p:txBody>
      </p:sp>
      <p:sp>
        <p:nvSpPr>
          <p:cNvPr id="7" name="Text Box 31"/>
          <p:cNvSpPr txBox="1"/>
          <p:nvPr/>
        </p:nvSpPr>
        <p:spPr>
          <a:xfrm>
            <a:off x="6526213" y="3662363"/>
            <a:ext cx="152400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  <a:buFontTx/>
            </a:pPr>
            <a:r>
              <a:rPr lang="zh-CN" altLang="en-US" sz="32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分流</a:t>
            </a:r>
            <a:endParaRPr lang="zh-CN" altLang="en-US" sz="32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aphicFrame>
        <p:nvGraphicFramePr>
          <p:cNvPr id="175136" name="Object 32"/>
          <p:cNvGraphicFramePr>
            <a:graphicFrameLocks noChangeAspect="1"/>
          </p:cNvGraphicFramePr>
          <p:nvPr/>
        </p:nvGraphicFramePr>
        <p:xfrm>
          <a:off x="6067425" y="4386263"/>
          <a:ext cx="1835150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" r:id="rId1" imgW="851535" imgH="470535" progId="Equation.3">
                  <p:embed/>
                </p:oleObj>
              </mc:Choice>
              <mc:Fallback>
                <p:oleObj name="" r:id="rId1" imgW="851535" imgH="47053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067425" y="4386263"/>
                        <a:ext cx="1835150" cy="1108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7" name="Object 33"/>
          <p:cNvGraphicFramePr>
            <a:graphicFrameLocks noChangeAspect="1"/>
          </p:cNvGraphicFramePr>
          <p:nvPr/>
        </p:nvGraphicFramePr>
        <p:xfrm>
          <a:off x="2889250" y="4465638"/>
          <a:ext cx="174625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" r:id="rId3" imgW="749935" imgH="445135" progId="Equation.3">
                  <p:embed/>
                </p:oleObj>
              </mc:Choice>
              <mc:Fallback>
                <p:oleObj name="" r:id="rId3" imgW="749935" imgH="44513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9250" y="4465638"/>
                        <a:ext cx="1746250" cy="1028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8" name="Object 34"/>
          <p:cNvGraphicFramePr>
            <a:graphicFrameLocks noChangeAspect="1"/>
          </p:cNvGraphicFramePr>
          <p:nvPr/>
        </p:nvGraphicFramePr>
        <p:xfrm>
          <a:off x="2889250" y="5699760"/>
          <a:ext cx="244792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" r:id="rId5" imgW="775335" imgH="241300" progId="Equation.3">
                  <p:embed/>
                </p:oleObj>
              </mc:Choice>
              <mc:Fallback>
                <p:oleObj name="" r:id="rId5" imgW="775335" imgH="2413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89250" y="5699760"/>
                        <a:ext cx="2447925" cy="765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9" name="Object 35"/>
          <p:cNvGraphicFramePr>
            <a:graphicFrameLocks noChangeAspect="1"/>
          </p:cNvGraphicFramePr>
          <p:nvPr/>
        </p:nvGraphicFramePr>
        <p:xfrm>
          <a:off x="6289040" y="5494338"/>
          <a:ext cx="1998663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" r:id="rId7" imgW="800735" imgH="470535" progId="Equation.3">
                  <p:embed/>
                </p:oleObj>
              </mc:Choice>
              <mc:Fallback>
                <p:oleObj name="" r:id="rId7" imgW="800735" imgH="47053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89040" y="5494338"/>
                        <a:ext cx="1998663" cy="1174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图片 1" descr="(F]CFZ_3M$(50[)58L]B@WU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05225" y="2065020"/>
            <a:ext cx="1390939" cy="1404000"/>
          </a:xfrm>
          <a:prstGeom prst="rect">
            <a:avLst/>
          </a:prstGeom>
        </p:spPr>
      </p:pic>
      <p:pic>
        <p:nvPicPr>
          <p:cNvPr id="4" name="图片 3" descr=")FMVK~{7@1MS)I)PE`TQ)MF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7045" y="2028825"/>
            <a:ext cx="1391799" cy="1440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75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51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5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75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72415" y="1363345"/>
            <a:ext cx="116471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06070" fontAlgn="auto">
              <a:lnSpc>
                <a:spcPct val="150000"/>
              </a:lnSpc>
            </a:pPr>
            <a:r>
              <a:rPr lang="en-US" altLang="zh-CN" sz="2400" b="1">
                <a:ea typeface="宋体" panose="02010600030101010101" pitchFamily="2" charset="-122"/>
                <a:sym typeface="+mn-ea"/>
              </a:rPr>
              <a:t>    </a:t>
            </a:r>
            <a:r>
              <a:rPr lang="zh-CN" sz="2400" b="1">
                <a:ea typeface="宋体" panose="02010600030101010101" pitchFamily="2" charset="-122"/>
                <a:sym typeface="+mn-ea"/>
              </a:rPr>
              <a:t>按图所示的电路对改装后的电表进行校对．校对时注意搞清楚改装后电表刻度盘每一小格表示多大的数值．</a:t>
            </a:r>
            <a:endParaRPr lang="zh-CN" altLang="en-US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02615" y="753110"/>
            <a:ext cx="24180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四</a:t>
            </a:r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</a:t>
            </a:r>
            <a:r>
              <a:rPr 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电表的校对</a:t>
            </a:r>
            <a:endParaRPr lang="zh-CN" altLang="en-US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-2147482589" descr="KTX1831-2-37.T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74303" y="2906395"/>
            <a:ext cx="6640623" cy="2592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77485" y="778619"/>
            <a:ext cx="11836315" cy="355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8896" tIns="54448" rIns="108896" bIns="54448">
            <a:spAutoFit/>
          </a:bodyPr>
          <a:lstStyle>
            <a:lvl1pPr indent="80518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07188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509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430655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indent="0">
              <a:lnSpc>
                <a:spcPct val="200000"/>
              </a:lnSpc>
            </a:pPr>
            <a:r>
              <a:rPr lang="zh-CN" altLang="en-US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例</a:t>
            </a:r>
            <a:r>
              <a:rPr lang="en-US" altLang="zh-CN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3.</a:t>
            </a:r>
            <a:r>
              <a:rPr lang="zh-CN" altLang="en-US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有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一满偏电流</a:t>
            </a:r>
            <a:r>
              <a:rPr lang="en-US" altLang="zh-CN" sz="2800" i="1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I</a:t>
            </a:r>
            <a:r>
              <a:rPr lang="en-US" altLang="zh-CN" sz="2800" baseline="-2500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=5mA,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内阻</a:t>
            </a:r>
            <a:r>
              <a:rPr lang="en-US" altLang="zh-CN" sz="2800" i="1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lang="en-US" altLang="zh-CN" sz="2800" baseline="-2500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=400</a:t>
            </a:r>
            <a:r>
              <a:rPr lang="el-GR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的电流表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G,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若把它改装成量程为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10V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的电压表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应</a:t>
            </a:r>
            <a:r>
              <a:rPr lang="en-US" altLang="zh-CN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______</a:t>
            </a:r>
            <a:r>
              <a:rPr lang="zh-CN" altLang="en-US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一个</a:t>
            </a:r>
            <a:r>
              <a:rPr lang="en-US" altLang="zh-CN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_______</a:t>
            </a:r>
            <a:r>
              <a:rPr lang="el-GR" altLang="zh-CN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的分压电阻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该电压表的内阻为 </a:t>
            </a:r>
            <a:r>
              <a:rPr lang="en-US" altLang="zh-CN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_______</a:t>
            </a:r>
            <a:r>
              <a:rPr lang="el-GR" altLang="zh-CN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;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若把它改装成量程为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3A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的电流表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应</a:t>
            </a:r>
            <a:r>
              <a:rPr lang="en-US" altLang="zh-CN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______</a:t>
            </a:r>
            <a:r>
              <a:rPr lang="zh-CN" altLang="en-US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联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一个</a:t>
            </a:r>
            <a:r>
              <a:rPr lang="zh-CN" altLang="en-US" sz="2800" u="sng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  </a:t>
            </a:r>
            <a:r>
              <a:rPr lang="el-GR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的分流电阻</a:t>
            </a:r>
            <a:r>
              <a:rPr lang="en-US" altLang="zh-CN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8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该电流表的内阻</a:t>
            </a:r>
            <a:r>
              <a:rPr lang="zh-CN" altLang="en-US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为</a:t>
            </a:r>
            <a:r>
              <a:rPr lang="en-US" altLang="zh-CN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________</a:t>
            </a:r>
            <a:r>
              <a:rPr lang="el-GR" altLang="zh-CN" sz="280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endParaRPr lang="en-US" altLang="zh-CN" sz="280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177486" y="4561227"/>
            <a:ext cx="7532370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96" tIns="54448" rIns="108896" bIns="54448">
            <a:spAutoFit/>
          </a:bodyPr>
          <a:lstStyle/>
          <a:p>
            <a:r>
              <a:rPr lang="zh-CN" altLang="en-US" sz="3200" smtClean="0">
                <a:solidFill>
                  <a:srgbClr val="FF33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答案：串   </a:t>
            </a:r>
            <a:r>
              <a:rPr lang="en-US" altLang="zh-CN" sz="3200" smtClean="0">
                <a:solidFill>
                  <a:srgbClr val="FF33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1600   2000    </a:t>
            </a:r>
            <a:r>
              <a:rPr lang="zh-CN" altLang="en-US" sz="3200" smtClean="0">
                <a:solidFill>
                  <a:srgbClr val="FF33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并    </a:t>
            </a:r>
            <a:r>
              <a:rPr lang="en-US" altLang="zh-CN" sz="3200" smtClean="0">
                <a:solidFill>
                  <a:srgbClr val="FF33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0.668    0.667</a:t>
            </a:r>
            <a:endParaRPr lang="zh-CN" altLang="en-US" sz="3200">
              <a:solidFill>
                <a:srgbClr val="FF33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文本框 47105"/>
          <p:cNvSpPr txBox="1"/>
          <p:nvPr/>
        </p:nvSpPr>
        <p:spPr>
          <a:xfrm>
            <a:off x="221615" y="621665"/>
            <a:ext cx="11542395" cy="1753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indent="805180" fontAlgn="auto">
              <a:lnSpc>
                <a:spcPct val="150000"/>
              </a:lnSpc>
            </a:pP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例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4.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一量程为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100</a:t>
            </a:r>
            <a:r>
              <a:rPr lang="el-GR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μ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的电流表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内阻为</a:t>
            </a:r>
            <a:r>
              <a:rPr lang="el-GR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100Ω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表盘刻度均匀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现串联一个</a:t>
            </a:r>
            <a:r>
              <a:rPr lang="el-GR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9900 Ω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的电阻将它改装成电压表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则该电压表的量程是</a:t>
            </a:r>
            <a:r>
              <a:rPr lang="zh-CN" altLang="en-US" sz="2400" u="sng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    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V,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用它来测量电压时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表盘指针位置如图所示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此时电压表的读数大小为</a:t>
            </a:r>
            <a:r>
              <a:rPr lang="zh-CN" altLang="en-US" sz="2400" u="sng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      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V</a:t>
            </a:r>
            <a:endParaRPr lang="en-US" altLang="zh-CN" sz="240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47107" name="文本框 47106"/>
          <p:cNvSpPr txBox="1"/>
          <p:nvPr/>
        </p:nvSpPr>
        <p:spPr>
          <a:xfrm>
            <a:off x="6169978" y="1177290"/>
            <a:ext cx="3860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3200" b="1" noProof="1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endParaRPr lang="en-US" altLang="zh-CN" sz="3200" b="1" noProof="1">
              <a:solidFill>
                <a:srgbClr val="FF33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47108" name="文本框 47107"/>
          <p:cNvSpPr txBox="1"/>
          <p:nvPr/>
        </p:nvSpPr>
        <p:spPr>
          <a:xfrm>
            <a:off x="4902835" y="1733550"/>
            <a:ext cx="97409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3200" b="1" noProof="1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0.80</a:t>
            </a:r>
            <a:endParaRPr lang="en-US" altLang="zh-CN" sz="3200" b="1" noProof="1">
              <a:solidFill>
                <a:srgbClr val="FF3300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54276" name="组合 47108"/>
          <p:cNvGrpSpPr/>
          <p:nvPr/>
        </p:nvGrpSpPr>
        <p:grpSpPr>
          <a:xfrm>
            <a:off x="2403475" y="2712720"/>
            <a:ext cx="3887788" cy="2090738"/>
            <a:chOff x="1292" y="2840"/>
            <a:chExt cx="2449" cy="1317"/>
          </a:xfrm>
        </p:grpSpPr>
        <p:sp>
          <p:nvSpPr>
            <p:cNvPr id="54277" name="直接连接符 47109"/>
            <p:cNvSpPr/>
            <p:nvPr/>
          </p:nvSpPr>
          <p:spPr>
            <a:xfrm rot="1800000">
              <a:off x="1292" y="3748"/>
              <a:ext cx="1179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54278" name="直接连接符 47110"/>
            <p:cNvSpPr/>
            <p:nvPr/>
          </p:nvSpPr>
          <p:spPr>
            <a:xfrm rot="-1800000">
              <a:off x="2290" y="3748"/>
              <a:ext cx="1179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54279" name="文本框 47111"/>
            <p:cNvSpPr txBox="1"/>
            <p:nvPr/>
          </p:nvSpPr>
          <p:spPr>
            <a:xfrm>
              <a:off x="2245" y="2840"/>
              <a:ext cx="36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>
                  <a:solidFill>
                    <a:schemeClr val="accent2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50</a:t>
              </a:r>
              <a:endParaRPr lang="en-US" altLang="zh-CN" b="1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54280" name="文本框 47112"/>
            <p:cNvSpPr txBox="1"/>
            <p:nvPr/>
          </p:nvSpPr>
          <p:spPr>
            <a:xfrm>
              <a:off x="3379" y="3339"/>
              <a:ext cx="36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>
                  <a:solidFill>
                    <a:schemeClr val="accent2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100</a:t>
              </a:r>
              <a:endParaRPr lang="en-US" altLang="zh-CN" b="1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54281" name="直接连接符 47113"/>
            <p:cNvSpPr/>
            <p:nvPr/>
          </p:nvSpPr>
          <p:spPr>
            <a:xfrm rot="5400000">
              <a:off x="1905" y="3582"/>
              <a:ext cx="952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grpSp>
          <p:nvGrpSpPr>
            <p:cNvPr id="54282" name="组合 47114"/>
            <p:cNvGrpSpPr/>
            <p:nvPr/>
          </p:nvGrpSpPr>
          <p:grpSpPr>
            <a:xfrm>
              <a:off x="1473" y="3112"/>
              <a:ext cx="1026" cy="1044"/>
              <a:chOff x="1473" y="3112"/>
              <a:chExt cx="1026" cy="1044"/>
            </a:xfrm>
          </p:grpSpPr>
          <p:sp>
            <p:nvSpPr>
              <p:cNvPr id="54283" name="直接连接符 47115"/>
              <p:cNvSpPr/>
              <p:nvPr/>
            </p:nvSpPr>
            <p:spPr>
              <a:xfrm rot="2520000">
                <a:off x="1473" y="3698"/>
                <a:ext cx="1026" cy="1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54284" name="直接连接符 47116"/>
              <p:cNvSpPr/>
              <p:nvPr/>
            </p:nvSpPr>
            <p:spPr>
              <a:xfrm rot="3240000">
                <a:off x="1565" y="3657"/>
                <a:ext cx="998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54285" name="直接连接符 47117"/>
              <p:cNvSpPr/>
              <p:nvPr/>
            </p:nvSpPr>
            <p:spPr>
              <a:xfrm rot="3960000">
                <a:off x="1687" y="3632"/>
                <a:ext cx="952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54286" name="直接连接符 47118"/>
              <p:cNvSpPr/>
              <p:nvPr/>
            </p:nvSpPr>
            <p:spPr>
              <a:xfrm rot="4680000" flipH="1">
                <a:off x="1796" y="3560"/>
                <a:ext cx="905" cy="4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grpSp>
          <p:nvGrpSpPr>
            <p:cNvPr id="54287" name="组合 47119"/>
            <p:cNvGrpSpPr/>
            <p:nvPr/>
          </p:nvGrpSpPr>
          <p:grpSpPr>
            <a:xfrm flipH="1">
              <a:off x="2245" y="3113"/>
              <a:ext cx="1027" cy="1044"/>
              <a:chOff x="1473" y="3112"/>
              <a:chExt cx="1026" cy="1044"/>
            </a:xfrm>
          </p:grpSpPr>
          <p:sp>
            <p:nvSpPr>
              <p:cNvPr id="54288" name="直接连接符 47120"/>
              <p:cNvSpPr/>
              <p:nvPr/>
            </p:nvSpPr>
            <p:spPr>
              <a:xfrm rot="2520000">
                <a:off x="1473" y="3698"/>
                <a:ext cx="1026" cy="1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54289" name="直接连接符 47121"/>
              <p:cNvSpPr/>
              <p:nvPr/>
            </p:nvSpPr>
            <p:spPr>
              <a:xfrm rot="3240000">
                <a:off x="1565" y="3657"/>
                <a:ext cx="998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54290" name="直接连接符 47122"/>
              <p:cNvSpPr/>
              <p:nvPr/>
            </p:nvSpPr>
            <p:spPr>
              <a:xfrm rot="3960000">
                <a:off x="1687" y="3632"/>
                <a:ext cx="952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54291" name="直接连接符 47123"/>
              <p:cNvSpPr/>
              <p:nvPr/>
            </p:nvSpPr>
            <p:spPr>
              <a:xfrm rot="4680000" flipH="1">
                <a:off x="1796" y="3560"/>
                <a:ext cx="905" cy="4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sp>
          <p:nvSpPr>
            <p:cNvPr id="54292" name="任意多边形 47124"/>
            <p:cNvSpPr>
              <a:spLocks noChangeAspect="1"/>
            </p:cNvSpPr>
            <p:nvPr/>
          </p:nvSpPr>
          <p:spPr>
            <a:xfrm>
              <a:off x="1510" y="3228"/>
              <a:ext cx="1722" cy="837"/>
            </a:xfrm>
            <a:custGeom>
              <a:avLst/>
              <a:gdLst/>
              <a:ahLst/>
              <a:cxnLst>
                <a:cxn ang="180">
                  <a:pos x="0" y="8339"/>
                </a:cxn>
                <a:cxn ang="0">
                  <a:pos x="34268" y="8558"/>
                </a:cxn>
                <a:cxn ang="90">
                  <a:pos x="17050" y="21600"/>
                </a:cxn>
              </a:cxnLst>
              <a:pathLst>
                <a:path w="34268" h="21600" fill="none">
                  <a:moveTo>
                    <a:pt x="0" y="8339"/>
                  </a:moveTo>
                  <a:cubicBezTo>
                    <a:pt x="3952" y="3264"/>
                    <a:pt x="10120" y="0"/>
                    <a:pt x="17050" y="0"/>
                  </a:cubicBezTo>
                  <a:cubicBezTo>
                    <a:pt x="24079" y="0"/>
                    <a:pt x="30325" y="3358"/>
                    <a:pt x="34269" y="8557"/>
                  </a:cubicBezTo>
                </a:path>
                <a:path w="34268" h="21600" stroke="0">
                  <a:moveTo>
                    <a:pt x="0" y="8339"/>
                  </a:moveTo>
                  <a:cubicBezTo>
                    <a:pt x="3952" y="3264"/>
                    <a:pt x="10120" y="0"/>
                    <a:pt x="17050" y="0"/>
                  </a:cubicBezTo>
                  <a:cubicBezTo>
                    <a:pt x="24079" y="0"/>
                    <a:pt x="30325" y="3358"/>
                    <a:pt x="34269" y="8557"/>
                  </a:cubicBezTo>
                  <a:lnTo>
                    <a:pt x="17050" y="21600"/>
                  </a:lnTo>
                  <a:close/>
                </a:path>
              </a:pathLst>
            </a:custGeom>
            <a:solidFill>
              <a:schemeClr val="bg1"/>
            </a:solidFill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4293" name="直接连接符 47125"/>
            <p:cNvSpPr/>
            <p:nvPr/>
          </p:nvSpPr>
          <p:spPr>
            <a:xfrm flipH="1">
              <a:off x="2381" y="3339"/>
              <a:ext cx="544" cy="726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round/>
              <a:headEnd type="stealth" w="med" len="lg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47127" name="文本框 47126"/>
          <p:cNvSpPr txBox="1"/>
          <p:nvPr/>
        </p:nvSpPr>
        <p:spPr>
          <a:xfrm>
            <a:off x="5723255" y="3079433"/>
            <a:ext cx="5397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>
                <a:latin typeface="Arial" panose="020B0604020202020204" pitchFamily="34" charset="0"/>
                <a:ea typeface="黑体" panose="02010609060101010101" charset="-122"/>
              </a:rPr>
              <a:t>1</a:t>
            </a:r>
            <a:r>
              <a:rPr lang="zh-CN" altLang="en-US">
                <a:latin typeface="Arial" panose="020B0604020202020204" pitchFamily="34" charset="0"/>
                <a:ea typeface="黑体" panose="02010609060101010101" charset="-122"/>
              </a:rPr>
              <a:t>Ｖ</a:t>
            </a:r>
            <a:endParaRPr lang="zh-CN" altLang="en-US">
              <a:latin typeface="Arial" panose="020B0604020202020204" pitchFamily="34" charset="0"/>
              <a:ea typeface="黑体" panose="02010609060101010101" charset="-122"/>
            </a:endParaRPr>
          </a:p>
        </p:txBody>
      </p:sp>
      <p:sp>
        <p:nvSpPr>
          <p:cNvPr id="47128" name="文本框 47127"/>
          <p:cNvSpPr txBox="1"/>
          <p:nvPr/>
        </p:nvSpPr>
        <p:spPr>
          <a:xfrm>
            <a:off x="3838575" y="2374583"/>
            <a:ext cx="7302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>
                <a:latin typeface="Arial" panose="020B0604020202020204" pitchFamily="34" charset="0"/>
                <a:ea typeface="黑体" panose="02010609060101010101" charset="-122"/>
              </a:rPr>
              <a:t>0.5</a:t>
            </a:r>
            <a:r>
              <a:rPr lang="zh-CN" altLang="en-US">
                <a:latin typeface="Arial" panose="020B0604020202020204" pitchFamily="34" charset="0"/>
                <a:ea typeface="黑体" panose="02010609060101010101" charset="-122"/>
              </a:rPr>
              <a:t>Ｖ</a:t>
            </a:r>
            <a:endParaRPr lang="zh-CN" altLang="en-US">
              <a:latin typeface="Arial" panose="020B0604020202020204" pitchFamily="34" charset="0"/>
              <a:ea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/>
      <p:bldP spid="47108" grpId="0"/>
      <p:bldP spid="47127" grpId="0"/>
      <p:bldP spid="471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0"/>
          </p:nvPr>
        </p:nvSpPr>
        <p:spPr>
          <a:xfrm>
            <a:off x="260985" y="724535"/>
            <a:ext cx="11464925" cy="1976755"/>
          </a:xfrm>
        </p:spPr>
        <p:txBody>
          <a:bodyPr vert="horz" wrap="square" lIns="91440" tIns="45720" rIns="91440" bIns="45720" numCol="1" rtlCol="0" anchor="t" anchorCtr="0" compatLnSpc="1">
            <a:normAutofit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    </a:t>
            </a:r>
            <a:r>
              <a:rPr lang="zh-CN" altLang="en-US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例</a:t>
            </a:r>
            <a:r>
              <a:rPr lang="en-US" altLang="zh-CN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5.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如图所示是一个电流表、电压表两用的电路，电流表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的量程是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100 μA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，内阻是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1000 Ω.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电阻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kumimoji="0" lang="en-US" sz="2800" b="1" i="0" u="none" strike="noStrike" kern="1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＝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0.1 Ω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kumimoji="0" lang="en-US" sz="2800" b="1" i="0" u="none" strike="noStrike" kern="1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＝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99 kΩ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，当双刀双掷开关合到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、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b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上时，电流表改装成什么表？其量程是多少？当双刀双掷开关合到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、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d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上时，电流表改装成什么表？其量程是多少？</a:t>
            </a:r>
            <a:endParaRPr kumimoji="0" lang="zh-CN" altLang="en-US" sz="2800" b="1" i="0" u="none" strike="noStrike" kern="1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pic>
        <p:nvPicPr>
          <p:cNvPr id="46096" name="Picture 2" descr="2-48.T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34805" y="2540000"/>
            <a:ext cx="2491105" cy="257238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0"/>
          </p:nvPr>
        </p:nvSpPr>
        <p:spPr>
          <a:xfrm>
            <a:off x="791210" y="650240"/>
            <a:ext cx="10306685" cy="242887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【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精讲精析</a:t>
            </a:r>
            <a:r>
              <a:rPr kumimoji="0" lang="en-US" altLang="zh-CN" sz="2800" b="1" i="0" u="none" strike="noStrike" kern="1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】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　当开关合到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、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b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上时，电路转换成图甲所示的电路，此时小电阻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kumimoji="0" lang="en-US" sz="2800" b="1" i="0" u="none" strike="noStrike" kern="1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与电流表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并联，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kumimoji="0" lang="en-US" sz="2800" b="1" i="0" u="none" strike="noStrike" kern="1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起分流作用，可作为大量程电流表使用．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pic>
        <p:nvPicPr>
          <p:cNvPr id="47107" name="Picture 2" descr="2-49.T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630" y="1986280"/>
            <a:ext cx="4143375" cy="25387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2095183" y="1085533"/>
          <a:ext cx="8001000" cy="5622925"/>
        </p:xfrm>
        <a:graphic>
          <a:graphicData uri="http://schemas.openxmlformats.org/drawingml/2006/table">
            <a:tbl>
              <a:tblPr/>
              <a:tblGrid>
                <a:gridCol w="1444625"/>
                <a:gridCol w="2698750"/>
                <a:gridCol w="3857625"/>
              </a:tblGrid>
              <a:tr h="670591">
                <a:tc>
                  <a:txBody>
                    <a:bodyPr wrap="square"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　</a:t>
                      </a:r>
                      <a:r>
                        <a:rPr lang="en-US" alt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     </a:t>
                      </a:r>
                      <a:r>
                        <a:rPr 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电</a:t>
                      </a: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路</a:t>
                      </a: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  <a:p>
                      <a:pPr algn="just">
                        <a:spcAft>
                          <a:spcPct val="0"/>
                        </a:spcAft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内容　　　</a:t>
                      </a: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串联电路</a:t>
                      </a: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并联电路</a:t>
                      </a: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6884">
                <a:tc>
                  <a:txBody>
                    <a:bodyPr wrap="square"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电路图</a:t>
                      </a: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spcAft>
                          <a:spcPct val="0"/>
                        </a:spcAft>
                      </a:pP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spcAft>
                          <a:spcPct val="0"/>
                        </a:spcAft>
                      </a:pP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259">
                <a:tc>
                  <a:txBody>
                    <a:bodyPr wrap="square"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电流关系</a:t>
                      </a: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200" b="1" kern="100" smtClean="0">
                          <a:latin typeface="Times New Roman" panose="02020603050405020304" charset="0"/>
                          <a:ea typeface="+mn-ea"/>
                          <a:cs typeface="Times New Roman" panose="02020603050405020304" charset="0"/>
                        </a:rPr>
                        <a:t>电路各处电流</a:t>
                      </a:r>
                      <a:r>
                        <a:rPr lang="en-US" altLang="zh-CN" sz="2200" b="1" kern="100" smtClean="0">
                          <a:latin typeface="Times New Roman" panose="02020603050405020304" charset="0"/>
                          <a:ea typeface="+mn-ea"/>
                          <a:cs typeface="Times New Roman" panose="02020603050405020304" charset="0"/>
                        </a:rPr>
                        <a:t>______</a:t>
                      </a:r>
                      <a:endParaRPr lang="zh-CN" altLang="en-US" sz="2200" kern="100" smtClean="0">
                        <a:latin typeface="宋体" panose="02010600030101010101" pitchFamily="2" charset="-122"/>
                        <a:ea typeface="+mn-ea"/>
                        <a:cs typeface="Courier New" panose="02070309020205020404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200" b="1" kern="100" smtClean="0">
                          <a:latin typeface="Times New Roman" panose="02020603050405020304" charset="0"/>
                          <a:ea typeface="+mn-ea"/>
                          <a:cs typeface="Times New Roman" panose="02020603050405020304" charset="0"/>
                        </a:rPr>
                        <a:t>总电流等于各支路电流之</a:t>
                      </a:r>
                      <a:r>
                        <a:rPr lang="en-US" altLang="zh-CN" sz="2200" b="1" kern="100" smtClean="0">
                          <a:latin typeface="Times New Roman" panose="02020603050405020304" charset="0"/>
                          <a:ea typeface="+mn-ea"/>
                          <a:cs typeface="Times New Roman" panose="02020603050405020304" charset="0"/>
                        </a:rPr>
                        <a:t>___</a:t>
                      </a:r>
                      <a:endParaRPr lang="zh-CN" altLang="en-US" sz="2200" kern="100" smtClean="0">
                        <a:latin typeface="宋体" panose="02010600030101010101" pitchFamily="2" charset="-122"/>
                        <a:ea typeface="+mn-ea"/>
                        <a:cs typeface="Courier New" panose="02070309020205020404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7846">
                <a:tc>
                  <a:txBody>
                    <a:bodyPr wrap="square"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电压关系</a:t>
                      </a: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200" b="1" kern="100" smtClean="0">
                          <a:latin typeface="Times New Roman" panose="02020603050405020304" charset="0"/>
                          <a:ea typeface="+mn-ea"/>
                          <a:cs typeface="Times New Roman" panose="02020603050405020304" charset="0"/>
                        </a:rPr>
                        <a:t>总电压等于各部分电路电压之</a:t>
                      </a:r>
                      <a:r>
                        <a:rPr lang="en-US" altLang="zh-CN" sz="2200" b="1" kern="100" smtClean="0">
                          <a:latin typeface="Times New Roman" panose="02020603050405020304" charset="0"/>
                          <a:ea typeface="+mn-ea"/>
                          <a:cs typeface="Times New Roman" panose="02020603050405020304" charset="0"/>
                        </a:rPr>
                        <a:t>____</a:t>
                      </a:r>
                      <a:endParaRPr lang="en-US" altLang="zh-CN" sz="2200" b="1" kern="100" smtClean="0">
                        <a:latin typeface="Times New Roman" panose="02020603050405020304" charset="0"/>
                        <a:ea typeface="+mn-ea"/>
                        <a:cs typeface="Times New Roman" panose="02020603050405020304" charset="0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endParaRPr lang="en-US" altLang="zh-CN" sz="2200" b="1" kern="100" smtClean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总电</a:t>
                      </a:r>
                      <a:r>
                        <a:rPr 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压</a:t>
                      </a:r>
                      <a:r>
                        <a:rPr lang="en-US" alt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_____</a:t>
                      </a:r>
                      <a:r>
                        <a:rPr 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各</a:t>
                      </a: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支路</a:t>
                      </a:r>
                      <a:r>
                        <a:rPr 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电压</a:t>
                      </a:r>
                      <a:endParaRPr lang="en-US" altLang="zh-CN" sz="2200" b="1" kern="100" smtClean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9345">
                <a:tc>
                  <a:txBody>
                    <a:bodyPr wrap="square"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电阻关系</a:t>
                      </a: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200" b="1" kern="100" smtClean="0">
                          <a:latin typeface="Times New Roman" panose="02020603050405020304" charset="0"/>
                          <a:ea typeface="+mn-ea"/>
                          <a:cs typeface="Times New Roman" panose="02020603050405020304" charset="0"/>
                        </a:rPr>
                        <a:t>总电阻</a:t>
                      </a:r>
                      <a:r>
                        <a:rPr lang="en-US" altLang="zh-CN" sz="2200" b="1" kern="100" smtClean="0">
                          <a:latin typeface="Times New Roman" panose="02020603050405020304" charset="0"/>
                          <a:ea typeface="+mn-ea"/>
                          <a:cs typeface="Times New Roman" panose="02020603050405020304" charset="0"/>
                        </a:rPr>
                        <a:t>______</a:t>
                      </a:r>
                      <a:r>
                        <a:rPr lang="zh-CN" altLang="en-US" sz="2200" b="1" kern="100" smtClean="0">
                          <a:latin typeface="Times New Roman" panose="02020603050405020304" charset="0"/>
                          <a:ea typeface="+mn-ea"/>
                          <a:cs typeface="Times New Roman" panose="02020603050405020304" charset="0"/>
                        </a:rPr>
                        <a:t>各部分电路电阻之和</a:t>
                      </a:r>
                      <a:endParaRPr lang="zh-CN" altLang="en-US" sz="2200" kern="100" smtClean="0">
                        <a:latin typeface="宋体" panose="02010600030101010101" pitchFamily="2" charset="-122"/>
                        <a:ea typeface="+mn-ea"/>
                        <a:cs typeface="Courier New" panose="02070309020205020404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l">
                        <a:spcAft>
                          <a:spcPct val="0"/>
                        </a:spcAft>
                      </a:pP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总电阻的倒</a:t>
                      </a:r>
                      <a:r>
                        <a:rPr 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数</a:t>
                      </a:r>
                      <a:r>
                        <a:rPr lang="en-US" alt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______</a:t>
                      </a:r>
                      <a:r>
                        <a:rPr 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各</a:t>
                      </a:r>
                      <a:r>
                        <a:rPr lang="zh-CN" sz="2200" b="1" kern="1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支路电阻的倒数之</a:t>
                      </a:r>
                      <a:r>
                        <a:rPr lang="zh-CN" sz="2200" b="1" kern="100" smtClean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和</a:t>
                      </a:r>
                      <a:endParaRPr lang="en-US" altLang="zh-CN" sz="2200" b="1" kern="100" smtClean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algn="l">
                        <a:spcAft>
                          <a:spcPct val="0"/>
                        </a:spcAft>
                      </a:pPr>
                      <a:endParaRPr lang="zh-CN" sz="22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7381558" y="5781358"/>
          <a:ext cx="200025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1" imgW="960120" imgH="407035" progId="Word.Document.8">
                  <p:embed/>
                </p:oleObj>
              </mc:Choice>
              <mc:Fallback>
                <p:oleObj name="" r:id="rId1" imgW="960120" imgH="40703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381558" y="5781358"/>
                        <a:ext cx="2000250" cy="8461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09870" y="3014345"/>
            <a:ext cx="857250" cy="42989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buSzTx/>
            </a:pPr>
            <a:r>
              <a:rPr lang="zh-CN" altLang="en-US" sz="2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相等</a:t>
            </a:r>
            <a:endParaRPr lang="zh-CN" altLang="en-US" sz="2800" b="1">
              <a:solidFill>
                <a:srgbClr val="0033CC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53245" y="3012758"/>
            <a:ext cx="500063" cy="42989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buSzTx/>
            </a:pPr>
            <a:r>
              <a:rPr lang="zh-CN" altLang="en-US" sz="2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和</a:t>
            </a:r>
            <a:endParaRPr lang="zh-CN" altLang="en-US" sz="2800" b="1">
              <a:solidFill>
                <a:srgbClr val="0033CC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09490" y="4194175"/>
            <a:ext cx="500063" cy="42989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buSzTx/>
            </a:pPr>
            <a:r>
              <a:rPr lang="zh-CN" altLang="en-US" sz="2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和</a:t>
            </a:r>
            <a:endParaRPr lang="zh-CN" altLang="en-US" sz="2800" b="1">
              <a:solidFill>
                <a:srgbClr val="0033CC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95870" y="4084320"/>
            <a:ext cx="785813" cy="42989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buSzTx/>
            </a:pPr>
            <a:r>
              <a:rPr lang="zh-CN" altLang="en-US" sz="2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等于</a:t>
            </a:r>
            <a:endParaRPr lang="zh-CN" altLang="en-US" sz="2800" b="1">
              <a:solidFill>
                <a:srgbClr val="0033CC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52620" y="5300345"/>
            <a:ext cx="857250" cy="42989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buSzTx/>
            </a:pPr>
            <a:r>
              <a:rPr lang="zh-CN" altLang="en-US" sz="2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等于</a:t>
            </a:r>
            <a:endParaRPr lang="zh-CN" altLang="en-US" sz="2800" b="1">
              <a:solidFill>
                <a:srgbClr val="0033CC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95933" y="5086033"/>
            <a:ext cx="785812" cy="42989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buSzTx/>
            </a:pPr>
            <a:r>
              <a:rPr lang="zh-CN" altLang="en-US" sz="22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等于</a:t>
            </a:r>
            <a:endParaRPr lang="zh-CN" altLang="en-US" sz="2800" b="1">
              <a:solidFill>
                <a:srgbClr val="0033CC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grpSp>
        <p:nvGrpSpPr>
          <p:cNvPr id="28707" name="Group 5"/>
          <p:cNvGrpSpPr/>
          <p:nvPr/>
        </p:nvGrpSpPr>
        <p:grpSpPr>
          <a:xfrm>
            <a:off x="2709545" y="225425"/>
            <a:ext cx="6057900" cy="860425"/>
            <a:chOff x="158" y="311"/>
            <a:chExt cx="5398" cy="590"/>
          </a:xfrm>
        </p:grpSpPr>
        <p:sp>
          <p:nvSpPr>
            <p:cNvPr id="28708" name="AutoShape 6"/>
            <p:cNvSpPr/>
            <p:nvPr/>
          </p:nvSpPr>
          <p:spPr>
            <a:xfrm>
              <a:off x="158" y="311"/>
              <a:ext cx="5398" cy="590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rgbClr val="99FF99"/>
                </a:gs>
                <a:gs pos="100000">
                  <a:srgbClr val="FFFFFF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278" y="400"/>
              <a:ext cx="4954" cy="40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 eaLnBrk="0" fontAlgn="auto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defRPr/>
              </a:pPr>
              <a:r>
                <a:rPr kumimoji="0" lang="zh-CN" altLang="en-US" sz="3200" b="1" kern="1200" cap="none" spc="0" normalizeH="0" baseline="0" noProof="0">
                  <a:effectLst>
                    <a:outerShdw blurRad="38100" dist="38100" dir="2700000" algn="tl">
                      <a:srgbClr val="C0C0C0"/>
                    </a:outerShdw>
                  </a:effectLst>
                  <a:latin typeface="楷体_GB2312" pitchFamily="49" charset="-122"/>
                  <a:ea typeface="楷体_GB2312" pitchFamily="49" charset="-122"/>
                  <a:cs typeface="Times New Roman" panose="02020603050405020304" charset="0"/>
                </a:rPr>
                <a:t>回首往事：串并联电路的特点</a:t>
              </a:r>
              <a:endParaRPr kumimoji="0" lang="zh-CN" altLang="en-US" sz="3200" b="1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  <a:cs typeface="Times New Roman" panose="02020603050405020304" charset="0"/>
              </a:endParaRPr>
            </a:p>
          </p:txBody>
        </p:sp>
      </p:grpSp>
      <p:grpSp>
        <p:nvGrpSpPr>
          <p:cNvPr id="28710" name="Group 6"/>
          <p:cNvGrpSpPr/>
          <p:nvPr/>
        </p:nvGrpSpPr>
        <p:grpSpPr>
          <a:xfrm>
            <a:off x="3523933" y="1799908"/>
            <a:ext cx="2714625" cy="450850"/>
            <a:chOff x="295" y="981"/>
            <a:chExt cx="3152" cy="454"/>
          </a:xfrm>
        </p:grpSpPr>
        <p:grpSp>
          <p:nvGrpSpPr>
            <p:cNvPr id="28711" name="Group 7"/>
            <p:cNvGrpSpPr/>
            <p:nvPr/>
          </p:nvGrpSpPr>
          <p:grpSpPr>
            <a:xfrm>
              <a:off x="295" y="1344"/>
              <a:ext cx="3152" cy="91"/>
              <a:chOff x="0" y="1389"/>
              <a:chExt cx="3152" cy="91"/>
            </a:xfrm>
          </p:grpSpPr>
          <p:sp>
            <p:nvSpPr>
              <p:cNvPr id="21" name="Line 8"/>
              <p:cNvSpPr>
                <a:spLocks noChangeShapeType="1"/>
              </p:cNvSpPr>
              <p:nvPr/>
            </p:nvSpPr>
            <p:spPr bwMode="auto">
              <a:xfrm>
                <a:off x="0" y="1434"/>
                <a:ext cx="31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2" name="Rectangle 9"/>
              <p:cNvSpPr>
                <a:spLocks noChangeArrowheads="1"/>
              </p:cNvSpPr>
              <p:nvPr/>
            </p:nvSpPr>
            <p:spPr bwMode="auto">
              <a:xfrm>
                <a:off x="295" y="1389"/>
                <a:ext cx="724" cy="91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3" name="Rectangle 10"/>
              <p:cNvSpPr>
                <a:spLocks noChangeArrowheads="1"/>
              </p:cNvSpPr>
              <p:nvPr/>
            </p:nvSpPr>
            <p:spPr bwMode="auto">
              <a:xfrm>
                <a:off x="1222" y="1389"/>
                <a:ext cx="724" cy="91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4" name="Rectangle 11"/>
              <p:cNvSpPr>
                <a:spLocks noChangeArrowheads="1"/>
              </p:cNvSpPr>
              <p:nvPr/>
            </p:nvSpPr>
            <p:spPr bwMode="auto">
              <a:xfrm>
                <a:off x="2155" y="1389"/>
                <a:ext cx="724" cy="91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</p:grpSp>
        <p:sp>
          <p:nvSpPr>
            <p:cNvPr id="28716" name="Text Box 12"/>
            <p:cNvSpPr txBox="1"/>
            <p:nvPr/>
          </p:nvSpPr>
          <p:spPr>
            <a:xfrm>
              <a:off x="1655" y="981"/>
              <a:ext cx="548" cy="34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600" b="1" baseline="-25000"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en-US" altLang="zh-CN" sz="1600" b="1" baseline="-25000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8717" name="Text Box 13"/>
            <p:cNvSpPr txBox="1"/>
            <p:nvPr/>
          </p:nvSpPr>
          <p:spPr>
            <a:xfrm>
              <a:off x="657" y="981"/>
              <a:ext cx="550" cy="34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600" b="1" baseline="-25000"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endParaRPr lang="en-US" altLang="zh-CN" sz="1600" b="1" baseline="-25000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8718" name="Text Box 14"/>
            <p:cNvSpPr txBox="1"/>
            <p:nvPr/>
          </p:nvSpPr>
          <p:spPr>
            <a:xfrm>
              <a:off x="2608" y="981"/>
              <a:ext cx="507" cy="34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600" b="1" baseline="-25000">
                  <a:latin typeface="Times New Roman" panose="02020603050405020304" charset="0"/>
                  <a:ea typeface="宋体" panose="02010600030101010101" pitchFamily="2" charset="-122"/>
                </a:rPr>
                <a:t>3</a:t>
              </a:r>
              <a:endParaRPr lang="en-US" altLang="zh-CN" sz="1600" b="1" baseline="-25000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28719" name="组合 49"/>
          <p:cNvGrpSpPr/>
          <p:nvPr/>
        </p:nvGrpSpPr>
        <p:grpSpPr>
          <a:xfrm>
            <a:off x="7452995" y="1747520"/>
            <a:ext cx="1487488" cy="1123950"/>
            <a:chOff x="6000732" y="1733340"/>
            <a:chExt cx="1487186" cy="1124156"/>
          </a:xfrm>
        </p:grpSpPr>
        <p:grpSp>
          <p:nvGrpSpPr>
            <p:cNvPr id="28720" name="Group 19"/>
            <p:cNvGrpSpPr/>
            <p:nvPr/>
          </p:nvGrpSpPr>
          <p:grpSpPr>
            <a:xfrm>
              <a:off x="6000732" y="2071678"/>
              <a:ext cx="1487186" cy="785818"/>
              <a:chOff x="274" y="2388"/>
              <a:chExt cx="1973" cy="868"/>
            </a:xfrm>
          </p:grpSpPr>
          <p:sp>
            <p:nvSpPr>
              <p:cNvPr id="28721" name="Rectangle 20"/>
              <p:cNvSpPr/>
              <p:nvPr/>
            </p:nvSpPr>
            <p:spPr>
              <a:xfrm>
                <a:off x="542" y="2430"/>
                <a:ext cx="1452" cy="771"/>
              </a:xfrm>
              <a:prstGeom prst="rect">
                <a:avLst/>
              </a:prstGeom>
              <a:noFill/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8722" name="Line 21"/>
              <p:cNvSpPr/>
              <p:nvPr/>
            </p:nvSpPr>
            <p:spPr>
              <a:xfrm>
                <a:off x="274" y="2841"/>
                <a:ext cx="1973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28723" name="Rectangle 22"/>
              <p:cNvSpPr/>
              <p:nvPr/>
            </p:nvSpPr>
            <p:spPr>
              <a:xfrm>
                <a:off x="957" y="2388"/>
                <a:ext cx="635" cy="113"/>
              </a:xfrm>
              <a:prstGeom prst="rect">
                <a:avLst/>
              </a:prstGeom>
              <a:solidFill>
                <a:schemeClr val="accent1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8724" name="Rectangle 23"/>
              <p:cNvSpPr/>
              <p:nvPr/>
            </p:nvSpPr>
            <p:spPr>
              <a:xfrm>
                <a:off x="957" y="2770"/>
                <a:ext cx="635" cy="113"/>
              </a:xfrm>
              <a:prstGeom prst="rect">
                <a:avLst/>
              </a:prstGeom>
              <a:solidFill>
                <a:schemeClr val="accent1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8725" name="Rectangle 24"/>
              <p:cNvSpPr/>
              <p:nvPr/>
            </p:nvSpPr>
            <p:spPr>
              <a:xfrm>
                <a:off x="957" y="3143"/>
                <a:ext cx="635" cy="113"/>
              </a:xfrm>
              <a:prstGeom prst="rect">
                <a:avLst/>
              </a:prstGeom>
              <a:solidFill>
                <a:schemeClr val="accent1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8726" name="Oval 25"/>
              <p:cNvSpPr/>
              <p:nvPr/>
            </p:nvSpPr>
            <p:spPr>
              <a:xfrm>
                <a:off x="322" y="2816"/>
                <a:ext cx="45" cy="46"/>
              </a:xfrm>
              <a:prstGeom prst="ellipse">
                <a:avLst/>
              </a:prstGeom>
              <a:solidFill>
                <a:srgbClr val="0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8727" name="Oval 29"/>
              <p:cNvSpPr/>
              <p:nvPr/>
            </p:nvSpPr>
            <p:spPr>
              <a:xfrm>
                <a:off x="1797" y="2816"/>
                <a:ext cx="45" cy="46"/>
              </a:xfrm>
              <a:prstGeom prst="ellipse">
                <a:avLst/>
              </a:prstGeom>
              <a:solidFill>
                <a:srgbClr val="0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8728" name="Oval 36"/>
              <p:cNvSpPr/>
              <p:nvPr/>
            </p:nvSpPr>
            <p:spPr>
              <a:xfrm>
                <a:off x="717" y="2812"/>
                <a:ext cx="45" cy="46"/>
              </a:xfrm>
              <a:prstGeom prst="ellipse">
                <a:avLst/>
              </a:prstGeom>
              <a:solidFill>
                <a:srgbClr val="0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8729" name="Text Box 13"/>
            <p:cNvSpPr txBox="1"/>
            <p:nvPr/>
          </p:nvSpPr>
          <p:spPr>
            <a:xfrm>
              <a:off x="6572264" y="1733340"/>
              <a:ext cx="473685" cy="33724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600" b="1" baseline="-25000"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endParaRPr lang="en-US" altLang="zh-CN" sz="1600" b="1" baseline="-25000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8730" name="Text Box 12"/>
            <p:cNvSpPr txBox="1"/>
            <p:nvPr/>
          </p:nvSpPr>
          <p:spPr>
            <a:xfrm>
              <a:off x="6572264" y="2090530"/>
              <a:ext cx="471962" cy="33724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600" b="1" baseline="-25000"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en-US" altLang="zh-CN" sz="1600" b="1" baseline="-25000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8731" name="Text Box 12"/>
            <p:cNvSpPr txBox="1"/>
            <p:nvPr/>
          </p:nvSpPr>
          <p:spPr>
            <a:xfrm>
              <a:off x="6600368" y="2447720"/>
              <a:ext cx="471962" cy="33724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600" b="1" baseline="-25000">
                  <a:latin typeface="Times New Roman" panose="02020603050405020304" charset="0"/>
                  <a:ea typeface="宋体" panose="02010600030101010101" pitchFamily="2" charset="-122"/>
                </a:rPr>
                <a:t>3</a:t>
              </a:r>
              <a:endParaRPr lang="en-US" altLang="zh-CN" sz="1600" b="1" baseline="-25000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sp>
        <p:nvSpPr>
          <p:cNvPr id="51" name="矩形 50"/>
          <p:cNvSpPr/>
          <p:nvPr/>
        </p:nvSpPr>
        <p:spPr>
          <a:xfrm>
            <a:off x="4040188" y="3371533"/>
            <a:ext cx="186944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I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＝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I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1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＝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I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2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＝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I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3</a:t>
            </a:r>
            <a:endParaRPr kumimoji="0" lang="zh-CN" altLang="en-US" sz="2400" b="0" i="0" u="none" strike="noStrike" kern="1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+mn-ea"/>
              <a:cs typeface="Courier New" panose="02070309020205020404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7281863" y="3371533"/>
            <a:ext cx="186944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I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＝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I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1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＋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I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2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＋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I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3</a:t>
            </a:r>
            <a:endParaRPr kumimoji="0" lang="zh-CN" altLang="en-US" sz="2400" b="0" i="0" u="none" strike="noStrike" kern="1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+mn-ea"/>
              <a:cs typeface="Courier New" panose="02070309020205020404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3827463" y="4624070"/>
            <a:ext cx="227584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U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＝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U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1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＋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U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2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＋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U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3</a:t>
            </a:r>
            <a:endParaRPr kumimoji="0" lang="zh-CN" altLang="en-US" sz="2400" b="0" i="0" u="none" strike="noStrike" kern="1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+mn-ea"/>
              <a:cs typeface="Courier New" panose="02070309020205020404"/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7006432" y="4552633"/>
            <a:ext cx="242824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U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＝ 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U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1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＝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U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2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＝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U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3</a:t>
            </a:r>
            <a:endParaRPr kumimoji="0" lang="zh-CN" altLang="en-US" sz="2400" b="0" i="0" u="none" strike="noStrike" kern="1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+mn-ea"/>
              <a:cs typeface="Courier New" panose="02070309020205020404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3898265" y="6229033"/>
            <a:ext cx="22072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R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＝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R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1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＋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R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2</a:t>
            </a:r>
            <a:r>
              <a:rPr kumimoji="0" lang="zh-CN" altLang="en-US" sz="24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＋</a:t>
            </a:r>
            <a:r>
              <a:rPr kumimoji="0" lang="en-US" sz="2400" b="1" i="1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R</a:t>
            </a:r>
            <a:r>
              <a:rPr kumimoji="0" lang="en-US" sz="2400" b="1" i="0" u="none" strike="noStrike" kern="1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Courier New" panose="02070309020205020404"/>
              </a:rPr>
              <a:t>3</a:t>
            </a:r>
            <a:endParaRPr kumimoji="0" lang="zh-CN" altLang="en-US" sz="2400" b="0" i="0" u="none" strike="noStrike" kern="1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+mn-ea"/>
              <a:cs typeface="Courier New" panose="020703090202050204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51" grpId="0"/>
      <p:bldP spid="52" grpId="0"/>
      <p:bldP spid="53" grpId="0"/>
      <p:bldP spid="54" grpId="0"/>
      <p:bldP spid="5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29" name="内容占位符 2"/>
          <p:cNvGraphicFramePr>
            <a:graphicFrameLocks noGrp="1" noChangeAspect="1"/>
          </p:cNvGraphicFramePr>
          <p:nvPr>
            <p:ph sz="quarter" idx="10"/>
          </p:nvPr>
        </p:nvGraphicFramePr>
        <p:xfrm>
          <a:off x="1506855" y="860743"/>
          <a:ext cx="7892280" cy="48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" r:id="rId1" imgW="2830195" imgH="1746250" progId="Word.Document.8">
                  <p:embed/>
                </p:oleObj>
              </mc:Choice>
              <mc:Fallback>
                <p:oleObj name="" r:id="rId1" imgW="2830195" imgH="174625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06855" y="860743"/>
                        <a:ext cx="7892280" cy="4860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018958" y="2829561"/>
            <a:ext cx="4154087" cy="1200329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7200" b="1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“T</a:t>
            </a:r>
            <a:r>
              <a:rPr lang="en-US" altLang="zh-CN" sz="7200" b="1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+mn-ea"/>
              </a:rPr>
              <a:t>HANKS”</a:t>
            </a:r>
            <a:endParaRPr lang="en-US" altLang="zh-CN" sz="7200" b="1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3" name="图片 2" descr="C:\Users\pengk\Desktop\logo.jpglogo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0314132" y="36918"/>
            <a:ext cx="1434465" cy="573832"/>
          </a:xfrm>
          <a:prstGeom prst="rect">
            <a:avLst/>
          </a:prstGeom>
        </p:spPr>
      </p:pic>
      <p:pic>
        <p:nvPicPr>
          <p:cNvPr id="5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1150600" y="10223500"/>
            <a:ext cx="254000" cy="330200"/>
          </a:xfrm>
          <a:prstGeom prst="cube">
            <a:avLst/>
          </a:prstGeom>
        </p:spPr>
      </p:pic>
      <p:pic>
        <p:nvPicPr>
          <p:cNvPr id="6" name="New picture" hidden="1"/>
          <p:cNvPicPr/>
          <p:nvPr/>
        </p:nvPicPr>
        <p:blipFill>
          <a:blip r:embed="rId3"/>
          <a:stretch>
            <a:fillRect/>
          </a:stretch>
        </p:blipFill>
        <p:spPr>
          <a:xfrm>
            <a:off x="10172700" y="10795000"/>
            <a:ext cx="254000" cy="317500"/>
          </a:xfrm>
          <a:prstGeom prst="cube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9"/>
          <p:cNvSpPr txBox="1"/>
          <p:nvPr/>
        </p:nvSpPr>
        <p:spPr>
          <a:xfrm>
            <a:off x="370205" y="671830"/>
            <a:ext cx="56515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solidFill>
                  <a:schemeClr val="tx1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一</a:t>
            </a:r>
            <a:r>
              <a:rPr lang="en-US" altLang="zh-CN" sz="4000" b="1">
                <a:solidFill>
                  <a:schemeClr val="tx1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.</a:t>
            </a:r>
            <a:r>
              <a:rPr lang="zh-CN" altLang="en-US" sz="4000" b="1">
                <a:solidFill>
                  <a:schemeClr val="tx1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电流计(表头)</a:t>
            </a:r>
            <a:endParaRPr lang="zh-CN" altLang="en-US" sz="4000" b="1">
              <a:solidFill>
                <a:schemeClr val="tx1"/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12291" name="Text Box 20"/>
          <p:cNvSpPr txBox="1"/>
          <p:nvPr/>
        </p:nvSpPr>
        <p:spPr>
          <a:xfrm>
            <a:off x="588010" y="1545590"/>
            <a:ext cx="187166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3200" b="1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en-US" altLang="zh-CN" sz="3200" b="1">
                <a:latin typeface="黑体" panose="02010609060101010101" charset="-122"/>
                <a:ea typeface="黑体" panose="02010609060101010101" charset="-122"/>
              </a:rPr>
              <a:t>.</a:t>
            </a:r>
            <a:r>
              <a:rPr lang="zh-CN" altLang="en-US" sz="3200" b="1">
                <a:latin typeface="黑体" panose="02010609060101010101" charset="-122"/>
                <a:ea typeface="黑体" panose="02010609060101010101" charset="-122"/>
              </a:rPr>
              <a:t>作用：</a:t>
            </a:r>
            <a:endParaRPr lang="zh-CN" altLang="en-US" sz="32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1268" name="Text Box 21"/>
          <p:cNvSpPr txBox="1"/>
          <p:nvPr/>
        </p:nvSpPr>
        <p:spPr>
          <a:xfrm>
            <a:off x="2246630" y="1545590"/>
            <a:ext cx="396081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黑体" panose="02010609060101010101" charset="-122"/>
                <a:ea typeface="黑体" panose="02010609060101010101" charset="-122"/>
              </a:rPr>
              <a:t>测量微小电流和电压</a:t>
            </a:r>
            <a:endParaRPr lang="zh-CN" altLang="en-US" sz="3200" b="1"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12293" name="Group 5"/>
          <p:cNvGrpSpPr/>
          <p:nvPr/>
        </p:nvGrpSpPr>
        <p:grpSpPr>
          <a:xfrm>
            <a:off x="7399338" y="725805"/>
            <a:ext cx="3230562" cy="1760538"/>
            <a:chOff x="0" y="0"/>
            <a:chExt cx="2035" cy="1109"/>
          </a:xfrm>
        </p:grpSpPr>
        <p:sp>
          <p:nvSpPr>
            <p:cNvPr id="12313" name="Line 23"/>
            <p:cNvSpPr/>
            <p:nvPr/>
          </p:nvSpPr>
          <p:spPr>
            <a:xfrm flipH="1">
              <a:off x="117" y="51"/>
              <a:ext cx="0" cy="952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2314" name="Line 24"/>
            <p:cNvSpPr/>
            <p:nvPr/>
          </p:nvSpPr>
          <p:spPr>
            <a:xfrm flipH="1">
              <a:off x="1918" y="48"/>
              <a:ext cx="0" cy="952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2315" name="Line 25"/>
            <p:cNvSpPr/>
            <p:nvPr/>
          </p:nvSpPr>
          <p:spPr>
            <a:xfrm>
              <a:off x="109" y="1006"/>
              <a:ext cx="1815" cy="0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2316" name="Line 26"/>
            <p:cNvSpPr/>
            <p:nvPr/>
          </p:nvSpPr>
          <p:spPr>
            <a:xfrm>
              <a:off x="109" y="56"/>
              <a:ext cx="1815" cy="0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2317" name="Text Box 27"/>
            <p:cNvSpPr txBox="1"/>
            <p:nvPr/>
          </p:nvSpPr>
          <p:spPr>
            <a:xfrm>
              <a:off x="0" y="283"/>
              <a:ext cx="36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zh-CN" b="1">
                  <a:solidFill>
                    <a:schemeClr val="accent2"/>
                  </a:solidFill>
                  <a:latin typeface="宋体" panose="02010600030101010101" pitchFamily="2" charset="-122"/>
                </a:rPr>
                <a:t>0</a:t>
              </a:r>
              <a:endParaRPr lang="zh-CN" altLang="zh-CN" b="1">
                <a:solidFill>
                  <a:schemeClr val="accent2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12318" name="Text Box 28"/>
            <p:cNvSpPr txBox="1"/>
            <p:nvPr/>
          </p:nvSpPr>
          <p:spPr>
            <a:xfrm>
              <a:off x="427" y="11"/>
              <a:ext cx="36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zh-CN" b="1">
                  <a:solidFill>
                    <a:schemeClr val="accent2"/>
                  </a:solidFill>
                  <a:latin typeface="宋体" panose="02010600030101010101" pitchFamily="2" charset="-122"/>
                </a:rPr>
                <a:t>1</a:t>
              </a:r>
              <a:endParaRPr lang="zh-CN" altLang="zh-CN" b="1">
                <a:solidFill>
                  <a:schemeClr val="accent2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12319" name="Text Box 29"/>
            <p:cNvSpPr txBox="1"/>
            <p:nvPr/>
          </p:nvSpPr>
          <p:spPr>
            <a:xfrm>
              <a:off x="1107" y="0"/>
              <a:ext cx="36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zh-CN" b="1">
                  <a:solidFill>
                    <a:schemeClr val="accent2"/>
                  </a:solidFill>
                  <a:latin typeface="宋体" panose="02010600030101010101" pitchFamily="2" charset="-122"/>
                </a:rPr>
                <a:t>2</a:t>
              </a:r>
              <a:endParaRPr lang="zh-CN" altLang="zh-CN" b="1">
                <a:solidFill>
                  <a:schemeClr val="accent2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12320" name="Text Box 30"/>
            <p:cNvSpPr txBox="1"/>
            <p:nvPr/>
          </p:nvSpPr>
          <p:spPr>
            <a:xfrm>
              <a:off x="1673" y="275"/>
              <a:ext cx="36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zh-CN" b="1">
                  <a:solidFill>
                    <a:schemeClr val="accent2"/>
                  </a:solidFill>
                  <a:latin typeface="宋体" panose="02010600030101010101" pitchFamily="2" charset="-122"/>
                </a:rPr>
                <a:t>3</a:t>
              </a:r>
              <a:endParaRPr lang="zh-CN" altLang="zh-CN" b="1">
                <a:solidFill>
                  <a:schemeClr val="accent2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12321" name="Text Box 31"/>
            <p:cNvSpPr txBox="1"/>
            <p:nvPr/>
          </p:nvSpPr>
          <p:spPr>
            <a:xfrm>
              <a:off x="699" y="555"/>
              <a:ext cx="726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zh-CN" sz="2400" b="1">
                  <a:solidFill>
                    <a:schemeClr val="accent2"/>
                  </a:solidFill>
                  <a:latin typeface="宋体" panose="02010600030101010101" pitchFamily="2" charset="-122"/>
                </a:rPr>
                <a:t>mA</a:t>
              </a:r>
              <a:endParaRPr lang="zh-CN" altLang="zh-CN" sz="2400" b="1">
                <a:solidFill>
                  <a:schemeClr val="accent2"/>
                </a:solidFill>
                <a:latin typeface="宋体" panose="02010600030101010101" pitchFamily="2" charset="-122"/>
              </a:endParaRPr>
            </a:p>
          </p:txBody>
        </p:sp>
        <p:grpSp>
          <p:nvGrpSpPr>
            <p:cNvPr id="12322" name="Group 15"/>
            <p:cNvGrpSpPr>
              <a:grpSpLocks noChangeAspect="1"/>
            </p:cNvGrpSpPr>
            <p:nvPr/>
          </p:nvGrpSpPr>
          <p:grpSpPr>
            <a:xfrm>
              <a:off x="119" y="132"/>
              <a:ext cx="1769" cy="977"/>
              <a:chOff x="0" y="0"/>
              <a:chExt cx="3550" cy="2237"/>
            </a:xfrm>
          </p:grpSpPr>
          <p:sp>
            <p:nvSpPr>
              <p:cNvPr id="12323" name="Line 33"/>
              <p:cNvSpPr>
                <a:spLocks noChangeAspect="1"/>
              </p:cNvSpPr>
              <p:nvPr/>
            </p:nvSpPr>
            <p:spPr>
              <a:xfrm>
                <a:off x="0" y="807"/>
                <a:ext cx="296" cy="235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24" name="Line 34"/>
              <p:cNvSpPr>
                <a:spLocks noChangeAspect="1"/>
              </p:cNvSpPr>
              <p:nvPr/>
            </p:nvSpPr>
            <p:spPr>
              <a:xfrm>
                <a:off x="213" y="816"/>
                <a:ext cx="156" cy="139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25" name="Line 35"/>
              <p:cNvSpPr>
                <a:spLocks noChangeAspect="1"/>
              </p:cNvSpPr>
              <p:nvPr/>
            </p:nvSpPr>
            <p:spPr>
              <a:xfrm>
                <a:off x="299" y="724"/>
                <a:ext cx="148" cy="15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26" name="Line 36"/>
              <p:cNvSpPr>
                <a:spLocks noChangeAspect="1"/>
              </p:cNvSpPr>
              <p:nvPr/>
            </p:nvSpPr>
            <p:spPr>
              <a:xfrm>
                <a:off x="392" y="639"/>
                <a:ext cx="138" cy="157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27" name="Line 37"/>
              <p:cNvSpPr>
                <a:spLocks noChangeAspect="1"/>
              </p:cNvSpPr>
              <p:nvPr/>
            </p:nvSpPr>
            <p:spPr>
              <a:xfrm>
                <a:off x="489" y="558"/>
                <a:ext cx="129" cy="166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28" name="Line 38"/>
              <p:cNvSpPr>
                <a:spLocks noChangeAspect="1"/>
              </p:cNvSpPr>
              <p:nvPr/>
            </p:nvSpPr>
            <p:spPr>
              <a:xfrm>
                <a:off x="495" y="343"/>
                <a:ext cx="213" cy="314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29" name="Line 39"/>
              <p:cNvSpPr>
                <a:spLocks noChangeAspect="1"/>
              </p:cNvSpPr>
              <p:nvPr/>
            </p:nvSpPr>
            <p:spPr>
              <a:xfrm>
                <a:off x="697" y="416"/>
                <a:ext cx="107" cy="18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0" name="Line 40"/>
              <p:cNvSpPr>
                <a:spLocks noChangeAspect="1"/>
              </p:cNvSpPr>
              <p:nvPr/>
            </p:nvSpPr>
            <p:spPr>
              <a:xfrm>
                <a:off x="806" y="355"/>
                <a:ext cx="97" cy="186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1" name="Line 41"/>
              <p:cNvSpPr>
                <a:spLocks noChangeAspect="1"/>
              </p:cNvSpPr>
              <p:nvPr/>
            </p:nvSpPr>
            <p:spPr>
              <a:xfrm>
                <a:off x="920" y="300"/>
                <a:ext cx="85" cy="192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2" name="Line 42"/>
              <p:cNvSpPr>
                <a:spLocks noChangeAspect="1"/>
              </p:cNvSpPr>
              <p:nvPr/>
            </p:nvSpPr>
            <p:spPr>
              <a:xfrm>
                <a:off x="1036" y="252"/>
                <a:ext cx="74" cy="197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3" name="Line 43"/>
              <p:cNvSpPr>
                <a:spLocks noChangeAspect="1"/>
              </p:cNvSpPr>
              <p:nvPr/>
            </p:nvSpPr>
            <p:spPr>
              <a:xfrm>
                <a:off x="1106" y="51"/>
                <a:ext cx="111" cy="361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4" name="Line 44"/>
              <p:cNvSpPr>
                <a:spLocks noChangeAspect="1"/>
              </p:cNvSpPr>
              <p:nvPr/>
            </p:nvSpPr>
            <p:spPr>
              <a:xfrm>
                <a:off x="1276" y="178"/>
                <a:ext cx="50" cy="203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5" name="Line 45"/>
              <p:cNvSpPr>
                <a:spLocks noChangeAspect="1"/>
              </p:cNvSpPr>
              <p:nvPr/>
            </p:nvSpPr>
            <p:spPr>
              <a:xfrm>
                <a:off x="1399" y="151"/>
                <a:ext cx="38" cy="207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6" name="Line 46"/>
              <p:cNvSpPr>
                <a:spLocks noChangeAspect="1"/>
              </p:cNvSpPr>
              <p:nvPr/>
            </p:nvSpPr>
            <p:spPr>
              <a:xfrm>
                <a:off x="1524" y="133"/>
                <a:ext cx="25" cy="208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7" name="Line 47"/>
              <p:cNvSpPr>
                <a:spLocks noChangeAspect="1"/>
              </p:cNvSpPr>
              <p:nvPr/>
            </p:nvSpPr>
            <p:spPr>
              <a:xfrm>
                <a:off x="1649" y="121"/>
                <a:ext cx="13" cy="21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8" name="Line 48"/>
              <p:cNvSpPr>
                <a:spLocks noChangeAspect="1"/>
              </p:cNvSpPr>
              <p:nvPr/>
            </p:nvSpPr>
            <p:spPr>
              <a:xfrm>
                <a:off x="1775" y="0"/>
                <a:ext cx="1" cy="342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39" name="Line 49"/>
              <p:cNvSpPr>
                <a:spLocks noChangeAspect="1"/>
              </p:cNvSpPr>
              <p:nvPr/>
            </p:nvSpPr>
            <p:spPr>
              <a:xfrm flipH="1">
                <a:off x="1888" y="121"/>
                <a:ext cx="13" cy="21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0" name="Line 50"/>
              <p:cNvSpPr>
                <a:spLocks noChangeAspect="1"/>
              </p:cNvSpPr>
              <p:nvPr/>
            </p:nvSpPr>
            <p:spPr>
              <a:xfrm flipH="1">
                <a:off x="2001" y="133"/>
                <a:ext cx="25" cy="208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1" name="Line 51"/>
              <p:cNvSpPr>
                <a:spLocks noChangeAspect="1"/>
              </p:cNvSpPr>
              <p:nvPr/>
            </p:nvSpPr>
            <p:spPr>
              <a:xfrm flipH="1">
                <a:off x="2113" y="151"/>
                <a:ext cx="38" cy="207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2" name="Line 52"/>
              <p:cNvSpPr>
                <a:spLocks noChangeAspect="1"/>
              </p:cNvSpPr>
              <p:nvPr/>
            </p:nvSpPr>
            <p:spPr>
              <a:xfrm flipH="1">
                <a:off x="2224" y="178"/>
                <a:ext cx="50" cy="203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3" name="Line 53"/>
              <p:cNvSpPr>
                <a:spLocks noChangeAspect="1"/>
              </p:cNvSpPr>
              <p:nvPr/>
            </p:nvSpPr>
            <p:spPr>
              <a:xfrm flipH="1">
                <a:off x="2333" y="51"/>
                <a:ext cx="111" cy="361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4" name="Line 54"/>
              <p:cNvSpPr>
                <a:spLocks noChangeAspect="1"/>
              </p:cNvSpPr>
              <p:nvPr/>
            </p:nvSpPr>
            <p:spPr>
              <a:xfrm flipH="1">
                <a:off x="2440" y="252"/>
                <a:ext cx="74" cy="197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5" name="Line 55"/>
              <p:cNvSpPr>
                <a:spLocks noChangeAspect="1"/>
              </p:cNvSpPr>
              <p:nvPr/>
            </p:nvSpPr>
            <p:spPr>
              <a:xfrm flipH="1">
                <a:off x="2545" y="300"/>
                <a:ext cx="85" cy="192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6" name="Line 56"/>
              <p:cNvSpPr>
                <a:spLocks noChangeAspect="1"/>
              </p:cNvSpPr>
              <p:nvPr/>
            </p:nvSpPr>
            <p:spPr>
              <a:xfrm flipH="1">
                <a:off x="2647" y="355"/>
                <a:ext cx="97" cy="186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7" name="Line 57"/>
              <p:cNvSpPr>
                <a:spLocks noChangeAspect="1"/>
              </p:cNvSpPr>
              <p:nvPr/>
            </p:nvSpPr>
            <p:spPr>
              <a:xfrm flipH="1">
                <a:off x="2746" y="416"/>
                <a:ext cx="107" cy="18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8" name="Line 58"/>
              <p:cNvSpPr>
                <a:spLocks noChangeAspect="1"/>
              </p:cNvSpPr>
              <p:nvPr/>
            </p:nvSpPr>
            <p:spPr>
              <a:xfrm flipH="1">
                <a:off x="2842" y="363"/>
                <a:ext cx="213" cy="314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49" name="Line 59"/>
              <p:cNvSpPr>
                <a:spLocks noChangeAspect="1"/>
              </p:cNvSpPr>
              <p:nvPr/>
            </p:nvSpPr>
            <p:spPr>
              <a:xfrm flipH="1">
                <a:off x="2932" y="558"/>
                <a:ext cx="129" cy="166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50" name="Line 60"/>
              <p:cNvSpPr>
                <a:spLocks noChangeAspect="1"/>
              </p:cNvSpPr>
              <p:nvPr/>
            </p:nvSpPr>
            <p:spPr>
              <a:xfrm flipH="1">
                <a:off x="3020" y="639"/>
                <a:ext cx="138" cy="157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51" name="Line 61"/>
              <p:cNvSpPr>
                <a:spLocks noChangeAspect="1"/>
              </p:cNvSpPr>
              <p:nvPr/>
            </p:nvSpPr>
            <p:spPr>
              <a:xfrm flipH="1">
                <a:off x="3103" y="724"/>
                <a:ext cx="148" cy="15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52" name="Line 62"/>
              <p:cNvSpPr>
                <a:spLocks noChangeAspect="1"/>
              </p:cNvSpPr>
              <p:nvPr/>
            </p:nvSpPr>
            <p:spPr>
              <a:xfrm flipH="1">
                <a:off x="3181" y="816"/>
                <a:ext cx="156" cy="139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53" name="Line 63"/>
              <p:cNvSpPr>
                <a:spLocks noChangeAspect="1"/>
              </p:cNvSpPr>
              <p:nvPr/>
            </p:nvSpPr>
            <p:spPr>
              <a:xfrm flipH="1">
                <a:off x="3254" y="807"/>
                <a:ext cx="296" cy="235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2354" name="Arc 64"/>
              <p:cNvSpPr>
                <a:spLocks noChangeAspect="1"/>
              </p:cNvSpPr>
              <p:nvPr/>
            </p:nvSpPr>
            <p:spPr>
              <a:xfrm>
                <a:off x="287" y="321"/>
                <a:ext cx="2985" cy="1916"/>
              </a:xfrm>
              <a:custGeom>
                <a:avLst/>
                <a:gdLst>
                  <a:gd name="txL" fmla="*/ 0 w 33667"/>
                  <a:gd name="txT" fmla="*/ 0 h 21600"/>
                  <a:gd name="txR" fmla="*/ 33667 w 33667"/>
                  <a:gd name="txB" fmla="*/ 21600 h 21600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3667" h="21600" fill="none">
                    <a:moveTo>
                      <a:pt x="-1" y="8009"/>
                    </a:moveTo>
                    <a:cubicBezTo>
                      <a:pt x="4101" y="2943"/>
                      <a:pt x="10270" y="-1"/>
                      <a:pt x="16789" y="0"/>
                    </a:cubicBezTo>
                    <a:cubicBezTo>
                      <a:pt x="23357" y="0"/>
                      <a:pt x="29568" y="2988"/>
                      <a:pt x="33667" y="8120"/>
                    </a:cubicBezTo>
                  </a:path>
                  <a:path w="33667" h="21600" stroke="0">
                    <a:moveTo>
                      <a:pt x="-1" y="8009"/>
                    </a:moveTo>
                    <a:cubicBezTo>
                      <a:pt x="4101" y="2943"/>
                      <a:pt x="10270" y="-1"/>
                      <a:pt x="16789" y="0"/>
                    </a:cubicBezTo>
                    <a:cubicBezTo>
                      <a:pt x="23357" y="0"/>
                      <a:pt x="29568" y="2988"/>
                      <a:pt x="33667" y="8120"/>
                    </a:cubicBezTo>
                    <a:lnTo>
                      <a:pt x="16789" y="21600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rgbClr val="FF0000">
                    <a:alpha val="100000"/>
                  </a:srgbClr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12294" name="Line 65"/>
          <p:cNvSpPr/>
          <p:nvPr/>
        </p:nvSpPr>
        <p:spPr>
          <a:xfrm>
            <a:off x="7839075" y="1684655"/>
            <a:ext cx="1008063" cy="64770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miter/>
            <a:headEnd type="stealth" w="med" len="lg"/>
            <a:tailEnd type="none" w="med" len="med"/>
          </a:ln>
        </p:spPr>
        <p:txBody>
          <a:bodyPr/>
          <a:lstStyle/>
          <a:p/>
        </p:txBody>
      </p:sp>
      <p:sp>
        <p:nvSpPr>
          <p:cNvPr id="12295" name="Line 66"/>
          <p:cNvSpPr/>
          <p:nvPr/>
        </p:nvSpPr>
        <p:spPr>
          <a:xfrm>
            <a:off x="8623300" y="1230630"/>
            <a:ext cx="360363" cy="107950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miter/>
            <a:headEnd type="stealth" w="med" len="lg"/>
            <a:tailEnd type="none" w="med" len="med"/>
          </a:ln>
        </p:spPr>
        <p:txBody>
          <a:bodyPr/>
          <a:lstStyle/>
          <a:p/>
        </p:txBody>
      </p:sp>
      <p:sp>
        <p:nvSpPr>
          <p:cNvPr id="12296" name="Line 67"/>
          <p:cNvSpPr/>
          <p:nvPr/>
        </p:nvSpPr>
        <p:spPr>
          <a:xfrm flipV="1">
            <a:off x="9199563" y="1662430"/>
            <a:ext cx="992187" cy="649288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stealth" w="med" len="lg"/>
          </a:ln>
        </p:spPr>
        <p:txBody>
          <a:bodyPr/>
          <a:lstStyle/>
          <a:p/>
        </p:txBody>
      </p:sp>
      <p:sp>
        <p:nvSpPr>
          <p:cNvPr id="12297" name="Rectangle 3"/>
          <p:cNvSpPr/>
          <p:nvPr/>
        </p:nvSpPr>
        <p:spPr>
          <a:xfrm>
            <a:off x="587693" y="2309813"/>
            <a:ext cx="3042920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zh-CN" sz="3200" b="1">
                <a:latin typeface="黑体" panose="02010609060101010101" charset="-122"/>
                <a:ea typeface="黑体" panose="02010609060101010101" charset="-122"/>
              </a:rPr>
              <a:t>2.</a:t>
            </a:r>
            <a:r>
              <a:rPr lang="zh-CN" altLang="en-US" sz="3200" b="1">
                <a:latin typeface="黑体" panose="02010609060101010101" charset="-122"/>
                <a:ea typeface="黑体" panose="02010609060101010101" charset="-122"/>
              </a:rPr>
              <a:t>三个主要参数</a:t>
            </a:r>
            <a:endParaRPr lang="zh-CN" altLang="en-US" sz="32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1316" name="Rectangle 4"/>
          <p:cNvSpPr/>
          <p:nvPr/>
        </p:nvSpPr>
        <p:spPr>
          <a:xfrm>
            <a:off x="1199198" y="2943543"/>
            <a:ext cx="4079875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zh-CN" sz="3200" b="1">
                <a:latin typeface="黑体" panose="02010609060101010101" charset="-122"/>
                <a:ea typeface="黑体" panose="02010609060101010101" charset="-122"/>
              </a:rPr>
              <a:t>①</a:t>
            </a:r>
            <a:r>
              <a:rPr lang="zh-CN" altLang="en-US" sz="3200" b="1">
                <a:latin typeface="黑体" panose="02010609060101010101" charset="-122"/>
                <a:ea typeface="黑体" panose="02010609060101010101" charset="-122"/>
              </a:rPr>
              <a:t>内阻</a:t>
            </a:r>
            <a:r>
              <a:rPr lang="zh-CN" altLang="zh-CN" sz="3200" b="1">
                <a:latin typeface="黑体" panose="02010609060101010101" charset="-122"/>
                <a:ea typeface="黑体" panose="02010609060101010101" charset="-122"/>
              </a:rPr>
              <a:t>:</a:t>
            </a:r>
            <a:r>
              <a:rPr lang="zh-CN" altLang="en-US" sz="3200" b="1">
                <a:latin typeface="黑体" panose="02010609060101010101" charset="-122"/>
                <a:ea typeface="黑体" panose="02010609060101010101" charset="-122"/>
              </a:rPr>
              <a:t>电流计内阻</a:t>
            </a:r>
            <a:r>
              <a:rPr lang="zh-CN" altLang="zh-CN" sz="3200" b="1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lang="zh-CN" altLang="zh-CN" sz="3200" b="1" i="1" baseline="-250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endParaRPr lang="zh-CN" altLang="zh-CN" sz="3200" b="1" i="1" baseline="-2500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11317" name="Rectangle 5"/>
          <p:cNvSpPr/>
          <p:nvPr/>
        </p:nvSpPr>
        <p:spPr>
          <a:xfrm>
            <a:off x="1199198" y="3631248"/>
            <a:ext cx="3944620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zh-CN" sz="3200" b="1">
                <a:latin typeface="黑体" panose="02010609060101010101" charset="-122"/>
                <a:ea typeface="黑体" panose="02010609060101010101" charset="-122"/>
              </a:rPr>
              <a:t>②</a:t>
            </a:r>
            <a:r>
              <a:rPr lang="zh-CN" altLang="en-US" sz="3200" b="1">
                <a:latin typeface="黑体" panose="02010609060101010101" charset="-122"/>
                <a:ea typeface="黑体" panose="02010609060101010101" charset="-122"/>
              </a:rPr>
              <a:t>量程：满偏电流 </a:t>
            </a:r>
            <a:r>
              <a:rPr lang="zh-CN" altLang="zh-CN" sz="3200" b="1" i="1">
                <a:latin typeface="Times New Roman" panose="02020603050405020304" charset="0"/>
                <a:cs typeface="Times New Roman" panose="02020603050405020304" charset="0"/>
              </a:rPr>
              <a:t>I</a:t>
            </a:r>
            <a:r>
              <a:rPr lang="zh-CN" altLang="zh-CN" sz="3200" b="1" i="1" baseline="-250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endParaRPr lang="zh-CN" altLang="zh-CN" sz="3200" b="1" i="1" baseline="-2500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11318" name="Rectangle 6"/>
          <p:cNvSpPr/>
          <p:nvPr/>
        </p:nvSpPr>
        <p:spPr>
          <a:xfrm>
            <a:off x="1199198" y="4319429"/>
            <a:ext cx="3671887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r>
              <a:rPr lang="zh-CN" altLang="zh-CN" sz="3200" b="1">
                <a:latin typeface="黑体" panose="02010609060101010101" charset="-122"/>
                <a:ea typeface="黑体" panose="02010609060101010101" charset="-122"/>
              </a:rPr>
              <a:t>③</a:t>
            </a:r>
            <a:r>
              <a:rPr lang="zh-CN" altLang="en-US" sz="3200" b="1">
                <a:latin typeface="黑体" panose="02010609060101010101" charset="-122"/>
                <a:ea typeface="黑体" panose="02010609060101010101" charset="-122"/>
              </a:rPr>
              <a:t>满偏电压</a:t>
            </a:r>
            <a:r>
              <a:rPr lang="zh-CN" altLang="zh-CN" sz="3200" b="1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U</a:t>
            </a:r>
            <a:r>
              <a:rPr lang="zh-CN" altLang="zh-CN" sz="3200" b="1" i="1" baseline="-250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endParaRPr lang="zh-CN" altLang="zh-CN" sz="3200" b="1" i="1" baseline="-2500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12302" name="Text Box 8"/>
          <p:cNvSpPr txBox="1"/>
          <p:nvPr/>
        </p:nvSpPr>
        <p:spPr>
          <a:xfrm>
            <a:off x="587693" y="4902518"/>
            <a:ext cx="3042920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zh-CN" sz="3200" b="1">
                <a:latin typeface="黑体" panose="02010609060101010101" charset="-122"/>
                <a:ea typeface="黑体" panose="02010609060101010101" charset="-122"/>
              </a:rPr>
              <a:t>3.</a:t>
            </a:r>
            <a:r>
              <a:rPr lang="zh-CN" altLang="en-US" sz="3200" b="1">
                <a:latin typeface="黑体" panose="02010609060101010101" charset="-122"/>
                <a:ea typeface="黑体" panose="02010609060101010101" charset="-122"/>
              </a:rPr>
              <a:t>电路图符号：</a:t>
            </a:r>
            <a:endParaRPr lang="zh-CN" altLang="en-US" sz="3200" b="1"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4" name="Group 57"/>
          <p:cNvGrpSpPr/>
          <p:nvPr/>
        </p:nvGrpSpPr>
        <p:grpSpPr>
          <a:xfrm>
            <a:off x="3813493" y="5017453"/>
            <a:ext cx="2016125" cy="584199"/>
            <a:chOff x="0" y="0"/>
            <a:chExt cx="1270" cy="368"/>
          </a:xfrm>
        </p:grpSpPr>
        <p:sp>
          <p:nvSpPr>
            <p:cNvPr id="12309" name="Line 10"/>
            <p:cNvSpPr/>
            <p:nvPr/>
          </p:nvSpPr>
          <p:spPr>
            <a:xfrm>
              <a:off x="0" y="211"/>
              <a:ext cx="499" cy="0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2310" name="Line 11"/>
            <p:cNvSpPr/>
            <p:nvPr/>
          </p:nvSpPr>
          <p:spPr>
            <a:xfrm>
              <a:off x="771" y="211"/>
              <a:ext cx="499" cy="0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2311" name="Oval 12"/>
            <p:cNvSpPr/>
            <p:nvPr/>
          </p:nvSpPr>
          <p:spPr>
            <a:xfrm>
              <a:off x="499" y="55"/>
              <a:ext cx="275" cy="312"/>
            </a:xfrm>
            <a:prstGeom prst="ellipse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>
              <a:spAutoFit/>
            </a:bodyPr>
            <a:lstStyle/>
            <a:p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12312" name="Text Box 13"/>
            <p:cNvSpPr txBox="1"/>
            <p:nvPr/>
          </p:nvSpPr>
          <p:spPr>
            <a:xfrm>
              <a:off x="427" y="0"/>
              <a:ext cx="408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zh-CN" sz="3200" b="1">
                  <a:solidFill>
                    <a:schemeClr val="accent2"/>
                  </a:solidFill>
                  <a:latin typeface="宋体" panose="02010600030101010101" pitchFamily="2" charset="-122"/>
                </a:rPr>
                <a:t>G</a:t>
              </a:r>
              <a:endParaRPr lang="zh-CN" altLang="zh-CN" sz="3200" b="1">
                <a:solidFill>
                  <a:schemeClr val="accent2"/>
                </a:solidFill>
                <a:latin typeface="宋体" panose="02010600030101010101" pitchFamily="2" charset="-122"/>
              </a:endParaRPr>
            </a:p>
          </p:txBody>
        </p:sp>
      </p:grpSp>
      <p:grpSp>
        <p:nvGrpSpPr>
          <p:cNvPr id="5" name="Group 62"/>
          <p:cNvGrpSpPr/>
          <p:nvPr/>
        </p:nvGrpSpPr>
        <p:grpSpPr>
          <a:xfrm>
            <a:off x="6510338" y="5104765"/>
            <a:ext cx="2016125" cy="495300"/>
            <a:chOff x="0" y="-20"/>
            <a:chExt cx="1270" cy="312"/>
          </a:xfrm>
        </p:grpSpPr>
        <p:sp>
          <p:nvSpPr>
            <p:cNvPr id="12305" name="Line 15"/>
            <p:cNvSpPr/>
            <p:nvPr/>
          </p:nvSpPr>
          <p:spPr>
            <a:xfrm>
              <a:off x="0" y="136"/>
              <a:ext cx="499" cy="0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2306" name="Line 16"/>
            <p:cNvSpPr/>
            <p:nvPr/>
          </p:nvSpPr>
          <p:spPr>
            <a:xfrm>
              <a:off x="771" y="136"/>
              <a:ext cx="499" cy="0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2307" name="Oval 17"/>
            <p:cNvSpPr/>
            <p:nvPr/>
          </p:nvSpPr>
          <p:spPr>
            <a:xfrm>
              <a:off x="499" y="-20"/>
              <a:ext cx="275" cy="312"/>
            </a:xfrm>
            <a:prstGeom prst="ellipse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>
              <a:spAutoFit/>
            </a:bodyPr>
            <a:lstStyle/>
            <a:p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12308" name="Line 18"/>
            <p:cNvSpPr/>
            <p:nvPr/>
          </p:nvSpPr>
          <p:spPr>
            <a:xfrm flipH="1" flipV="1">
              <a:off x="635" y="42"/>
              <a:ext cx="0" cy="18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</p:grpSp>
      <p:pic>
        <p:nvPicPr>
          <p:cNvPr id="28678" name="图片 30726" descr="15-24"/>
          <p:cNvPicPr>
            <a:picLocks noChangeAspect="1"/>
          </p:cNvPicPr>
          <p:nvPr/>
        </p:nvPicPr>
        <p:blipFill>
          <a:blip r:embed="rId1">
            <a:lum contrast="35999"/>
          </a:blip>
          <a:srcRect l="16927" t="13742" r="16928" b="50169"/>
          <a:stretch>
            <a:fillRect/>
          </a:stretch>
        </p:blipFill>
        <p:spPr>
          <a:xfrm>
            <a:off x="7572375" y="3181033"/>
            <a:ext cx="3313113" cy="1484312"/>
          </a:xfrm>
          <a:prstGeom prst="rect">
            <a:avLst/>
          </a:prstGeom>
          <a:noFill/>
          <a:ln w="127000" cap="flat" cmpd="sng">
            <a:pattFill prst="solidDmnd">
              <a:fgClr>
                <a:srgbClr val="008000"/>
              </a:fgClr>
              <a:bgClr>
                <a:srgbClr val="FFFFFF"/>
              </a:bgClr>
            </a:patt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" name="文本框 1"/>
          <p:cNvSpPr txBox="1"/>
          <p:nvPr/>
        </p:nvSpPr>
        <p:spPr>
          <a:xfrm>
            <a:off x="588010" y="5742940"/>
            <a:ext cx="2807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latin typeface="黑体" panose="02010609060101010101" charset="-122"/>
                <a:ea typeface="黑体" panose="02010609060101010101" charset="-122"/>
              </a:rPr>
              <a:t>4.工作原理：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971800" y="5842000"/>
            <a:ext cx="433133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>
                <a:latin typeface="Times New Roman" panose="02020603050405020304" charset="0"/>
                <a:ea typeface="黑体" panose="02010609060101010101" charset="-122"/>
              </a:rPr>
              <a:t>磁场对通电导线的作用</a:t>
            </a:r>
            <a:endParaRPr lang="zh-CN" altLang="en-US" sz="3200" b="1">
              <a:latin typeface="Times New Roman" panose="02020603050405020304" charset="0"/>
              <a:ea typeface="黑体" panose="02010609060101010101" charset="-122"/>
            </a:endParaRPr>
          </a:p>
        </p:txBody>
      </p:sp>
      <p:graphicFrame>
        <p:nvGraphicFramePr>
          <p:cNvPr id="606210" name="Object 2"/>
          <p:cNvGraphicFramePr>
            <a:graphicFrameLocks noChangeAspect="1"/>
          </p:cNvGraphicFramePr>
          <p:nvPr/>
        </p:nvGraphicFramePr>
        <p:xfrm>
          <a:off x="3813781" y="4340860"/>
          <a:ext cx="1519604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2" imgW="660400" imgH="241300" progId="Equation.DSMT4">
                  <p:embed/>
                </p:oleObj>
              </mc:Choice>
              <mc:Fallback>
                <p:oleObj name="" r:id="rId2" imgW="660400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13781" y="4340860"/>
                        <a:ext cx="1519604" cy="540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316" grpId="0"/>
      <p:bldP spid="11317" grpId="0"/>
      <p:bldP spid="11318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011" name="Text Box 19"/>
          <p:cNvSpPr txBox="1"/>
          <p:nvPr/>
        </p:nvSpPr>
        <p:spPr>
          <a:xfrm>
            <a:off x="681739" y="2604395"/>
            <a:ext cx="4418189" cy="1210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问题</a:t>
            </a:r>
            <a:r>
              <a:rPr lang="en-US" altLang="zh-CN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能让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V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的电压全部加在表头吗？怎么办？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597012" name="Text Box 20"/>
          <p:cNvSpPr txBox="1"/>
          <p:nvPr/>
        </p:nvSpPr>
        <p:spPr>
          <a:xfrm>
            <a:off x="681802" y="3930964"/>
            <a:ext cx="4418189" cy="2330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问题</a:t>
            </a:r>
            <a:r>
              <a:rPr lang="en-US" altLang="zh-CN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</a:t>
            </a: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当被测电压是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V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时，指针应该指在哪里？表头两端加多大电压？其余电压加在哪里？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597018" name="AutoShape 26"/>
          <p:cNvSpPr/>
          <p:nvPr/>
        </p:nvSpPr>
        <p:spPr>
          <a:xfrm>
            <a:off x="7387167" y="4043429"/>
            <a:ext cx="456071" cy="533667"/>
          </a:xfrm>
          <a:prstGeom prst="downArrow">
            <a:avLst>
              <a:gd name="adj1" fmla="val 50000"/>
              <a:gd name="adj2" fmla="val 41702"/>
            </a:avLst>
          </a:prstGeom>
          <a:gradFill rotWithShape="1">
            <a:gsLst>
              <a:gs pos="0">
                <a:srgbClr val="000082">
                  <a:alpha val="100000"/>
                </a:srgbClr>
              </a:gs>
              <a:gs pos="14999">
                <a:srgbClr val="66008F">
                  <a:alpha val="100000"/>
                </a:srgbClr>
              </a:gs>
              <a:gs pos="32500">
                <a:srgbClr val="BA0066">
                  <a:alpha val="100000"/>
                </a:srgbClr>
              </a:gs>
              <a:gs pos="45000">
                <a:srgbClr val="FF0000">
                  <a:alpha val="100000"/>
                </a:srgbClr>
              </a:gs>
              <a:gs pos="50000">
                <a:srgbClr val="FF8200">
                  <a:alpha val="100000"/>
                </a:srgbClr>
              </a:gs>
              <a:gs pos="55000">
                <a:srgbClr val="FF0000">
                  <a:alpha val="100000"/>
                </a:srgbClr>
              </a:gs>
              <a:gs pos="67500">
                <a:srgbClr val="BA0066">
                  <a:alpha val="100000"/>
                </a:srgbClr>
              </a:gs>
              <a:gs pos="85001">
                <a:srgbClr val="66008F">
                  <a:alpha val="100000"/>
                </a:srgbClr>
              </a:gs>
              <a:gs pos="100000">
                <a:srgbClr val="000082">
                  <a:alpha val="100000"/>
                </a:srgbClr>
              </a:gs>
            </a:gsLst>
            <a:lin ang="0" scaled="1"/>
          </a:gra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lstStyle/>
          <a:p>
            <a:endParaRPr lang="zh-CN" altLang="en-US" sz="1795" b="0">
              <a:solidFill>
                <a:schemeClr val="tx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grpSp>
        <p:nvGrpSpPr>
          <p:cNvPr id="25604" name="Group 39"/>
          <p:cNvGrpSpPr>
            <a:grpSpLocks noChangeAspect="1"/>
          </p:cNvGrpSpPr>
          <p:nvPr/>
        </p:nvGrpSpPr>
        <p:grpSpPr>
          <a:xfrm>
            <a:off x="5412442" y="4611935"/>
            <a:ext cx="4213908" cy="1081585"/>
            <a:chOff x="1662" y="860"/>
            <a:chExt cx="5076" cy="1462"/>
          </a:xfrm>
        </p:grpSpPr>
        <p:sp>
          <p:nvSpPr>
            <p:cNvPr id="25605" name="Line 40"/>
            <p:cNvSpPr>
              <a:spLocks noChangeAspect="1"/>
            </p:cNvSpPr>
            <p:nvPr/>
          </p:nvSpPr>
          <p:spPr>
            <a:xfrm>
              <a:off x="1662" y="1986"/>
              <a:ext cx="423" cy="336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06" name="Line 41"/>
            <p:cNvSpPr>
              <a:spLocks noChangeAspect="1"/>
            </p:cNvSpPr>
            <p:nvPr/>
          </p:nvSpPr>
          <p:spPr>
            <a:xfrm>
              <a:off x="1966" y="1998"/>
              <a:ext cx="223" cy="20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07" name="Line 42"/>
            <p:cNvSpPr>
              <a:spLocks noChangeAspect="1"/>
            </p:cNvSpPr>
            <p:nvPr/>
          </p:nvSpPr>
          <p:spPr>
            <a:xfrm>
              <a:off x="2090" y="1867"/>
              <a:ext cx="211" cy="214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08" name="Line 43"/>
            <p:cNvSpPr>
              <a:spLocks noChangeAspect="1"/>
            </p:cNvSpPr>
            <p:nvPr/>
          </p:nvSpPr>
          <p:spPr>
            <a:xfrm>
              <a:off x="2222" y="1745"/>
              <a:ext cx="198" cy="225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09" name="Line 44"/>
            <p:cNvSpPr>
              <a:spLocks noChangeAspect="1"/>
            </p:cNvSpPr>
            <p:nvPr/>
          </p:nvSpPr>
          <p:spPr>
            <a:xfrm>
              <a:off x="2361" y="1630"/>
              <a:ext cx="184" cy="237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0" name="Line 45"/>
            <p:cNvSpPr>
              <a:spLocks noChangeAspect="1"/>
            </p:cNvSpPr>
            <p:nvPr/>
          </p:nvSpPr>
          <p:spPr>
            <a:xfrm>
              <a:off x="2427" y="1408"/>
              <a:ext cx="248" cy="364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1" name="Line 46"/>
            <p:cNvSpPr>
              <a:spLocks noChangeAspect="1"/>
            </p:cNvSpPr>
            <p:nvPr/>
          </p:nvSpPr>
          <p:spPr>
            <a:xfrm>
              <a:off x="2658" y="1427"/>
              <a:ext cx="154" cy="257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2" name="Line 47"/>
            <p:cNvSpPr>
              <a:spLocks noChangeAspect="1"/>
            </p:cNvSpPr>
            <p:nvPr/>
          </p:nvSpPr>
          <p:spPr>
            <a:xfrm>
              <a:off x="2815" y="1339"/>
              <a:ext cx="138" cy="266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3" name="Line 48"/>
            <p:cNvSpPr>
              <a:spLocks noChangeAspect="1"/>
            </p:cNvSpPr>
            <p:nvPr/>
          </p:nvSpPr>
          <p:spPr>
            <a:xfrm>
              <a:off x="2977" y="1261"/>
              <a:ext cx="122" cy="274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4" name="Line 49"/>
            <p:cNvSpPr>
              <a:spLocks noChangeAspect="1"/>
            </p:cNvSpPr>
            <p:nvPr/>
          </p:nvSpPr>
          <p:spPr>
            <a:xfrm>
              <a:off x="3143" y="1192"/>
              <a:ext cx="106" cy="281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5" name="Line 50"/>
            <p:cNvSpPr>
              <a:spLocks noChangeAspect="1"/>
            </p:cNvSpPr>
            <p:nvPr/>
          </p:nvSpPr>
          <p:spPr>
            <a:xfrm>
              <a:off x="3243" y="905"/>
              <a:ext cx="159" cy="516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6" name="Line 51"/>
            <p:cNvSpPr>
              <a:spLocks noChangeAspect="1"/>
            </p:cNvSpPr>
            <p:nvPr/>
          </p:nvSpPr>
          <p:spPr>
            <a:xfrm>
              <a:off x="3487" y="1086"/>
              <a:ext cx="71" cy="291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7" name="Line 52"/>
            <p:cNvSpPr>
              <a:spLocks noChangeAspect="1"/>
            </p:cNvSpPr>
            <p:nvPr/>
          </p:nvSpPr>
          <p:spPr>
            <a:xfrm>
              <a:off x="3663" y="1048"/>
              <a:ext cx="54" cy="296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8" name="Line 53"/>
            <p:cNvSpPr>
              <a:spLocks noChangeAspect="1"/>
            </p:cNvSpPr>
            <p:nvPr/>
          </p:nvSpPr>
          <p:spPr>
            <a:xfrm>
              <a:off x="3841" y="1022"/>
              <a:ext cx="36" cy="297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19" name="Line 54"/>
            <p:cNvSpPr>
              <a:spLocks noChangeAspect="1"/>
            </p:cNvSpPr>
            <p:nvPr/>
          </p:nvSpPr>
          <p:spPr>
            <a:xfrm>
              <a:off x="4020" y="1005"/>
              <a:ext cx="18" cy="30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0" name="Line 55"/>
            <p:cNvSpPr>
              <a:spLocks noChangeAspect="1"/>
            </p:cNvSpPr>
            <p:nvPr/>
          </p:nvSpPr>
          <p:spPr>
            <a:xfrm flipH="1">
              <a:off x="4200" y="860"/>
              <a:ext cx="0" cy="44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1" name="Line 56"/>
            <p:cNvSpPr>
              <a:spLocks noChangeAspect="1"/>
            </p:cNvSpPr>
            <p:nvPr/>
          </p:nvSpPr>
          <p:spPr>
            <a:xfrm flipH="1">
              <a:off x="4362" y="1005"/>
              <a:ext cx="18" cy="30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2" name="Line 57"/>
            <p:cNvSpPr>
              <a:spLocks noChangeAspect="1"/>
            </p:cNvSpPr>
            <p:nvPr/>
          </p:nvSpPr>
          <p:spPr>
            <a:xfrm flipH="1">
              <a:off x="4523" y="1022"/>
              <a:ext cx="36" cy="297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3" name="Line 58"/>
            <p:cNvSpPr>
              <a:spLocks noChangeAspect="1"/>
            </p:cNvSpPr>
            <p:nvPr/>
          </p:nvSpPr>
          <p:spPr>
            <a:xfrm flipH="1">
              <a:off x="4683" y="1048"/>
              <a:ext cx="54" cy="296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4" name="Line 59"/>
            <p:cNvSpPr>
              <a:spLocks noChangeAspect="1"/>
            </p:cNvSpPr>
            <p:nvPr/>
          </p:nvSpPr>
          <p:spPr>
            <a:xfrm flipH="1">
              <a:off x="4842" y="1086"/>
              <a:ext cx="71" cy="291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5" name="Line 60"/>
            <p:cNvSpPr>
              <a:spLocks noChangeAspect="1"/>
            </p:cNvSpPr>
            <p:nvPr/>
          </p:nvSpPr>
          <p:spPr>
            <a:xfrm flipH="1">
              <a:off x="4998" y="905"/>
              <a:ext cx="159" cy="516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6" name="Line 61"/>
            <p:cNvSpPr>
              <a:spLocks noChangeAspect="1"/>
            </p:cNvSpPr>
            <p:nvPr/>
          </p:nvSpPr>
          <p:spPr>
            <a:xfrm flipH="1">
              <a:off x="5151" y="1192"/>
              <a:ext cx="106" cy="281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7" name="Line 62"/>
            <p:cNvSpPr>
              <a:spLocks noChangeAspect="1"/>
            </p:cNvSpPr>
            <p:nvPr/>
          </p:nvSpPr>
          <p:spPr>
            <a:xfrm flipH="1">
              <a:off x="5301" y="1261"/>
              <a:ext cx="122" cy="274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8" name="Line 63"/>
            <p:cNvSpPr>
              <a:spLocks noChangeAspect="1"/>
            </p:cNvSpPr>
            <p:nvPr/>
          </p:nvSpPr>
          <p:spPr>
            <a:xfrm flipH="1">
              <a:off x="5447" y="1339"/>
              <a:ext cx="138" cy="266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29" name="Line 64"/>
            <p:cNvSpPr>
              <a:spLocks noChangeAspect="1"/>
            </p:cNvSpPr>
            <p:nvPr/>
          </p:nvSpPr>
          <p:spPr>
            <a:xfrm flipH="1">
              <a:off x="5588" y="1427"/>
              <a:ext cx="154" cy="257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30" name="Line 65"/>
            <p:cNvSpPr>
              <a:spLocks noChangeAspect="1"/>
            </p:cNvSpPr>
            <p:nvPr/>
          </p:nvSpPr>
          <p:spPr>
            <a:xfrm flipH="1">
              <a:off x="5725" y="1408"/>
              <a:ext cx="248" cy="364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31" name="Line 66"/>
            <p:cNvSpPr>
              <a:spLocks noChangeAspect="1"/>
            </p:cNvSpPr>
            <p:nvPr/>
          </p:nvSpPr>
          <p:spPr>
            <a:xfrm flipH="1">
              <a:off x="5855" y="1630"/>
              <a:ext cx="184" cy="237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32" name="Line 67"/>
            <p:cNvSpPr>
              <a:spLocks noChangeAspect="1"/>
            </p:cNvSpPr>
            <p:nvPr/>
          </p:nvSpPr>
          <p:spPr>
            <a:xfrm flipH="1">
              <a:off x="5980" y="1745"/>
              <a:ext cx="198" cy="225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33" name="Line 68"/>
            <p:cNvSpPr>
              <a:spLocks noChangeAspect="1"/>
            </p:cNvSpPr>
            <p:nvPr/>
          </p:nvSpPr>
          <p:spPr>
            <a:xfrm flipH="1">
              <a:off x="6099" y="1867"/>
              <a:ext cx="211" cy="214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34" name="Line 69"/>
            <p:cNvSpPr>
              <a:spLocks noChangeAspect="1"/>
            </p:cNvSpPr>
            <p:nvPr/>
          </p:nvSpPr>
          <p:spPr>
            <a:xfrm flipH="1">
              <a:off x="6211" y="1998"/>
              <a:ext cx="223" cy="20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35" name="Line 70"/>
            <p:cNvSpPr>
              <a:spLocks noChangeAspect="1"/>
            </p:cNvSpPr>
            <p:nvPr/>
          </p:nvSpPr>
          <p:spPr>
            <a:xfrm flipH="1">
              <a:off x="6315" y="1986"/>
              <a:ext cx="423" cy="336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25636" name="Arc 71"/>
          <p:cNvSpPr>
            <a:spLocks noChangeAspect="1"/>
          </p:cNvSpPr>
          <p:nvPr/>
        </p:nvSpPr>
        <p:spPr>
          <a:xfrm>
            <a:off x="5752913" y="4930235"/>
            <a:ext cx="3544052" cy="2026983"/>
          </a:xfrm>
          <a:custGeom>
            <a:avLst/>
            <a:gdLst/>
            <a:ahLst/>
            <a:cxnLst>
              <a:cxn ang="0">
                <a:pos x="0" y="16"/>
              </a:cxn>
              <a:cxn ang="0">
                <a:pos x="69" y="17"/>
              </a:cxn>
              <a:cxn ang="0">
                <a:pos x="34" y="44"/>
              </a:cxn>
            </a:cxnLst>
            <a:pathLst>
              <a:path w="33667" h="21600" fill="none">
                <a:moveTo>
                  <a:pt x="-1" y="8009"/>
                </a:moveTo>
                <a:cubicBezTo>
                  <a:pt x="4101" y="2943"/>
                  <a:pt x="10270" y="-1"/>
                  <a:pt x="16789" y="0"/>
                </a:cubicBezTo>
                <a:cubicBezTo>
                  <a:pt x="23357" y="0"/>
                  <a:pt x="29568" y="2988"/>
                  <a:pt x="33667" y="8120"/>
                </a:cubicBezTo>
              </a:path>
              <a:path w="33667" h="21600" stroke="0">
                <a:moveTo>
                  <a:pt x="-1" y="8009"/>
                </a:moveTo>
                <a:cubicBezTo>
                  <a:pt x="4101" y="2943"/>
                  <a:pt x="10270" y="-1"/>
                  <a:pt x="16789" y="0"/>
                </a:cubicBezTo>
                <a:cubicBezTo>
                  <a:pt x="23357" y="0"/>
                  <a:pt x="29568" y="2988"/>
                  <a:pt x="33667" y="8120"/>
                </a:cubicBezTo>
                <a:lnTo>
                  <a:pt x="16789" y="21600"/>
                </a:lnTo>
                <a:close/>
              </a:path>
            </a:pathLst>
          </a:cu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 sz="135"/>
          </a:p>
        </p:txBody>
      </p:sp>
      <p:sp>
        <p:nvSpPr>
          <p:cNvPr id="25637" name="Text Box 72"/>
          <p:cNvSpPr txBox="1"/>
          <p:nvPr/>
        </p:nvSpPr>
        <p:spPr>
          <a:xfrm>
            <a:off x="5238249" y="5232699"/>
            <a:ext cx="356307" cy="508329"/>
          </a:xfrm>
          <a:prstGeom prst="rect">
            <a:avLst/>
          </a:prstGeom>
          <a:noFill/>
          <a:ln w="38100">
            <a:noFill/>
          </a:ln>
        </p:spPr>
        <p:txBody>
          <a:bodyPr lIns="0" tIns="0" rIns="0" bIns="0"/>
          <a:lstStyle/>
          <a:p>
            <a:pPr algn="just"/>
            <a:r>
              <a:rPr lang="en-US" altLang="zh-CN" sz="1795">
                <a:latin typeface="Times New Roman" panose="02020603050405020304" charset="0"/>
              </a:rPr>
              <a:t>0</a:t>
            </a:r>
            <a:endParaRPr lang="en-US" altLang="zh-CN" sz="1795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5638" name="Text Box 73"/>
          <p:cNvSpPr txBox="1"/>
          <p:nvPr/>
        </p:nvSpPr>
        <p:spPr>
          <a:xfrm>
            <a:off x="6549453" y="4371231"/>
            <a:ext cx="354721" cy="508329"/>
          </a:xfrm>
          <a:prstGeom prst="rect">
            <a:avLst/>
          </a:prstGeom>
          <a:noFill/>
          <a:ln w="38100">
            <a:noFill/>
          </a:ln>
        </p:spPr>
        <p:txBody>
          <a:bodyPr lIns="0" tIns="0" rIns="0" bIns="0"/>
          <a:lstStyle/>
          <a:p>
            <a:pPr algn="just"/>
            <a:r>
              <a:rPr lang="en-US" altLang="zh-CN" sz="3195">
                <a:latin typeface="Times New Roman" panose="02020603050405020304" charset="0"/>
              </a:rPr>
              <a:t>1</a:t>
            </a:r>
            <a:endParaRPr lang="en-US" altLang="zh-CN" sz="3195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5639" name="Text Box 74"/>
          <p:cNvSpPr txBox="1"/>
          <p:nvPr/>
        </p:nvSpPr>
        <p:spPr>
          <a:xfrm>
            <a:off x="8254969" y="4299969"/>
            <a:ext cx="356305" cy="508329"/>
          </a:xfrm>
          <a:prstGeom prst="rect">
            <a:avLst/>
          </a:prstGeom>
          <a:noFill/>
          <a:ln w="38100">
            <a:noFill/>
          </a:ln>
        </p:spPr>
        <p:txBody>
          <a:bodyPr lIns="0" tIns="0" rIns="0" bIns="0"/>
          <a:lstStyle/>
          <a:p>
            <a:pPr algn="just"/>
            <a:r>
              <a:rPr lang="en-US" altLang="zh-CN" sz="3195">
                <a:latin typeface="Times New Roman" panose="02020603050405020304" charset="0"/>
              </a:rPr>
              <a:t>2</a:t>
            </a:r>
            <a:endParaRPr lang="en-US" altLang="zh-CN" sz="3195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5640" name="Text Box 75"/>
          <p:cNvSpPr txBox="1"/>
          <p:nvPr/>
        </p:nvSpPr>
        <p:spPr>
          <a:xfrm>
            <a:off x="9623182" y="5221613"/>
            <a:ext cx="356305" cy="508329"/>
          </a:xfrm>
          <a:prstGeom prst="rect">
            <a:avLst/>
          </a:prstGeom>
          <a:noFill/>
          <a:ln w="38100">
            <a:noFill/>
          </a:ln>
        </p:spPr>
        <p:txBody>
          <a:bodyPr lIns="0" tIns="0" rIns="0" bIns="0"/>
          <a:lstStyle/>
          <a:p>
            <a:pPr algn="just"/>
            <a:r>
              <a:rPr lang="en-US" altLang="zh-CN" sz="3195">
                <a:latin typeface="Times New Roman" panose="02020603050405020304" charset="0"/>
              </a:rPr>
              <a:t>3</a:t>
            </a:r>
            <a:endParaRPr lang="en-US" altLang="zh-CN" sz="3195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597069" name="Freeform 77"/>
          <p:cNvSpPr>
            <a:spLocks noChangeAspect="1"/>
          </p:cNvSpPr>
          <p:nvPr/>
        </p:nvSpPr>
        <p:spPr>
          <a:xfrm rot="-159467">
            <a:off x="7428341" y="5703021"/>
            <a:ext cx="1765692" cy="885221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1408768713"/>
              </a:cxn>
            </a:cxnLst>
            <a:pathLst>
              <a:path w="1115" h="559">
                <a:moveTo>
                  <a:pt x="1115" y="0"/>
                </a:moveTo>
                <a:lnTo>
                  <a:pt x="0" y="559"/>
                </a:lnTo>
              </a:path>
            </a:pathLst>
          </a:custGeom>
          <a:noFill/>
          <a:ln w="38100" cap="flat" cmpd="sng">
            <a:solidFill>
              <a:srgbClr val="000000"/>
            </a:solidFill>
            <a:prstDash val="solid"/>
            <a:round/>
            <a:headEnd type="triangle" w="sm" len="lg"/>
            <a:tailEnd type="none" w="sm" len="lg"/>
          </a:ln>
        </p:spPr>
        <p:txBody>
          <a:bodyPr/>
          <a:lstStyle/>
          <a:p>
            <a:endParaRPr lang="zh-CN" altLang="en-US" sz="135"/>
          </a:p>
        </p:txBody>
      </p:sp>
      <p:grpSp>
        <p:nvGrpSpPr>
          <p:cNvPr id="2" name="Group 2"/>
          <p:cNvGrpSpPr/>
          <p:nvPr/>
        </p:nvGrpSpPr>
        <p:grpSpPr>
          <a:xfrm>
            <a:off x="6137722" y="3322900"/>
            <a:ext cx="1444225" cy="608095"/>
            <a:chOff x="3600" y="1248"/>
            <a:chExt cx="912" cy="384"/>
          </a:xfrm>
        </p:grpSpPr>
        <p:sp>
          <p:nvSpPr>
            <p:cNvPr id="25643" name="Rectangle 3"/>
            <p:cNvSpPr/>
            <p:nvPr/>
          </p:nvSpPr>
          <p:spPr>
            <a:xfrm>
              <a:off x="3600" y="1248"/>
              <a:ext cx="912" cy="384"/>
            </a:xfrm>
            <a:prstGeom prst="rect">
              <a:avLst/>
            </a:prstGeom>
            <a:noFill/>
            <a:ln w="28575" cap="flat" cmpd="sng">
              <a:solidFill>
                <a:srgbClr val="0033C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795" b="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5644" name="Line 4"/>
            <p:cNvSpPr/>
            <p:nvPr/>
          </p:nvSpPr>
          <p:spPr>
            <a:xfrm>
              <a:off x="3600" y="1632"/>
              <a:ext cx="912" cy="0"/>
            </a:xfrm>
            <a:prstGeom prst="line">
              <a:avLst/>
            </a:prstGeom>
            <a:ln w="38100" cap="flat" cmpd="sng">
              <a:solidFill>
                <a:srgbClr val="0033CC"/>
              </a:solidFill>
              <a:prstDash val="solid"/>
              <a:headEnd type="triangl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25645" name="Rectangle 5"/>
            <p:cNvSpPr/>
            <p:nvPr/>
          </p:nvSpPr>
          <p:spPr>
            <a:xfrm>
              <a:off x="3936" y="1488"/>
              <a:ext cx="370" cy="7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135" i="1" err="1">
                  <a:solidFill>
                    <a:schemeClr val="tx1"/>
                  </a:solidFill>
                  <a:latin typeface="Times New Roman" panose="02020603050405020304" charset="0"/>
                </a:rPr>
                <a:t>U</a:t>
              </a:r>
              <a:r>
                <a:rPr lang="en-US" altLang="zh-CN" sz="135" i="1" baseline="-25000" err="1">
                  <a:solidFill>
                    <a:schemeClr val="tx1"/>
                  </a:solidFill>
                  <a:latin typeface="Times New Roman" panose="02020603050405020304" charset="0"/>
                </a:rPr>
                <a:t>g</a:t>
              </a:r>
              <a:endParaRPr lang="en-US" altLang="zh-CN" sz="135" i="1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3" name="Group 6"/>
          <p:cNvGrpSpPr/>
          <p:nvPr/>
        </p:nvGrpSpPr>
        <p:grpSpPr>
          <a:xfrm>
            <a:off x="7657959" y="3310232"/>
            <a:ext cx="1444225" cy="608095"/>
            <a:chOff x="4560" y="1248"/>
            <a:chExt cx="912" cy="384"/>
          </a:xfrm>
        </p:grpSpPr>
        <p:sp>
          <p:nvSpPr>
            <p:cNvPr id="25647" name="Rectangle 7"/>
            <p:cNvSpPr/>
            <p:nvPr/>
          </p:nvSpPr>
          <p:spPr>
            <a:xfrm>
              <a:off x="4560" y="1248"/>
              <a:ext cx="912" cy="384"/>
            </a:xfrm>
            <a:prstGeom prst="rect">
              <a:avLst/>
            </a:prstGeom>
            <a:noFill/>
            <a:ln w="28575" cap="flat" cmpd="sng">
              <a:solidFill>
                <a:srgbClr val="0033C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795" b="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5648" name="Line 8"/>
            <p:cNvSpPr/>
            <p:nvPr/>
          </p:nvSpPr>
          <p:spPr>
            <a:xfrm>
              <a:off x="4560" y="1632"/>
              <a:ext cx="912" cy="0"/>
            </a:xfrm>
            <a:prstGeom prst="line">
              <a:avLst/>
            </a:prstGeom>
            <a:ln w="38100" cap="flat" cmpd="sng">
              <a:solidFill>
                <a:srgbClr val="0033CC"/>
              </a:solidFill>
              <a:prstDash val="solid"/>
              <a:headEnd type="triangl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25649" name="Rectangle 9"/>
            <p:cNvSpPr/>
            <p:nvPr/>
          </p:nvSpPr>
          <p:spPr>
            <a:xfrm>
              <a:off x="4848" y="1488"/>
              <a:ext cx="384" cy="7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135" i="1">
                  <a:solidFill>
                    <a:schemeClr val="tx1"/>
                  </a:solidFill>
                  <a:latin typeface="Times New Roman" panose="02020603050405020304" charset="0"/>
                </a:rPr>
                <a:t>U</a:t>
              </a:r>
              <a:r>
                <a:rPr lang="en-US" altLang="zh-CN" sz="135" i="1" baseline="-25000">
                  <a:solidFill>
                    <a:schemeClr val="tx1"/>
                  </a:solidFill>
                  <a:latin typeface="Times New Roman" panose="02020603050405020304" charset="0"/>
                </a:rPr>
                <a:t>R</a:t>
              </a:r>
              <a:endParaRPr lang="en-US" altLang="zh-CN" sz="135" i="1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4" name="Group 10"/>
          <p:cNvGrpSpPr/>
          <p:nvPr/>
        </p:nvGrpSpPr>
        <p:grpSpPr>
          <a:xfrm>
            <a:off x="6137722" y="2410759"/>
            <a:ext cx="2964463" cy="912143"/>
            <a:chOff x="3600" y="672"/>
            <a:chExt cx="1872" cy="576"/>
          </a:xfrm>
        </p:grpSpPr>
        <p:sp>
          <p:nvSpPr>
            <p:cNvPr id="25651" name="Rectangle 11"/>
            <p:cNvSpPr/>
            <p:nvPr/>
          </p:nvSpPr>
          <p:spPr>
            <a:xfrm>
              <a:off x="3600" y="816"/>
              <a:ext cx="1872" cy="432"/>
            </a:xfrm>
            <a:prstGeom prst="rect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endParaRPr lang="zh-CN" altLang="zh-CN" sz="1795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5652" name="Line 12"/>
            <p:cNvSpPr/>
            <p:nvPr/>
          </p:nvSpPr>
          <p:spPr>
            <a:xfrm>
              <a:off x="3600" y="816"/>
              <a:ext cx="1872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25653" name="Text Box 13"/>
            <p:cNvSpPr txBox="1"/>
            <p:nvPr/>
          </p:nvSpPr>
          <p:spPr>
            <a:xfrm>
              <a:off x="4416" y="672"/>
              <a:ext cx="336" cy="330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795" i="1">
                  <a:latin typeface="Times New Roman" panose="02020603050405020304" charset="0"/>
                </a:rPr>
                <a:t>U</a:t>
              </a:r>
              <a:endParaRPr lang="en-US" altLang="zh-CN" sz="2795" i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25654" name="Group 14"/>
          <p:cNvGrpSpPr/>
          <p:nvPr/>
        </p:nvGrpSpPr>
        <p:grpSpPr>
          <a:xfrm>
            <a:off x="6061710" y="2702137"/>
            <a:ext cx="3116485" cy="912143"/>
            <a:chOff x="3552" y="864"/>
            <a:chExt cx="1968" cy="576"/>
          </a:xfrm>
        </p:grpSpPr>
        <p:sp>
          <p:nvSpPr>
            <p:cNvPr id="25655" name="Line 15"/>
            <p:cNvSpPr/>
            <p:nvPr/>
          </p:nvSpPr>
          <p:spPr>
            <a:xfrm>
              <a:off x="3552" y="1248"/>
              <a:ext cx="1968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56" name="Oval 16"/>
            <p:cNvSpPr/>
            <p:nvPr/>
          </p:nvSpPr>
          <p:spPr>
            <a:xfrm>
              <a:off x="3888" y="1056"/>
              <a:ext cx="384" cy="384"/>
            </a:xfrm>
            <a:prstGeom prst="ellipse">
              <a:avLst/>
            </a:prstGeom>
            <a:solidFill>
              <a:srgbClr val="009900"/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altLang="zh-CN" sz="3595">
                  <a:solidFill>
                    <a:schemeClr val="bg1"/>
                  </a:solidFill>
                  <a:latin typeface="Times New Roman" panose="02020603050405020304" charset="0"/>
                </a:rPr>
                <a:t>G</a:t>
              </a:r>
              <a:endParaRPr lang="en-US" altLang="zh-CN" sz="3595">
                <a:solidFill>
                  <a:schemeClr val="bg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5657" name="Rectangle 17"/>
            <p:cNvSpPr/>
            <p:nvPr/>
          </p:nvSpPr>
          <p:spPr>
            <a:xfrm>
              <a:off x="3628" y="864"/>
              <a:ext cx="126" cy="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135" i="1" err="1">
                  <a:solidFill>
                    <a:schemeClr val="tx1"/>
                  </a:solidFill>
                  <a:latin typeface="Times New Roman" panose="02020603050405020304" charset="0"/>
                </a:rPr>
                <a:t>R</a:t>
              </a:r>
              <a:r>
                <a:rPr lang="en-US" altLang="zh-CN" sz="135" baseline="-25000" err="1">
                  <a:solidFill>
                    <a:schemeClr val="tx1"/>
                  </a:solidFill>
                  <a:latin typeface="Times New Roman" panose="02020603050405020304" charset="0"/>
                </a:rPr>
                <a:t>g</a:t>
              </a:r>
              <a:endParaRPr lang="en-US" altLang="zh-CN" sz="135" baseline="-2500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6" name="Group 23"/>
          <p:cNvGrpSpPr/>
          <p:nvPr/>
        </p:nvGrpSpPr>
        <p:grpSpPr>
          <a:xfrm>
            <a:off x="8038018" y="2866829"/>
            <a:ext cx="608095" cy="532083"/>
            <a:chOff x="4800" y="960"/>
            <a:chExt cx="384" cy="336"/>
          </a:xfrm>
        </p:grpSpPr>
        <p:sp>
          <p:nvSpPr>
            <p:cNvPr id="25659" name="Rectangle 24"/>
            <p:cNvSpPr/>
            <p:nvPr/>
          </p:nvSpPr>
          <p:spPr>
            <a:xfrm>
              <a:off x="4800" y="1200"/>
              <a:ext cx="384" cy="96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795" b="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5660" name="Rectangle 25"/>
            <p:cNvSpPr/>
            <p:nvPr/>
          </p:nvSpPr>
          <p:spPr>
            <a:xfrm>
              <a:off x="4896" y="960"/>
              <a:ext cx="122" cy="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135" i="1">
                  <a:solidFill>
                    <a:schemeClr val="tx1"/>
                  </a:solidFill>
                  <a:latin typeface="Times New Roman" panose="02020603050405020304" charset="0"/>
                </a:rPr>
                <a:t>R</a:t>
              </a:r>
              <a:endParaRPr lang="en-US" altLang="zh-CN" sz="135" i="1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sp>
        <p:nvSpPr>
          <p:cNvPr id="597027" name="Rectangle 35"/>
          <p:cNvSpPr/>
          <p:nvPr/>
        </p:nvSpPr>
        <p:spPr>
          <a:xfrm>
            <a:off x="6362590" y="2786067"/>
            <a:ext cx="2432379" cy="912143"/>
          </a:xfrm>
          <a:prstGeom prst="rect">
            <a:avLst/>
          </a:prstGeom>
          <a:noFill/>
          <a:ln w="57150" cap="rnd" cmpd="sng">
            <a:solidFill>
              <a:srgbClr val="FF00FF"/>
            </a:solidFill>
            <a:prstDash val="sysDot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sz="1795" b="0">
              <a:solidFill>
                <a:schemeClr val="tx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grpSp>
        <p:nvGrpSpPr>
          <p:cNvPr id="7" name="Group 27"/>
          <p:cNvGrpSpPr/>
          <p:nvPr/>
        </p:nvGrpSpPr>
        <p:grpSpPr>
          <a:xfrm>
            <a:off x="6691975" y="5134516"/>
            <a:ext cx="2204344" cy="1384048"/>
            <a:chOff x="3886" y="2509"/>
            <a:chExt cx="1392" cy="874"/>
          </a:xfrm>
        </p:grpSpPr>
        <p:grpSp>
          <p:nvGrpSpPr>
            <p:cNvPr id="25663" name="Group 28"/>
            <p:cNvGrpSpPr/>
            <p:nvPr/>
          </p:nvGrpSpPr>
          <p:grpSpPr>
            <a:xfrm>
              <a:off x="3934" y="2797"/>
              <a:ext cx="1296" cy="586"/>
              <a:chOff x="3840" y="3072"/>
              <a:chExt cx="1296" cy="586"/>
            </a:xfrm>
          </p:grpSpPr>
          <p:sp>
            <p:nvSpPr>
              <p:cNvPr id="25664" name="Rectangle 29"/>
              <p:cNvSpPr/>
              <p:nvPr/>
            </p:nvSpPr>
            <p:spPr>
              <a:xfrm>
                <a:off x="3840" y="3072"/>
                <a:ext cx="1296" cy="432"/>
              </a:xfrm>
              <a:prstGeom prst="rect">
                <a:avLst/>
              </a:prstGeom>
              <a:noFill/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algn="ctr"/>
                <a:endParaRPr lang="zh-CN" altLang="zh-CN" sz="179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5665" name="Line 30"/>
              <p:cNvSpPr/>
              <p:nvPr/>
            </p:nvSpPr>
            <p:spPr>
              <a:xfrm>
                <a:off x="3840" y="3513"/>
                <a:ext cx="1296" cy="0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olid"/>
                <a:headEnd type="triangl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25666" name="Text Box 31"/>
              <p:cNvSpPr txBox="1"/>
              <p:nvPr/>
            </p:nvSpPr>
            <p:spPr>
              <a:xfrm>
                <a:off x="4387" y="3328"/>
                <a:ext cx="336" cy="33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795" i="1">
                    <a:latin typeface="Times New Roman" panose="02020603050405020304" charset="0"/>
                  </a:rPr>
                  <a:t>U</a:t>
                </a:r>
                <a:endParaRPr lang="en-US" altLang="zh-CN" sz="2795" i="1"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</p:grpSp>
        <p:sp>
          <p:nvSpPr>
            <p:cNvPr id="25667" name="Line 32"/>
            <p:cNvSpPr/>
            <p:nvPr/>
          </p:nvSpPr>
          <p:spPr>
            <a:xfrm>
              <a:off x="3886" y="2797"/>
              <a:ext cx="1392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5668" name="Oval 33"/>
            <p:cNvSpPr/>
            <p:nvPr/>
          </p:nvSpPr>
          <p:spPr>
            <a:xfrm>
              <a:off x="4366" y="2605"/>
              <a:ext cx="384" cy="384"/>
            </a:xfrm>
            <a:prstGeom prst="ellipse">
              <a:avLst/>
            </a:prstGeom>
            <a:solidFill>
              <a:srgbClr val="0033CC"/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altLang="zh-CN" sz="3595">
                  <a:solidFill>
                    <a:schemeClr val="bg1"/>
                  </a:solidFill>
                  <a:latin typeface="Times New Roman" panose="02020603050405020304" charset="0"/>
                </a:rPr>
                <a:t>V</a:t>
              </a:r>
              <a:endParaRPr lang="en-US" altLang="zh-CN" sz="3595">
                <a:solidFill>
                  <a:schemeClr val="bg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5669" name="Rectangle 34"/>
            <p:cNvSpPr/>
            <p:nvPr/>
          </p:nvSpPr>
          <p:spPr>
            <a:xfrm>
              <a:off x="4702" y="2509"/>
              <a:ext cx="128" cy="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135" i="1">
                  <a:solidFill>
                    <a:schemeClr val="tx1"/>
                  </a:solidFill>
                  <a:latin typeface="Times New Roman" panose="02020603050405020304" charset="0"/>
                </a:rPr>
                <a:t>R</a:t>
              </a:r>
              <a:r>
                <a:rPr lang="en-US" altLang="zh-CN" sz="135" baseline="-25000">
                  <a:solidFill>
                    <a:schemeClr val="tx1"/>
                  </a:solidFill>
                  <a:latin typeface="Times New Roman" panose="02020603050405020304" charset="0"/>
                </a:rPr>
                <a:t>V</a:t>
              </a:r>
              <a:endParaRPr lang="en-US" altLang="zh-CN" sz="135" baseline="-2500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sp>
        <p:nvSpPr>
          <p:cNvPr id="25670" name="Text Box 76"/>
          <p:cNvSpPr txBox="1"/>
          <p:nvPr/>
        </p:nvSpPr>
        <p:spPr>
          <a:xfrm>
            <a:off x="7345994" y="5715689"/>
            <a:ext cx="509913" cy="508329"/>
          </a:xfrm>
          <a:prstGeom prst="rect">
            <a:avLst/>
          </a:prstGeom>
          <a:noFill/>
          <a:ln w="38100">
            <a:noFill/>
          </a:ln>
        </p:spPr>
        <p:txBody>
          <a:bodyPr lIns="0" tIns="0" rIns="0" bIns="0"/>
          <a:lstStyle/>
          <a:p>
            <a:pPr algn="just"/>
            <a:r>
              <a:rPr lang="en-US" altLang="zh-CN" sz="3195">
                <a:latin typeface="Times New Roman" panose="02020603050405020304" charset="0"/>
              </a:rPr>
              <a:t>A</a:t>
            </a:r>
            <a:endParaRPr lang="en-US" altLang="zh-CN" sz="3195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671853" name="Text Box 3"/>
          <p:cNvSpPr txBox="1"/>
          <p:nvPr/>
        </p:nvSpPr>
        <p:spPr>
          <a:xfrm>
            <a:off x="281305" y="1318260"/>
            <a:ext cx="1135951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95">
                <a:solidFill>
                  <a:schemeClr val="tx1"/>
                </a:solidFill>
                <a:latin typeface="宋体" panose="02010600030101010101" pitchFamily="2" charset="-122"/>
              </a:rPr>
              <a:t>  </a:t>
            </a: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【探究情景】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有一个电流表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，内阻</a:t>
            </a:r>
            <a:r>
              <a:rPr lang="en-US" altLang="zh-CN" sz="2795" b="1" i="1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lang="en-US" altLang="zh-CN" sz="2795" b="1" i="1" baseline="-25000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=30</a:t>
            </a:r>
            <a:r>
              <a:rPr lang="el-GR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Ω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，满偏电流</a:t>
            </a:r>
            <a:r>
              <a:rPr lang="en-US" altLang="zh-CN" sz="2795" b="1" i="1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</a:t>
            </a:r>
            <a:r>
              <a:rPr lang="en-US" altLang="zh-CN" sz="2795" b="1" i="1" baseline="-25000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=1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mA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。要把它改装为量程为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0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～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V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的电压表，要串联多大的电阻？改装后的电压表内阻多大？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5672" name="Text Box 6"/>
          <p:cNvSpPr txBox="1"/>
          <p:nvPr/>
        </p:nvSpPr>
        <p:spPr>
          <a:xfrm>
            <a:off x="217170" y="634365"/>
            <a:ext cx="64522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</a:t>
            </a:r>
            <a:r>
              <a:rPr lang="en-US" altLang="zh-CN" sz="3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en-US" sz="3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将表头改装成大量程的电压表</a:t>
            </a:r>
            <a:endParaRPr lang="zh-CN" altLang="en-US" sz="3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71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7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97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97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9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97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011" grpId="0"/>
      <p:bldP spid="597012" grpId="0"/>
      <p:bldP spid="597018" grpId="0" bldLvl="0" animBg="1"/>
      <p:bldP spid="597069" grpId="0" bldLvl="0" animBg="1"/>
      <p:bldP spid="597069" grpId="1" bldLvl="0" animBg="1"/>
      <p:bldP spid="597027" grpId="0" bldLvl="0" animBg="1"/>
      <p:bldP spid="6718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1"/>
          <p:cNvSpPr txBox="1"/>
          <p:nvPr/>
        </p:nvSpPr>
        <p:spPr>
          <a:xfrm>
            <a:off x="804545" y="800735"/>
            <a:ext cx="9685655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问题</a:t>
            </a:r>
            <a:r>
              <a:rPr lang="en-US" altLang="zh-CN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要串联的电阻上分担多少电压？需要多大的电阻分压？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graphicFrame>
        <p:nvGraphicFramePr>
          <p:cNvPr id="674895" name="Object 2"/>
          <p:cNvGraphicFramePr>
            <a:graphicFrameLocks noChangeAspect="1"/>
          </p:cNvGraphicFramePr>
          <p:nvPr/>
        </p:nvGraphicFramePr>
        <p:xfrm>
          <a:off x="2911563" y="1714320"/>
          <a:ext cx="4042564" cy="109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1" imgW="1727200" imgH="469900" progId="Equation.3">
                  <p:embed/>
                </p:oleObj>
              </mc:Choice>
              <mc:Fallback>
                <p:oleObj name="" r:id="rId1" imgW="1727200" imgH="4699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11563" y="1714320"/>
                        <a:ext cx="4042564" cy="10958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8112" name="Text Box 96"/>
          <p:cNvSpPr txBox="1"/>
          <p:nvPr/>
        </p:nvSpPr>
        <p:spPr>
          <a:xfrm>
            <a:off x="1091055" y="2960841"/>
            <a:ext cx="768353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问题</a:t>
            </a:r>
            <a:r>
              <a:rPr lang="en-US" altLang="zh-CN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4</a:t>
            </a: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改装后的电压表内阻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lang="en-US" altLang="zh-CN" sz="2795" b="1" i="1" baseline="-25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V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是多大？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graphicFrame>
        <p:nvGraphicFramePr>
          <p:cNvPr id="674897" name="Object 2"/>
          <p:cNvGraphicFramePr>
            <a:graphicFrameLocks noChangeAspect="1"/>
          </p:cNvGraphicFramePr>
          <p:nvPr/>
        </p:nvGraphicFramePr>
        <p:xfrm>
          <a:off x="2911323" y="3901134"/>
          <a:ext cx="2911253" cy="579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3" imgW="1308100" imgH="241300" progId="Equation.3">
                  <p:embed/>
                </p:oleObj>
              </mc:Choice>
              <mc:Fallback>
                <p:oleObj name="" r:id="rId3" imgW="1308100" imgH="2413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1323" y="3901134"/>
                        <a:ext cx="2911253" cy="579591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4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8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4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1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0"/>
          <p:cNvSpPr txBox="1"/>
          <p:nvPr/>
        </p:nvSpPr>
        <p:spPr>
          <a:xfrm>
            <a:off x="218440" y="717550"/>
            <a:ext cx="10044430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795" b="1">
                <a:solidFill>
                  <a:srgbClr val="E640E4"/>
                </a:solidFill>
                <a:latin typeface="宋体" panose="02010600030101010101" pitchFamily="2" charset="-122"/>
              </a:rPr>
              <a:t>问题</a:t>
            </a:r>
            <a:r>
              <a:rPr lang="en-US" altLang="zh-CN" sz="2795" b="1">
                <a:solidFill>
                  <a:srgbClr val="E640E4"/>
                </a:solidFill>
                <a:latin typeface="宋体" panose="02010600030101010101" pitchFamily="2" charset="-122"/>
              </a:rPr>
              <a:t>5</a:t>
            </a:r>
            <a:r>
              <a:rPr lang="zh-CN" altLang="en-US" sz="2795" b="1">
                <a:solidFill>
                  <a:srgbClr val="E640E4"/>
                </a:solidFill>
                <a:latin typeface="宋体" panose="02010600030101010101" pitchFamily="2" charset="-122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宋体" panose="02010600030101010101" pitchFamily="2" charset="-122"/>
              </a:rPr>
              <a:t>改装后的表盘需要做怎样的改变？</a:t>
            </a:r>
            <a:endParaRPr lang="zh-CN" altLang="en-US" sz="2795" b="1">
              <a:solidFill>
                <a:schemeClr val="tx1"/>
              </a:solidFill>
              <a:latin typeface="宋体" panose="02010600030101010101" pitchFamily="2" charset="-122"/>
              <a:ea typeface="Times New Roman" panose="02020603050405020304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047263" y="834107"/>
            <a:ext cx="4917016" cy="3298599"/>
            <a:chOff x="3149" y="1914"/>
            <a:chExt cx="3812" cy="2445"/>
          </a:xfrm>
        </p:grpSpPr>
        <p:sp>
          <p:nvSpPr>
            <p:cNvPr id="27651" name="Line 12"/>
            <p:cNvSpPr>
              <a:spLocks noChangeAspect="1"/>
            </p:cNvSpPr>
            <p:nvPr/>
          </p:nvSpPr>
          <p:spPr>
            <a:xfrm>
              <a:off x="4156" y="2614"/>
              <a:ext cx="885" cy="1603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triangle" w="sm" len="lg"/>
              <a:tailEnd type="none" w="sm" len="lg"/>
            </a:ln>
          </p:spPr>
          <p:txBody>
            <a:bodyPr/>
            <a:lstStyle/>
            <a:p/>
          </p:txBody>
        </p:sp>
        <p:grpSp>
          <p:nvGrpSpPr>
            <p:cNvPr id="27652" name="Group 13"/>
            <p:cNvGrpSpPr/>
            <p:nvPr/>
          </p:nvGrpSpPr>
          <p:grpSpPr>
            <a:xfrm>
              <a:off x="3149" y="1914"/>
              <a:ext cx="3812" cy="2445"/>
              <a:chOff x="4226" y="654"/>
              <a:chExt cx="3812" cy="2445"/>
            </a:xfrm>
          </p:grpSpPr>
          <p:grpSp>
            <p:nvGrpSpPr>
              <p:cNvPr id="27653" name="Group 14"/>
              <p:cNvGrpSpPr>
                <a:grpSpLocks noChangeAspect="1"/>
              </p:cNvGrpSpPr>
              <p:nvPr/>
            </p:nvGrpSpPr>
            <p:grpSpPr>
              <a:xfrm>
                <a:off x="4313" y="882"/>
                <a:ext cx="3550" cy="2217"/>
                <a:chOff x="2162" y="781"/>
                <a:chExt cx="5076" cy="3170"/>
              </a:xfrm>
            </p:grpSpPr>
            <p:grpSp>
              <p:nvGrpSpPr>
                <p:cNvPr id="27654" name="Group 15"/>
                <p:cNvGrpSpPr>
                  <a:grpSpLocks noChangeAspect="1"/>
                </p:cNvGrpSpPr>
                <p:nvPr/>
              </p:nvGrpSpPr>
              <p:grpSpPr>
                <a:xfrm>
                  <a:off x="2162" y="781"/>
                  <a:ext cx="5076" cy="1462"/>
                  <a:chOff x="1662" y="860"/>
                  <a:chExt cx="5076" cy="1462"/>
                </a:xfrm>
              </p:grpSpPr>
              <p:sp>
                <p:nvSpPr>
                  <p:cNvPr id="27655" name="Line 16"/>
                  <p:cNvSpPr>
                    <a:spLocks noChangeAspect="1"/>
                  </p:cNvSpPr>
                  <p:nvPr/>
                </p:nvSpPr>
                <p:spPr>
                  <a:xfrm>
                    <a:off x="1662" y="1986"/>
                    <a:ext cx="423" cy="33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56" name="Line 17"/>
                  <p:cNvSpPr>
                    <a:spLocks noChangeAspect="1"/>
                  </p:cNvSpPr>
                  <p:nvPr/>
                </p:nvSpPr>
                <p:spPr>
                  <a:xfrm>
                    <a:off x="1966" y="1998"/>
                    <a:ext cx="223" cy="2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57" name="Line 18"/>
                  <p:cNvSpPr>
                    <a:spLocks noChangeAspect="1"/>
                  </p:cNvSpPr>
                  <p:nvPr/>
                </p:nvSpPr>
                <p:spPr>
                  <a:xfrm>
                    <a:off x="2090" y="1867"/>
                    <a:ext cx="211" cy="21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58" name="Line 19"/>
                  <p:cNvSpPr>
                    <a:spLocks noChangeAspect="1"/>
                  </p:cNvSpPr>
                  <p:nvPr/>
                </p:nvSpPr>
                <p:spPr>
                  <a:xfrm>
                    <a:off x="2222" y="1745"/>
                    <a:ext cx="198" cy="225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59" name="Line 20"/>
                  <p:cNvSpPr>
                    <a:spLocks noChangeAspect="1"/>
                  </p:cNvSpPr>
                  <p:nvPr/>
                </p:nvSpPr>
                <p:spPr>
                  <a:xfrm>
                    <a:off x="2361" y="1630"/>
                    <a:ext cx="184" cy="23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0" name="Line 21"/>
                  <p:cNvSpPr>
                    <a:spLocks noChangeAspect="1"/>
                  </p:cNvSpPr>
                  <p:nvPr/>
                </p:nvSpPr>
                <p:spPr>
                  <a:xfrm>
                    <a:off x="2427" y="1408"/>
                    <a:ext cx="248" cy="36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1" name="Line 22"/>
                  <p:cNvSpPr>
                    <a:spLocks noChangeAspect="1"/>
                  </p:cNvSpPr>
                  <p:nvPr/>
                </p:nvSpPr>
                <p:spPr>
                  <a:xfrm>
                    <a:off x="2658" y="1427"/>
                    <a:ext cx="154" cy="25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2" name="Line 23"/>
                  <p:cNvSpPr>
                    <a:spLocks noChangeAspect="1"/>
                  </p:cNvSpPr>
                  <p:nvPr/>
                </p:nvSpPr>
                <p:spPr>
                  <a:xfrm>
                    <a:off x="2815" y="1339"/>
                    <a:ext cx="138" cy="26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3" name="Line 24"/>
                  <p:cNvSpPr>
                    <a:spLocks noChangeAspect="1"/>
                  </p:cNvSpPr>
                  <p:nvPr/>
                </p:nvSpPr>
                <p:spPr>
                  <a:xfrm>
                    <a:off x="2977" y="1261"/>
                    <a:ext cx="122" cy="27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4" name="Line 25"/>
                  <p:cNvSpPr>
                    <a:spLocks noChangeAspect="1"/>
                  </p:cNvSpPr>
                  <p:nvPr/>
                </p:nvSpPr>
                <p:spPr>
                  <a:xfrm>
                    <a:off x="3143" y="1192"/>
                    <a:ext cx="106" cy="28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5" name="Line 26"/>
                  <p:cNvSpPr>
                    <a:spLocks noChangeAspect="1"/>
                  </p:cNvSpPr>
                  <p:nvPr/>
                </p:nvSpPr>
                <p:spPr>
                  <a:xfrm>
                    <a:off x="3243" y="905"/>
                    <a:ext cx="159" cy="51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6" name="Line 27"/>
                  <p:cNvSpPr>
                    <a:spLocks noChangeAspect="1"/>
                  </p:cNvSpPr>
                  <p:nvPr/>
                </p:nvSpPr>
                <p:spPr>
                  <a:xfrm>
                    <a:off x="3487" y="1086"/>
                    <a:ext cx="71" cy="29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7" name="Line 28"/>
                  <p:cNvSpPr>
                    <a:spLocks noChangeAspect="1"/>
                  </p:cNvSpPr>
                  <p:nvPr/>
                </p:nvSpPr>
                <p:spPr>
                  <a:xfrm>
                    <a:off x="3663" y="1048"/>
                    <a:ext cx="54" cy="29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8" name="Line 29"/>
                  <p:cNvSpPr>
                    <a:spLocks noChangeAspect="1"/>
                  </p:cNvSpPr>
                  <p:nvPr/>
                </p:nvSpPr>
                <p:spPr>
                  <a:xfrm>
                    <a:off x="3841" y="1022"/>
                    <a:ext cx="36" cy="29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69" name="Line 30"/>
                  <p:cNvSpPr>
                    <a:spLocks noChangeAspect="1"/>
                  </p:cNvSpPr>
                  <p:nvPr/>
                </p:nvSpPr>
                <p:spPr>
                  <a:xfrm>
                    <a:off x="4020" y="1005"/>
                    <a:ext cx="18" cy="3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0" name="Line 31"/>
                  <p:cNvSpPr>
                    <a:spLocks noChangeAspect="1"/>
                  </p:cNvSpPr>
                  <p:nvPr/>
                </p:nvSpPr>
                <p:spPr>
                  <a:xfrm flipH="1">
                    <a:off x="4200" y="860"/>
                    <a:ext cx="0" cy="44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1" name="Line 32"/>
                  <p:cNvSpPr>
                    <a:spLocks noChangeAspect="1"/>
                  </p:cNvSpPr>
                  <p:nvPr/>
                </p:nvSpPr>
                <p:spPr>
                  <a:xfrm flipH="1">
                    <a:off x="4362" y="1005"/>
                    <a:ext cx="18" cy="3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2" name="Line 33"/>
                  <p:cNvSpPr>
                    <a:spLocks noChangeAspect="1"/>
                  </p:cNvSpPr>
                  <p:nvPr/>
                </p:nvSpPr>
                <p:spPr>
                  <a:xfrm flipH="1">
                    <a:off x="4523" y="1022"/>
                    <a:ext cx="36" cy="29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3" name="Line 34"/>
                  <p:cNvSpPr>
                    <a:spLocks noChangeAspect="1"/>
                  </p:cNvSpPr>
                  <p:nvPr/>
                </p:nvSpPr>
                <p:spPr>
                  <a:xfrm flipH="1">
                    <a:off x="4683" y="1048"/>
                    <a:ext cx="54" cy="29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4" name="Line 35"/>
                  <p:cNvSpPr>
                    <a:spLocks noChangeAspect="1"/>
                  </p:cNvSpPr>
                  <p:nvPr/>
                </p:nvSpPr>
                <p:spPr>
                  <a:xfrm flipH="1">
                    <a:off x="4842" y="1086"/>
                    <a:ext cx="71" cy="29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5" name="Line 36"/>
                  <p:cNvSpPr>
                    <a:spLocks noChangeAspect="1"/>
                  </p:cNvSpPr>
                  <p:nvPr/>
                </p:nvSpPr>
                <p:spPr>
                  <a:xfrm flipH="1">
                    <a:off x="4998" y="905"/>
                    <a:ext cx="159" cy="51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6" name="Line 37"/>
                  <p:cNvSpPr>
                    <a:spLocks noChangeAspect="1"/>
                  </p:cNvSpPr>
                  <p:nvPr/>
                </p:nvSpPr>
                <p:spPr>
                  <a:xfrm flipH="1">
                    <a:off x="5151" y="1192"/>
                    <a:ext cx="106" cy="28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7" name="Line 38"/>
                  <p:cNvSpPr>
                    <a:spLocks noChangeAspect="1"/>
                  </p:cNvSpPr>
                  <p:nvPr/>
                </p:nvSpPr>
                <p:spPr>
                  <a:xfrm flipH="1">
                    <a:off x="5301" y="1261"/>
                    <a:ext cx="122" cy="27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8" name="Line 39"/>
                  <p:cNvSpPr>
                    <a:spLocks noChangeAspect="1"/>
                  </p:cNvSpPr>
                  <p:nvPr/>
                </p:nvSpPr>
                <p:spPr>
                  <a:xfrm flipH="1">
                    <a:off x="5447" y="1339"/>
                    <a:ext cx="138" cy="26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79" name="Line 40"/>
                  <p:cNvSpPr>
                    <a:spLocks noChangeAspect="1"/>
                  </p:cNvSpPr>
                  <p:nvPr/>
                </p:nvSpPr>
                <p:spPr>
                  <a:xfrm flipH="1">
                    <a:off x="5588" y="1427"/>
                    <a:ext cx="154" cy="25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80" name="Line 41"/>
                  <p:cNvSpPr>
                    <a:spLocks noChangeAspect="1"/>
                  </p:cNvSpPr>
                  <p:nvPr/>
                </p:nvSpPr>
                <p:spPr>
                  <a:xfrm flipH="1">
                    <a:off x="5725" y="1408"/>
                    <a:ext cx="248" cy="36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81" name="Line 42"/>
                  <p:cNvSpPr>
                    <a:spLocks noChangeAspect="1"/>
                  </p:cNvSpPr>
                  <p:nvPr/>
                </p:nvSpPr>
                <p:spPr>
                  <a:xfrm flipH="1">
                    <a:off x="5855" y="1630"/>
                    <a:ext cx="184" cy="23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82" name="Line 43"/>
                  <p:cNvSpPr>
                    <a:spLocks noChangeAspect="1"/>
                  </p:cNvSpPr>
                  <p:nvPr/>
                </p:nvSpPr>
                <p:spPr>
                  <a:xfrm flipH="1">
                    <a:off x="5980" y="1745"/>
                    <a:ext cx="198" cy="225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83" name="Line 44"/>
                  <p:cNvSpPr>
                    <a:spLocks noChangeAspect="1"/>
                  </p:cNvSpPr>
                  <p:nvPr/>
                </p:nvSpPr>
                <p:spPr>
                  <a:xfrm flipH="1">
                    <a:off x="6099" y="1867"/>
                    <a:ext cx="211" cy="21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84" name="Line 45"/>
                  <p:cNvSpPr>
                    <a:spLocks noChangeAspect="1"/>
                  </p:cNvSpPr>
                  <p:nvPr/>
                </p:nvSpPr>
                <p:spPr>
                  <a:xfrm flipH="1">
                    <a:off x="6211" y="1998"/>
                    <a:ext cx="223" cy="2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7685" name="Line 46"/>
                  <p:cNvSpPr>
                    <a:spLocks noChangeAspect="1"/>
                  </p:cNvSpPr>
                  <p:nvPr/>
                </p:nvSpPr>
                <p:spPr>
                  <a:xfrm flipH="1">
                    <a:off x="6315" y="1986"/>
                    <a:ext cx="423" cy="33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</p:grpSp>
            <p:sp>
              <p:nvSpPr>
                <p:cNvPr id="27686" name="Arc 47"/>
                <p:cNvSpPr>
                  <a:spLocks noChangeAspect="1"/>
                </p:cNvSpPr>
                <p:nvPr/>
              </p:nvSpPr>
              <p:spPr>
                <a:xfrm>
                  <a:off x="2573" y="1212"/>
                  <a:ext cx="4268" cy="2739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69" y="17"/>
                    </a:cxn>
                    <a:cxn ang="0">
                      <a:pos x="34" y="44"/>
                    </a:cxn>
                  </a:cxnLst>
                  <a:pathLst>
                    <a:path w="33667" h="21600" fill="none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</a:path>
                    <a:path w="33667" h="21600" stroke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 sz="135"/>
                </a:p>
              </p:txBody>
            </p:sp>
          </p:grpSp>
          <p:sp>
            <p:nvSpPr>
              <p:cNvPr id="27687" name="Text Box 48"/>
              <p:cNvSpPr txBox="1"/>
              <p:nvPr/>
            </p:nvSpPr>
            <p:spPr>
              <a:xfrm>
                <a:off x="4226" y="142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0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7688" name="Text Box 49"/>
              <p:cNvSpPr txBox="1"/>
              <p:nvPr/>
            </p:nvSpPr>
            <p:spPr>
              <a:xfrm>
                <a:off x="5270" y="65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1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7689" name="Text Box 50"/>
              <p:cNvSpPr txBox="1"/>
              <p:nvPr/>
            </p:nvSpPr>
            <p:spPr>
              <a:xfrm>
                <a:off x="6706" y="65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2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7690" name="Text Box 51"/>
              <p:cNvSpPr txBox="1"/>
              <p:nvPr/>
            </p:nvSpPr>
            <p:spPr>
              <a:xfrm>
                <a:off x="7860" y="1458"/>
                <a:ext cx="178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3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</p:grpSp>
        <p:sp>
          <p:nvSpPr>
            <p:cNvPr id="27691" name="Text Box 52"/>
            <p:cNvSpPr txBox="1"/>
            <p:nvPr/>
          </p:nvSpPr>
          <p:spPr>
            <a:xfrm>
              <a:off x="4925" y="2934"/>
              <a:ext cx="642" cy="480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135" err="1">
                  <a:solidFill>
                    <a:schemeClr val="tx1"/>
                  </a:solidFill>
                  <a:latin typeface="Times New Roman" panose="02020603050405020304" charset="0"/>
                </a:rPr>
                <a:t>mA</a:t>
              </a:r>
              <a:endParaRPr lang="en-US" altLang="zh-CN" sz="135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6" name="Group 53"/>
          <p:cNvGrpSpPr/>
          <p:nvPr/>
        </p:nvGrpSpPr>
        <p:grpSpPr>
          <a:xfrm>
            <a:off x="5476413" y="1524549"/>
            <a:ext cx="3952616" cy="2359535"/>
            <a:chOff x="2979" y="1053"/>
            <a:chExt cx="2496" cy="1490"/>
          </a:xfrm>
        </p:grpSpPr>
        <p:sp>
          <p:nvSpPr>
            <p:cNvPr id="27693" name="Line 54"/>
            <p:cNvSpPr>
              <a:spLocks noChangeAspect="1"/>
            </p:cNvSpPr>
            <p:nvPr/>
          </p:nvSpPr>
          <p:spPr>
            <a:xfrm>
              <a:off x="2979" y="1654"/>
              <a:ext cx="240" cy="19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694" name="Line 55"/>
            <p:cNvSpPr>
              <a:spLocks noChangeAspect="1"/>
            </p:cNvSpPr>
            <p:nvPr/>
          </p:nvSpPr>
          <p:spPr>
            <a:xfrm>
              <a:off x="3058" y="1597"/>
              <a:ext cx="116" cy="10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695" name="Line 56"/>
            <p:cNvSpPr>
              <a:spLocks noChangeAspect="1"/>
            </p:cNvSpPr>
            <p:nvPr/>
          </p:nvSpPr>
          <p:spPr>
            <a:xfrm>
              <a:off x="3123" y="1529"/>
              <a:ext cx="110" cy="11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696" name="Line 57"/>
            <p:cNvSpPr>
              <a:spLocks noChangeAspect="1"/>
            </p:cNvSpPr>
            <p:nvPr/>
          </p:nvSpPr>
          <p:spPr>
            <a:xfrm>
              <a:off x="3191" y="1466"/>
              <a:ext cx="104" cy="11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697" name="Line 58"/>
            <p:cNvSpPr>
              <a:spLocks noChangeAspect="1"/>
            </p:cNvSpPr>
            <p:nvPr/>
          </p:nvSpPr>
          <p:spPr>
            <a:xfrm>
              <a:off x="3264" y="1406"/>
              <a:ext cx="96" cy="123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698" name="Line 59"/>
            <p:cNvSpPr>
              <a:spLocks noChangeAspect="1"/>
            </p:cNvSpPr>
            <p:nvPr/>
          </p:nvSpPr>
          <p:spPr>
            <a:xfrm>
              <a:off x="3333" y="1341"/>
              <a:ext cx="163" cy="240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699" name="Line 60"/>
            <p:cNvSpPr>
              <a:spLocks noChangeAspect="1"/>
            </p:cNvSpPr>
            <p:nvPr/>
          </p:nvSpPr>
          <p:spPr>
            <a:xfrm>
              <a:off x="3418" y="1300"/>
              <a:ext cx="81" cy="13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0" name="Line 61"/>
            <p:cNvSpPr>
              <a:spLocks noChangeAspect="1"/>
            </p:cNvSpPr>
            <p:nvPr/>
          </p:nvSpPr>
          <p:spPr>
            <a:xfrm>
              <a:off x="3500" y="1254"/>
              <a:ext cx="72" cy="139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1" name="Line 62"/>
            <p:cNvSpPr>
              <a:spLocks noChangeAspect="1"/>
            </p:cNvSpPr>
            <p:nvPr/>
          </p:nvSpPr>
          <p:spPr>
            <a:xfrm>
              <a:off x="3584" y="1214"/>
              <a:ext cx="64" cy="14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2" name="Line 63"/>
            <p:cNvSpPr>
              <a:spLocks noChangeAspect="1"/>
            </p:cNvSpPr>
            <p:nvPr/>
          </p:nvSpPr>
          <p:spPr>
            <a:xfrm>
              <a:off x="3671" y="1178"/>
              <a:ext cx="55" cy="146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3" name="Line 64"/>
            <p:cNvSpPr>
              <a:spLocks noChangeAspect="1"/>
            </p:cNvSpPr>
            <p:nvPr/>
          </p:nvSpPr>
          <p:spPr>
            <a:xfrm>
              <a:off x="3768" y="1149"/>
              <a:ext cx="89" cy="288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4" name="Line 65"/>
            <p:cNvSpPr>
              <a:spLocks noChangeAspect="1"/>
            </p:cNvSpPr>
            <p:nvPr/>
          </p:nvSpPr>
          <p:spPr>
            <a:xfrm>
              <a:off x="3850" y="1123"/>
              <a:ext cx="37" cy="15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5" name="Line 66"/>
            <p:cNvSpPr>
              <a:spLocks noChangeAspect="1"/>
            </p:cNvSpPr>
            <p:nvPr/>
          </p:nvSpPr>
          <p:spPr>
            <a:xfrm>
              <a:off x="3941" y="1103"/>
              <a:ext cx="29" cy="15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6" name="Line 67"/>
            <p:cNvSpPr>
              <a:spLocks noChangeAspect="1"/>
            </p:cNvSpPr>
            <p:nvPr/>
          </p:nvSpPr>
          <p:spPr>
            <a:xfrm>
              <a:off x="4034" y="1089"/>
              <a:ext cx="19" cy="155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7" name="Line 68"/>
            <p:cNvSpPr>
              <a:spLocks noChangeAspect="1"/>
            </p:cNvSpPr>
            <p:nvPr/>
          </p:nvSpPr>
          <p:spPr>
            <a:xfrm>
              <a:off x="4127" y="1080"/>
              <a:ext cx="10" cy="15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8" name="Line 69"/>
            <p:cNvSpPr>
              <a:spLocks noChangeAspect="1"/>
            </p:cNvSpPr>
            <p:nvPr/>
          </p:nvSpPr>
          <p:spPr>
            <a:xfrm flipH="1">
              <a:off x="4221" y="1053"/>
              <a:ext cx="0" cy="240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09" name="Line 70"/>
            <p:cNvSpPr>
              <a:spLocks noChangeAspect="1"/>
            </p:cNvSpPr>
            <p:nvPr/>
          </p:nvSpPr>
          <p:spPr>
            <a:xfrm flipH="1">
              <a:off x="4305" y="1080"/>
              <a:ext cx="10" cy="15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0" name="Line 71"/>
            <p:cNvSpPr>
              <a:spLocks noChangeAspect="1"/>
            </p:cNvSpPr>
            <p:nvPr/>
          </p:nvSpPr>
          <p:spPr>
            <a:xfrm flipH="1">
              <a:off x="4389" y="1089"/>
              <a:ext cx="19" cy="155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1" name="Line 72"/>
            <p:cNvSpPr>
              <a:spLocks noChangeAspect="1"/>
            </p:cNvSpPr>
            <p:nvPr/>
          </p:nvSpPr>
          <p:spPr>
            <a:xfrm flipH="1">
              <a:off x="4472" y="1103"/>
              <a:ext cx="29" cy="15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2" name="Line 73"/>
            <p:cNvSpPr>
              <a:spLocks noChangeAspect="1"/>
            </p:cNvSpPr>
            <p:nvPr/>
          </p:nvSpPr>
          <p:spPr>
            <a:xfrm flipH="1">
              <a:off x="4555" y="1123"/>
              <a:ext cx="37" cy="15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3" name="Line 74"/>
            <p:cNvSpPr>
              <a:spLocks noChangeAspect="1"/>
            </p:cNvSpPr>
            <p:nvPr/>
          </p:nvSpPr>
          <p:spPr>
            <a:xfrm flipH="1">
              <a:off x="4585" y="1149"/>
              <a:ext cx="89" cy="288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4" name="Line 75"/>
            <p:cNvSpPr>
              <a:spLocks noChangeAspect="1"/>
            </p:cNvSpPr>
            <p:nvPr/>
          </p:nvSpPr>
          <p:spPr>
            <a:xfrm flipH="1">
              <a:off x="4716" y="1178"/>
              <a:ext cx="55" cy="146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5" name="Line 76"/>
            <p:cNvSpPr>
              <a:spLocks noChangeAspect="1"/>
            </p:cNvSpPr>
            <p:nvPr/>
          </p:nvSpPr>
          <p:spPr>
            <a:xfrm flipH="1">
              <a:off x="4794" y="1214"/>
              <a:ext cx="64" cy="14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6" name="Line 77"/>
            <p:cNvSpPr>
              <a:spLocks noChangeAspect="1"/>
            </p:cNvSpPr>
            <p:nvPr/>
          </p:nvSpPr>
          <p:spPr>
            <a:xfrm flipH="1">
              <a:off x="4870" y="1254"/>
              <a:ext cx="72" cy="139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7" name="Line 78"/>
            <p:cNvSpPr>
              <a:spLocks noChangeAspect="1"/>
            </p:cNvSpPr>
            <p:nvPr/>
          </p:nvSpPr>
          <p:spPr>
            <a:xfrm flipH="1">
              <a:off x="4943" y="1300"/>
              <a:ext cx="81" cy="13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8" name="Line 79"/>
            <p:cNvSpPr>
              <a:spLocks noChangeAspect="1"/>
            </p:cNvSpPr>
            <p:nvPr/>
          </p:nvSpPr>
          <p:spPr>
            <a:xfrm flipH="1">
              <a:off x="4979" y="1341"/>
              <a:ext cx="130" cy="19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19" name="Line 80"/>
            <p:cNvSpPr>
              <a:spLocks noChangeAspect="1"/>
            </p:cNvSpPr>
            <p:nvPr/>
          </p:nvSpPr>
          <p:spPr>
            <a:xfrm flipH="1">
              <a:off x="5082" y="1406"/>
              <a:ext cx="96" cy="123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20" name="Line 81"/>
            <p:cNvSpPr>
              <a:spLocks noChangeAspect="1"/>
            </p:cNvSpPr>
            <p:nvPr/>
          </p:nvSpPr>
          <p:spPr>
            <a:xfrm flipH="1">
              <a:off x="5147" y="1466"/>
              <a:ext cx="104" cy="11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21" name="Line 82"/>
            <p:cNvSpPr>
              <a:spLocks noChangeAspect="1"/>
            </p:cNvSpPr>
            <p:nvPr/>
          </p:nvSpPr>
          <p:spPr>
            <a:xfrm flipH="1">
              <a:off x="5209" y="1529"/>
              <a:ext cx="110" cy="11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22" name="Line 83"/>
            <p:cNvSpPr>
              <a:spLocks noChangeAspect="1"/>
            </p:cNvSpPr>
            <p:nvPr/>
          </p:nvSpPr>
          <p:spPr>
            <a:xfrm flipH="1">
              <a:off x="5268" y="1597"/>
              <a:ext cx="116" cy="10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23" name="Line 84"/>
            <p:cNvSpPr>
              <a:spLocks noChangeAspect="1"/>
            </p:cNvSpPr>
            <p:nvPr/>
          </p:nvSpPr>
          <p:spPr>
            <a:xfrm flipH="1">
              <a:off x="5235" y="1644"/>
              <a:ext cx="240" cy="19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7724" name="Text Box 85"/>
            <p:cNvSpPr txBox="1"/>
            <p:nvPr/>
          </p:nvSpPr>
          <p:spPr>
            <a:xfrm>
              <a:off x="3152" y="1752"/>
              <a:ext cx="223" cy="269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0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7725" name="Text Box 86"/>
            <p:cNvSpPr txBox="1"/>
            <p:nvPr/>
          </p:nvSpPr>
          <p:spPr>
            <a:xfrm>
              <a:off x="3787" y="1344"/>
              <a:ext cx="223" cy="266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1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7726" name="Text Box 87"/>
            <p:cNvSpPr txBox="1"/>
            <p:nvPr/>
          </p:nvSpPr>
          <p:spPr>
            <a:xfrm>
              <a:off x="4513" y="1389"/>
              <a:ext cx="223" cy="218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2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7727" name="Text Box 88"/>
            <p:cNvSpPr txBox="1"/>
            <p:nvPr/>
          </p:nvSpPr>
          <p:spPr>
            <a:xfrm>
              <a:off x="5239" y="1752"/>
              <a:ext cx="223" cy="196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3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7728" name="Text Box 89"/>
            <p:cNvSpPr txBox="1"/>
            <p:nvPr/>
          </p:nvSpPr>
          <p:spPr>
            <a:xfrm>
              <a:off x="4179" y="1917"/>
              <a:ext cx="262" cy="22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V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7729" name="Line 90"/>
            <p:cNvSpPr>
              <a:spLocks noChangeAspect="1"/>
            </p:cNvSpPr>
            <p:nvPr/>
          </p:nvSpPr>
          <p:spPr>
            <a:xfrm>
              <a:off x="3523" y="1237"/>
              <a:ext cx="721" cy="130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triangle" w="med" len="med"/>
              <a:tailEnd type="none" w="med" len="med"/>
            </a:ln>
          </p:spPr>
          <p:txBody>
            <a:bodyPr/>
            <a:lstStyle/>
            <a:p/>
          </p:txBody>
        </p:sp>
      </p:grpSp>
      <p:graphicFrame>
        <p:nvGraphicFramePr>
          <p:cNvPr id="672853" name="Object 3"/>
          <p:cNvGraphicFramePr>
            <a:graphicFrameLocks noChangeAspect="1"/>
          </p:cNvGraphicFramePr>
          <p:nvPr/>
        </p:nvGraphicFramePr>
        <p:xfrm>
          <a:off x="991508" y="2893037"/>
          <a:ext cx="4055865" cy="699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1" imgW="2044700" imgH="355600" progId="Equation.DSMT4">
                  <p:embed/>
                </p:oleObj>
              </mc:Choice>
              <mc:Fallback>
                <p:oleObj name="" r:id="rId1" imgW="2044700" imgH="355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91508" y="2893037"/>
                        <a:ext cx="4055865" cy="69994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矩形 101"/>
          <p:cNvSpPr/>
          <p:nvPr/>
        </p:nvSpPr>
        <p:spPr>
          <a:xfrm>
            <a:off x="876300" y="4543425"/>
            <a:ext cx="10637520" cy="2030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）在电流计原刻度的基础上乘以（    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+R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）即可。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）满刻度处标改装后的量程，然后根据小格数按比例等分即可。（量程和精确度）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graphicFrame>
        <p:nvGraphicFramePr>
          <p:cNvPr id="672861" name="对象 672860"/>
          <p:cNvGraphicFramePr>
            <a:graphicFrameLocks noChangeAspect="1"/>
          </p:cNvGraphicFramePr>
          <p:nvPr/>
        </p:nvGraphicFramePr>
        <p:xfrm>
          <a:off x="6780662" y="4712777"/>
          <a:ext cx="441503" cy="494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3" imgW="316865" imgH="355600" progId="Equation.DSMT4">
                  <p:embed/>
                </p:oleObj>
              </mc:Choice>
              <mc:Fallback>
                <p:oleObj name="" r:id="rId3" imgW="316865" imgH="355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80662" y="4712777"/>
                        <a:ext cx="441503" cy="49407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2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72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Text Box 2"/>
          <p:cNvSpPr txBox="1"/>
          <p:nvPr/>
        </p:nvSpPr>
        <p:spPr>
          <a:xfrm>
            <a:off x="1642345" y="1230677"/>
            <a:ext cx="3648569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95" b="1">
                <a:solidFill>
                  <a:srgbClr val="0070C0"/>
                </a:solidFill>
                <a:latin typeface="Times New Roman" panose="02020603050405020304" charset="0"/>
              </a:rPr>
              <a:t>1.</a:t>
            </a:r>
            <a:r>
              <a:rPr lang="zh-CN" altLang="en-US" sz="2795" b="1">
                <a:solidFill>
                  <a:srgbClr val="0070C0"/>
                </a:solidFill>
                <a:latin typeface="Times New Roman" panose="02020603050405020304" charset="0"/>
              </a:rPr>
              <a:t>原理：串联分压</a:t>
            </a:r>
            <a:endParaRPr lang="zh-CN" altLang="en-US" sz="2795" b="1">
              <a:solidFill>
                <a:srgbClr val="0070C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673795" name="Text Box 8"/>
          <p:cNvSpPr txBox="1"/>
          <p:nvPr/>
        </p:nvSpPr>
        <p:spPr>
          <a:xfrm>
            <a:off x="1477433" y="1935480"/>
            <a:ext cx="3119967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95" b="1">
                <a:solidFill>
                  <a:srgbClr val="0070C0"/>
                </a:solidFill>
                <a:latin typeface="Times New Roman" panose="02020603050405020304" charset="0"/>
              </a:rPr>
              <a:t>2.</a:t>
            </a:r>
            <a:r>
              <a:rPr lang="zh-CN" altLang="en-US" sz="2795" b="1">
                <a:solidFill>
                  <a:srgbClr val="0070C0"/>
                </a:solidFill>
                <a:latin typeface="Times New Roman" panose="02020603050405020304" charset="0"/>
              </a:rPr>
              <a:t>方法：串联电阻</a:t>
            </a:r>
            <a:endParaRPr lang="zh-CN" altLang="en-US" sz="2795" b="1">
              <a:solidFill>
                <a:srgbClr val="0070C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673796" name="Text Box 9"/>
          <p:cNvSpPr txBox="1"/>
          <p:nvPr/>
        </p:nvSpPr>
        <p:spPr>
          <a:xfrm>
            <a:off x="1571084" y="2806340"/>
            <a:ext cx="4418189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95" b="1">
                <a:solidFill>
                  <a:srgbClr val="0070C0"/>
                </a:solidFill>
                <a:latin typeface="Times New Roman" panose="02020603050405020304" charset="0"/>
              </a:rPr>
              <a:t>3.</a:t>
            </a:r>
            <a:r>
              <a:rPr lang="zh-CN" altLang="en-US" sz="2795" b="1">
                <a:solidFill>
                  <a:srgbClr val="0070C0"/>
                </a:solidFill>
                <a:latin typeface="Times New Roman" panose="02020603050405020304" charset="0"/>
              </a:rPr>
              <a:t>再将表盘对应示数改装。</a:t>
            </a:r>
            <a:endParaRPr lang="zh-CN" altLang="en-US" sz="2795" b="1">
              <a:solidFill>
                <a:srgbClr val="0070C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grpSp>
        <p:nvGrpSpPr>
          <p:cNvPr id="28676" name="Group 5"/>
          <p:cNvGrpSpPr/>
          <p:nvPr/>
        </p:nvGrpSpPr>
        <p:grpSpPr>
          <a:xfrm>
            <a:off x="1482121" y="610463"/>
            <a:ext cx="6769805" cy="712611"/>
            <a:chOff x="158" y="311"/>
            <a:chExt cx="5351" cy="641"/>
          </a:xfrm>
        </p:grpSpPr>
        <p:sp>
          <p:nvSpPr>
            <p:cNvPr id="28677" name="AutoShape 6"/>
            <p:cNvSpPr/>
            <p:nvPr/>
          </p:nvSpPr>
          <p:spPr>
            <a:xfrm>
              <a:off x="158" y="311"/>
              <a:ext cx="5069" cy="641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rgbClr val="99FF99"/>
                </a:gs>
                <a:gs pos="100000">
                  <a:srgbClr val="FFFFFF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1995" b="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530" y="399"/>
              <a:ext cx="4979" cy="47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zh-CN" altLang="en-US" sz="2795" b="1" noProof="1">
                  <a:solidFill>
                    <a:schemeClr val="tx1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Times New Roman" panose="02020603050405020304" charset="0"/>
                  <a:ea typeface="楷体_GB2312" pitchFamily="49" charset="-122"/>
                  <a:cs typeface="+mn-cs"/>
                </a:rPr>
                <a:t>总结：把电流表改装成电压表</a:t>
              </a:r>
              <a:endParaRPr lang="zh-CN" altLang="en-US" sz="2795" b="1" noProof="1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charset="0"/>
                <a:ea typeface="楷体_GB2312" pitchFamily="49" charset="-122"/>
                <a:cs typeface="+mn-cs"/>
              </a:endParaRPr>
            </a:p>
          </p:txBody>
        </p:sp>
      </p:grpSp>
      <p:grpSp>
        <p:nvGrpSpPr>
          <p:cNvPr id="28679" name="组合 107"/>
          <p:cNvGrpSpPr/>
          <p:nvPr/>
        </p:nvGrpSpPr>
        <p:grpSpPr>
          <a:xfrm>
            <a:off x="6695551" y="3233907"/>
            <a:ext cx="3482292" cy="2077657"/>
            <a:chOff x="765124" y="3197211"/>
            <a:chExt cx="3490913" cy="2082800"/>
          </a:xfrm>
        </p:grpSpPr>
        <p:grpSp>
          <p:nvGrpSpPr>
            <p:cNvPr id="28680" name="Group 7"/>
            <p:cNvGrpSpPr/>
            <p:nvPr/>
          </p:nvGrpSpPr>
          <p:grpSpPr>
            <a:xfrm>
              <a:off x="765124" y="3654411"/>
              <a:ext cx="3490913" cy="1625600"/>
              <a:chOff x="651" y="2008"/>
              <a:chExt cx="2199" cy="1024"/>
            </a:xfrm>
          </p:grpSpPr>
          <p:sp>
            <p:nvSpPr>
              <p:cNvPr id="28681" name="Rectangle 8"/>
              <p:cNvSpPr/>
              <p:nvPr/>
            </p:nvSpPr>
            <p:spPr>
              <a:xfrm>
                <a:off x="1152" y="2064"/>
                <a:ext cx="1488" cy="624"/>
              </a:xfrm>
              <a:prstGeom prst="rect">
                <a:avLst/>
              </a:prstGeom>
              <a:solidFill>
                <a:srgbClr val="CCECFF">
                  <a:alpha val="89803"/>
                </a:srgbClr>
              </a:solidFill>
              <a:ln w="19050" cap="flat" cmpd="sng">
                <a:solidFill>
                  <a:srgbClr val="3366FF"/>
                </a:solidFill>
                <a:prstDash val="lgDash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 sz="1795" b="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grpSp>
            <p:nvGrpSpPr>
              <p:cNvPr id="28682" name="Group 9"/>
              <p:cNvGrpSpPr/>
              <p:nvPr/>
            </p:nvGrpSpPr>
            <p:grpSpPr>
              <a:xfrm>
                <a:off x="651" y="2008"/>
                <a:ext cx="2199" cy="1024"/>
                <a:chOff x="3273" y="3010"/>
                <a:chExt cx="2199" cy="1024"/>
              </a:xfrm>
            </p:grpSpPr>
            <p:sp>
              <p:nvSpPr>
                <p:cNvPr id="28683" name="Line 10"/>
                <p:cNvSpPr>
                  <a:spLocks noChangeAspect="1"/>
                </p:cNvSpPr>
                <p:nvPr/>
              </p:nvSpPr>
              <p:spPr>
                <a:xfrm>
                  <a:off x="3312" y="3384"/>
                  <a:ext cx="2112" cy="0"/>
                </a:xfrm>
                <a:prstGeom prst="line">
                  <a:avLst/>
                </a:prstGeom>
                <a:ln w="1905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grpSp>
              <p:nvGrpSpPr>
                <p:cNvPr id="28684" name="Group 11"/>
                <p:cNvGrpSpPr/>
                <p:nvPr/>
              </p:nvGrpSpPr>
              <p:grpSpPr>
                <a:xfrm>
                  <a:off x="3696" y="3414"/>
                  <a:ext cx="1632" cy="620"/>
                  <a:chOff x="3648" y="780"/>
                  <a:chExt cx="1632" cy="620"/>
                </a:xfrm>
              </p:grpSpPr>
              <p:sp>
                <p:nvSpPr>
                  <p:cNvPr id="28685" name="Line 12"/>
                  <p:cNvSpPr/>
                  <p:nvPr/>
                </p:nvSpPr>
                <p:spPr>
                  <a:xfrm flipH="1">
                    <a:off x="3648" y="780"/>
                    <a:ext cx="0" cy="606"/>
                  </a:xfrm>
                  <a:prstGeom prst="line">
                    <a:avLst/>
                  </a:prstGeom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686" name="Line 13"/>
                  <p:cNvSpPr/>
                  <p:nvPr/>
                </p:nvSpPr>
                <p:spPr>
                  <a:xfrm flipH="1">
                    <a:off x="5280" y="780"/>
                    <a:ext cx="0" cy="606"/>
                  </a:xfrm>
                  <a:prstGeom prst="line">
                    <a:avLst/>
                  </a:prstGeom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grpSp>
                <p:nvGrpSpPr>
                  <p:cNvPr id="28687" name="Group 14"/>
                  <p:cNvGrpSpPr/>
                  <p:nvPr/>
                </p:nvGrpSpPr>
                <p:grpSpPr>
                  <a:xfrm>
                    <a:off x="3648" y="1125"/>
                    <a:ext cx="1632" cy="275"/>
                    <a:chOff x="3648" y="1581"/>
                    <a:chExt cx="1632" cy="275"/>
                  </a:xfrm>
                </p:grpSpPr>
                <p:sp>
                  <p:nvSpPr>
                    <p:cNvPr id="28688" name="Line 15"/>
                    <p:cNvSpPr/>
                    <p:nvPr/>
                  </p:nvSpPr>
                  <p:spPr>
                    <a:xfrm>
                      <a:off x="4560" y="1698"/>
                      <a:ext cx="720" cy="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arrow" w="med" len="med"/>
                    </a:ln>
                  </p:spPr>
                  <p:txBody>
                    <a:bodyPr/>
                    <a:lstStyle/>
                    <a:p/>
                  </p:txBody>
                </p:sp>
                <p:sp>
                  <p:nvSpPr>
                    <p:cNvPr id="28689" name="Line 16"/>
                    <p:cNvSpPr/>
                    <p:nvPr/>
                  </p:nvSpPr>
                  <p:spPr>
                    <a:xfrm>
                      <a:off x="3648" y="1698"/>
                      <a:ext cx="672" cy="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tx1"/>
                      </a:solidFill>
                      <a:prstDash val="solid"/>
                      <a:headEnd type="arrow" w="med" len="med"/>
                      <a:tailEnd type="none" w="med" len="med"/>
                    </a:ln>
                  </p:spPr>
                  <p:txBody>
                    <a:bodyPr/>
                    <a:lstStyle/>
                    <a:p/>
                  </p:txBody>
                </p:sp>
                <p:sp>
                  <p:nvSpPr>
                    <p:cNvPr id="28690" name="Text Box 17"/>
                    <p:cNvSpPr txBox="1"/>
                    <p:nvPr/>
                  </p:nvSpPr>
                  <p:spPr>
                    <a:xfrm>
                      <a:off x="4311" y="1581"/>
                      <a:ext cx="288" cy="275"/>
                    </a:xfrm>
                    <a:prstGeom prst="rect">
                      <a:avLst/>
                    </a:prstGeom>
                    <a:noFill/>
                    <a:ln w="19050">
                      <a:noFill/>
                    </a:ln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ct val="50000"/>
                        </a:spcBef>
                      </a:pPr>
                      <a:r>
                        <a:rPr lang="en-US" altLang="zh-CN" sz="2795" i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楷体_GB2312" pitchFamily="49" charset="-122"/>
                        </a:rPr>
                        <a:t>U</a:t>
                      </a:r>
                      <a:endParaRPr lang="en-US" altLang="zh-CN" sz="2795" i="1">
                        <a:solidFill>
                          <a:schemeClr val="tx1"/>
                        </a:solidFill>
                        <a:latin typeface="Times New Roman" panose="02020603050405020304" charset="0"/>
                        <a:ea typeface="楷体_GB2312" pitchFamily="49" charset="-122"/>
                      </a:endParaRPr>
                    </a:p>
                  </p:txBody>
                </p:sp>
              </p:grpSp>
            </p:grpSp>
            <p:grpSp>
              <p:nvGrpSpPr>
                <p:cNvPr id="28691" name="Group 18"/>
                <p:cNvGrpSpPr/>
                <p:nvPr/>
              </p:nvGrpSpPr>
              <p:grpSpPr>
                <a:xfrm>
                  <a:off x="3373" y="3010"/>
                  <a:ext cx="371" cy="372"/>
                  <a:chOff x="3325" y="567"/>
                  <a:chExt cx="371" cy="372"/>
                </a:xfrm>
              </p:grpSpPr>
              <p:sp>
                <p:nvSpPr>
                  <p:cNvPr id="28692" name="Line 19"/>
                  <p:cNvSpPr/>
                  <p:nvPr/>
                </p:nvSpPr>
                <p:spPr>
                  <a:xfrm>
                    <a:off x="3369" y="939"/>
                    <a:ext cx="192" cy="0"/>
                  </a:xfrm>
                  <a:prstGeom prst="line">
                    <a:avLst/>
                  </a:prstGeom>
                  <a:ln w="1270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arrow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693" name="Rectangle 20"/>
                  <p:cNvSpPr/>
                  <p:nvPr/>
                </p:nvSpPr>
                <p:spPr>
                  <a:xfrm>
                    <a:off x="3325" y="567"/>
                    <a:ext cx="371" cy="330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20000"/>
                      </a:spcBef>
                    </a:pPr>
                    <a:r>
                      <a:rPr lang="en-US" altLang="zh-CN" sz="2795" i="1" err="1">
                        <a:latin typeface="Times New Roman" panose="02020603050405020304" charset="0"/>
                        <a:ea typeface="楷体_GB2312" pitchFamily="49" charset="-122"/>
                      </a:rPr>
                      <a:t>I</a:t>
                    </a:r>
                    <a:r>
                      <a:rPr lang="en-US" altLang="zh-CN" sz="135" i="1" baseline="-28000" err="1">
                        <a:latin typeface="Times New Roman" panose="02020603050405020304" charset="0"/>
                        <a:ea typeface="楷体_GB2312" pitchFamily="49" charset="-122"/>
                      </a:rPr>
                      <a:t>g</a:t>
                    </a:r>
                    <a:endParaRPr lang="en-US" altLang="zh-CN" sz="2795"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</p:grpSp>
            <p:sp>
              <p:nvSpPr>
                <p:cNvPr id="28694" name="Oval 21"/>
                <p:cNvSpPr/>
                <p:nvPr/>
              </p:nvSpPr>
              <p:spPr>
                <a:xfrm>
                  <a:off x="4342" y="3216"/>
                  <a:ext cx="288" cy="288"/>
                </a:xfrm>
                <a:prstGeom prst="ellipse">
                  <a:avLst/>
                </a:prstGeom>
                <a:solidFill>
                  <a:srgbClr val="FFFF66"/>
                </a:solidFill>
                <a:ln w="1905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2795">
                      <a:latin typeface="Times New Roman" panose="02020603050405020304" charset="0"/>
                      <a:ea typeface="楷体_GB2312" pitchFamily="49" charset="-122"/>
                    </a:rPr>
                    <a:t>V</a:t>
                  </a:r>
                  <a:endParaRPr lang="en-US" altLang="zh-CN" sz="2795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28695" name="Oval 22"/>
                <p:cNvSpPr/>
                <p:nvPr/>
              </p:nvSpPr>
              <p:spPr>
                <a:xfrm>
                  <a:off x="3273" y="3360"/>
                  <a:ext cx="48" cy="48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 sz="1795" b="0">
                    <a:solidFill>
                      <a:schemeClr val="tx1"/>
                    </a:solidFill>
                    <a:latin typeface="Times New Roman" panose="02020603050405020304" charset="0"/>
                    <a:ea typeface="Times New Roman" panose="02020603050405020304" charset="0"/>
                  </a:endParaRPr>
                </a:p>
              </p:txBody>
            </p:sp>
            <p:sp>
              <p:nvSpPr>
                <p:cNvPr id="28696" name="Oval 23"/>
                <p:cNvSpPr/>
                <p:nvPr/>
              </p:nvSpPr>
              <p:spPr>
                <a:xfrm>
                  <a:off x="5424" y="3356"/>
                  <a:ext cx="48" cy="48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 sz="1795" b="0">
                    <a:solidFill>
                      <a:schemeClr val="tx1"/>
                    </a:solidFill>
                    <a:latin typeface="Times New Roman" panose="02020603050405020304" charset="0"/>
                    <a:ea typeface="Times New Roman" panose="02020603050405020304" charset="0"/>
                  </a:endParaRPr>
                </a:p>
              </p:txBody>
            </p:sp>
          </p:grpSp>
        </p:grpSp>
        <p:sp>
          <p:nvSpPr>
            <p:cNvPr id="28697" name="AutoShape 24"/>
            <p:cNvSpPr>
              <a:spLocks noChangeAspect="1"/>
            </p:cNvSpPr>
            <p:nvPr/>
          </p:nvSpPr>
          <p:spPr>
            <a:xfrm>
              <a:off x="2365324" y="3197211"/>
              <a:ext cx="517525" cy="457200"/>
            </a:xfrm>
            <a:prstGeom prst="downArrow">
              <a:avLst>
                <a:gd name="adj1" fmla="val 55879"/>
                <a:gd name="adj2" fmla="val 54402"/>
              </a:avLst>
            </a:prstGeom>
            <a:solidFill>
              <a:srgbClr val="CCECFF"/>
            </a:solidFill>
            <a:ln w="28575" cap="flat" cmpd="sng">
              <a:solidFill>
                <a:srgbClr val="3333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/>
            <a:p>
              <a:endParaRPr lang="zh-CN" altLang="en-US" sz="1795" b="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28698" name="组合 105"/>
          <p:cNvGrpSpPr/>
          <p:nvPr/>
        </p:nvGrpSpPr>
        <p:grpSpPr>
          <a:xfrm>
            <a:off x="6619539" y="1472965"/>
            <a:ext cx="3482292" cy="1827452"/>
            <a:chOff x="765124" y="1368411"/>
            <a:chExt cx="3490913" cy="1831975"/>
          </a:xfrm>
        </p:grpSpPr>
        <p:grpSp>
          <p:nvGrpSpPr>
            <p:cNvPr id="28699" name="Group 25"/>
            <p:cNvGrpSpPr/>
            <p:nvPr/>
          </p:nvGrpSpPr>
          <p:grpSpPr>
            <a:xfrm>
              <a:off x="765124" y="1368411"/>
              <a:ext cx="3490913" cy="1831975"/>
              <a:chOff x="672" y="567"/>
              <a:chExt cx="2199" cy="1154"/>
            </a:xfrm>
          </p:grpSpPr>
          <p:sp>
            <p:nvSpPr>
              <p:cNvPr id="28700" name="Rectangle 26"/>
              <p:cNvSpPr/>
              <p:nvPr/>
            </p:nvSpPr>
            <p:spPr>
              <a:xfrm>
                <a:off x="1173" y="567"/>
                <a:ext cx="1488" cy="912"/>
              </a:xfrm>
              <a:prstGeom prst="rect">
                <a:avLst/>
              </a:prstGeom>
              <a:solidFill>
                <a:srgbClr val="CCECFF">
                  <a:alpha val="89803"/>
                </a:srgbClr>
              </a:solidFill>
              <a:ln w="19050" cap="flat" cmpd="sng">
                <a:solidFill>
                  <a:srgbClr val="3366FF"/>
                </a:solidFill>
                <a:prstDash val="lgDash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 sz="1795" b="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grpSp>
            <p:nvGrpSpPr>
              <p:cNvPr id="28701" name="Group 27"/>
              <p:cNvGrpSpPr/>
              <p:nvPr/>
            </p:nvGrpSpPr>
            <p:grpSpPr>
              <a:xfrm>
                <a:off x="1095" y="1053"/>
                <a:ext cx="1632" cy="668"/>
                <a:chOff x="3648" y="966"/>
                <a:chExt cx="1632" cy="668"/>
              </a:xfrm>
            </p:grpSpPr>
            <p:sp>
              <p:nvSpPr>
                <p:cNvPr id="28702" name="Line 28"/>
                <p:cNvSpPr/>
                <p:nvPr/>
              </p:nvSpPr>
              <p:spPr>
                <a:xfrm flipH="1">
                  <a:off x="3648" y="966"/>
                  <a:ext cx="0" cy="606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28703" name="Line 29"/>
                <p:cNvSpPr/>
                <p:nvPr/>
              </p:nvSpPr>
              <p:spPr>
                <a:xfrm flipH="1">
                  <a:off x="5280" y="966"/>
                  <a:ext cx="0" cy="606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grpSp>
              <p:nvGrpSpPr>
                <p:cNvPr id="28704" name="Group 30"/>
                <p:cNvGrpSpPr/>
                <p:nvPr/>
              </p:nvGrpSpPr>
              <p:grpSpPr>
                <a:xfrm>
                  <a:off x="3648" y="1359"/>
                  <a:ext cx="1632" cy="275"/>
                  <a:chOff x="3648" y="1581"/>
                  <a:chExt cx="1632" cy="275"/>
                </a:xfrm>
              </p:grpSpPr>
              <p:sp>
                <p:nvSpPr>
                  <p:cNvPr id="28705" name="Line 31"/>
                  <p:cNvSpPr/>
                  <p:nvPr/>
                </p:nvSpPr>
                <p:spPr>
                  <a:xfrm>
                    <a:off x="4560" y="1698"/>
                    <a:ext cx="720" cy="0"/>
                  </a:xfrm>
                  <a:prstGeom prst="line">
                    <a:avLst/>
                  </a:prstGeom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arrow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06" name="Line 32"/>
                  <p:cNvSpPr/>
                  <p:nvPr/>
                </p:nvSpPr>
                <p:spPr>
                  <a:xfrm>
                    <a:off x="3648" y="1698"/>
                    <a:ext cx="672" cy="0"/>
                  </a:xfrm>
                  <a:prstGeom prst="line">
                    <a:avLst/>
                  </a:prstGeom>
                  <a:ln w="19050" cap="flat" cmpd="sng">
                    <a:solidFill>
                      <a:schemeClr val="tx1"/>
                    </a:solidFill>
                    <a:prstDash val="solid"/>
                    <a:headEnd type="arrow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07" name="Text Box 33"/>
                  <p:cNvSpPr txBox="1"/>
                  <p:nvPr/>
                </p:nvSpPr>
                <p:spPr>
                  <a:xfrm>
                    <a:off x="4311" y="1581"/>
                    <a:ext cx="288" cy="275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80000"/>
                      </a:lnSpc>
                      <a:spcBef>
                        <a:spcPct val="50000"/>
                      </a:spcBef>
                    </a:pPr>
                    <a:r>
                      <a:rPr lang="en-US" altLang="zh-CN" sz="2795" i="1">
                        <a:solidFill>
                          <a:schemeClr val="tx1"/>
                        </a:solidFill>
                        <a:latin typeface="Times New Roman" panose="02020603050405020304" charset="0"/>
                        <a:ea typeface="楷体_GB2312" pitchFamily="49" charset="-122"/>
                      </a:rPr>
                      <a:t>U</a:t>
                    </a:r>
                    <a:endParaRPr lang="en-US" altLang="zh-CN" sz="2795" i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</p:grpSp>
          </p:grpSp>
          <p:grpSp>
            <p:nvGrpSpPr>
              <p:cNvPr id="28708" name="Group 34"/>
              <p:cNvGrpSpPr/>
              <p:nvPr/>
            </p:nvGrpSpPr>
            <p:grpSpPr>
              <a:xfrm>
                <a:off x="672" y="576"/>
                <a:ext cx="2199" cy="471"/>
                <a:chOff x="3273" y="1291"/>
                <a:chExt cx="2199" cy="471"/>
              </a:xfrm>
            </p:grpSpPr>
            <p:sp>
              <p:nvSpPr>
                <p:cNvPr id="28709" name="Text Box 35"/>
                <p:cNvSpPr txBox="1"/>
                <p:nvPr/>
              </p:nvSpPr>
              <p:spPr>
                <a:xfrm>
                  <a:off x="3945" y="1291"/>
                  <a:ext cx="432" cy="275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>
                  <a:spAutoFit/>
                </a:bodyPr>
                <a:lstStyle/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2795" i="1" err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R</a:t>
                  </a:r>
                  <a:r>
                    <a:rPr lang="en-US" altLang="zh-CN" sz="135" i="1" baseline="-25000" err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g</a:t>
                  </a:r>
                  <a:endParaRPr lang="en-US" altLang="zh-CN" sz="135" i="1" baseline="-25000">
                    <a:solidFill>
                      <a:schemeClr val="tx1"/>
                    </a:solidFill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grpSp>
              <p:nvGrpSpPr>
                <p:cNvPr id="28710" name="Group 36"/>
                <p:cNvGrpSpPr/>
                <p:nvPr/>
              </p:nvGrpSpPr>
              <p:grpSpPr>
                <a:xfrm>
                  <a:off x="3273" y="1710"/>
                  <a:ext cx="2199" cy="52"/>
                  <a:chOff x="3273" y="1710"/>
                  <a:chExt cx="2199" cy="52"/>
                </a:xfrm>
              </p:grpSpPr>
              <p:sp>
                <p:nvSpPr>
                  <p:cNvPr id="28711" name="Line 37"/>
                  <p:cNvSpPr>
                    <a:spLocks noChangeAspect="1"/>
                  </p:cNvSpPr>
                  <p:nvPr/>
                </p:nvSpPr>
                <p:spPr>
                  <a:xfrm>
                    <a:off x="3312" y="1738"/>
                    <a:ext cx="2112" cy="0"/>
                  </a:xfrm>
                  <a:prstGeom prst="line">
                    <a:avLst/>
                  </a:prstGeom>
                  <a:ln w="1905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12" name="Oval 38"/>
                  <p:cNvSpPr/>
                  <p:nvPr/>
                </p:nvSpPr>
                <p:spPr>
                  <a:xfrm>
                    <a:off x="3273" y="1714"/>
                    <a:ext cx="48" cy="48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Times New Roman" panose="02020603050405020304" charset="0"/>
                      <a:ea typeface="Times New Roman" panose="02020603050405020304" charset="0"/>
                    </a:endParaRPr>
                  </a:p>
                </p:txBody>
              </p:sp>
              <p:sp>
                <p:nvSpPr>
                  <p:cNvPr id="28713" name="Oval 39"/>
                  <p:cNvSpPr/>
                  <p:nvPr/>
                </p:nvSpPr>
                <p:spPr>
                  <a:xfrm>
                    <a:off x="5424" y="1710"/>
                    <a:ext cx="48" cy="48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 sz="1795" b="0">
                      <a:solidFill>
                        <a:schemeClr val="tx1"/>
                      </a:solidFill>
                      <a:latin typeface="Times New Roman" panose="02020603050405020304" charset="0"/>
                      <a:ea typeface="Times New Roman" panose="02020603050405020304" charset="0"/>
                    </a:endParaRPr>
                  </a:p>
                </p:txBody>
              </p:sp>
            </p:grpSp>
          </p:grpSp>
          <p:grpSp>
            <p:nvGrpSpPr>
              <p:cNvPr id="28714" name="Group 43"/>
              <p:cNvGrpSpPr/>
              <p:nvPr/>
            </p:nvGrpSpPr>
            <p:grpSpPr>
              <a:xfrm>
                <a:off x="2103" y="704"/>
                <a:ext cx="432" cy="361"/>
                <a:chOff x="4704" y="1419"/>
                <a:chExt cx="432" cy="361"/>
              </a:xfrm>
            </p:grpSpPr>
            <p:sp>
              <p:nvSpPr>
                <p:cNvPr id="28715" name="Text Box 44"/>
                <p:cNvSpPr txBox="1"/>
                <p:nvPr/>
              </p:nvSpPr>
              <p:spPr>
                <a:xfrm>
                  <a:off x="4704" y="1419"/>
                  <a:ext cx="432" cy="275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>
                  <a:spAutoFit/>
                </a:bodyPr>
                <a:lstStyle/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2795" i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R</a:t>
                  </a:r>
                  <a:endParaRPr lang="en-US" altLang="zh-CN" sz="135" i="1" baseline="-25000">
                    <a:solidFill>
                      <a:schemeClr val="tx1"/>
                    </a:solidFill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28716" name="Rectangle 45"/>
                <p:cNvSpPr>
                  <a:spLocks noChangeAspect="1"/>
                </p:cNvSpPr>
                <p:nvPr/>
              </p:nvSpPr>
              <p:spPr>
                <a:xfrm>
                  <a:off x="4765" y="1690"/>
                  <a:ext cx="281" cy="90"/>
                </a:xfrm>
                <a:prstGeom prst="rect">
                  <a:avLst/>
                </a:prstGeom>
                <a:solidFill>
                  <a:srgbClr val="FFFF66"/>
                </a:solidFill>
                <a:ln w="19050" cap="flat" cmpd="sng">
                  <a:solidFill>
                    <a:srgbClr val="FF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 sz="1795" b="0">
                    <a:solidFill>
                      <a:schemeClr val="tx1"/>
                    </a:solidFill>
                    <a:latin typeface="Times New Roman" panose="02020603050405020304" charset="0"/>
                    <a:ea typeface="Times New Roman" panose="02020603050405020304" charset="0"/>
                  </a:endParaRPr>
                </a:p>
              </p:txBody>
            </p:sp>
          </p:grpSp>
          <p:grpSp>
            <p:nvGrpSpPr>
              <p:cNvPr id="28717" name="Group 46"/>
              <p:cNvGrpSpPr/>
              <p:nvPr/>
            </p:nvGrpSpPr>
            <p:grpSpPr>
              <a:xfrm>
                <a:off x="1095" y="1143"/>
                <a:ext cx="1632" cy="284"/>
                <a:chOff x="3696" y="1858"/>
                <a:chExt cx="1632" cy="284"/>
              </a:xfrm>
            </p:grpSpPr>
            <p:sp>
              <p:nvSpPr>
                <p:cNvPr id="28718" name="Line 47"/>
                <p:cNvSpPr/>
                <p:nvPr/>
              </p:nvSpPr>
              <p:spPr>
                <a:xfrm flipH="1">
                  <a:off x="4512" y="1858"/>
                  <a:ext cx="0" cy="222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28719" name="Line 48"/>
                <p:cNvSpPr/>
                <p:nvPr/>
              </p:nvSpPr>
              <p:spPr>
                <a:xfrm>
                  <a:off x="4272" y="1984"/>
                  <a:ext cx="240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arrow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28720" name="Line 49"/>
                <p:cNvSpPr/>
                <p:nvPr/>
              </p:nvSpPr>
              <p:spPr>
                <a:xfrm>
                  <a:off x="3696" y="1984"/>
                  <a:ext cx="240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arrow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28721" name="Text Box 50"/>
                <p:cNvSpPr txBox="1"/>
                <p:nvPr/>
              </p:nvSpPr>
              <p:spPr>
                <a:xfrm>
                  <a:off x="3888" y="1867"/>
                  <a:ext cx="432" cy="275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>
                  <a:spAutoFit/>
                </a:bodyPr>
                <a:lstStyle/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2795" i="1" err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U</a:t>
                  </a:r>
                  <a:r>
                    <a:rPr lang="en-US" altLang="zh-CN" sz="135" i="1" baseline="-25000" err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g</a:t>
                  </a:r>
                  <a:endParaRPr lang="en-US" altLang="zh-CN" sz="135" i="1" baseline="-25000">
                    <a:solidFill>
                      <a:schemeClr val="tx1"/>
                    </a:solidFill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28722" name="Line 51"/>
                <p:cNvSpPr/>
                <p:nvPr/>
              </p:nvSpPr>
              <p:spPr>
                <a:xfrm>
                  <a:off x="5088" y="1984"/>
                  <a:ext cx="240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arrow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28723" name="Line 52"/>
                <p:cNvSpPr/>
                <p:nvPr/>
              </p:nvSpPr>
              <p:spPr>
                <a:xfrm>
                  <a:off x="4512" y="1984"/>
                  <a:ext cx="240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arrow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28724" name="Text Box 53"/>
                <p:cNvSpPr txBox="1"/>
                <p:nvPr/>
              </p:nvSpPr>
              <p:spPr>
                <a:xfrm>
                  <a:off x="4704" y="1867"/>
                  <a:ext cx="432" cy="275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>
                  <a:spAutoFit/>
                </a:bodyPr>
                <a:lstStyle/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2795" i="1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U</a:t>
                  </a:r>
                  <a:r>
                    <a:rPr lang="en-US" altLang="zh-CN" sz="135" i="1" baseline="-25000">
                      <a:solidFill>
                        <a:schemeClr val="tx1"/>
                      </a:solidFill>
                      <a:latin typeface="Times New Roman" panose="02020603050405020304" charset="0"/>
                      <a:ea typeface="楷体_GB2312" pitchFamily="49" charset="-122"/>
                    </a:rPr>
                    <a:t>R</a:t>
                  </a:r>
                  <a:endParaRPr lang="en-US" altLang="zh-CN" sz="135" i="1" baseline="-25000">
                    <a:solidFill>
                      <a:schemeClr val="tx1"/>
                    </a:solidFill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28725" name="Group 54"/>
              <p:cNvGrpSpPr/>
              <p:nvPr/>
            </p:nvGrpSpPr>
            <p:grpSpPr>
              <a:xfrm>
                <a:off x="772" y="654"/>
                <a:ext cx="371" cy="372"/>
                <a:chOff x="3325" y="567"/>
                <a:chExt cx="371" cy="372"/>
              </a:xfrm>
            </p:grpSpPr>
            <p:sp>
              <p:nvSpPr>
                <p:cNvPr id="28726" name="Line 55"/>
                <p:cNvSpPr/>
                <p:nvPr/>
              </p:nvSpPr>
              <p:spPr>
                <a:xfrm>
                  <a:off x="3369" y="939"/>
                  <a:ext cx="19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headEnd type="none" w="med" len="med"/>
                  <a:tailEnd type="arrow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28727" name="Rectangle 56"/>
                <p:cNvSpPr/>
                <p:nvPr/>
              </p:nvSpPr>
              <p:spPr>
                <a:xfrm>
                  <a:off x="3325" y="567"/>
                  <a:ext cx="371" cy="33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altLang="zh-CN" sz="2795" i="1" err="1">
                      <a:latin typeface="Times New Roman" panose="02020603050405020304" charset="0"/>
                      <a:ea typeface="楷体_GB2312" pitchFamily="49" charset="-122"/>
                    </a:rPr>
                    <a:t>I</a:t>
                  </a:r>
                  <a:r>
                    <a:rPr lang="en-US" altLang="zh-CN" sz="135" i="1" baseline="-28000" err="1">
                      <a:latin typeface="Times New Roman" panose="02020603050405020304" charset="0"/>
                      <a:ea typeface="楷体_GB2312" pitchFamily="49" charset="-122"/>
                    </a:rPr>
                    <a:t>g</a:t>
                  </a:r>
                  <a:endParaRPr lang="en-US" altLang="zh-CN" sz="2795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8728" name="Oval 16"/>
            <p:cNvSpPr/>
            <p:nvPr/>
          </p:nvSpPr>
          <p:spPr>
            <a:xfrm>
              <a:off x="1908132" y="1847812"/>
              <a:ext cx="500066" cy="500066"/>
            </a:xfrm>
            <a:prstGeom prst="ellipse">
              <a:avLst/>
            </a:prstGeom>
            <a:solidFill>
              <a:srgbClr val="0033CC"/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altLang="zh-CN" sz="2795">
                  <a:solidFill>
                    <a:schemeClr val="bg1"/>
                  </a:solidFill>
                  <a:latin typeface="Times New Roman" panose="02020603050405020304" charset="0"/>
                </a:rPr>
                <a:t>G</a:t>
              </a:r>
              <a:endParaRPr lang="en-US" altLang="zh-CN" sz="2795">
                <a:solidFill>
                  <a:schemeClr val="bg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aphicFrame>
        <p:nvGraphicFramePr>
          <p:cNvPr id="673850" name="Object 2"/>
          <p:cNvGraphicFramePr>
            <a:graphicFrameLocks noChangeAspect="1"/>
          </p:cNvGraphicFramePr>
          <p:nvPr/>
        </p:nvGraphicFramePr>
        <p:xfrm>
          <a:off x="6670372" y="5377600"/>
          <a:ext cx="3450304" cy="650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" r:id="rId1" imgW="1270000" imgH="241300" progId="Equation.3">
                  <p:embed/>
                </p:oleObj>
              </mc:Choice>
              <mc:Fallback>
                <p:oleObj name="" r:id="rId1" imgW="1270000" imgH="2413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670372" y="5377600"/>
                        <a:ext cx="3450304" cy="6505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3851" name="Object 3"/>
          <p:cNvGraphicFramePr>
            <a:graphicFrameLocks noChangeAspect="1"/>
          </p:cNvGraphicFramePr>
          <p:nvPr/>
        </p:nvGraphicFramePr>
        <p:xfrm>
          <a:off x="4537605" y="1707493"/>
          <a:ext cx="1935768" cy="1033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" r:id="rId3" imgW="876300" imgH="469900" progId="Equation.3">
                  <p:embed/>
                </p:oleObj>
              </mc:Choice>
              <mc:Fallback>
                <p:oleObj name="" r:id="rId3" imgW="876300" imgH="4699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37605" y="1707493"/>
                        <a:ext cx="1935768" cy="1033761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11"/>
          <p:cNvGrpSpPr/>
          <p:nvPr/>
        </p:nvGrpSpPr>
        <p:grpSpPr>
          <a:xfrm>
            <a:off x="1566333" y="3354259"/>
            <a:ext cx="5073791" cy="3298597"/>
            <a:chOff x="3149" y="1914"/>
            <a:chExt cx="3934" cy="2445"/>
          </a:xfrm>
        </p:grpSpPr>
        <p:sp>
          <p:nvSpPr>
            <p:cNvPr id="28732" name="Line 12"/>
            <p:cNvSpPr>
              <a:spLocks noChangeAspect="1"/>
            </p:cNvSpPr>
            <p:nvPr/>
          </p:nvSpPr>
          <p:spPr>
            <a:xfrm>
              <a:off x="4156" y="2614"/>
              <a:ext cx="885" cy="1603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triangle" w="sm" len="lg"/>
              <a:tailEnd type="none" w="sm" len="lg"/>
            </a:ln>
          </p:spPr>
          <p:txBody>
            <a:bodyPr/>
            <a:lstStyle/>
            <a:p/>
          </p:txBody>
        </p:sp>
        <p:grpSp>
          <p:nvGrpSpPr>
            <p:cNvPr id="28733" name="Group 13"/>
            <p:cNvGrpSpPr/>
            <p:nvPr/>
          </p:nvGrpSpPr>
          <p:grpSpPr>
            <a:xfrm>
              <a:off x="3149" y="1914"/>
              <a:ext cx="3934" cy="2442"/>
              <a:chOff x="4226" y="654"/>
              <a:chExt cx="3934" cy="2442"/>
            </a:xfrm>
          </p:grpSpPr>
          <p:grpSp>
            <p:nvGrpSpPr>
              <p:cNvPr id="28734" name="Group 14"/>
              <p:cNvGrpSpPr>
                <a:grpSpLocks noChangeAspect="1"/>
              </p:cNvGrpSpPr>
              <p:nvPr/>
            </p:nvGrpSpPr>
            <p:grpSpPr>
              <a:xfrm>
                <a:off x="4313" y="880"/>
                <a:ext cx="3550" cy="2216"/>
                <a:chOff x="2162" y="781"/>
                <a:chExt cx="5076" cy="3170"/>
              </a:xfrm>
            </p:grpSpPr>
            <p:grpSp>
              <p:nvGrpSpPr>
                <p:cNvPr id="28735" name="Group 15"/>
                <p:cNvGrpSpPr>
                  <a:grpSpLocks noChangeAspect="1"/>
                </p:cNvGrpSpPr>
                <p:nvPr/>
              </p:nvGrpSpPr>
              <p:grpSpPr>
                <a:xfrm>
                  <a:off x="2162" y="781"/>
                  <a:ext cx="5076" cy="1462"/>
                  <a:chOff x="1662" y="860"/>
                  <a:chExt cx="5076" cy="1462"/>
                </a:xfrm>
              </p:grpSpPr>
              <p:sp>
                <p:nvSpPr>
                  <p:cNvPr id="28736" name="Line 16"/>
                  <p:cNvSpPr>
                    <a:spLocks noChangeAspect="1"/>
                  </p:cNvSpPr>
                  <p:nvPr/>
                </p:nvSpPr>
                <p:spPr>
                  <a:xfrm>
                    <a:off x="1662" y="1986"/>
                    <a:ext cx="423" cy="33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37" name="Line 17"/>
                  <p:cNvSpPr>
                    <a:spLocks noChangeAspect="1"/>
                  </p:cNvSpPr>
                  <p:nvPr/>
                </p:nvSpPr>
                <p:spPr>
                  <a:xfrm>
                    <a:off x="1966" y="1998"/>
                    <a:ext cx="223" cy="2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38" name="Line 18"/>
                  <p:cNvSpPr>
                    <a:spLocks noChangeAspect="1"/>
                  </p:cNvSpPr>
                  <p:nvPr/>
                </p:nvSpPr>
                <p:spPr>
                  <a:xfrm>
                    <a:off x="2090" y="1867"/>
                    <a:ext cx="211" cy="21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39" name="Line 19"/>
                  <p:cNvSpPr>
                    <a:spLocks noChangeAspect="1"/>
                  </p:cNvSpPr>
                  <p:nvPr/>
                </p:nvSpPr>
                <p:spPr>
                  <a:xfrm>
                    <a:off x="2222" y="1745"/>
                    <a:ext cx="198" cy="225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0" name="Line 20"/>
                  <p:cNvSpPr>
                    <a:spLocks noChangeAspect="1"/>
                  </p:cNvSpPr>
                  <p:nvPr/>
                </p:nvSpPr>
                <p:spPr>
                  <a:xfrm>
                    <a:off x="2361" y="1630"/>
                    <a:ext cx="184" cy="23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1" name="Line 21"/>
                  <p:cNvSpPr>
                    <a:spLocks noChangeAspect="1"/>
                  </p:cNvSpPr>
                  <p:nvPr/>
                </p:nvSpPr>
                <p:spPr>
                  <a:xfrm>
                    <a:off x="2427" y="1408"/>
                    <a:ext cx="248" cy="36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2" name="Line 22"/>
                  <p:cNvSpPr>
                    <a:spLocks noChangeAspect="1"/>
                  </p:cNvSpPr>
                  <p:nvPr/>
                </p:nvSpPr>
                <p:spPr>
                  <a:xfrm>
                    <a:off x="2658" y="1427"/>
                    <a:ext cx="154" cy="25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3" name="Line 23"/>
                  <p:cNvSpPr>
                    <a:spLocks noChangeAspect="1"/>
                  </p:cNvSpPr>
                  <p:nvPr/>
                </p:nvSpPr>
                <p:spPr>
                  <a:xfrm>
                    <a:off x="2815" y="1339"/>
                    <a:ext cx="138" cy="26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4" name="Line 24"/>
                  <p:cNvSpPr>
                    <a:spLocks noChangeAspect="1"/>
                  </p:cNvSpPr>
                  <p:nvPr/>
                </p:nvSpPr>
                <p:spPr>
                  <a:xfrm>
                    <a:off x="2977" y="1261"/>
                    <a:ext cx="122" cy="27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5" name="Line 25"/>
                  <p:cNvSpPr>
                    <a:spLocks noChangeAspect="1"/>
                  </p:cNvSpPr>
                  <p:nvPr/>
                </p:nvSpPr>
                <p:spPr>
                  <a:xfrm>
                    <a:off x="3143" y="1192"/>
                    <a:ext cx="106" cy="28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6" name="Line 26"/>
                  <p:cNvSpPr>
                    <a:spLocks noChangeAspect="1"/>
                  </p:cNvSpPr>
                  <p:nvPr/>
                </p:nvSpPr>
                <p:spPr>
                  <a:xfrm>
                    <a:off x="3243" y="905"/>
                    <a:ext cx="159" cy="51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7" name="Line 27"/>
                  <p:cNvSpPr>
                    <a:spLocks noChangeAspect="1"/>
                  </p:cNvSpPr>
                  <p:nvPr/>
                </p:nvSpPr>
                <p:spPr>
                  <a:xfrm>
                    <a:off x="3487" y="1086"/>
                    <a:ext cx="71" cy="29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8" name="Line 28"/>
                  <p:cNvSpPr>
                    <a:spLocks noChangeAspect="1"/>
                  </p:cNvSpPr>
                  <p:nvPr/>
                </p:nvSpPr>
                <p:spPr>
                  <a:xfrm>
                    <a:off x="3663" y="1048"/>
                    <a:ext cx="54" cy="29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49" name="Line 29"/>
                  <p:cNvSpPr>
                    <a:spLocks noChangeAspect="1"/>
                  </p:cNvSpPr>
                  <p:nvPr/>
                </p:nvSpPr>
                <p:spPr>
                  <a:xfrm>
                    <a:off x="3841" y="1022"/>
                    <a:ext cx="36" cy="29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0" name="Line 30"/>
                  <p:cNvSpPr>
                    <a:spLocks noChangeAspect="1"/>
                  </p:cNvSpPr>
                  <p:nvPr/>
                </p:nvSpPr>
                <p:spPr>
                  <a:xfrm>
                    <a:off x="4020" y="1005"/>
                    <a:ext cx="18" cy="3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1" name="Line 31"/>
                  <p:cNvSpPr>
                    <a:spLocks noChangeAspect="1"/>
                  </p:cNvSpPr>
                  <p:nvPr/>
                </p:nvSpPr>
                <p:spPr>
                  <a:xfrm flipH="1">
                    <a:off x="4200" y="860"/>
                    <a:ext cx="0" cy="44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2" name="Line 32"/>
                  <p:cNvSpPr>
                    <a:spLocks noChangeAspect="1"/>
                  </p:cNvSpPr>
                  <p:nvPr/>
                </p:nvSpPr>
                <p:spPr>
                  <a:xfrm flipH="1">
                    <a:off x="4362" y="1005"/>
                    <a:ext cx="18" cy="3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3" name="Line 33"/>
                  <p:cNvSpPr>
                    <a:spLocks noChangeAspect="1"/>
                  </p:cNvSpPr>
                  <p:nvPr/>
                </p:nvSpPr>
                <p:spPr>
                  <a:xfrm flipH="1">
                    <a:off x="4523" y="1022"/>
                    <a:ext cx="36" cy="29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4" name="Line 34"/>
                  <p:cNvSpPr>
                    <a:spLocks noChangeAspect="1"/>
                  </p:cNvSpPr>
                  <p:nvPr/>
                </p:nvSpPr>
                <p:spPr>
                  <a:xfrm flipH="1">
                    <a:off x="4683" y="1048"/>
                    <a:ext cx="54" cy="29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5" name="Line 35"/>
                  <p:cNvSpPr>
                    <a:spLocks noChangeAspect="1"/>
                  </p:cNvSpPr>
                  <p:nvPr/>
                </p:nvSpPr>
                <p:spPr>
                  <a:xfrm flipH="1">
                    <a:off x="4842" y="1086"/>
                    <a:ext cx="71" cy="29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6" name="Line 36"/>
                  <p:cNvSpPr>
                    <a:spLocks noChangeAspect="1"/>
                  </p:cNvSpPr>
                  <p:nvPr/>
                </p:nvSpPr>
                <p:spPr>
                  <a:xfrm flipH="1">
                    <a:off x="4998" y="905"/>
                    <a:ext cx="159" cy="51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7" name="Line 37"/>
                  <p:cNvSpPr>
                    <a:spLocks noChangeAspect="1"/>
                  </p:cNvSpPr>
                  <p:nvPr/>
                </p:nvSpPr>
                <p:spPr>
                  <a:xfrm flipH="1">
                    <a:off x="5151" y="1192"/>
                    <a:ext cx="106" cy="281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8" name="Line 38"/>
                  <p:cNvSpPr>
                    <a:spLocks noChangeAspect="1"/>
                  </p:cNvSpPr>
                  <p:nvPr/>
                </p:nvSpPr>
                <p:spPr>
                  <a:xfrm flipH="1">
                    <a:off x="5301" y="1261"/>
                    <a:ext cx="122" cy="27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59" name="Line 39"/>
                  <p:cNvSpPr>
                    <a:spLocks noChangeAspect="1"/>
                  </p:cNvSpPr>
                  <p:nvPr/>
                </p:nvSpPr>
                <p:spPr>
                  <a:xfrm flipH="1">
                    <a:off x="5447" y="1339"/>
                    <a:ext cx="138" cy="26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60" name="Line 40"/>
                  <p:cNvSpPr>
                    <a:spLocks noChangeAspect="1"/>
                  </p:cNvSpPr>
                  <p:nvPr/>
                </p:nvSpPr>
                <p:spPr>
                  <a:xfrm flipH="1">
                    <a:off x="5588" y="1427"/>
                    <a:ext cx="154" cy="25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61" name="Line 41"/>
                  <p:cNvSpPr>
                    <a:spLocks noChangeAspect="1"/>
                  </p:cNvSpPr>
                  <p:nvPr/>
                </p:nvSpPr>
                <p:spPr>
                  <a:xfrm flipH="1">
                    <a:off x="5725" y="1408"/>
                    <a:ext cx="248" cy="36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62" name="Line 42"/>
                  <p:cNvSpPr>
                    <a:spLocks noChangeAspect="1"/>
                  </p:cNvSpPr>
                  <p:nvPr/>
                </p:nvSpPr>
                <p:spPr>
                  <a:xfrm flipH="1">
                    <a:off x="5855" y="1630"/>
                    <a:ext cx="184" cy="237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63" name="Line 43"/>
                  <p:cNvSpPr>
                    <a:spLocks noChangeAspect="1"/>
                  </p:cNvSpPr>
                  <p:nvPr/>
                </p:nvSpPr>
                <p:spPr>
                  <a:xfrm flipH="1">
                    <a:off x="5980" y="1745"/>
                    <a:ext cx="198" cy="225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64" name="Line 44"/>
                  <p:cNvSpPr>
                    <a:spLocks noChangeAspect="1"/>
                  </p:cNvSpPr>
                  <p:nvPr/>
                </p:nvSpPr>
                <p:spPr>
                  <a:xfrm flipH="1">
                    <a:off x="6099" y="1867"/>
                    <a:ext cx="211" cy="214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65" name="Line 45"/>
                  <p:cNvSpPr>
                    <a:spLocks noChangeAspect="1"/>
                  </p:cNvSpPr>
                  <p:nvPr/>
                </p:nvSpPr>
                <p:spPr>
                  <a:xfrm flipH="1">
                    <a:off x="6211" y="1998"/>
                    <a:ext cx="223" cy="20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8766" name="Line 46"/>
                  <p:cNvSpPr>
                    <a:spLocks noChangeAspect="1"/>
                  </p:cNvSpPr>
                  <p:nvPr/>
                </p:nvSpPr>
                <p:spPr>
                  <a:xfrm flipH="1">
                    <a:off x="6315" y="1986"/>
                    <a:ext cx="423" cy="336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</p:grpSp>
            <p:sp>
              <p:nvSpPr>
                <p:cNvPr id="28767" name="Arc 47"/>
                <p:cNvSpPr>
                  <a:spLocks noChangeAspect="1"/>
                </p:cNvSpPr>
                <p:nvPr/>
              </p:nvSpPr>
              <p:spPr>
                <a:xfrm>
                  <a:off x="2573" y="1212"/>
                  <a:ext cx="4268" cy="2739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69" y="17"/>
                    </a:cxn>
                    <a:cxn ang="0">
                      <a:pos x="34" y="44"/>
                    </a:cxn>
                  </a:cxnLst>
                  <a:pathLst>
                    <a:path w="33667" h="21600" fill="none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</a:path>
                    <a:path w="33667" h="21600" stroke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 sz="135"/>
                </a:p>
              </p:txBody>
            </p:sp>
          </p:grpSp>
          <p:sp>
            <p:nvSpPr>
              <p:cNvPr id="28768" name="Text Box 48"/>
              <p:cNvSpPr txBox="1"/>
              <p:nvPr/>
            </p:nvSpPr>
            <p:spPr>
              <a:xfrm>
                <a:off x="4226" y="142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0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8769" name="Text Box 49"/>
              <p:cNvSpPr txBox="1"/>
              <p:nvPr/>
            </p:nvSpPr>
            <p:spPr>
              <a:xfrm>
                <a:off x="5270" y="65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1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8770" name="Text Box 50"/>
              <p:cNvSpPr txBox="1"/>
              <p:nvPr/>
            </p:nvSpPr>
            <p:spPr>
              <a:xfrm>
                <a:off x="6706" y="654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2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8771" name="Text Box 51"/>
              <p:cNvSpPr txBox="1"/>
              <p:nvPr/>
            </p:nvSpPr>
            <p:spPr>
              <a:xfrm>
                <a:off x="7860" y="1458"/>
                <a:ext cx="300" cy="48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lIns="0" tIns="0" rIns="0" bIns="0"/>
              <a:lstStyle/>
              <a:p>
                <a:pPr algn="just"/>
                <a:r>
                  <a:rPr lang="en-US" altLang="zh-CN" sz="135">
                    <a:solidFill>
                      <a:schemeClr val="tx1"/>
                    </a:solidFill>
                    <a:latin typeface="Times New Roman" panose="02020603050405020304" charset="0"/>
                  </a:rPr>
                  <a:t>3</a:t>
                </a:r>
                <a:endParaRPr lang="en-US" altLang="zh-CN" sz="135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</p:grpSp>
        <p:sp>
          <p:nvSpPr>
            <p:cNvPr id="28772" name="Text Box 52"/>
            <p:cNvSpPr txBox="1"/>
            <p:nvPr/>
          </p:nvSpPr>
          <p:spPr>
            <a:xfrm>
              <a:off x="4925" y="2934"/>
              <a:ext cx="642" cy="480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135" err="1">
                  <a:solidFill>
                    <a:schemeClr val="tx1"/>
                  </a:solidFill>
                  <a:latin typeface="Times New Roman" panose="02020603050405020304" charset="0"/>
                </a:rPr>
                <a:t>mA</a:t>
              </a:r>
              <a:endParaRPr lang="en-US" altLang="zh-CN" sz="135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27" name="Group 53"/>
          <p:cNvGrpSpPr/>
          <p:nvPr/>
        </p:nvGrpSpPr>
        <p:grpSpPr>
          <a:xfrm>
            <a:off x="1995484" y="4044700"/>
            <a:ext cx="3952616" cy="2359535"/>
            <a:chOff x="2979" y="1053"/>
            <a:chExt cx="2496" cy="1490"/>
          </a:xfrm>
        </p:grpSpPr>
        <p:sp>
          <p:nvSpPr>
            <p:cNvPr id="28774" name="Line 54"/>
            <p:cNvSpPr>
              <a:spLocks noChangeAspect="1"/>
            </p:cNvSpPr>
            <p:nvPr/>
          </p:nvSpPr>
          <p:spPr>
            <a:xfrm>
              <a:off x="2979" y="1654"/>
              <a:ext cx="240" cy="19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75" name="Line 55"/>
            <p:cNvSpPr>
              <a:spLocks noChangeAspect="1"/>
            </p:cNvSpPr>
            <p:nvPr/>
          </p:nvSpPr>
          <p:spPr>
            <a:xfrm>
              <a:off x="3058" y="1597"/>
              <a:ext cx="116" cy="10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76" name="Line 56"/>
            <p:cNvSpPr>
              <a:spLocks noChangeAspect="1"/>
            </p:cNvSpPr>
            <p:nvPr/>
          </p:nvSpPr>
          <p:spPr>
            <a:xfrm>
              <a:off x="3123" y="1529"/>
              <a:ext cx="110" cy="11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77" name="Line 57"/>
            <p:cNvSpPr>
              <a:spLocks noChangeAspect="1"/>
            </p:cNvSpPr>
            <p:nvPr/>
          </p:nvSpPr>
          <p:spPr>
            <a:xfrm>
              <a:off x="3191" y="1466"/>
              <a:ext cx="104" cy="11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78" name="Line 58"/>
            <p:cNvSpPr>
              <a:spLocks noChangeAspect="1"/>
            </p:cNvSpPr>
            <p:nvPr/>
          </p:nvSpPr>
          <p:spPr>
            <a:xfrm>
              <a:off x="3264" y="1406"/>
              <a:ext cx="96" cy="123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79" name="Line 59"/>
            <p:cNvSpPr>
              <a:spLocks noChangeAspect="1"/>
            </p:cNvSpPr>
            <p:nvPr/>
          </p:nvSpPr>
          <p:spPr>
            <a:xfrm>
              <a:off x="3333" y="1341"/>
              <a:ext cx="163" cy="240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0" name="Line 60"/>
            <p:cNvSpPr>
              <a:spLocks noChangeAspect="1"/>
            </p:cNvSpPr>
            <p:nvPr/>
          </p:nvSpPr>
          <p:spPr>
            <a:xfrm>
              <a:off x="3418" y="1300"/>
              <a:ext cx="81" cy="13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1" name="Line 61"/>
            <p:cNvSpPr>
              <a:spLocks noChangeAspect="1"/>
            </p:cNvSpPr>
            <p:nvPr/>
          </p:nvSpPr>
          <p:spPr>
            <a:xfrm>
              <a:off x="3500" y="1254"/>
              <a:ext cx="72" cy="139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2" name="Line 62"/>
            <p:cNvSpPr>
              <a:spLocks noChangeAspect="1"/>
            </p:cNvSpPr>
            <p:nvPr/>
          </p:nvSpPr>
          <p:spPr>
            <a:xfrm>
              <a:off x="3584" y="1214"/>
              <a:ext cx="64" cy="14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3" name="Line 63"/>
            <p:cNvSpPr>
              <a:spLocks noChangeAspect="1"/>
            </p:cNvSpPr>
            <p:nvPr/>
          </p:nvSpPr>
          <p:spPr>
            <a:xfrm>
              <a:off x="3671" y="1178"/>
              <a:ext cx="55" cy="146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4" name="Line 64"/>
            <p:cNvSpPr>
              <a:spLocks noChangeAspect="1"/>
            </p:cNvSpPr>
            <p:nvPr/>
          </p:nvSpPr>
          <p:spPr>
            <a:xfrm>
              <a:off x="3768" y="1149"/>
              <a:ext cx="89" cy="288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5" name="Line 65"/>
            <p:cNvSpPr>
              <a:spLocks noChangeAspect="1"/>
            </p:cNvSpPr>
            <p:nvPr/>
          </p:nvSpPr>
          <p:spPr>
            <a:xfrm>
              <a:off x="3850" y="1123"/>
              <a:ext cx="37" cy="15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6" name="Line 66"/>
            <p:cNvSpPr>
              <a:spLocks noChangeAspect="1"/>
            </p:cNvSpPr>
            <p:nvPr/>
          </p:nvSpPr>
          <p:spPr>
            <a:xfrm>
              <a:off x="3941" y="1103"/>
              <a:ext cx="29" cy="15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7" name="Line 67"/>
            <p:cNvSpPr>
              <a:spLocks noChangeAspect="1"/>
            </p:cNvSpPr>
            <p:nvPr/>
          </p:nvSpPr>
          <p:spPr>
            <a:xfrm>
              <a:off x="4034" y="1089"/>
              <a:ext cx="19" cy="155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8" name="Line 68"/>
            <p:cNvSpPr>
              <a:spLocks noChangeAspect="1"/>
            </p:cNvSpPr>
            <p:nvPr/>
          </p:nvSpPr>
          <p:spPr>
            <a:xfrm>
              <a:off x="4127" y="1080"/>
              <a:ext cx="10" cy="15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89" name="Line 69"/>
            <p:cNvSpPr>
              <a:spLocks noChangeAspect="1"/>
            </p:cNvSpPr>
            <p:nvPr/>
          </p:nvSpPr>
          <p:spPr>
            <a:xfrm flipH="1">
              <a:off x="4221" y="1053"/>
              <a:ext cx="0" cy="240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0" name="Line 70"/>
            <p:cNvSpPr>
              <a:spLocks noChangeAspect="1"/>
            </p:cNvSpPr>
            <p:nvPr/>
          </p:nvSpPr>
          <p:spPr>
            <a:xfrm flipH="1">
              <a:off x="4305" y="1080"/>
              <a:ext cx="10" cy="15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1" name="Line 71"/>
            <p:cNvSpPr>
              <a:spLocks noChangeAspect="1"/>
            </p:cNvSpPr>
            <p:nvPr/>
          </p:nvSpPr>
          <p:spPr>
            <a:xfrm flipH="1">
              <a:off x="4389" y="1089"/>
              <a:ext cx="19" cy="155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2" name="Line 72"/>
            <p:cNvSpPr>
              <a:spLocks noChangeAspect="1"/>
            </p:cNvSpPr>
            <p:nvPr/>
          </p:nvSpPr>
          <p:spPr>
            <a:xfrm flipH="1">
              <a:off x="4472" y="1103"/>
              <a:ext cx="29" cy="15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3" name="Line 73"/>
            <p:cNvSpPr>
              <a:spLocks noChangeAspect="1"/>
            </p:cNvSpPr>
            <p:nvPr/>
          </p:nvSpPr>
          <p:spPr>
            <a:xfrm flipH="1">
              <a:off x="4555" y="1123"/>
              <a:ext cx="37" cy="151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4" name="Line 74"/>
            <p:cNvSpPr>
              <a:spLocks noChangeAspect="1"/>
            </p:cNvSpPr>
            <p:nvPr/>
          </p:nvSpPr>
          <p:spPr>
            <a:xfrm flipH="1">
              <a:off x="4585" y="1149"/>
              <a:ext cx="89" cy="288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5" name="Line 75"/>
            <p:cNvSpPr>
              <a:spLocks noChangeAspect="1"/>
            </p:cNvSpPr>
            <p:nvPr/>
          </p:nvSpPr>
          <p:spPr>
            <a:xfrm flipH="1">
              <a:off x="4716" y="1178"/>
              <a:ext cx="55" cy="146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6" name="Line 76"/>
            <p:cNvSpPr>
              <a:spLocks noChangeAspect="1"/>
            </p:cNvSpPr>
            <p:nvPr/>
          </p:nvSpPr>
          <p:spPr>
            <a:xfrm flipH="1">
              <a:off x="4794" y="1214"/>
              <a:ext cx="64" cy="14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7" name="Line 77"/>
            <p:cNvSpPr>
              <a:spLocks noChangeAspect="1"/>
            </p:cNvSpPr>
            <p:nvPr/>
          </p:nvSpPr>
          <p:spPr>
            <a:xfrm flipH="1">
              <a:off x="4870" y="1254"/>
              <a:ext cx="72" cy="139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8" name="Line 78"/>
            <p:cNvSpPr>
              <a:spLocks noChangeAspect="1"/>
            </p:cNvSpPr>
            <p:nvPr/>
          </p:nvSpPr>
          <p:spPr>
            <a:xfrm flipH="1">
              <a:off x="4943" y="1300"/>
              <a:ext cx="81" cy="13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799" name="Line 79"/>
            <p:cNvSpPr>
              <a:spLocks noChangeAspect="1"/>
            </p:cNvSpPr>
            <p:nvPr/>
          </p:nvSpPr>
          <p:spPr>
            <a:xfrm flipH="1">
              <a:off x="4979" y="1341"/>
              <a:ext cx="130" cy="19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800" name="Line 80"/>
            <p:cNvSpPr>
              <a:spLocks noChangeAspect="1"/>
            </p:cNvSpPr>
            <p:nvPr/>
          </p:nvSpPr>
          <p:spPr>
            <a:xfrm flipH="1">
              <a:off x="5082" y="1406"/>
              <a:ext cx="96" cy="123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801" name="Line 81"/>
            <p:cNvSpPr>
              <a:spLocks noChangeAspect="1"/>
            </p:cNvSpPr>
            <p:nvPr/>
          </p:nvSpPr>
          <p:spPr>
            <a:xfrm flipH="1">
              <a:off x="5147" y="1466"/>
              <a:ext cx="104" cy="117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802" name="Line 82"/>
            <p:cNvSpPr>
              <a:spLocks noChangeAspect="1"/>
            </p:cNvSpPr>
            <p:nvPr/>
          </p:nvSpPr>
          <p:spPr>
            <a:xfrm flipH="1">
              <a:off x="5209" y="1529"/>
              <a:ext cx="110" cy="112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803" name="Line 83"/>
            <p:cNvSpPr>
              <a:spLocks noChangeAspect="1"/>
            </p:cNvSpPr>
            <p:nvPr/>
          </p:nvSpPr>
          <p:spPr>
            <a:xfrm flipH="1">
              <a:off x="5268" y="1597"/>
              <a:ext cx="116" cy="104"/>
            </a:xfrm>
            <a:prstGeom prst="line">
              <a:avLst/>
            </a:prstGeom>
            <a:ln w="28575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804" name="Line 84"/>
            <p:cNvSpPr>
              <a:spLocks noChangeAspect="1"/>
            </p:cNvSpPr>
            <p:nvPr/>
          </p:nvSpPr>
          <p:spPr>
            <a:xfrm flipH="1">
              <a:off x="5235" y="1644"/>
              <a:ext cx="240" cy="19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8805" name="Text Box 85"/>
            <p:cNvSpPr txBox="1"/>
            <p:nvPr/>
          </p:nvSpPr>
          <p:spPr>
            <a:xfrm>
              <a:off x="3152" y="1752"/>
              <a:ext cx="223" cy="269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0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8806" name="Text Box 86"/>
            <p:cNvSpPr txBox="1"/>
            <p:nvPr/>
          </p:nvSpPr>
          <p:spPr>
            <a:xfrm>
              <a:off x="3787" y="1344"/>
              <a:ext cx="223" cy="266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1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8807" name="Text Box 87"/>
            <p:cNvSpPr txBox="1"/>
            <p:nvPr/>
          </p:nvSpPr>
          <p:spPr>
            <a:xfrm>
              <a:off x="4513" y="1389"/>
              <a:ext cx="223" cy="218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2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8808" name="Text Box 88"/>
            <p:cNvSpPr txBox="1"/>
            <p:nvPr/>
          </p:nvSpPr>
          <p:spPr>
            <a:xfrm>
              <a:off x="5239" y="1752"/>
              <a:ext cx="223" cy="196"/>
            </a:xfrm>
            <a:prstGeom prst="rect">
              <a:avLst/>
            </a:prstGeom>
            <a:noFill/>
            <a:ln w="2857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3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8809" name="Text Box 89"/>
            <p:cNvSpPr txBox="1"/>
            <p:nvPr/>
          </p:nvSpPr>
          <p:spPr>
            <a:xfrm>
              <a:off x="4179" y="1917"/>
              <a:ext cx="262" cy="22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/>
            <a:p>
              <a:pPr algn="just"/>
              <a:r>
                <a:rPr lang="en-US" altLang="zh-CN" sz="3195">
                  <a:latin typeface="Times New Roman" panose="02020603050405020304" charset="0"/>
                </a:rPr>
                <a:t>V</a:t>
              </a:r>
              <a:endParaRPr lang="en-US" altLang="zh-CN" sz="3195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8810" name="Line 90"/>
            <p:cNvSpPr>
              <a:spLocks noChangeAspect="1"/>
            </p:cNvSpPr>
            <p:nvPr/>
          </p:nvSpPr>
          <p:spPr>
            <a:xfrm rot="60000">
              <a:off x="3511" y="1215"/>
              <a:ext cx="733" cy="1328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triangle" w="med" len="med"/>
              <a:tailEnd type="none" w="med" len="med"/>
            </a:ln>
          </p:spPr>
          <p:txBody>
            <a:bodyPr/>
            <a:lstStyle/>
            <a:p/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3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7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794" grpId="0"/>
      <p:bldP spid="673795" grpId="0"/>
      <p:bldP spid="6737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0"/>
          </p:nvPr>
        </p:nvSpPr>
        <p:spPr>
          <a:xfrm>
            <a:off x="459740" y="591820"/>
            <a:ext cx="11620500" cy="166306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just" defTabSz="914400" rtl="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例</a:t>
            </a:r>
            <a:r>
              <a:rPr kumimoji="0" lang="en-US" altLang="zh-CN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1.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将一个电阻为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60 Ω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，满偏电流为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500 μA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的电流表表头改成如图所示的两个量程的电压表，量程分别为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 V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和</a:t>
            </a:r>
            <a:r>
              <a:rPr kumimoji="0" 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15 V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，试求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kumimoji="0" lang="en-US" sz="2800" b="1" i="0" u="none" strike="noStrike" kern="1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和</a:t>
            </a:r>
            <a:r>
              <a:rPr kumimoji="0" lang="en-US" sz="2800" b="1" i="1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kumimoji="0" lang="en-US" sz="2800" b="1" i="0" u="none" strike="noStrike" kern="1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</a:t>
            </a:r>
            <a:r>
              <a:rPr kumimoji="0" lang="zh-CN" altLang="en-US" sz="2800" b="1" i="0" u="none" strike="noStrike" kern="1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的阻值．</a:t>
            </a:r>
            <a:endParaRPr kumimoji="0" lang="zh-CN" altLang="en-US" sz="2800" b="1" i="0" u="none" strike="noStrike" kern="1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pic>
        <p:nvPicPr>
          <p:cNvPr id="50179" name="Picture 2" descr="2-50.T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1085" y="2096135"/>
            <a:ext cx="2686050" cy="207200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1201" name="内容占位符 2"/>
          <p:cNvGraphicFramePr>
            <a:graphicFrameLocks noGrp="1" noChangeAspect="1"/>
          </p:cNvGraphicFramePr>
          <p:nvPr/>
        </p:nvGraphicFramePr>
        <p:xfrm>
          <a:off x="459740" y="2254885"/>
          <a:ext cx="6778716" cy="34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" r:id="rId2" imgW="3131820" imgH="1581785" progId="Word.Document.8">
                  <p:embed/>
                </p:oleObj>
              </mc:Choice>
              <mc:Fallback>
                <p:oleObj name="" r:id="rId2" imgW="3131820" imgH="158178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9740" y="2254885"/>
                        <a:ext cx="6778716" cy="3420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84200" y="5850573"/>
            <a:ext cx="4500563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buSzTx/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答案</a:t>
            </a:r>
            <a:r>
              <a:rPr lang="zh-CN" altLang="zh-CN" sz="2800" b="1">
                <a:latin typeface="Times New Roman" panose="02020603050405020304" charset="0"/>
                <a:ea typeface="宋体" panose="02010600030101010101" pitchFamily="2" charset="-122"/>
              </a:rPr>
              <a:t>：</a:t>
            </a:r>
            <a:r>
              <a:rPr lang="en-US" altLang="zh-CN" sz="2800" b="1">
                <a:latin typeface="Times New Roman" panose="02020603050405020304" charset="0"/>
                <a:ea typeface="宋体" panose="02010600030101010101" pitchFamily="2" charset="-122"/>
              </a:rPr>
              <a:t>5940 Ω</a:t>
            </a:r>
            <a:r>
              <a:rPr lang="zh-CN" altLang="zh-CN" sz="2800" b="1">
                <a:latin typeface="Times New Roman" panose="02020603050405020304" charset="0"/>
                <a:ea typeface="宋体" panose="02010600030101010101" pitchFamily="2" charset="-122"/>
              </a:rPr>
              <a:t>　</a:t>
            </a:r>
            <a:r>
              <a:rPr lang="en-US" altLang="zh-CN" sz="2800" b="1">
                <a:latin typeface="Times New Roman" panose="02020603050405020304" charset="0"/>
                <a:ea typeface="宋体" panose="02010600030101010101" pitchFamily="2" charset="-122"/>
              </a:rPr>
              <a:t>24000 Ω</a:t>
            </a:r>
            <a:endParaRPr lang="zh-CN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Text Box 2"/>
          <p:cNvSpPr txBox="1"/>
          <p:nvPr/>
        </p:nvSpPr>
        <p:spPr>
          <a:xfrm>
            <a:off x="334653" y="3189707"/>
            <a:ext cx="4380183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795" b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问题</a:t>
            </a:r>
            <a:r>
              <a:rPr lang="en-US" altLang="zh-CN" sz="2795" b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lang="zh-CN" altLang="en-US" sz="2795" b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能让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0.6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的电流全部通过表头吗？怎么办？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6263577" y="3834225"/>
            <a:ext cx="1976308" cy="1100589"/>
            <a:chOff x="3840" y="1248"/>
            <a:chExt cx="1248" cy="695"/>
          </a:xfrm>
        </p:grpSpPr>
        <p:grpSp>
          <p:nvGrpSpPr>
            <p:cNvPr id="29699" name="Group 5"/>
            <p:cNvGrpSpPr/>
            <p:nvPr/>
          </p:nvGrpSpPr>
          <p:grpSpPr>
            <a:xfrm>
              <a:off x="3840" y="1248"/>
              <a:ext cx="1248" cy="695"/>
              <a:chOff x="3600" y="1488"/>
              <a:chExt cx="1248" cy="695"/>
            </a:xfrm>
          </p:grpSpPr>
          <p:sp>
            <p:nvSpPr>
              <p:cNvPr id="29700" name="Rectangle 6"/>
              <p:cNvSpPr/>
              <p:nvPr/>
            </p:nvSpPr>
            <p:spPr>
              <a:xfrm>
                <a:off x="3648" y="1488"/>
                <a:ext cx="1200" cy="528"/>
              </a:xfrm>
              <a:prstGeom prst="rect">
                <a:avLst/>
              </a:prstGeom>
              <a:noFill/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 sz="1795" b="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9701" name="Rectangle 7"/>
              <p:cNvSpPr/>
              <p:nvPr/>
            </p:nvSpPr>
            <p:spPr>
              <a:xfrm>
                <a:off x="4080" y="1968"/>
                <a:ext cx="336" cy="96"/>
              </a:xfrm>
              <a:prstGeom prst="rect">
                <a:avLst/>
              </a:prstGeom>
              <a:solidFill>
                <a:schemeClr val="accent1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 sz="1795" b="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9702" name="Line 8"/>
              <p:cNvSpPr/>
              <p:nvPr/>
            </p:nvSpPr>
            <p:spPr>
              <a:xfrm flipH="1">
                <a:off x="3648" y="1488"/>
                <a:ext cx="0" cy="288"/>
              </a:xfrm>
              <a:prstGeom prst="line">
                <a:avLst/>
              </a:prstGeom>
              <a:ln w="57150" cap="flat" cmpd="sng">
                <a:solidFill>
                  <a:srgbClr val="FF3399"/>
                </a:solidFill>
                <a:prstDash val="solid"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29703" name="Rectangle 9"/>
              <p:cNvSpPr/>
              <p:nvPr/>
            </p:nvSpPr>
            <p:spPr>
              <a:xfrm>
                <a:off x="4128" y="2117"/>
                <a:ext cx="196" cy="6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endParaRPr lang="zh-CN" altLang="zh-CN" sz="135" baseline="-2500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9704" name="Rectangle 10"/>
              <p:cNvSpPr/>
              <p:nvPr/>
            </p:nvSpPr>
            <p:spPr>
              <a:xfrm>
                <a:off x="3600" y="1632"/>
                <a:ext cx="124" cy="7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135" i="1">
                    <a:solidFill>
                      <a:schemeClr val="tx1"/>
                    </a:solidFill>
                    <a:latin typeface="Times New Roman" panose="02020603050405020304" charset="0"/>
                  </a:rPr>
                  <a:t>I</a:t>
                </a:r>
                <a:r>
                  <a:rPr lang="en-US" altLang="zh-CN" sz="135" baseline="-25000">
                    <a:solidFill>
                      <a:schemeClr val="tx1"/>
                    </a:solidFill>
                    <a:latin typeface="Times New Roman" panose="02020603050405020304" charset="0"/>
                  </a:rPr>
                  <a:t>R</a:t>
                </a:r>
                <a:endParaRPr lang="en-US" altLang="zh-CN" sz="135" baseline="-2500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</p:grpSp>
        <p:sp>
          <p:nvSpPr>
            <p:cNvPr id="29705" name="Rectangle 11"/>
            <p:cNvSpPr/>
            <p:nvPr/>
          </p:nvSpPr>
          <p:spPr>
            <a:xfrm>
              <a:off x="4368" y="1488"/>
              <a:ext cx="134" cy="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135" i="1">
                  <a:solidFill>
                    <a:schemeClr val="tx1"/>
                  </a:solidFill>
                  <a:latin typeface="Times New Roman" panose="02020603050405020304" charset="0"/>
                </a:rPr>
                <a:t>R</a:t>
              </a:r>
              <a:r>
                <a:rPr lang="en-US" altLang="zh-CN" sz="135">
                  <a:solidFill>
                    <a:schemeClr val="tx1"/>
                  </a:solidFill>
                  <a:latin typeface="Times New Roman" panose="02020603050405020304" charset="0"/>
                </a:rPr>
                <a:t>=?</a:t>
              </a:r>
              <a:endParaRPr lang="en-US" altLang="zh-CN" sz="135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4" name="Group 12"/>
          <p:cNvGrpSpPr/>
          <p:nvPr/>
        </p:nvGrpSpPr>
        <p:grpSpPr>
          <a:xfrm>
            <a:off x="5625395" y="3306893"/>
            <a:ext cx="3116485" cy="836131"/>
            <a:chOff x="3552" y="912"/>
            <a:chExt cx="1968" cy="528"/>
          </a:xfrm>
        </p:grpSpPr>
        <p:grpSp>
          <p:nvGrpSpPr>
            <p:cNvPr id="29707" name="Group 13"/>
            <p:cNvGrpSpPr/>
            <p:nvPr/>
          </p:nvGrpSpPr>
          <p:grpSpPr>
            <a:xfrm>
              <a:off x="3552" y="912"/>
              <a:ext cx="1968" cy="528"/>
              <a:chOff x="3456" y="912"/>
              <a:chExt cx="1968" cy="528"/>
            </a:xfrm>
          </p:grpSpPr>
          <p:grpSp>
            <p:nvGrpSpPr>
              <p:cNvPr id="29708" name="Group 14"/>
              <p:cNvGrpSpPr/>
              <p:nvPr/>
            </p:nvGrpSpPr>
            <p:grpSpPr>
              <a:xfrm>
                <a:off x="3456" y="1056"/>
                <a:ext cx="1968" cy="384"/>
                <a:chOff x="3216" y="1296"/>
                <a:chExt cx="1968" cy="384"/>
              </a:xfrm>
            </p:grpSpPr>
            <p:sp>
              <p:nvSpPr>
                <p:cNvPr id="29709" name="Line 15"/>
                <p:cNvSpPr/>
                <p:nvPr/>
              </p:nvSpPr>
              <p:spPr>
                <a:xfrm>
                  <a:off x="3216" y="1488"/>
                  <a:ext cx="1968" cy="0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29710" name="Oval 16"/>
                <p:cNvSpPr/>
                <p:nvPr/>
              </p:nvSpPr>
              <p:spPr>
                <a:xfrm>
                  <a:off x="4032" y="1296"/>
                  <a:ext cx="384" cy="384"/>
                </a:xfrm>
                <a:prstGeom prst="ellipse">
                  <a:avLst/>
                </a:prstGeom>
                <a:solidFill>
                  <a:srgbClr val="0033CC"/>
                </a:soli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altLang="zh-CN" sz="3195">
                      <a:solidFill>
                        <a:schemeClr val="bg1"/>
                      </a:solidFill>
                      <a:latin typeface="Times New Roman" panose="02020603050405020304" charset="0"/>
                    </a:rPr>
                    <a:t>G</a:t>
                  </a:r>
                  <a:endParaRPr lang="en-US" altLang="zh-CN" sz="3195">
                    <a:solidFill>
                      <a:schemeClr val="bg1"/>
                    </a:solidFill>
                    <a:latin typeface="Times New Roman" panose="02020603050405020304" charset="0"/>
                    <a:ea typeface="Times New Roman" panose="02020603050405020304" charset="0"/>
                  </a:endParaRPr>
                </a:p>
              </p:txBody>
            </p:sp>
          </p:grpSp>
          <p:sp>
            <p:nvSpPr>
              <p:cNvPr id="29711" name="Rectangle 17"/>
              <p:cNvSpPr/>
              <p:nvPr/>
            </p:nvSpPr>
            <p:spPr>
              <a:xfrm>
                <a:off x="4588" y="912"/>
                <a:ext cx="126" cy="7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135" i="1" err="1">
                    <a:solidFill>
                      <a:schemeClr val="tx1"/>
                    </a:solidFill>
                    <a:latin typeface="Times New Roman" panose="02020603050405020304" charset="0"/>
                  </a:rPr>
                  <a:t>R</a:t>
                </a:r>
                <a:r>
                  <a:rPr lang="en-US" altLang="zh-CN" sz="135" baseline="-25000" err="1">
                    <a:solidFill>
                      <a:schemeClr val="tx1"/>
                    </a:solidFill>
                    <a:latin typeface="Times New Roman" panose="02020603050405020304" charset="0"/>
                  </a:rPr>
                  <a:t>g</a:t>
                </a:r>
                <a:endParaRPr lang="en-US" altLang="zh-CN" sz="135" baseline="-2500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</p:grpSp>
        <p:grpSp>
          <p:nvGrpSpPr>
            <p:cNvPr id="29712" name="Group 18"/>
            <p:cNvGrpSpPr/>
            <p:nvPr/>
          </p:nvGrpSpPr>
          <p:grpSpPr>
            <a:xfrm>
              <a:off x="3984" y="912"/>
              <a:ext cx="288" cy="336"/>
              <a:chOff x="3648" y="1152"/>
              <a:chExt cx="288" cy="336"/>
            </a:xfrm>
          </p:grpSpPr>
          <p:sp>
            <p:nvSpPr>
              <p:cNvPr id="29713" name="Rectangle 19"/>
              <p:cNvSpPr/>
              <p:nvPr/>
            </p:nvSpPr>
            <p:spPr>
              <a:xfrm>
                <a:off x="3744" y="1152"/>
                <a:ext cx="123" cy="7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135" i="1" err="1">
                    <a:solidFill>
                      <a:schemeClr val="tx1"/>
                    </a:solidFill>
                    <a:latin typeface="Times New Roman" panose="02020603050405020304" charset="0"/>
                  </a:rPr>
                  <a:t>I</a:t>
                </a:r>
                <a:r>
                  <a:rPr lang="en-US" altLang="zh-CN" sz="135" baseline="-25000" err="1">
                    <a:solidFill>
                      <a:schemeClr val="tx1"/>
                    </a:solidFill>
                    <a:latin typeface="Times New Roman" panose="02020603050405020304" charset="0"/>
                  </a:rPr>
                  <a:t>g</a:t>
                </a:r>
                <a:endParaRPr lang="en-US" altLang="zh-CN" sz="135" baseline="-2500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sp>
            <p:nvSpPr>
              <p:cNvPr id="29714" name="Line 20"/>
              <p:cNvSpPr/>
              <p:nvPr/>
            </p:nvSpPr>
            <p:spPr>
              <a:xfrm>
                <a:off x="3648" y="1488"/>
                <a:ext cx="288" cy="0"/>
              </a:xfrm>
              <a:prstGeom prst="line">
                <a:avLst/>
              </a:prstGeom>
              <a:ln w="57150" cap="flat" cmpd="sng">
                <a:solidFill>
                  <a:srgbClr val="FF6699"/>
                </a:solidFill>
                <a:prstDash val="solid"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</p:grpSp>
      </p:grpSp>
      <p:sp>
        <p:nvSpPr>
          <p:cNvPr id="592917" name="Rectangle 21"/>
          <p:cNvSpPr/>
          <p:nvPr/>
        </p:nvSpPr>
        <p:spPr>
          <a:xfrm>
            <a:off x="6070380" y="3251466"/>
            <a:ext cx="2433964" cy="1621587"/>
          </a:xfrm>
          <a:prstGeom prst="rect">
            <a:avLst/>
          </a:prstGeom>
          <a:noFill/>
          <a:ln w="57150" cap="flat" cmpd="sng">
            <a:solidFill>
              <a:srgbClr val="FF3300"/>
            </a:solidFill>
            <a:prstDash val="sysDot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sz="1795" b="0">
              <a:solidFill>
                <a:schemeClr val="tx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grpSp>
        <p:nvGrpSpPr>
          <p:cNvPr id="8" name="Group 22"/>
          <p:cNvGrpSpPr/>
          <p:nvPr/>
        </p:nvGrpSpPr>
        <p:grpSpPr>
          <a:xfrm>
            <a:off x="5904105" y="4923727"/>
            <a:ext cx="2508391" cy="1444225"/>
            <a:chOff x="3696" y="2016"/>
            <a:chExt cx="1584" cy="912"/>
          </a:xfrm>
        </p:grpSpPr>
        <p:grpSp>
          <p:nvGrpSpPr>
            <p:cNvPr id="29717" name="Group 23"/>
            <p:cNvGrpSpPr/>
            <p:nvPr/>
          </p:nvGrpSpPr>
          <p:grpSpPr>
            <a:xfrm>
              <a:off x="3696" y="2016"/>
              <a:ext cx="1584" cy="912"/>
              <a:chOff x="3696" y="2016"/>
              <a:chExt cx="1584" cy="912"/>
            </a:xfrm>
          </p:grpSpPr>
          <p:sp>
            <p:nvSpPr>
              <p:cNvPr id="29718" name="AutoShape 24"/>
              <p:cNvSpPr/>
              <p:nvPr/>
            </p:nvSpPr>
            <p:spPr>
              <a:xfrm>
                <a:off x="4464" y="2016"/>
                <a:ext cx="288" cy="283"/>
              </a:xfrm>
              <a:prstGeom prst="downArrow">
                <a:avLst>
                  <a:gd name="adj1" fmla="val 50000"/>
                  <a:gd name="adj2" fmla="val 41657"/>
                </a:avLst>
              </a:prstGeom>
              <a:gradFill rotWithShape="1">
                <a:gsLst>
                  <a:gs pos="0">
                    <a:srgbClr val="000082">
                      <a:alpha val="100000"/>
                    </a:srgbClr>
                  </a:gs>
                  <a:gs pos="14999">
                    <a:srgbClr val="66008F">
                      <a:alpha val="100000"/>
                    </a:srgbClr>
                  </a:gs>
                  <a:gs pos="32500">
                    <a:srgbClr val="BA0066">
                      <a:alpha val="100000"/>
                    </a:srgbClr>
                  </a:gs>
                  <a:gs pos="45000">
                    <a:srgbClr val="FF0000">
                      <a:alpha val="100000"/>
                    </a:srgbClr>
                  </a:gs>
                  <a:gs pos="50000">
                    <a:srgbClr val="FF8200">
                      <a:alpha val="100000"/>
                    </a:srgbClr>
                  </a:gs>
                  <a:gs pos="55000">
                    <a:srgbClr val="FF0000">
                      <a:alpha val="100000"/>
                    </a:srgbClr>
                  </a:gs>
                  <a:gs pos="67500">
                    <a:srgbClr val="BA0066">
                      <a:alpha val="100000"/>
                    </a:srgbClr>
                  </a:gs>
                  <a:gs pos="85001">
                    <a:srgbClr val="66008F">
                      <a:alpha val="100000"/>
                    </a:srgbClr>
                  </a:gs>
                  <a:gs pos="100000">
                    <a:srgbClr val="000082">
                      <a:alpha val="100000"/>
                    </a:srgbClr>
                  </a:gs>
                </a:gsLst>
                <a:lin ang="0" scaled="1"/>
              </a:gra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eaVert" wrap="none" anchor="ctr"/>
              <a:lstStyle/>
              <a:p>
                <a:endParaRPr lang="zh-CN" altLang="en-US" sz="1795" b="0">
                  <a:solidFill>
                    <a:schemeClr val="tx1"/>
                  </a:solidFill>
                  <a:latin typeface="Times New Roman" panose="02020603050405020304" charset="0"/>
                  <a:ea typeface="Times New Roman" panose="02020603050405020304" charset="0"/>
                </a:endParaRPr>
              </a:p>
            </p:txBody>
          </p:sp>
          <p:grpSp>
            <p:nvGrpSpPr>
              <p:cNvPr id="29719" name="Group 25"/>
              <p:cNvGrpSpPr/>
              <p:nvPr/>
            </p:nvGrpSpPr>
            <p:grpSpPr>
              <a:xfrm>
                <a:off x="3696" y="2448"/>
                <a:ext cx="1584" cy="480"/>
                <a:chOff x="3696" y="2448"/>
                <a:chExt cx="1584" cy="480"/>
              </a:xfrm>
            </p:grpSpPr>
            <p:sp>
              <p:nvSpPr>
                <p:cNvPr id="29720" name="Line 26"/>
                <p:cNvSpPr/>
                <p:nvPr/>
              </p:nvSpPr>
              <p:spPr>
                <a:xfrm>
                  <a:off x="3936" y="2736"/>
                  <a:ext cx="1344" cy="0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29721" name="Oval 27"/>
                <p:cNvSpPr/>
                <p:nvPr/>
              </p:nvSpPr>
              <p:spPr>
                <a:xfrm>
                  <a:off x="4416" y="2544"/>
                  <a:ext cx="384" cy="384"/>
                </a:xfrm>
                <a:prstGeom prst="ellipse">
                  <a:avLst/>
                </a:prstGeom>
                <a:solidFill>
                  <a:srgbClr val="0033CC"/>
                </a:soli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altLang="zh-CN" sz="3195">
                      <a:solidFill>
                        <a:schemeClr val="bg1"/>
                      </a:solidFill>
                      <a:latin typeface="Times New Roman" panose="02020603050405020304" charset="0"/>
                    </a:rPr>
                    <a:t>A</a:t>
                  </a:r>
                  <a:endParaRPr lang="en-US" altLang="zh-CN" sz="3195">
                    <a:solidFill>
                      <a:schemeClr val="bg1"/>
                    </a:solidFill>
                    <a:latin typeface="Times New Roman" panose="02020603050405020304" charset="0"/>
                    <a:ea typeface="Times New Roman" panose="02020603050405020304" charset="0"/>
                  </a:endParaRPr>
                </a:p>
              </p:txBody>
            </p:sp>
            <p:grpSp>
              <p:nvGrpSpPr>
                <p:cNvPr id="29722" name="Group 28"/>
                <p:cNvGrpSpPr/>
                <p:nvPr/>
              </p:nvGrpSpPr>
              <p:grpSpPr>
                <a:xfrm>
                  <a:off x="3696" y="2448"/>
                  <a:ext cx="480" cy="288"/>
                  <a:chOff x="2976" y="1200"/>
                  <a:chExt cx="480" cy="288"/>
                </a:xfrm>
              </p:grpSpPr>
              <p:sp>
                <p:nvSpPr>
                  <p:cNvPr id="29723" name="Line 29"/>
                  <p:cNvSpPr/>
                  <p:nvPr/>
                </p:nvSpPr>
                <p:spPr>
                  <a:xfrm>
                    <a:off x="2976" y="1488"/>
                    <a:ext cx="480" cy="0"/>
                  </a:xfrm>
                  <a:prstGeom prst="line">
                    <a:avLst/>
                  </a:prstGeom>
                  <a:ln w="57150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  <p:txBody>
                  <a:bodyPr/>
                  <a:lstStyle/>
                  <a:p/>
                </p:txBody>
              </p:sp>
              <p:sp>
                <p:nvSpPr>
                  <p:cNvPr id="29724" name="Rectangle 30"/>
                  <p:cNvSpPr/>
                  <p:nvPr/>
                </p:nvSpPr>
                <p:spPr>
                  <a:xfrm>
                    <a:off x="3081" y="1200"/>
                    <a:ext cx="119" cy="7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CN" sz="135" i="1">
                        <a:solidFill>
                          <a:schemeClr val="tx1"/>
                        </a:solidFill>
                        <a:latin typeface="Times New Roman" panose="02020603050405020304" charset="0"/>
                      </a:rPr>
                      <a:t>I</a:t>
                    </a:r>
                    <a:endParaRPr lang="en-US" altLang="zh-CN" sz="135" i="1">
                      <a:solidFill>
                        <a:schemeClr val="tx1"/>
                      </a:solidFill>
                      <a:latin typeface="Times New Roman" panose="02020603050405020304" charset="0"/>
                      <a:ea typeface="Times New Roman" panose="02020603050405020304" charset="0"/>
                    </a:endParaRPr>
                  </a:p>
                </p:txBody>
              </p:sp>
            </p:grpSp>
          </p:grpSp>
        </p:grpSp>
        <p:sp>
          <p:nvSpPr>
            <p:cNvPr id="29725" name="Rectangle 31"/>
            <p:cNvSpPr/>
            <p:nvPr/>
          </p:nvSpPr>
          <p:spPr>
            <a:xfrm>
              <a:off x="4656" y="2832"/>
              <a:ext cx="128" cy="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135" i="1">
                  <a:solidFill>
                    <a:schemeClr val="tx1"/>
                  </a:solidFill>
                  <a:latin typeface="Times New Roman" panose="02020603050405020304" charset="0"/>
                </a:rPr>
                <a:t>R</a:t>
              </a:r>
              <a:r>
                <a:rPr lang="en-US" altLang="zh-CN" sz="135" baseline="-25000">
                  <a:solidFill>
                    <a:schemeClr val="tx1"/>
                  </a:solidFill>
                  <a:latin typeface="Times New Roman" panose="02020603050405020304" charset="0"/>
                </a:rPr>
                <a:t>A</a:t>
              </a:r>
              <a:endParaRPr lang="en-US" altLang="zh-CN" sz="135" baseline="-2500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grpSp>
        <p:nvGrpSpPr>
          <p:cNvPr id="12" name="Group 33"/>
          <p:cNvGrpSpPr/>
          <p:nvPr/>
        </p:nvGrpSpPr>
        <p:grpSpPr>
          <a:xfrm>
            <a:off x="5280175" y="3384487"/>
            <a:ext cx="760119" cy="456071"/>
            <a:chOff x="2976" y="1200"/>
            <a:chExt cx="480" cy="288"/>
          </a:xfrm>
        </p:grpSpPr>
        <p:sp>
          <p:nvSpPr>
            <p:cNvPr id="29727" name="Line 34"/>
            <p:cNvSpPr/>
            <p:nvPr/>
          </p:nvSpPr>
          <p:spPr>
            <a:xfrm>
              <a:off x="2976" y="1488"/>
              <a:ext cx="480" cy="0"/>
            </a:xfrm>
            <a:prstGeom prst="line">
              <a:avLst/>
            </a:prstGeom>
            <a:ln w="5715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29728" name="Rectangle 35"/>
            <p:cNvSpPr/>
            <p:nvPr/>
          </p:nvSpPr>
          <p:spPr>
            <a:xfrm>
              <a:off x="3081" y="1200"/>
              <a:ext cx="119" cy="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135" i="1">
                  <a:solidFill>
                    <a:schemeClr val="tx1"/>
                  </a:solidFill>
                  <a:latin typeface="Times New Roman" panose="02020603050405020304" charset="0"/>
                </a:rPr>
                <a:t>I</a:t>
              </a:r>
              <a:endParaRPr lang="en-US" altLang="zh-CN" sz="135" i="1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  <p:sp>
        <p:nvSpPr>
          <p:cNvPr id="83971" name="Rectangle 3"/>
          <p:cNvSpPr/>
          <p:nvPr/>
        </p:nvSpPr>
        <p:spPr>
          <a:xfrm>
            <a:off x="346075" y="1396365"/>
            <a:ext cx="1149985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795" b="1">
                <a:solidFill>
                  <a:srgbClr val="E640E4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【探究情景】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有一个电流表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，内阻</a:t>
            </a:r>
            <a:r>
              <a:rPr lang="en-US" altLang="zh-CN" sz="2795" b="1" i="1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</a:t>
            </a:r>
            <a:r>
              <a:rPr lang="en-US" altLang="zh-CN" sz="2795" b="1" i="1" baseline="-25000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lang="el-GR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=30</a:t>
            </a:r>
            <a:r>
              <a:rPr lang="el-GR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Ω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，满偏电流</a:t>
            </a:r>
            <a:r>
              <a:rPr lang="en-US" altLang="zh-CN" sz="2795" b="1" i="1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</a:t>
            </a:r>
            <a:r>
              <a:rPr lang="en-US" altLang="zh-CN" sz="2795" b="1" i="1" baseline="-25000" err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=1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mA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。要把把它改装为量程为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0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～</a:t>
            </a:r>
            <a:r>
              <a:rPr lang="en-US" altLang="zh-CN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0.6</a:t>
            </a:r>
            <a:r>
              <a:rPr lang="en-US" altLang="zh-CN" sz="2795" b="1" i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795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的电流表，要并联多大的电阻？改装后的电流表内阻多大？</a:t>
            </a:r>
            <a:endParaRPr lang="zh-CN" altLang="en-US" sz="2795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9730" name="Text Box 6"/>
          <p:cNvSpPr txBox="1"/>
          <p:nvPr/>
        </p:nvSpPr>
        <p:spPr>
          <a:xfrm>
            <a:off x="334332" y="699535"/>
            <a:ext cx="693291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3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三：将表头改装成大量程的电流表</a:t>
            </a:r>
            <a:endParaRPr lang="zh-CN" altLang="en-US" sz="3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92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92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898" grpId="0" bldLvl="0" animBg="1"/>
      <p:bldP spid="592917" grpId="0" bldLvl="0" animBg="1"/>
      <p:bldP spid="83971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0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0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0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0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0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1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1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2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TEMPLATE_SUBCATEGORY" val="0"/>
  <p:tag name="KSO_WM_TEMPLATE_THUMBS_INDEX" val="1、2、3、6、8、10、11、12、15"/>
</p:tagLst>
</file>

<file path=ppt/tags/tag1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2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0"/>
  <p:tag name="KSO_WM_TEMPLATE_INDEX" val="20202544"/>
  <p:tag name="KSO_WM_TEMPLATE_MASTER_THUMB_INDEX" val="0"/>
  <p:tag name="KSO_WM_TEMPLATE_MASTER_TYPE" val="1"/>
  <p:tag name="KSO_WM_TEMPLATE_SUBCATEGORY" val="0"/>
  <p:tag name="KSO_WM_TEMPLATE_THUMBS_INDEX" val="1、4、5、13"/>
  <p:tag name="KSO_WM_UNIT_SHOW_EDIT_AREA_INDICATION" val="0"/>
</p:tagLst>
</file>

<file path=ppt/tags/tag1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33.xml><?xml version="1.0" encoding="utf-8"?>
<p:tagLst xmlns:p="http://schemas.openxmlformats.org/presentationml/2006/main">
  <p:tag name="KSO_WM_SLIDE_MODEL_TYPE" val="cover"/>
</p:tagLst>
</file>

<file path=ppt/tags/tag134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18.10.10"/>
  <p:tag name="AS_TITLE" val="Aspose.Slides for .NET 4.0 Client Profile"/>
  <p:tag name="AS_VERSION" val="18.10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TEMPLATE_SUBCATEGORY" val="0"/>
  <p:tag name="KSO_WM_TEMPLATE_THUMBS_INDEX" val="1、2、3、6、8、10、11、12、15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7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7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8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8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8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9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9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9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9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9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9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9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9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9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2019</Words>
  <Application>WPS 演示</Application>
  <PresentationFormat>宽屏</PresentationFormat>
  <Paragraphs>399</Paragraphs>
  <Slides>21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21</vt:i4>
      </vt:variant>
      <vt:variant>
        <vt:lpstr>幻灯片标题</vt:lpstr>
      </vt:variant>
      <vt:variant>
        <vt:i4>21</vt:i4>
      </vt:variant>
    </vt:vector>
  </HeadingPairs>
  <TitlesOfParts>
    <vt:vector size="64" baseType="lpstr">
      <vt:lpstr>Arial</vt:lpstr>
      <vt:lpstr>宋体</vt:lpstr>
      <vt:lpstr>Wingdings</vt:lpstr>
      <vt:lpstr>方正粗黑宋简体</vt:lpstr>
      <vt:lpstr>微软雅黑</vt:lpstr>
      <vt:lpstr>汉仪旗黑-85S</vt:lpstr>
      <vt:lpstr>Times New Roman</vt:lpstr>
      <vt:lpstr>Calibri</vt:lpstr>
      <vt:lpstr>方正姚体</vt:lpstr>
      <vt:lpstr>Arial</vt:lpstr>
      <vt:lpstr>黑体</vt:lpstr>
      <vt:lpstr>Courier New</vt:lpstr>
      <vt:lpstr>楷体_GB2312</vt:lpstr>
      <vt:lpstr>新宋体</vt:lpstr>
      <vt:lpstr>Arial Unicode MS</vt:lpstr>
      <vt:lpstr>等线 Light</vt:lpstr>
      <vt:lpstr>Calibri Light</vt:lpstr>
      <vt:lpstr>等线</vt:lpstr>
      <vt:lpstr>华文楷体</vt:lpstr>
      <vt:lpstr>自定义设计方案</vt:lpstr>
      <vt:lpstr>1_自定义设计方案</vt:lpstr>
      <vt:lpstr>Office 主题</vt:lpstr>
      <vt:lpstr>Word.Document.8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Word.Document.8</vt:lpstr>
      <vt:lpstr>Equation.3</vt:lpstr>
      <vt:lpstr>Equation.3</vt:lpstr>
      <vt:lpstr>Equation.DSMT4</vt:lpstr>
      <vt:lpstr>Equation.DSMT4</vt:lpstr>
      <vt:lpstr>Equation.3</vt:lpstr>
      <vt:lpstr>Equation.3</vt:lpstr>
      <vt:lpstr>Word.Document.8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ZWP</dc:creator>
  <cp:lastModifiedBy>Mr.Peng</cp:lastModifiedBy>
  <cp:revision>177</cp:revision>
  <dcterms:created xsi:type="dcterms:W3CDTF">2020-05-01T08:17:00Z</dcterms:created>
  <dcterms:modified xsi:type="dcterms:W3CDTF">2020-08-07T04:08:38Z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