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1168" r:id="rId3"/>
    <p:sldId id="1169" r:id="rId4"/>
    <p:sldId id="1170" r:id="rId5"/>
    <p:sldId id="1171" r:id="rId6"/>
    <p:sldId id="1172" r:id="rId7"/>
    <p:sldId id="1173" r:id="rId8"/>
    <p:sldId id="1174" r:id="rId9"/>
    <p:sldId id="1175" r:id="rId10"/>
    <p:sldId id="1176" r:id="rId11"/>
    <p:sldId id="1177" r:id="rId12"/>
    <p:sldId id="1178" r:id="rId13"/>
    <p:sldId id="1179" r:id="rId14"/>
    <p:sldId id="1180" r:id="rId15"/>
    <p:sldId id="1181" r:id="rId16"/>
    <p:sldId id="1182" r:id="rId17"/>
    <p:sldId id="1183" r:id="rId18"/>
    <p:sldId id="1184" r:id="rId19"/>
    <p:sldId id="1185" r:id="rId20"/>
    <p:sldId id="1186" r:id="rId21"/>
    <p:sldId id="1187" r:id="rId22"/>
    <p:sldId id="1188" r:id="rId23"/>
    <p:sldId id="1189" r:id="rId24"/>
    <p:sldId id="1190" r:id="rId25"/>
    <p:sldId id="1191" r:id="rId26"/>
    <p:sldId id="1192" r:id="rId27"/>
    <p:sldId id="1193" r:id="rId28"/>
    <p:sldId id="1194" r:id="rId29"/>
    <p:sldId id="1195" r:id="rId30"/>
    <p:sldId id="1196" r:id="rId31"/>
    <p:sldId id="1197" r:id="rId32"/>
    <p:sldId id="1198" r:id="rId33"/>
    <p:sldId id="1199" r:id="rId34"/>
    <p:sldId id="1200" r:id="rId35"/>
  </p:sldIdLst>
  <p:sldSz cx="12192000" cy="6858000"/>
  <p:notesSz cx="7103745" cy="10234295"/>
  <p:custDataLst>
    <p:tags r:id="rId4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48"/>
      </p:cViewPr>
      <p:guideLst>
        <p:guide orient="horz" pos="2457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gs" Target="tags/tag70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notesMaster" Target="notesMasters/notesMaster1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93371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93371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3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79A.TIF" TargetMode="Externa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0.emf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4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1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83.TIF" TargetMode="External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87.TIF" TargetMode="External"/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oleObject" Target="../embeddings/oleObject7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78.TIF" TargetMode="External"/><Relationship Id="rId1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85.TIF" TargetMode="External"/><Relationship Id="rId1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7.emf"/><Relationship Id="rId1" Type="http://schemas.openxmlformats.org/officeDocument/2006/relationships/image" Target="../media/image2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file:///E:\&#30005;&#23376;&#31295;\&#32418;&#23545;&#21246;&#65288;&#32599;&#21355;&#19996;&#65289;\3.5\2019&#39640;&#19977;&#35762;&#19982;&#32451;&#29289;&#29702;&#20070;&#25945;&#24072;&#25104;&#21697;&#35838;&#20214;\WPC1074.TIF" TargetMode="Externa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80400" y="193040"/>
            <a:ext cx="34982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  <a:sym typeface="+mn-ea"/>
              </a:rPr>
              <a:t>人教版</a:t>
            </a:r>
            <a:r>
              <a:rPr lang="en-US" altLang="zh-CN" b="1">
                <a:solidFill>
                  <a:schemeClr val="accent1"/>
                </a:solidFill>
                <a:sym typeface="+mn-ea"/>
              </a:rPr>
              <a:t>2019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版选择性必修第一册</a:t>
            </a:r>
            <a:endParaRPr lang="zh-CN" altLang="en-US" b="1">
              <a:solidFill>
                <a:schemeClr val="accent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21965" y="1415415"/>
            <a:ext cx="674497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6000" b="1">
                <a:solidFill>
                  <a:srgbClr val="648BAE"/>
                </a:solidFill>
                <a:latin typeface="Times New Roman" panose="02020603050405020304" pitchFamily="18" charset="0"/>
                <a:ea typeface="字魂27号-布丁体" panose="00000500000000000000" charset="-122"/>
                <a:cs typeface="Times New Roman" panose="02020603050405020304" pitchFamily="18" charset="0"/>
                <a:sym typeface="+mn-ea"/>
              </a:rPr>
              <a:t>章末复习</a:t>
            </a:r>
            <a:endParaRPr lang="zh-CN" altLang="zh-CN" sz="6000" b="1">
              <a:solidFill>
                <a:srgbClr val="648BAE"/>
              </a:solidFill>
              <a:latin typeface="Times New Roman" panose="02020603050405020304" pitchFamily="18" charset="0"/>
              <a:ea typeface="字魂27号-布丁体" panose="00000500000000000000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21860" y="2921626"/>
            <a:ext cx="777408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>
                <a:solidFill>
                  <a:srgbClr val="0070C0"/>
                </a:solidFill>
                <a:latin typeface="字魂27号-布丁体" panose="00000500000000000000" charset="-122"/>
                <a:ea typeface="字魂27号-布丁体" panose="00000500000000000000" charset="-122"/>
                <a:cs typeface="字魂27号-布丁体" panose="00000500000000000000" charset="-122"/>
              </a:rPr>
              <a:t>第二章  机械振动</a:t>
            </a:r>
            <a:endParaRPr lang="zh-CN" altLang="en-US" sz="6000">
              <a:solidFill>
                <a:srgbClr val="0070C0"/>
              </a:solidFill>
              <a:latin typeface="字魂27号-布丁体" panose="00000500000000000000" charset="-122"/>
              <a:ea typeface="字魂27号-布丁体" panose="00000500000000000000" charset="-122"/>
              <a:cs typeface="字魂27号-布丁体" panose="000005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80720" y="1786890"/>
            <a:ext cx="256603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简谐运动的图象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42595" y="2444750"/>
            <a:ext cx="11330305" cy="23069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对简谐运动图象的认识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(1)简谐运动的图象是一条正弦或余弦曲线，如图所示．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(2)图象反映的是位移随时间的变化规律，随时间的增加而延伸，不代表质点运动的轨迹．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2" name="图片 -2147480415" descr="E:\电子稿\红对勾（罗卫东）\3.5\2019高三讲与练物理书教师成品课件\WPC1079A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4454208" y="4898708"/>
            <a:ext cx="2588895" cy="17519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0570" y="1786890"/>
            <a:ext cx="140716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图象信息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15925" y="2644140"/>
            <a:ext cx="11360785" cy="23069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(1)由图象可以得出质点做简谐运动的振幅、周期和频率．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(2)可以确定某时刻质点离开平衡位置的位移．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(3)可以确定某时刻质点回复力、加速度的方向：因回复力总是指向平衡位置，故回复力和加速度的方向在图象上总是指向t轴．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3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0570" y="1786890"/>
            <a:ext cx="140716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图象信息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50570" y="2444750"/>
            <a:ext cx="10266680" cy="2861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(4)确定某时刻质点速度的方向：速度的方向可以通过下一时刻位移的变化来判定，若下一时刻位移增加，振动质点的速度方向就是远离t轴，若下一时刻位移减小，振动质点的速度方向就是指向t轴．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(5)比较不同时刻回复力、加速度的大小．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(6)比较不同时刻质点的动能、势能的大小．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0570" y="1786890"/>
            <a:ext cx="722249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zh-CN" sz="2400" b="1">
                <a:ea typeface="宋体" panose="02010600030101010101" pitchFamily="2" charset="-122"/>
                <a:sym typeface="+mn-ea"/>
              </a:rPr>
              <a:t>从简谐运动的振动图像可以知道振动物体的运动情况</a:t>
            </a:r>
            <a:endParaRPr lang="zh-CN" altLang="en-US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50570" y="2444750"/>
            <a:ext cx="10266680" cy="34150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6．比较各时刻质点的加速度的方向和大小：在图中，t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时刻质点位移x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为正，加速度a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为负，两者方向相反；t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时刻质点位移x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为负，加速度a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为正，又因为|x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|&gt;|x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|，所以|a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|&gt;|a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|.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7．比较不同时刻质点的势能、动能的大小：质点的位移越大，它所具有的势能越大，动能则越小．如图所示，在t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时刻质点的势能E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大于t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时刻质点的势能E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，而动能E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&lt;E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3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0570" y="1786890"/>
            <a:ext cx="171323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动力学特征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50570" y="2444750"/>
            <a:ext cx="10266680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F＝－kx，“－”表示回复力的方向与位移方向相反，k是比例系数，不一定是弹簧的劲度系数．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0570" y="4011295"/>
            <a:ext cx="171323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运动学特征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570" y="4642485"/>
            <a:ext cx="10266680" cy="17532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lang="zh-CN" sz="2400">
                <a:ea typeface="宋体" panose="02010600030101010101" pitchFamily="2" charset="-122"/>
                <a:sym typeface="+mn-ea"/>
              </a:rPr>
              <a:t>简谐运动的加速度与物体偏离平衡位置的位移成正比而方向相反，为变加速运动，远离平衡位置时，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x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F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E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p</a:t>
            </a:r>
            <a:r>
              <a:rPr lang="zh-CN" sz="2400">
                <a:ea typeface="宋体" panose="02010600030101010101" pitchFamily="2" charset="-122"/>
                <a:sym typeface="+mn-ea"/>
              </a:rPr>
              <a:t>均增大，</a:t>
            </a:r>
            <a:r>
              <a:rPr lang="en-US" sz="2400" i="1">
                <a:latin typeface="Book Antiqua" panose="02040602050305030304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</a:t>
            </a:r>
            <a:r>
              <a:rPr lang="zh-CN" sz="2400"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E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k</a:t>
            </a:r>
            <a:r>
              <a:rPr lang="zh-CN" sz="2400">
                <a:ea typeface="宋体" panose="02010600030101010101" pitchFamily="2" charset="-122"/>
                <a:sym typeface="+mn-ea"/>
              </a:rPr>
              <a:t>均减小，靠近平衡位置时则相反．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3" grpId="0" bldLvl="0" animBg="1"/>
      <p:bldP spid="2" grpId="0" bldLvl="0" animBg="1"/>
      <p:bldP spid="3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0570" y="1786890"/>
            <a:ext cx="263144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运动的周期性特征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50570" y="2444750"/>
            <a:ext cx="10266680" cy="645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相隔  或      的两个时刻，振子处于同一位置且振动状态相同．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0570" y="3385820"/>
            <a:ext cx="171323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对称性特征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570" y="4073525"/>
            <a:ext cx="10266680" cy="23069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(1)相隔或(n为正整数)的两个时刻，振子位置关于平衡位置对称，位移、速度、加速度大小相等，方向相反．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(2)如图所示，振子经过关于平衡位置O对称的两点P、P′(OP＝OP′)时，速度的大小、动能、势能相等，相对于平衡位置的位移大小相等．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51965" y="2498090"/>
          <a:ext cx="248285" cy="591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165100" imgH="393700" progId="Equation.KSEE3">
                  <p:embed/>
                </p:oleObj>
              </mc:Choice>
              <mc:Fallback>
                <p:oleObj name="" r:id="rId1" imgW="1651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51965" y="2498090"/>
                        <a:ext cx="248285" cy="5918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rcRect r="85922" b="6032"/>
          <a:stretch>
            <a:fillRect/>
          </a:stretch>
        </p:blipFill>
        <p:spPr>
          <a:xfrm>
            <a:off x="2352675" y="2444750"/>
            <a:ext cx="946150" cy="716915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3" grpId="0" bldLvl="0" animBg="1"/>
      <p:bldP spid="2" grpId="0" bldLvl="0" animBg="1"/>
      <p:bldP spid="3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0570" y="1746885"/>
            <a:ext cx="171323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对称性特征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570" y="2434590"/>
            <a:ext cx="10266680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(3)振子由P到O所用时间等于由O到P′所用时间，即t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PO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＝t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OP′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(4)振子往复过程中通过同一段路程(如OP段)所用时间相等，即t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OP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＝t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PO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0570" y="4151630"/>
            <a:ext cx="140716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l"/>
            <a:r>
              <a:rPr lang="zh-CN" sz="2400" b="1">
                <a:ea typeface="宋体" panose="02010600030101010101" pitchFamily="2" charset="-122"/>
                <a:sym typeface="+mn-ea"/>
              </a:rPr>
              <a:t>能量特征</a:t>
            </a:r>
            <a:endParaRPr lang="zh-CN" sz="2400" b="1"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0570" y="4811395"/>
            <a:ext cx="10266680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indent="26670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振动的能量包括动能E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和势能E</a:t>
            </a:r>
            <a:r>
              <a:rPr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，简谐运动过程中，系统动能与势能相互转化，系统的机械能守恒．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4" grpId="0" bldLvl="0" animBg="1"/>
      <p:bldP spid="5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三、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单摆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960120" y="1776095"/>
            <a:ext cx="211010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对单摆的理解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0120" y="2413635"/>
            <a:ext cx="10134600" cy="3276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回复力：摆球重力沿切线方向的分力，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回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＝－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mg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sin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θ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         ＝－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kx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，负号表示回复力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回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与位移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的方向相反．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向心力：细线的拉力和重力沿细线方向的分力的合力充当向心力，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向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mg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cos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θ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两点说明：当摆球在最高点时，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向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      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mg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cos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θ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当摆球在最低点时，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向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          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向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最大，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mg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
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794115" y="2551430"/>
          <a:ext cx="660400" cy="476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1" imgW="545465" imgH="393700" progId="Equation.KSEE3">
                  <p:embed/>
                </p:oleObj>
              </mc:Choice>
              <mc:Fallback>
                <p:oleObj name="" r:id="rId1" imgW="545465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794115" y="2551430"/>
                        <a:ext cx="660400" cy="4768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67225" y="5191760"/>
          <a:ext cx="45275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3" imgW="316865" imgH="419100" progId="Equation.KSEE3">
                  <p:embed/>
                </p:oleObj>
              </mc:Choice>
              <mc:Fallback>
                <p:oleObj name="" r:id="rId3" imgW="316865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67225" y="5191760"/>
                        <a:ext cx="45275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77715" y="5791200"/>
          <a:ext cx="680720" cy="591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5" imgW="482600" imgH="419100" progId="Equation.KSEE3">
                  <p:embed/>
                </p:oleObj>
              </mc:Choice>
              <mc:Fallback>
                <p:oleObj name="" r:id="rId5" imgW="482600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7715" y="5791200"/>
                        <a:ext cx="680720" cy="591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408670" y="5620385"/>
          <a:ext cx="510540" cy="675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7" imgW="316865" imgH="419100" progId="Equation.KSEE3">
                  <p:embed/>
                </p:oleObj>
              </mc:Choice>
              <mc:Fallback>
                <p:oleObj name="" r:id="rId7" imgW="316865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08670" y="5620385"/>
                        <a:ext cx="510540" cy="675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bldLvl="0" animBg="1"/>
      <p:bldP spid="4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三、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单摆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750570" y="1873567"/>
            <a:ext cx="508000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56870"/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周期公式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2π      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的两点说明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90570" y="1842135"/>
          <a:ext cx="346710" cy="583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1" imgW="279400" imgH="469900" progId="Equation.KSEE3">
                  <p:embed/>
                </p:oleObj>
              </mc:Choice>
              <mc:Fallback>
                <p:oleObj name="" r:id="rId1" imgW="279400" imgH="469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90570" y="1842135"/>
                        <a:ext cx="346710" cy="583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750570" y="2925445"/>
            <a:ext cx="9245600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l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为等效摆长，表示从悬点到摆球重心的距离；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(2)g为当地重力加速度．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bldLvl="0" animBg="1"/>
      <p:bldP spid="11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三、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单摆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0570" y="1884680"/>
            <a:ext cx="324358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用单摆测定重力加速度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0570" y="2620010"/>
            <a:ext cx="19697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实验原理与操作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" name="图片 -2147480406" descr="E:\电子稿\红对勾（罗卫东）\3.5\2019高三讲与练物理书教师成品课件\WPC1083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4356100" y="1496695"/>
            <a:ext cx="4867275" cy="53835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1814195" y="1819910"/>
            <a:ext cx="8078219" cy="4352290"/>
            <a:chOff x="1371" y="2026"/>
            <a:chExt cx="12722" cy="6854"/>
          </a:xfrm>
        </p:grpSpPr>
        <p:grpSp>
          <p:nvGrpSpPr>
            <p:cNvPr id="6147" name="Group 3"/>
            <p:cNvGrpSpPr/>
            <p:nvPr/>
          </p:nvGrpSpPr>
          <p:grpSpPr>
            <a:xfrm>
              <a:off x="2801" y="2419"/>
              <a:ext cx="11292" cy="988"/>
              <a:chOff x="891" y="1104"/>
              <a:chExt cx="4832" cy="395"/>
            </a:xfrm>
          </p:grpSpPr>
          <p:sp>
            <p:nvSpPr>
              <p:cNvPr id="6172" name="AutoShape 4"/>
              <p:cNvSpPr/>
              <p:nvPr/>
            </p:nvSpPr>
            <p:spPr>
              <a:xfrm>
                <a:off x="997" y="1416"/>
                <a:ext cx="4269" cy="83"/>
              </a:xfrm>
              <a:custGeom>
                <a:avLst/>
                <a:gdLst>
                  <a:gd name="txL" fmla="*/ 1933 w 21600"/>
                  <a:gd name="txT" fmla="*/ 1822 h 21600"/>
                  <a:gd name="txR" fmla="*/ 19667 w 21600"/>
                  <a:gd name="txB" fmla="*/ 19778 h 21600"/>
                </a:gdLst>
                <a:ahLst/>
                <a:cxnLst>
                  <a:cxn ang="0">
                    <a:pos x="4243" y="42"/>
                  </a:cxn>
                  <a:cxn ang="0">
                    <a:pos x="2135" y="83"/>
                  </a:cxn>
                  <a:cxn ang="0">
                    <a:pos x="26" y="42"/>
                  </a:cxn>
                  <a:cxn ang="0">
                    <a:pos x="2135" y="0"/>
                  </a:cxn>
                </a:cxnLst>
                <a:rect l="txL" t="txT" r="txR" b="txB"/>
                <a:pathLst>
                  <a:path w="21600" h="21600">
                    <a:moveTo>
                      <a:pt x="0" y="0"/>
                    </a:moveTo>
                    <a:lnTo>
                      <a:pt x="263" y="21600"/>
                    </a:lnTo>
                    <a:lnTo>
                      <a:pt x="21337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33333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6173" name="Group 5"/>
              <p:cNvGrpSpPr/>
              <p:nvPr/>
            </p:nvGrpSpPr>
            <p:grpSpPr>
              <a:xfrm>
                <a:off x="891" y="1104"/>
                <a:ext cx="4832" cy="333"/>
                <a:chOff x="891" y="1104"/>
                <a:chExt cx="4832" cy="333"/>
              </a:xfrm>
            </p:grpSpPr>
            <p:sp>
              <p:nvSpPr>
                <p:cNvPr id="3" name="AutoShape 6"/>
                <p:cNvSpPr/>
                <p:nvPr/>
              </p:nvSpPr>
              <p:spPr>
                <a:xfrm>
                  <a:off x="891" y="1104"/>
                  <a:ext cx="4832" cy="333"/>
                </a:xfrm>
                <a:prstGeom prst="roundRect">
                  <a:avLst>
                    <a:gd name="adj" fmla="val 5444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marL="1262380" indent="-638175" algn="l">
                    <a:spcBef>
                      <a:spcPct val="0"/>
                    </a:spcBef>
                    <a:buClr>
                      <a:srgbClr val="E1B40C"/>
                    </a:buClr>
                    <a:buFont typeface="Wingdings" panose="05000000000000000000" pitchFamily="2" charset="2"/>
                  </a:pPr>
                  <a:r>
                    <a:rPr lang="zh-CN" altLang="en-US" sz="2400" b="1" i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 简谐运动　 </a:t>
                  </a:r>
                  <a:endParaRPr lang="zh-CN" altLang="en-US" sz="2400" b="1" i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29415" name="AutoShape 7"/>
                <p:cNvSpPr>
                  <a:spLocks noChangeArrowheads="1"/>
                </p:cNvSpPr>
                <p:nvPr/>
              </p:nvSpPr>
              <p:spPr bwMode="auto">
                <a:xfrm>
                  <a:off x="1020" y="1106"/>
                  <a:ext cx="4225" cy="56"/>
                </a:xfrm>
                <a:prstGeom prst="roundRect">
                  <a:avLst>
                    <a:gd name="adj" fmla="val 11273"/>
                  </a:avLst>
                </a:pr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1" i="1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endParaRPr>
                </a:p>
              </p:txBody>
            </p:sp>
          </p:grpSp>
        </p:grpSp>
        <p:pic>
          <p:nvPicPr>
            <p:cNvPr id="6151" name="Picture 23" descr="显示器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82" y="2026"/>
              <a:ext cx="1620" cy="16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2" name="WordArt 24"/>
            <p:cNvSpPr>
              <a:spLocks noTextEdit="1"/>
            </p:cNvSpPr>
            <p:nvPr/>
          </p:nvSpPr>
          <p:spPr>
            <a:xfrm>
              <a:off x="1784" y="2564"/>
              <a:ext cx="795" cy="4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 fontScale="60000"/>
            </a:bodyPr>
            <a:lstStyle/>
            <a:p>
              <a:pPr algn="ctr"/>
              <a:r>
                <a:rPr lang="zh-CN" altLang="en-US" sz="1400" b="1" i="1" spc="-70">
                  <a:solidFill>
                    <a:schemeClr val="bg1"/>
                  </a:solidFill>
                  <a:latin typeface="Arial Black" panose="020B0A04020102020204" pitchFamily="34" charset="0"/>
                  <a:ea typeface="Arial Black" panose="020B0A04020102020204" pitchFamily="34" charset="0"/>
                </a:rPr>
                <a:t>01</a:t>
              </a:r>
              <a:endParaRPr lang="zh-CN" altLang="en-US" sz="1400" b="1" i="1" spc="-70">
                <a:solidFill>
                  <a:schemeClr val="bg1"/>
                </a:solidFill>
                <a:latin typeface="Arial Black" panose="020B0A04020102020204" pitchFamily="34" charset="0"/>
                <a:ea typeface="Arial Black" panose="020B0A04020102020204" pitchFamily="34" charset="0"/>
              </a:endParaRPr>
            </a:p>
          </p:txBody>
        </p:sp>
        <p:pic>
          <p:nvPicPr>
            <p:cNvPr id="6153" name="Picture 25" descr="显示器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71" y="3722"/>
              <a:ext cx="1620" cy="16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4" name="WordArt 26"/>
            <p:cNvSpPr>
              <a:spLocks noTextEdit="1"/>
            </p:cNvSpPr>
            <p:nvPr/>
          </p:nvSpPr>
          <p:spPr>
            <a:xfrm>
              <a:off x="1784" y="4155"/>
              <a:ext cx="795" cy="4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 fontScale="60000"/>
            </a:bodyPr>
            <a:lstStyle/>
            <a:p>
              <a:pPr algn="ctr"/>
              <a:r>
                <a:rPr lang="zh-CN" altLang="en-US" sz="1400" b="1" i="1" spc="-70">
                  <a:solidFill>
                    <a:schemeClr val="bg1"/>
                  </a:solidFill>
                  <a:latin typeface="Arial Black" panose="020B0A04020102020204" pitchFamily="34" charset="0"/>
                  <a:ea typeface="Arial Black" panose="020B0A04020102020204" pitchFamily="34" charset="0"/>
                </a:rPr>
                <a:t>02</a:t>
              </a:r>
              <a:endParaRPr lang="zh-CN" altLang="en-US" sz="1400" b="1" i="1" spc="-70">
                <a:solidFill>
                  <a:schemeClr val="bg1"/>
                </a:solidFill>
                <a:latin typeface="Arial Black" panose="020B0A04020102020204" pitchFamily="34" charset="0"/>
                <a:ea typeface="Arial Black" panose="020B0A04020102020204" pitchFamily="34" charset="0"/>
              </a:endParaRPr>
            </a:p>
          </p:txBody>
        </p:sp>
        <p:pic>
          <p:nvPicPr>
            <p:cNvPr id="6155" name="Picture 27" descr="显示器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33" y="5537"/>
              <a:ext cx="1620" cy="16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6" name="WordArt 28"/>
            <p:cNvSpPr>
              <a:spLocks noTextEdit="1"/>
            </p:cNvSpPr>
            <p:nvPr/>
          </p:nvSpPr>
          <p:spPr>
            <a:xfrm>
              <a:off x="1785" y="6147"/>
              <a:ext cx="795" cy="4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 fontScale="60000"/>
            </a:bodyPr>
            <a:lstStyle/>
            <a:p>
              <a:pPr algn="ctr"/>
              <a:r>
                <a:rPr lang="zh-CN" altLang="en-US" sz="1400" b="1" i="1" spc="-70">
                  <a:solidFill>
                    <a:schemeClr val="bg1"/>
                  </a:solidFill>
                  <a:latin typeface="Arial Black" panose="020B0A04020102020204" pitchFamily="34" charset="0"/>
                  <a:ea typeface="Arial Black" panose="020B0A04020102020204" pitchFamily="34" charset="0"/>
                </a:rPr>
                <a:t>03</a:t>
              </a:r>
              <a:endParaRPr lang="zh-CN" altLang="en-US" sz="1400" b="1" i="1" spc="-70">
                <a:solidFill>
                  <a:schemeClr val="bg1"/>
                </a:solidFill>
                <a:latin typeface="Arial Black" panose="020B0A04020102020204" pitchFamily="34" charset="0"/>
                <a:ea typeface="Arial Black" panose="020B0A04020102020204" pitchFamily="34" charset="0"/>
              </a:endParaRPr>
            </a:p>
          </p:txBody>
        </p:sp>
        <p:pic>
          <p:nvPicPr>
            <p:cNvPr id="6157" name="Picture 29" descr="显示器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72" y="7260"/>
              <a:ext cx="1620" cy="16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8" name="WordArt 30"/>
            <p:cNvSpPr>
              <a:spLocks noTextEdit="1"/>
            </p:cNvSpPr>
            <p:nvPr/>
          </p:nvSpPr>
          <p:spPr>
            <a:xfrm>
              <a:off x="1783" y="7870"/>
              <a:ext cx="795" cy="4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 fontScale="60000"/>
            </a:bodyPr>
            <a:lstStyle/>
            <a:p>
              <a:pPr algn="ctr"/>
              <a:r>
                <a:rPr lang="zh-CN" altLang="en-US" sz="1400" b="1" i="1" spc="-70">
                  <a:solidFill>
                    <a:schemeClr val="bg1"/>
                  </a:solidFill>
                  <a:latin typeface="Arial Black" panose="020B0A04020102020204" pitchFamily="34" charset="0"/>
                  <a:ea typeface="Arial Black" panose="020B0A04020102020204" pitchFamily="34" charset="0"/>
                </a:rPr>
                <a:t>04</a:t>
              </a:r>
              <a:endParaRPr lang="zh-CN" altLang="en-US" sz="1400" b="1" i="1" spc="-70">
                <a:solidFill>
                  <a:schemeClr val="bg1"/>
                </a:solidFill>
                <a:latin typeface="Arial Black" panose="020B0A04020102020204" pitchFamily="34" charset="0"/>
                <a:ea typeface="Arial Black" panose="020B0A04020102020204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903" y="4010"/>
              <a:ext cx="10175" cy="988"/>
              <a:chOff x="912" y="1104"/>
              <a:chExt cx="4354" cy="395"/>
            </a:xfrm>
          </p:grpSpPr>
          <p:sp>
            <p:nvSpPr>
              <p:cNvPr id="5" name="AutoShape 4"/>
              <p:cNvSpPr/>
              <p:nvPr/>
            </p:nvSpPr>
            <p:spPr>
              <a:xfrm>
                <a:off x="997" y="1416"/>
                <a:ext cx="4269" cy="83"/>
              </a:xfrm>
              <a:custGeom>
                <a:avLst/>
                <a:gdLst>
                  <a:gd name="txL" fmla="*/ 1933 w 21600"/>
                  <a:gd name="txT" fmla="*/ 1822 h 21600"/>
                  <a:gd name="txR" fmla="*/ 19667 w 21600"/>
                  <a:gd name="txB" fmla="*/ 19778 h 21600"/>
                </a:gdLst>
                <a:ahLst/>
                <a:cxnLst>
                  <a:cxn ang="0">
                    <a:pos x="4243" y="42"/>
                  </a:cxn>
                  <a:cxn ang="0">
                    <a:pos x="2135" y="83"/>
                  </a:cxn>
                  <a:cxn ang="0">
                    <a:pos x="26" y="42"/>
                  </a:cxn>
                  <a:cxn ang="0">
                    <a:pos x="2135" y="0"/>
                  </a:cxn>
                </a:cxnLst>
                <a:rect l="txL" t="txT" r="txR" b="txB"/>
                <a:pathLst>
                  <a:path w="21600" h="21600">
                    <a:moveTo>
                      <a:pt x="0" y="0"/>
                    </a:moveTo>
                    <a:lnTo>
                      <a:pt x="263" y="21600"/>
                    </a:lnTo>
                    <a:lnTo>
                      <a:pt x="21337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33333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912" y="1104"/>
                <a:ext cx="4354" cy="333"/>
                <a:chOff x="912" y="1104"/>
                <a:chExt cx="4354" cy="333"/>
              </a:xfrm>
            </p:grpSpPr>
            <p:sp>
              <p:nvSpPr>
                <p:cNvPr id="7" name="AutoShape 6"/>
                <p:cNvSpPr/>
                <p:nvPr/>
              </p:nvSpPr>
              <p:spPr>
                <a:xfrm>
                  <a:off x="912" y="1104"/>
                  <a:ext cx="4354" cy="333"/>
                </a:xfrm>
                <a:prstGeom prst="roundRect">
                  <a:avLst>
                    <a:gd name="adj" fmla="val 5444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marL="1262380" indent="-638175" algn="l" eaLnBrk="1" hangingPunct="1">
                    <a:spcBef>
                      <a:spcPct val="20000"/>
                    </a:spcBef>
                    <a:buClr>
                      <a:srgbClr val="E1B40C"/>
                    </a:buClr>
                    <a:buFont typeface="Wingdings" panose="05000000000000000000" pitchFamily="2" charset="2"/>
                  </a:pPr>
                  <a:r>
                    <a:rPr lang="zh-CN" altLang="en-US" sz="2400"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sym typeface="+mn-ea"/>
                    </a:rPr>
                    <a:t>简谐运动的描述</a:t>
                  </a:r>
                  <a:endParaRPr lang="zh-CN" altLang="en-US" sz="2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endParaRPr>
                </a:p>
              </p:txBody>
            </p:sp>
            <p:sp>
              <p:nvSpPr>
                <p:cNvPr id="8" name="AutoShape 7"/>
                <p:cNvSpPr>
                  <a:spLocks noChangeArrowheads="1"/>
                </p:cNvSpPr>
                <p:nvPr/>
              </p:nvSpPr>
              <p:spPr bwMode="auto">
                <a:xfrm>
                  <a:off x="1020" y="1106"/>
                  <a:ext cx="4225" cy="56"/>
                </a:xfrm>
                <a:prstGeom prst="roundRect">
                  <a:avLst>
                    <a:gd name="adj" fmla="val 11273"/>
                  </a:avLst>
                </a:pr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1" i="1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endParaRPr>
                </a:p>
              </p:txBody>
            </p:sp>
          </p:grpSp>
        </p:grpSp>
        <p:grpSp>
          <p:nvGrpSpPr>
            <p:cNvPr id="9" name="Group 3"/>
            <p:cNvGrpSpPr/>
            <p:nvPr/>
          </p:nvGrpSpPr>
          <p:grpSpPr>
            <a:xfrm>
              <a:off x="2956" y="5825"/>
              <a:ext cx="10175" cy="988"/>
              <a:chOff x="912" y="1104"/>
              <a:chExt cx="4354" cy="395"/>
            </a:xfrm>
          </p:grpSpPr>
          <p:sp>
            <p:nvSpPr>
              <p:cNvPr id="10" name="AutoShape 4"/>
              <p:cNvSpPr/>
              <p:nvPr/>
            </p:nvSpPr>
            <p:spPr>
              <a:xfrm>
                <a:off x="997" y="1416"/>
                <a:ext cx="4269" cy="83"/>
              </a:xfrm>
              <a:custGeom>
                <a:avLst/>
                <a:gdLst>
                  <a:gd name="txL" fmla="*/ 1933 w 21600"/>
                  <a:gd name="txT" fmla="*/ 1822 h 21600"/>
                  <a:gd name="txR" fmla="*/ 19667 w 21600"/>
                  <a:gd name="txB" fmla="*/ 19778 h 21600"/>
                </a:gdLst>
                <a:ahLst/>
                <a:cxnLst>
                  <a:cxn ang="0">
                    <a:pos x="4243" y="42"/>
                  </a:cxn>
                  <a:cxn ang="0">
                    <a:pos x="2135" y="83"/>
                  </a:cxn>
                  <a:cxn ang="0">
                    <a:pos x="26" y="42"/>
                  </a:cxn>
                  <a:cxn ang="0">
                    <a:pos x="2135" y="0"/>
                  </a:cxn>
                </a:cxnLst>
                <a:rect l="txL" t="txT" r="txR" b="txB"/>
                <a:pathLst>
                  <a:path w="21600" h="21600">
                    <a:moveTo>
                      <a:pt x="0" y="0"/>
                    </a:moveTo>
                    <a:lnTo>
                      <a:pt x="263" y="21600"/>
                    </a:lnTo>
                    <a:lnTo>
                      <a:pt x="21337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33333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1" name="Group 5"/>
              <p:cNvGrpSpPr/>
              <p:nvPr/>
            </p:nvGrpSpPr>
            <p:grpSpPr>
              <a:xfrm>
                <a:off x="912" y="1104"/>
                <a:ext cx="4354" cy="333"/>
                <a:chOff x="912" y="1104"/>
                <a:chExt cx="4354" cy="333"/>
              </a:xfrm>
            </p:grpSpPr>
            <p:sp>
              <p:nvSpPr>
                <p:cNvPr id="12" name="AutoShape 6"/>
                <p:cNvSpPr/>
                <p:nvPr/>
              </p:nvSpPr>
              <p:spPr>
                <a:xfrm>
                  <a:off x="912" y="1104"/>
                  <a:ext cx="4354" cy="333"/>
                </a:xfrm>
                <a:prstGeom prst="roundRect">
                  <a:avLst>
                    <a:gd name="adj" fmla="val 5444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marL="1262380" indent="-638175" algn="l" eaLnBrk="1" hangingPunct="1">
                    <a:spcBef>
                      <a:spcPct val="20000"/>
                    </a:spcBef>
                    <a:buClr>
                      <a:srgbClr val="E1B40C"/>
                    </a:buClr>
                    <a:buFont typeface="Wingdings" panose="05000000000000000000" pitchFamily="2" charset="2"/>
                  </a:pPr>
                  <a:r>
                    <a:rPr lang="zh-CN" altLang="en-US" sz="2400" b="1" i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单摆</a:t>
                  </a:r>
                  <a:endParaRPr lang="zh-CN" altLang="en-US" sz="2400" b="1" i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3" name="AutoShape 7"/>
                <p:cNvSpPr>
                  <a:spLocks noChangeArrowheads="1"/>
                </p:cNvSpPr>
                <p:nvPr/>
              </p:nvSpPr>
              <p:spPr bwMode="auto">
                <a:xfrm>
                  <a:off x="1020" y="1106"/>
                  <a:ext cx="4225" cy="56"/>
                </a:xfrm>
                <a:prstGeom prst="roundRect">
                  <a:avLst>
                    <a:gd name="adj" fmla="val 11273"/>
                  </a:avLst>
                </a:pr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1" i="1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endParaRPr>
                </a:p>
              </p:txBody>
            </p:sp>
          </p:grpSp>
        </p:grpSp>
        <p:grpSp>
          <p:nvGrpSpPr>
            <p:cNvPr id="14" name="Group 3"/>
            <p:cNvGrpSpPr/>
            <p:nvPr/>
          </p:nvGrpSpPr>
          <p:grpSpPr>
            <a:xfrm>
              <a:off x="2903" y="7548"/>
              <a:ext cx="10811" cy="988"/>
              <a:chOff x="912" y="1104"/>
              <a:chExt cx="4626" cy="395"/>
            </a:xfrm>
          </p:grpSpPr>
          <p:sp>
            <p:nvSpPr>
              <p:cNvPr id="15" name="AutoShape 4"/>
              <p:cNvSpPr/>
              <p:nvPr/>
            </p:nvSpPr>
            <p:spPr>
              <a:xfrm>
                <a:off x="997" y="1416"/>
                <a:ext cx="4269" cy="83"/>
              </a:xfrm>
              <a:custGeom>
                <a:avLst/>
                <a:gdLst>
                  <a:gd name="txL" fmla="*/ 1933 w 21600"/>
                  <a:gd name="txT" fmla="*/ 1822 h 21600"/>
                  <a:gd name="txR" fmla="*/ 19667 w 21600"/>
                  <a:gd name="txB" fmla="*/ 19778 h 21600"/>
                </a:gdLst>
                <a:ahLst/>
                <a:cxnLst>
                  <a:cxn ang="0">
                    <a:pos x="4243" y="42"/>
                  </a:cxn>
                  <a:cxn ang="0">
                    <a:pos x="2135" y="83"/>
                  </a:cxn>
                  <a:cxn ang="0">
                    <a:pos x="26" y="42"/>
                  </a:cxn>
                  <a:cxn ang="0">
                    <a:pos x="2135" y="0"/>
                  </a:cxn>
                </a:cxnLst>
                <a:rect l="txL" t="txT" r="txR" b="txB"/>
                <a:pathLst>
                  <a:path w="21600" h="21600">
                    <a:moveTo>
                      <a:pt x="0" y="0"/>
                    </a:moveTo>
                    <a:lnTo>
                      <a:pt x="263" y="21600"/>
                    </a:lnTo>
                    <a:lnTo>
                      <a:pt x="21337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33333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6" name="Group 5"/>
              <p:cNvGrpSpPr/>
              <p:nvPr/>
            </p:nvGrpSpPr>
            <p:grpSpPr>
              <a:xfrm>
                <a:off x="912" y="1104"/>
                <a:ext cx="4626" cy="333"/>
                <a:chOff x="912" y="1104"/>
                <a:chExt cx="4626" cy="333"/>
              </a:xfrm>
            </p:grpSpPr>
            <p:sp>
              <p:nvSpPr>
                <p:cNvPr id="18" name="AutoShape 6"/>
                <p:cNvSpPr/>
                <p:nvPr/>
              </p:nvSpPr>
              <p:spPr>
                <a:xfrm>
                  <a:off x="912" y="1104"/>
                  <a:ext cx="4626" cy="333"/>
                </a:xfrm>
                <a:prstGeom prst="roundRect">
                  <a:avLst>
                    <a:gd name="adj" fmla="val 5444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marL="1262380" indent="-638175" algn="l" eaLnBrk="1" hangingPunct="1">
                    <a:spcBef>
                      <a:spcPct val="20000"/>
                    </a:spcBef>
                    <a:buClr>
                      <a:srgbClr val="E1B40C"/>
                    </a:buClr>
                    <a:buFont typeface="Wingdings" panose="05000000000000000000" pitchFamily="2" charset="2"/>
                  </a:pPr>
                  <a:r>
                    <a:rPr lang="zh-CN" altLang="en-US" sz="2400" b="1" i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</a:rPr>
                    <a:t>受迫振动和共振</a:t>
                  </a:r>
                  <a:endParaRPr lang="zh-CN" altLang="en-US" sz="2400" b="1" i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" name="AutoShape 7"/>
                <p:cNvSpPr>
                  <a:spLocks noChangeArrowheads="1"/>
                </p:cNvSpPr>
                <p:nvPr/>
              </p:nvSpPr>
              <p:spPr bwMode="auto">
                <a:xfrm>
                  <a:off x="1020" y="1106"/>
                  <a:ext cx="4225" cy="56"/>
                </a:xfrm>
                <a:prstGeom prst="roundRect">
                  <a:avLst>
                    <a:gd name="adj" fmla="val 11273"/>
                  </a:avLst>
                </a:pr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1" i="1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endParaRPr>
                </a:p>
              </p:txBody>
            </p:sp>
          </p:grpSp>
        </p:grpSp>
      </p:grp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0113" name="标题 1"/>
          <p:cNvSpPr txBox="1">
            <a:spLocks noGrp="1" noChangeArrowheads="1"/>
          </p:cNvSpPr>
          <p:nvPr/>
        </p:nvSpPr>
        <p:spPr bwMode="auto">
          <a:xfrm>
            <a:off x="1035050" y="621665"/>
            <a:ext cx="3769360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en-US" altLang="zh-CN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        </a:t>
            </a: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考点简介</a:t>
            </a:r>
            <a:endParaRPr lang="zh-CN" altLang="en-US" sz="3200" strike="noStrike" kern="120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50570" y="2018030"/>
            <a:ext cx="10622915" cy="23069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数据处理与分析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①数据处理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a．公式法：算出重力加速度g的值，再算出g的平均值．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b．图象法：作出l­T2图象求g值．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三、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单摆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76300" y="1728470"/>
            <a:ext cx="1526540" cy="4603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0"/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误差分析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三、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单摆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778635" y="2312035"/>
          <a:ext cx="9329420" cy="4203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4640"/>
                <a:gridCol w="2840990"/>
                <a:gridCol w="4923790"/>
              </a:tblGrid>
              <a:tr h="841375"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endParaRPr lang="en-US" altLang="en-US" sz="2400" b="1" i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产生原因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减小方法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0845"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偶然误差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测量时间(单摆周期)及摆长时产生误差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①</a:t>
                      </a: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多次测量再求平均值</a:t>
                      </a: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②</a:t>
                      </a: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计时从单摆经过平衡位置时开始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1480">
                <a:tc>
                  <a:txBody>
                    <a:bodyPr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系统误差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主要来源于单摆模型本身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①摆球要选体积小，密度大的②最大摆角要小于10°</a:t>
                      </a:r>
                      <a:endParaRPr lang="en-US" altLang="en-US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007860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四、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受迫振动和共振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570" y="1690370"/>
            <a:ext cx="565277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indent="266700" algn="l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自由振动、受迫振动和共振的关系比较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-21474803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9590" y="2316480"/>
            <a:ext cx="8593455" cy="4349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007860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四、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受迫振动和共振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570" y="1690370"/>
            <a:ext cx="565277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indent="266700" algn="l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自由振动、受迫振动和共振的关系比较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4" name="图片 -21474803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3090" y="2631440"/>
            <a:ext cx="9086215" cy="28625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1" name="Object 2" descr="image26"/>
          <p:cNvGraphicFramePr>
            <a:graphicFrameLocks noChangeAspect="1"/>
          </p:cNvGraphicFramePr>
          <p:nvPr/>
        </p:nvGraphicFramePr>
        <p:xfrm>
          <a:off x="811054" y="3108802"/>
          <a:ext cx="11359515" cy="189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1" imgW="11658600" imgH="200025" progId="Word.Document.12">
                  <p:embed/>
                </p:oleObj>
              </mc:Choice>
              <mc:Fallback>
                <p:oleObj name="" r:id="rId1" imgW="11658600" imgH="20002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11054" y="3108802"/>
                        <a:ext cx="11359515" cy="189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007860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四、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受迫振动和共振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168400" y="1831975"/>
            <a:ext cx="2039620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对共振的理解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68400" y="2526030"/>
            <a:ext cx="7155180" cy="39693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共振曲线：如图所示，横坐标为驱动力频率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，纵坐标为振幅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它直观地反映了驱动力频率对某固有频率为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的振动系统受迫振动振幅的影响，由图可知，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越接近，振幅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越大；当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时，振幅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最大．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受迫振动中系统能量的转化：做受迫振动的系统的机械能不守恒，系统与外界时刻进行能量交换．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-2147480397" descr="E:\电子稿\红对勾（罗卫东）\3.5\2019高三讲与练物理书教师成品课件\WPC1087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8689975" y="2651125"/>
            <a:ext cx="3139440" cy="2974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/>
          <p:nvPr/>
        </p:nvSpPr>
        <p:spPr>
          <a:xfrm>
            <a:off x="351155" y="1873250"/>
            <a:ext cx="11166475" cy="34150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（单选）</a:t>
            </a: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一位游客在千岛湖边欲乘坐游船，当日风浪较大，游船上下浮动．可把游船浮动简化成竖直方向的简谐运动，振幅为20 cm，周期为3.0 s．当船上升到最高点时，甲板刚好与码头地面平齐．地面与甲板的高度差不超过10 cm时，游客能舒服地登船．在一个周期内，游客能舒服登船的时间是(　　)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A．0.5 s　　　　　	B．0.75 s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C．1.0 s  	D．1.5 s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33105" y="3723640"/>
            <a:ext cx="4432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/>
          <p:nvPr/>
        </p:nvSpPr>
        <p:spPr>
          <a:xfrm>
            <a:off x="441325" y="2162493"/>
            <a:ext cx="11301413" cy="21583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【答案】：</a:t>
            </a:r>
            <a:r>
              <a:rPr lang="en-US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【解析】：从平衡位置开始计时，游船的振动方程为x＝20sin cm，游客要舒服地登船需满足的条件Δx＝20－x≤10，解得0.25 s≤t≤1.25 s，故游客能舒服地登船的时间Δt＝1.0 s，选项C正确．</a:t>
            </a:r>
            <a:endParaRPr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/>
          <p:nvPr/>
        </p:nvSpPr>
        <p:spPr>
          <a:xfrm>
            <a:off x="0" y="1687513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endParaRPr lang="zh-CN" altLang="en-US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14338" name="Rectangle 8"/>
          <p:cNvSpPr/>
          <p:nvPr/>
        </p:nvSpPr>
        <p:spPr>
          <a:xfrm>
            <a:off x="351155" y="1873250"/>
            <a:ext cx="11166475" cy="452310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(多选)如图，轻弹簧上端固定，下端连接一小物块，物块沿竖直方向做简谐运动．以竖直向上为正方向，物块简谐运动的表达式为y＝0.1sin(2.5πt)m.t＝0时刻，一小球从距物块h高处自由落下；t＝0.6 s时，小球恰好与物块处于同一高度．取重力加速度的大小g＝10 m/s2.以下判断正确的是(　　)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A．h＝1.7 m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B．简谐运动的周期是0.8 s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C．0.6 s内物块运动的路程为0.2 m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D．t＝0.4 s时，物块与小球运动方向相反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-2147480419" descr="E:\电子稿\红对勾（罗卫东）\3.5\2019高三讲与练物理书教师成品课件\WPC1078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8778240" y="3763010"/>
            <a:ext cx="1729740" cy="26244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/>
        </p:nvSpPr>
        <p:spPr>
          <a:xfrm>
            <a:off x="6703060" y="3763010"/>
            <a:ext cx="7905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15361" name="Rectangle 2"/>
          <p:cNvSpPr/>
          <p:nvPr/>
        </p:nvSpPr>
        <p:spPr>
          <a:xfrm>
            <a:off x="441325" y="2162493"/>
            <a:ext cx="11301413" cy="286131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【答案】：</a:t>
            </a:r>
            <a:r>
              <a:rPr lang="en-US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</a:t>
            </a:r>
            <a:endParaRPr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【解析】：由物块做简谐运动的表达式y＝0.1sin(2.5πt)m知，ω＝2.5π，T＝        ＝       s＝0.8 s，选项B正确；t＝0.6 s时，y＝－0.1 m，对小球：h＋|y|＝    gt</a:t>
            </a:r>
            <a:r>
              <a:rPr baseline="300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，解得h＝1.7 m，选项A正确；物块0.6 s内运动的路程为0.3 m，t＝0.4 s时，物块经过平衡位置向下运动，与小球运动方向相同．故选项C、D错误．</a:t>
            </a:r>
            <a:endParaRPr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r="91916"/>
          <a:stretch>
            <a:fillRect/>
          </a:stretch>
        </p:blipFill>
        <p:spPr>
          <a:xfrm>
            <a:off x="10681335" y="2565400"/>
            <a:ext cx="648335" cy="91059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r="91652"/>
          <a:stretch>
            <a:fillRect/>
          </a:stretch>
        </p:blipFill>
        <p:spPr>
          <a:xfrm>
            <a:off x="11581765" y="2565400"/>
            <a:ext cx="610235" cy="82994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rcRect r="95075"/>
          <a:stretch>
            <a:fillRect/>
          </a:stretch>
        </p:blipFill>
        <p:spPr>
          <a:xfrm>
            <a:off x="9627235" y="3181350"/>
            <a:ext cx="357505" cy="824230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14338" name="Rectangle 8"/>
          <p:cNvSpPr/>
          <p:nvPr/>
        </p:nvSpPr>
        <p:spPr>
          <a:xfrm>
            <a:off x="365125" y="1651635"/>
            <a:ext cx="11166475" cy="50774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(多选)如图所示，为半径很大的光滑圆弧轨道上的一小段，小球B静止在圆弧轨道的最低点O处，另有一小球A自圆弧轨道上C处由静止滚下，经时间t与B发生正碰. 碰后两球分别在这段圆弧轨道上运动而未离开轨道．当两球第二次相碰时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　　)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A．相间隔的时间为4t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B．相间隔的时间为2t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C．将仍在O处相碰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D．可能在O点以外的其他地方相碰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E．两球在碰撞的瞬间水平方向上的动量守恒</a:t>
            </a:r>
            <a:endParaRPr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-2147480403" descr="E:\电子稿\红对勾（罗卫东）\3.5\2019高三讲与练物理书教师成品课件\WPC1085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8586470" y="3870643"/>
            <a:ext cx="2570480" cy="1199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/>
        </p:nvSpPr>
        <p:spPr>
          <a:xfrm>
            <a:off x="494030" y="3480435"/>
            <a:ext cx="7905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BCE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319087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0"/>
            <a:r>
              <a:rPr lang="zh-CN" sz="3200" b="1">
                <a:ea typeface="宋体" panose="02010600030101010101" pitchFamily="2" charset="-122"/>
                <a:sym typeface="+mn-ea"/>
              </a:rPr>
              <a:t>知识梳理</a:t>
            </a:r>
            <a:endParaRPr lang="zh-CN" altLang="en-US" sz="3200" strike="noStrike" kern="120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051" name="图片 16" descr="图像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7498" y="1496695"/>
            <a:ext cx="3081337" cy="2632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图片 17" descr="图像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8560" y="4125595"/>
            <a:ext cx="3881438" cy="2749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5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5475" y="5812155"/>
            <a:ext cx="4073525" cy="642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15361" name="Rectangle 2"/>
          <p:cNvSpPr/>
          <p:nvPr/>
        </p:nvSpPr>
        <p:spPr>
          <a:xfrm>
            <a:off x="441325" y="2162493"/>
            <a:ext cx="11301413" cy="34150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marL="342900" indent="279400" algn="just" defTabSz="898525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59258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Char char="•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000250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408555" indent="-228600" algn="just" defTabSz="898525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har char="»"/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8657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3229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7801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237355" indent="-228600" algn="just" defTabSz="898525" rtl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465445" algn="l"/>
                <a:tab pos="10226675" algn="l"/>
              </a:tabLst>
              <a:defRPr sz="2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【答案】：</a:t>
            </a:r>
            <a:r>
              <a:rPr lang="en-US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BCE</a:t>
            </a:r>
            <a:endParaRPr lang="en-US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defTabSz="898525" eaLnBrk="1">
              <a:lnSpc>
                <a:spcPct val="150000"/>
              </a:lnSpc>
              <a:buNone/>
              <a:tabLst>
                <a:tab pos="5465445" algn="l"/>
                <a:tab pos="10226675" algn="l"/>
              </a:tabLst>
            </a:pPr>
            <a:r>
              <a:rPr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【解析】：小球的运动可视为简谐运动．由单摆振动周期公式T＝2π        (此处l即为圆弧轨道半径)知，两球周期相同，碰撞后应同时回到平衡位置，即只能在平衡位置处相碰．又由振动的周期性知，两次相碰的间隔时间为2t，综上讨论可知，选项B、C正确；两球在O点相碰，水平方向上合力为零，遵循动量守恒，故选项E正确．</a:t>
            </a:r>
            <a:endParaRPr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r="91904"/>
          <a:stretch>
            <a:fillRect/>
          </a:stretch>
        </p:blipFill>
        <p:spPr>
          <a:xfrm>
            <a:off x="9682480" y="2633980"/>
            <a:ext cx="594360" cy="833120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文本框 102"/>
          <p:cNvSpPr txBox="1"/>
          <p:nvPr/>
        </p:nvSpPr>
        <p:spPr>
          <a:xfrm>
            <a:off x="377190" y="1593850"/>
            <a:ext cx="1141666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(多选)正在运转的机器，当其飞轮以角速度ω</a:t>
            </a:r>
            <a:r>
              <a:rPr sz="24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匀速转动时，机器的振动不强烈，切断电源，飞轮的转动逐渐慢下来，在某一小段时间内机器却发生了强烈的振动，此后飞轮转速继续变慢，机器的振动也随之减弱，在机器停下来之后若重新启动机器，使飞轮转动的角速度从0较缓慢地增大到ω</a:t>
            </a:r>
            <a:r>
              <a:rPr sz="24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，在这一过程中(　　)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A．机器不一定还会发生强烈的振动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B．机器一定还会发生强烈的振动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C．若机器发生强烈振动，强烈振动可能发生在飞轮角速度为ω</a:t>
            </a:r>
            <a:r>
              <a:rPr sz="24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D．若机器发生强烈振动，强烈振动时飞轮的角速度肯定不为ω</a:t>
            </a:r>
            <a:r>
              <a:rPr sz="24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endParaRPr sz="2400" b="1" baseline="-250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51595" y="3390265"/>
            <a:ext cx="83629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sz="24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BD</a:t>
            </a:r>
            <a:r>
              <a:rPr lang="zh-CN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69" name="标题 8"/>
          <p:cNvSpPr>
            <a:spLocks noGrp="1"/>
          </p:cNvSpPr>
          <p:nvPr/>
        </p:nvSpPr>
        <p:spPr>
          <a:xfrm>
            <a:off x="825500" y="664845"/>
            <a:ext cx="2277745" cy="570865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121920" tIns="60960" rIns="121920" bIns="60960" rtlCol="0" anchor="ctr">
            <a:normAutofit fontScale="90000" lnSpcReduction="10000"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1" hangingPunct="1"/>
            <a:r>
              <a:rPr lang="zh-CN" altLang="en-US" sz="3555">
                <a:ea typeface="宋体" panose="02010600030101010101" pitchFamily="2" charset="-122"/>
              </a:rPr>
              <a:t>课堂巩固</a:t>
            </a:r>
            <a:endParaRPr lang="zh-CN" altLang="en-US" sz="3555">
              <a:ea typeface="宋体" panose="02010600030101010101" pitchFamily="2" charset="-122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508635" y="1751965"/>
            <a:ext cx="1118171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【答案】：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zh-CN" sz="24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【解析】：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从以角速度ω</a:t>
            </a:r>
            <a:r>
              <a:rPr sz="24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转动逐渐慢下来，在某一小段时间内机器却发生了强烈的振动，说明此过程机器的固有频率与驱动频率相等达到了共振，当飞轮转动的角速度从0较缓</a:t>
            </a:r>
            <a:endParaRPr sz="24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慢地增大到ω</a:t>
            </a:r>
            <a:r>
              <a:rPr sz="24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这一过程中，一定会出现机器的固有频率与驱动频率相等即达到共振的现象，机器一定还会发生强烈的振动，故A错误，B正确；由已知当机器的飞轮以角速度ω0匀速转动时，其振动不强烈，则机器若发生强烈振动，强烈振动时飞轮的角速度肯定不为ω</a:t>
            </a:r>
            <a:r>
              <a:rPr sz="24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，故C错误，D正确．</a:t>
            </a:r>
            <a:endParaRPr sz="24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566785" y="193040"/>
            <a:ext cx="34467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  <a:sym typeface="+mn-ea"/>
              </a:rPr>
              <a:t>人教版</a:t>
            </a:r>
            <a:r>
              <a:rPr lang="en-US" altLang="zh-CN" b="1">
                <a:solidFill>
                  <a:schemeClr val="accent1"/>
                </a:solidFill>
                <a:sym typeface="+mn-ea"/>
              </a:rPr>
              <a:t>2019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版选择性必修第一册</a:t>
            </a:r>
            <a:endParaRPr lang="zh-CN" altLang="en-US" b="1">
              <a:solidFill>
                <a:schemeClr val="accent1"/>
              </a:solidFill>
            </a:endParaRPr>
          </a:p>
          <a:p>
            <a:endParaRPr lang="zh-CN" altLang="en-US" b="1">
              <a:solidFill>
                <a:schemeClr val="accent1"/>
              </a:solidFill>
            </a:endParaRPr>
          </a:p>
        </p:txBody>
      </p:sp>
      <p:pic>
        <p:nvPicPr>
          <p:cNvPr id="6" name="New picture" hidden="1"/>
          <p:cNvPicPr/>
          <p:nvPr/>
        </p:nvPicPr>
        <p:blipFill>
          <a:blip r:embed="rId1"/>
          <a:stretch>
            <a:fillRect/>
          </a:stretch>
        </p:blipFill>
        <p:spPr>
          <a:xfrm>
            <a:off x="12255500" y="10274300"/>
            <a:ext cx="292100" cy="431800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一、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154430" y="1651000"/>
            <a:ext cx="145224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简谐运动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54430" y="2220595"/>
            <a:ext cx="10008235" cy="3276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1)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定义：物体在跟位移大小成正比并且总是指向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平衡位置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的回复力作用下的振动．</a:t>
            </a:r>
            <a:endParaRPr lang="zh-CN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平衡位置：物体在振动过程中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回复力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为零的位置．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回复力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定义：使物体返回到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平衡位置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的力．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方向：总是指向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平衡位置。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来源：属于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效果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力，可以是某一个力，也可以是几个力的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合力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或某个力的</a:t>
            </a:r>
            <a:r>
              <a:rPr 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分力。
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ldLvl="0" animBg="1"/>
      <p:bldP spid="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154430" y="2562225"/>
            <a:ext cx="9978390" cy="2861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(4)简谐运动的特征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①动力学特征：F回＝－kx.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②运动学特征：x、v、a均按正弦或余弦规律发生周期性变化(注意v、a的变化趋势相反)．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③能量特征：系统的机械能守恒，振幅A不变．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一、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54430" y="1651000"/>
            <a:ext cx="145224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简谐运动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0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一、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0570" y="1751965"/>
            <a:ext cx="351218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5687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简谐运动的两种模型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-21474804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2580" y="2366645"/>
            <a:ext cx="6953885" cy="43649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一、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0570" y="1732280"/>
            <a:ext cx="3512185" cy="460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56870"/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简谐运动的两种模型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-21474804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02840" y="2314575"/>
            <a:ext cx="7939405" cy="43522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279525" y="1803400"/>
            <a:ext cx="2969895" cy="645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06070" fontAlgn="auto">
              <a:lnSpc>
                <a:spcPct val="150000"/>
              </a:lnSpc>
            </a:pPr>
            <a:r>
              <a:rPr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简谐运动的表达式</a:t>
            </a:r>
            <a:endParaRPr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79525" y="3106420"/>
            <a:ext cx="9106535" cy="15684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动力学表达式：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zh-CN" sz="2400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sz="2400" i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kx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，其中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表示回复力与位移的方向相反．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运动学表达式：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 i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sz="2400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sin(</a:t>
            </a:r>
            <a:r>
              <a:rPr lang="en-US" sz="2400" i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ωt</a:t>
            </a:r>
            <a:r>
              <a:rPr lang="zh-CN" sz="2400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sz="2400" i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φ</a:t>
            </a:r>
            <a:r>
              <a:rPr lang="en-US" sz="2400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，其中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代表振幅，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ω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2π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表示简谐运动的快慢．
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bldLvl="0" animBg="1"/>
      <p:bldP spid="2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408940" y="1703070"/>
            <a:ext cx="2969895" cy="645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06070" fontAlgn="auto">
              <a:lnSpc>
                <a:spcPct val="150000"/>
              </a:lnSpc>
            </a:pPr>
            <a:r>
              <a:rPr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简谐运动的图象</a:t>
            </a:r>
            <a:endParaRPr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标题 1"/>
          <p:cNvSpPr txBox="1">
            <a:spLocks noGrp="1" noChangeArrowheads="1"/>
          </p:cNvSpPr>
          <p:nvPr/>
        </p:nvSpPr>
        <p:spPr bwMode="auto">
          <a:xfrm>
            <a:off x="750570" y="621665"/>
            <a:ext cx="7271385" cy="6851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eaLnBrk="1" fontAlgn="base" hangingPunct="1">
              <a:buClrTx/>
              <a:buSzTx/>
              <a:buFontTx/>
            </a:pPr>
            <a:r>
              <a:rPr lang="zh-CN" altLang="en-US" sz="3200" strike="noStrike" kern="12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二、</a:t>
            </a:r>
            <a:r>
              <a:rPr lang="zh-CN" altLang="en-US" sz="3200" strike="noStrike" kern="12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微软雅黑" panose="020B0503020204020204" charset="-122"/>
                <a:cs typeface="+mn-cs"/>
                <a:sym typeface="+mn-ea"/>
              </a:rPr>
              <a:t> 简谐运动的描述　</a:t>
            </a:r>
            <a:endParaRPr lang="zh-CN" altLang="en-US" sz="3200" strike="noStrike" kern="12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2165" y="2745105"/>
            <a:ext cx="10310495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(1)从平衡位置开始计时，函数表达式为x＝Asinωt，图象如图甲所示．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(2)从最大位移处开始计时，函数表达式为x＝Acosωt，图象如图乙所示．</a:t>
            </a:r>
            <a:endParaRPr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图片 -2147480433" descr="E:\电子稿\红对勾（罗卫东）\3.5\2019高三讲与练物理书教师成品课件\WPC1074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3378835" y="4516755"/>
            <a:ext cx="6083300" cy="2044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ircle/>
  </p:transition>
</p:sld>
</file>

<file path=ppt/tags/tag1.xml><?xml version="1.0" encoding="utf-8"?>
<p:tagLst xmlns:p="http://schemas.openxmlformats.org/presentationml/2006/main">
  <p:tag name="AS_UNIQUEID" val="260"/>
</p:tagLst>
</file>

<file path=ppt/tags/tag10.xml><?xml version="1.0" encoding="utf-8"?>
<p:tagLst xmlns:p="http://schemas.openxmlformats.org/presentationml/2006/main">
  <p:tag name="AS_UNIQUEID" val="270"/>
</p:tagLst>
</file>

<file path=ppt/tags/tag11.xml><?xml version="1.0" encoding="utf-8"?>
<p:tagLst xmlns:p="http://schemas.openxmlformats.org/presentationml/2006/main">
  <p:tag name="AS_UNIQUEID" val="272"/>
</p:tagLst>
</file>

<file path=ppt/tags/tag12.xml><?xml version="1.0" encoding="utf-8"?>
<p:tagLst xmlns:p="http://schemas.openxmlformats.org/presentationml/2006/main">
  <p:tag name="AS_UNIQUEID" val="273"/>
</p:tagLst>
</file>

<file path=ppt/tags/tag13.xml><?xml version="1.0" encoding="utf-8"?>
<p:tagLst xmlns:p="http://schemas.openxmlformats.org/presentationml/2006/main">
  <p:tag name="AS_UNIQUEID" val="274"/>
</p:tagLst>
</file>

<file path=ppt/tags/tag14.xml><?xml version="1.0" encoding="utf-8"?>
<p:tagLst xmlns:p="http://schemas.openxmlformats.org/presentationml/2006/main">
  <p:tag name="AS_UNIQUEID" val="275"/>
</p:tagLst>
</file>

<file path=ppt/tags/tag15.xml><?xml version="1.0" encoding="utf-8"?>
<p:tagLst xmlns:p="http://schemas.openxmlformats.org/presentationml/2006/main">
  <p:tag name="AS_UNIQUEID" val="276"/>
</p:tagLst>
</file>

<file path=ppt/tags/tag16.xml><?xml version="1.0" encoding="utf-8"?>
<p:tagLst xmlns:p="http://schemas.openxmlformats.org/presentationml/2006/main">
  <p:tag name="AS_UNIQUEID" val="278"/>
</p:tagLst>
</file>

<file path=ppt/tags/tag17.xml><?xml version="1.0" encoding="utf-8"?>
<p:tagLst xmlns:p="http://schemas.openxmlformats.org/presentationml/2006/main">
  <p:tag name="AS_UNIQUEID" val="279"/>
</p:tagLst>
</file>

<file path=ppt/tags/tag18.xml><?xml version="1.0" encoding="utf-8"?>
<p:tagLst xmlns:p="http://schemas.openxmlformats.org/presentationml/2006/main">
  <p:tag name="AS_UNIQUEID" val="280"/>
</p:tagLst>
</file>

<file path=ppt/tags/tag19.xml><?xml version="1.0" encoding="utf-8"?>
<p:tagLst xmlns:p="http://schemas.openxmlformats.org/presentationml/2006/main">
  <p:tag name="AS_UNIQUEID" val="281"/>
</p:tagLst>
</file>

<file path=ppt/tags/tag2.xml><?xml version="1.0" encoding="utf-8"?>
<p:tagLst xmlns:p="http://schemas.openxmlformats.org/presentationml/2006/main">
  <p:tag name="AS_UNIQUEID" val="261"/>
</p:tagLst>
</file>

<file path=ppt/tags/tag20.xml><?xml version="1.0" encoding="utf-8"?>
<p:tagLst xmlns:p="http://schemas.openxmlformats.org/presentationml/2006/main">
  <p:tag name="AS_UNIQUEID" val="282"/>
</p:tagLst>
</file>

<file path=ppt/tags/tag21.xml><?xml version="1.0" encoding="utf-8"?>
<p:tagLst xmlns:p="http://schemas.openxmlformats.org/presentationml/2006/main">
  <p:tag name="AS_UNIQUEID" val="283"/>
</p:tagLst>
</file>

<file path=ppt/tags/tag22.xml><?xml version="1.0" encoding="utf-8"?>
<p:tagLst xmlns:p="http://schemas.openxmlformats.org/presentationml/2006/main">
  <p:tag name="AS_UNIQUEID" val="285"/>
</p:tagLst>
</file>

<file path=ppt/tags/tag23.xml><?xml version="1.0" encoding="utf-8"?>
<p:tagLst xmlns:p="http://schemas.openxmlformats.org/presentationml/2006/main">
  <p:tag name="AS_UNIQUEID" val="286"/>
</p:tagLst>
</file>

<file path=ppt/tags/tag24.xml><?xml version="1.0" encoding="utf-8"?>
<p:tagLst xmlns:p="http://schemas.openxmlformats.org/presentationml/2006/main">
  <p:tag name="AS_UNIQUEID" val="287"/>
</p:tagLst>
</file>

<file path=ppt/tags/tag25.xml><?xml version="1.0" encoding="utf-8"?>
<p:tagLst xmlns:p="http://schemas.openxmlformats.org/presentationml/2006/main">
  <p:tag name="AS_UNIQUEID" val="288"/>
</p:tagLst>
</file>

<file path=ppt/tags/tag26.xml><?xml version="1.0" encoding="utf-8"?>
<p:tagLst xmlns:p="http://schemas.openxmlformats.org/presentationml/2006/main">
  <p:tag name="AS_UNIQUEID" val="289"/>
</p:tagLst>
</file>

<file path=ppt/tags/tag27.xml><?xml version="1.0" encoding="utf-8"?>
<p:tagLst xmlns:p="http://schemas.openxmlformats.org/presentationml/2006/main">
  <p:tag name="AS_UNIQUEID" val="290"/>
</p:tagLst>
</file>

<file path=ppt/tags/tag28.xml><?xml version="1.0" encoding="utf-8"?>
<p:tagLst xmlns:p="http://schemas.openxmlformats.org/presentationml/2006/main">
  <p:tag name="AS_UNIQUEID" val="291"/>
</p:tagLst>
</file>

<file path=ppt/tags/tag29.xml><?xml version="1.0" encoding="utf-8"?>
<p:tagLst xmlns:p="http://schemas.openxmlformats.org/presentationml/2006/main">
  <p:tag name="AS_UNIQUEID" val="292"/>
</p:tagLst>
</file>

<file path=ppt/tags/tag3.xml><?xml version="1.0" encoding="utf-8"?>
<p:tagLst xmlns:p="http://schemas.openxmlformats.org/presentationml/2006/main">
  <p:tag name="AS_UNIQUEID" val="262"/>
</p:tagLst>
</file>

<file path=ppt/tags/tag30.xml><?xml version="1.0" encoding="utf-8"?>
<p:tagLst xmlns:p="http://schemas.openxmlformats.org/presentationml/2006/main">
  <p:tag name="AS_UNIQUEID" val="294"/>
</p:tagLst>
</file>

<file path=ppt/tags/tag31.xml><?xml version="1.0" encoding="utf-8"?>
<p:tagLst xmlns:p="http://schemas.openxmlformats.org/presentationml/2006/main">
  <p:tag name="AS_UNIQUEID" val="295"/>
</p:tagLst>
</file>

<file path=ppt/tags/tag32.xml><?xml version="1.0" encoding="utf-8"?>
<p:tagLst xmlns:p="http://schemas.openxmlformats.org/presentationml/2006/main">
  <p:tag name="AS_UNIQUEID" val="296"/>
</p:tagLst>
</file>

<file path=ppt/tags/tag33.xml><?xml version="1.0" encoding="utf-8"?>
<p:tagLst xmlns:p="http://schemas.openxmlformats.org/presentationml/2006/main">
  <p:tag name="AS_UNIQUEID" val="297"/>
</p:tagLst>
</file>

<file path=ppt/tags/tag34.xml><?xml version="1.0" encoding="utf-8"?>
<p:tagLst xmlns:p="http://schemas.openxmlformats.org/presentationml/2006/main">
  <p:tag name="AS_UNIQUEID" val="299"/>
</p:tagLst>
</file>

<file path=ppt/tags/tag35.xml><?xml version="1.0" encoding="utf-8"?>
<p:tagLst xmlns:p="http://schemas.openxmlformats.org/presentationml/2006/main">
  <p:tag name="AS_UNIQUEID" val="300"/>
</p:tagLst>
</file>

<file path=ppt/tags/tag36.xml><?xml version="1.0" encoding="utf-8"?>
<p:tagLst xmlns:p="http://schemas.openxmlformats.org/presentationml/2006/main">
  <p:tag name="AS_UNIQUEID" val="301"/>
</p:tagLst>
</file>

<file path=ppt/tags/tag37.xml><?xml version="1.0" encoding="utf-8"?>
<p:tagLst xmlns:p="http://schemas.openxmlformats.org/presentationml/2006/main">
  <p:tag name="AS_UNIQUEID" val="303"/>
</p:tagLst>
</file>

<file path=ppt/tags/tag38.xml><?xml version="1.0" encoding="utf-8"?>
<p:tagLst xmlns:p="http://schemas.openxmlformats.org/presentationml/2006/main">
  <p:tag name="AS_UNIQUEID" val="304"/>
</p:tagLst>
</file>

<file path=ppt/tags/tag39.xml><?xml version="1.0" encoding="utf-8"?>
<p:tagLst xmlns:p="http://schemas.openxmlformats.org/presentationml/2006/main">
  <p:tag name="AS_UNIQUEID" val="305"/>
</p:tagLst>
</file>

<file path=ppt/tags/tag4.xml><?xml version="1.0" encoding="utf-8"?>
<p:tagLst xmlns:p="http://schemas.openxmlformats.org/presentationml/2006/main">
  <p:tag name="AS_UNIQUEID" val="263"/>
</p:tagLst>
</file>

<file path=ppt/tags/tag40.xml><?xml version="1.0" encoding="utf-8"?>
<p:tagLst xmlns:p="http://schemas.openxmlformats.org/presentationml/2006/main">
  <p:tag name="AS_UNIQUEID" val="306"/>
</p:tagLst>
</file>

<file path=ppt/tags/tag41.xml><?xml version="1.0" encoding="utf-8"?>
<p:tagLst xmlns:p="http://schemas.openxmlformats.org/presentationml/2006/main">
  <p:tag name="AS_UNIQUEID" val="307"/>
</p:tagLst>
</file>

<file path=ppt/tags/tag42.xml><?xml version="1.0" encoding="utf-8"?>
<p:tagLst xmlns:p="http://schemas.openxmlformats.org/presentationml/2006/main">
  <p:tag name="AS_UNIQUEID" val="308"/>
</p:tagLst>
</file>

<file path=ppt/tags/tag43.xml><?xml version="1.0" encoding="utf-8"?>
<p:tagLst xmlns:p="http://schemas.openxmlformats.org/presentationml/2006/main">
  <p:tag name="AS_UNIQUEID" val="310"/>
</p:tagLst>
</file>

<file path=ppt/tags/tag44.xml><?xml version="1.0" encoding="utf-8"?>
<p:tagLst xmlns:p="http://schemas.openxmlformats.org/presentationml/2006/main">
  <p:tag name="AS_UNIQUEID" val="311"/>
</p:tagLst>
</file>

<file path=ppt/tags/tag45.xml><?xml version="1.0" encoding="utf-8"?>
<p:tagLst xmlns:p="http://schemas.openxmlformats.org/presentationml/2006/main">
  <p:tag name="AS_UNIQUEID" val="312"/>
</p:tagLst>
</file>

<file path=ppt/tags/tag46.xml><?xml version="1.0" encoding="utf-8"?>
<p:tagLst xmlns:p="http://schemas.openxmlformats.org/presentationml/2006/main">
  <p:tag name="AS_UNIQUEID" val="313"/>
</p:tagLst>
</file>

<file path=ppt/tags/tag47.xml><?xml version="1.0" encoding="utf-8"?>
<p:tagLst xmlns:p="http://schemas.openxmlformats.org/presentationml/2006/main">
  <p:tag name="AS_UNIQUEID" val="314"/>
</p:tagLst>
</file>

<file path=ppt/tags/tag48.xml><?xml version="1.0" encoding="utf-8"?>
<p:tagLst xmlns:p="http://schemas.openxmlformats.org/presentationml/2006/main">
  <p:tag name="AS_UNIQUEID" val="315"/>
</p:tagLst>
</file>

<file path=ppt/tags/tag49.xml><?xml version="1.0" encoding="utf-8"?>
<p:tagLst xmlns:p="http://schemas.openxmlformats.org/presentationml/2006/main">
  <p:tag name="AS_UNIQUEID" val="317"/>
</p:tagLst>
</file>

<file path=ppt/tags/tag5.xml><?xml version="1.0" encoding="utf-8"?>
<p:tagLst xmlns:p="http://schemas.openxmlformats.org/presentationml/2006/main">
  <p:tag name="AS_UNIQUEID" val="264"/>
</p:tagLst>
</file>

<file path=ppt/tags/tag50.xml><?xml version="1.0" encoding="utf-8"?>
<p:tagLst xmlns:p="http://schemas.openxmlformats.org/presentationml/2006/main">
  <p:tag name="AS_UNIQUEID" val="318"/>
</p:tagLst>
</file>

<file path=ppt/tags/tag51.xml><?xml version="1.0" encoding="utf-8"?>
<p:tagLst xmlns:p="http://schemas.openxmlformats.org/presentationml/2006/main">
  <p:tag name="AS_UNIQUEID" val="319"/>
</p:tagLst>
</file>

<file path=ppt/tags/tag52.xml><?xml version="1.0" encoding="utf-8"?>
<p:tagLst xmlns:p="http://schemas.openxmlformats.org/presentationml/2006/main">
  <p:tag name="AS_UNIQUEID" val="320"/>
</p:tagLst>
</file>

<file path=ppt/tags/tag53.xml><?xml version="1.0" encoding="utf-8"?>
<p:tagLst xmlns:p="http://schemas.openxmlformats.org/presentationml/2006/main">
  <p:tag name="AS_UNIQUEID" val="321"/>
</p:tagLst>
</file>

<file path=ppt/tags/tag54.xml><?xml version="1.0" encoding="utf-8"?>
<p:tagLst xmlns:p="http://schemas.openxmlformats.org/presentationml/2006/main">
  <p:tag name="AS_UNIQUEID" val="323"/>
</p:tagLst>
</file>

<file path=ppt/tags/tag55.xml><?xml version="1.0" encoding="utf-8"?>
<p:tagLst xmlns:p="http://schemas.openxmlformats.org/presentationml/2006/main">
  <p:tag name="AS_UNIQUEID" val="324"/>
</p:tagLst>
</file>

<file path=ppt/tags/tag56.xml><?xml version="1.0" encoding="utf-8"?>
<p:tagLst xmlns:p="http://schemas.openxmlformats.org/presentationml/2006/main">
  <p:tag name="AS_UNIQUEID" val="325"/>
</p:tagLst>
</file>

<file path=ppt/tags/tag57.xml><?xml version="1.0" encoding="utf-8"?>
<p:tagLst xmlns:p="http://schemas.openxmlformats.org/presentationml/2006/main">
  <p:tag name="AS_UNIQUEID" val="326"/>
</p:tagLst>
</file>

<file path=ppt/tags/tag58.xml><?xml version="1.0" encoding="utf-8"?>
<p:tagLst xmlns:p="http://schemas.openxmlformats.org/presentationml/2006/main">
  <p:tag name="AS_UNIQUEID" val="327"/>
</p:tagLst>
</file>

<file path=ppt/tags/tag59.xml><?xml version="1.0" encoding="utf-8"?>
<p:tagLst xmlns:p="http://schemas.openxmlformats.org/presentationml/2006/main">
  <p:tag name="AS_UNIQUEID" val="331"/>
</p:tagLst>
</file>

<file path=ppt/tags/tag6.xml><?xml version="1.0" encoding="utf-8"?>
<p:tagLst xmlns:p="http://schemas.openxmlformats.org/presentationml/2006/main">
  <p:tag name="AS_UNIQUEID" val="266"/>
</p:tagLst>
</file>

<file path=ppt/tags/tag60.xml><?xml version="1.0" encoding="utf-8"?>
<p:tagLst xmlns:p="http://schemas.openxmlformats.org/presentationml/2006/main">
  <p:tag name="AS_UNIQUEID" val="332"/>
</p:tagLst>
</file>

<file path=ppt/tags/tag61.xml><?xml version="1.0" encoding="utf-8"?>
<p:tagLst xmlns:p="http://schemas.openxmlformats.org/presentationml/2006/main">
  <p:tag name="AS_UNIQUEID" val="333"/>
</p:tagLst>
</file>

<file path=ppt/tags/tag62.xml><?xml version="1.0" encoding="utf-8"?>
<p:tagLst xmlns:p="http://schemas.openxmlformats.org/presentationml/2006/main">
  <p:tag name="AS_UNIQUEID" val="334"/>
</p:tagLst>
</file>

<file path=ppt/tags/tag63.xml><?xml version="1.0" encoding="utf-8"?>
<p:tagLst xmlns:p="http://schemas.openxmlformats.org/presentationml/2006/main">
  <p:tag name="AS_UNIQUEID" val="335"/>
</p:tagLst>
</file>

<file path=ppt/tags/tag64.xml><?xml version="1.0" encoding="utf-8"?>
<p:tagLst xmlns:p="http://schemas.openxmlformats.org/presentationml/2006/main">
  <p:tag name="AS_UNIQUEID" val="337"/>
</p:tagLst>
</file>

<file path=ppt/tags/tag65.xml><?xml version="1.0" encoding="utf-8"?>
<p:tagLst xmlns:p="http://schemas.openxmlformats.org/presentationml/2006/main">
  <p:tag name="AS_UNIQUEID" val="338"/>
</p:tagLst>
</file>

<file path=ppt/tags/tag66.xml><?xml version="1.0" encoding="utf-8"?>
<p:tagLst xmlns:p="http://schemas.openxmlformats.org/presentationml/2006/main">
  <p:tag name="AS_UNIQUEID" val="339"/>
</p:tagLst>
</file>

<file path=ppt/tags/tag67.xml><?xml version="1.0" encoding="utf-8"?>
<p:tagLst xmlns:p="http://schemas.openxmlformats.org/presentationml/2006/main">
  <p:tag name="AS_UNIQUEID" val="340"/>
</p:tagLst>
</file>

<file path=ppt/tags/tag68.xml><?xml version="1.0" encoding="utf-8"?>
<p:tagLst xmlns:p="http://schemas.openxmlformats.org/presentationml/2006/main">
  <p:tag name="AS_UNIQUEID" val="341"/>
</p:tagLst>
</file>

<file path=ppt/tags/tag69.xml><?xml version="1.0" encoding="utf-8"?>
<p:tagLst xmlns:p="http://schemas.openxmlformats.org/presentationml/2006/main">
  <p:tag name="AS_UNIQUEID" val="342"/>
</p:tagLst>
</file>

<file path=ppt/tags/tag7.xml><?xml version="1.0" encoding="utf-8"?>
<p:tagLst xmlns:p="http://schemas.openxmlformats.org/presentationml/2006/main">
  <p:tag name="AS_UNIQUEID" val="267"/>
</p:tagLst>
</file>

<file path=ppt/tags/tag70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8.xml><?xml version="1.0" encoding="utf-8"?>
<p:tagLst xmlns:p="http://schemas.openxmlformats.org/presentationml/2006/main">
  <p:tag name="AS_UNIQUEID" val="268"/>
</p:tagLst>
</file>

<file path=ppt/tags/tag9.xml><?xml version="1.0" encoding="utf-8"?>
<p:tagLst xmlns:p="http://schemas.openxmlformats.org/presentationml/2006/main">
  <p:tag name="AS_UNIQUEID" val="269"/>
</p:tagLst>
</file>

<file path=ppt/theme/theme1.xml><?xml version="1.0" encoding="utf-8"?>
<a:theme xmlns:a="http://schemas.openxmlformats.org/drawingml/2006/main" name="1_Office 主题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3799</Words>
  <Application>WPS 演示</Application>
  <PresentationFormat/>
  <Paragraphs>253</Paragraphs>
  <Slides>33</Slides>
  <Notes>30</Notes>
  <HiddenSlides>0</HiddenSlides>
  <MMClips>1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33</vt:i4>
      </vt:variant>
    </vt:vector>
  </HeadingPairs>
  <TitlesOfParts>
    <vt:vector size="55" baseType="lpstr">
      <vt:lpstr>Arial</vt:lpstr>
      <vt:lpstr>宋体</vt:lpstr>
      <vt:lpstr>Wingdings</vt:lpstr>
      <vt:lpstr>黑体</vt:lpstr>
      <vt:lpstr>Times New Roman</vt:lpstr>
      <vt:lpstr>楷体_GB2312</vt:lpstr>
      <vt:lpstr>新宋体</vt:lpstr>
      <vt:lpstr>字魂27号-布丁体</vt:lpstr>
      <vt:lpstr>华文细黑</vt:lpstr>
      <vt:lpstr>Arial Black</vt:lpstr>
      <vt:lpstr>Segoe UI Light</vt:lpstr>
      <vt:lpstr>微软雅黑</vt:lpstr>
      <vt:lpstr>Book Antiqua</vt:lpstr>
      <vt:lpstr>Calibri</vt:lpstr>
      <vt:lpstr>1_Office 主题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Word.Document.12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沧海昆仑</cp:lastModifiedBy>
  <cp:revision>3</cp:revision>
  <cp:lastPrinted>2021-04-23T13:39:00Z</cp:lastPrinted>
  <dcterms:created xsi:type="dcterms:W3CDTF">2021-04-23T13:39:00Z</dcterms:created>
  <dcterms:modified xsi:type="dcterms:W3CDTF">2021-04-25T14:12:14Z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9561DEB951A44F2680C2D3BAE1A4E614</vt:lpwstr>
  </property>
  <property fmtid="{D5CDD505-2E9C-101B-9397-08002B2CF9AE}" pid="7" name="KSOProductBuildVer">
    <vt:lpwstr>2052-11.1.0.10463</vt:lpwstr>
  </property>
</Properties>
</file>