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524" r:id="rId3"/>
    <p:sldId id="329" r:id="rId4"/>
    <p:sldId id="548" r:id="rId5"/>
    <p:sldId id="592" r:id="rId6"/>
    <p:sldId id="593" r:id="rId7"/>
    <p:sldId id="594" r:id="rId8"/>
    <p:sldId id="597" r:id="rId9"/>
    <p:sldId id="595" r:id="rId10"/>
    <p:sldId id="609" r:id="rId11"/>
    <p:sldId id="598" r:id="rId12"/>
    <p:sldId id="575" r:id="rId13"/>
    <p:sldId id="599" r:id="rId14"/>
    <p:sldId id="549" r:id="rId15"/>
    <p:sldId id="603" r:id="rId16"/>
    <p:sldId id="600" r:id="rId17"/>
    <p:sldId id="610" r:id="rId18"/>
    <p:sldId id="601" r:id="rId19"/>
    <p:sldId id="602" r:id="rId20"/>
    <p:sldId id="519" r:id="rId21"/>
    <p:sldId id="330" r:id="rId22"/>
  </p:sldIdLst>
  <p:sldSz cx="12192000" cy="6858000"/>
  <p:notesSz cx="7103745" cy="10234295"/>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39636" initials="3"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00" y="48"/>
      </p:cViewPr>
      <p:guideLst>
        <p:guide orient="horz" pos="2216"/>
        <p:guide pos="3776"/>
      </p:guideLst>
    </p:cSldViewPr>
  </p:slideViewPr>
  <p:notesTextViewPr>
    <p:cViewPr>
      <p:scale>
        <a:sx n="1" d="1"/>
        <a:sy n="1" d="1"/>
      </p:scale>
      <p:origin x="0" y="0"/>
    </p:cViewPr>
  </p:notesText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gs" Target="tags/tag3.xml"/><Relationship Id="rId27" Type="http://schemas.openxmlformats.org/officeDocument/2006/relationships/commentAuthors" Target="commentAuthors.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4" Type="http://schemas.openxmlformats.org/officeDocument/2006/relationships/image" Target="../media/image8.wmf"/><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7"/>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800" indent="0" algn="ctr">
              <a:buNone/>
              <a:defRPr>
                <a:solidFill>
                  <a:schemeClr val="tx1">
                    <a:tint val="75000"/>
                  </a:schemeClr>
                </a:solidFill>
              </a:defRPr>
            </a:lvl4pPr>
            <a:lvl5pPr marL="2438400" indent="0" algn="ctr">
              <a:buNone/>
              <a:defRPr>
                <a:solidFill>
                  <a:schemeClr val="tx1">
                    <a:tint val="75000"/>
                  </a:schemeClr>
                </a:solidFill>
              </a:defRPr>
            </a:lvl5pPr>
            <a:lvl6pPr marL="3048000" indent="0" algn="ctr">
              <a:buNone/>
              <a:defRPr>
                <a:solidFill>
                  <a:schemeClr val="tx1">
                    <a:tint val="75000"/>
                  </a:schemeClr>
                </a:solidFill>
              </a:defRPr>
            </a:lvl6pPr>
            <a:lvl7pPr marL="3657600" indent="0" algn="ctr">
              <a:buNone/>
              <a:defRPr>
                <a:solidFill>
                  <a:schemeClr val="tx1">
                    <a:tint val="75000"/>
                  </a:schemeClr>
                </a:solidFill>
              </a:defRPr>
            </a:lvl7pPr>
            <a:lvl8pPr marL="4267200" indent="0" algn="ctr">
              <a:buNone/>
              <a:defRPr>
                <a:solidFill>
                  <a:schemeClr val="tx1">
                    <a:tint val="75000"/>
                  </a:schemeClr>
                </a:solidFill>
              </a:defRPr>
            </a:lvl8pPr>
            <a:lvl9pPr marL="48768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0"/>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40"/>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5335"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09600" y="1535113"/>
            <a:ext cx="5386917"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09600" y="2174875"/>
            <a:ext cx="5386917"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93371" y="1535113"/>
            <a:ext cx="5389033"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93371" y="2174875"/>
            <a:ext cx="5389033"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3" y="273049"/>
            <a:ext cx="4011084" cy="1162051"/>
          </a:xfrm>
        </p:spPr>
        <p:txBody>
          <a:bodyPr anchor="b"/>
          <a:lstStyle>
            <a:lvl1pPr algn="l">
              <a:defRPr sz="2665" b="1"/>
            </a:lvl1pPr>
          </a:lstStyle>
          <a:p>
            <a:r>
              <a:rPr lang="zh-CN" altLang="en-US"/>
              <a:t>单击此处编辑母版标题样式</a:t>
            </a:r>
            <a:endParaRPr lang="zh-CN" altLang="en-US"/>
          </a:p>
        </p:txBody>
      </p:sp>
      <p:sp>
        <p:nvSpPr>
          <p:cNvPr id="3" name="内容占位符 2"/>
          <p:cNvSpPr>
            <a:spLocks noGrp="1"/>
          </p:cNvSpPr>
          <p:nvPr>
            <p:ph idx="1"/>
          </p:nvPr>
        </p:nvSpPr>
        <p:spPr>
          <a:xfrm>
            <a:off x="4766733" y="273052"/>
            <a:ext cx="6815667" cy="5853113"/>
          </a:xfr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09603" y="1435103"/>
            <a:ext cx="4011084" cy="46910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9"/>
          </a:xfrm>
        </p:spPr>
        <p:txBody>
          <a:bodyPr anchor="b"/>
          <a:lstStyle>
            <a:lvl1pPr algn="l">
              <a:defRPr sz="2665"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1.jpe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xStyles>
    <p:titleStyle>
      <a:lvl1pPr algn="ctr" defTabSz="1219200" rtl="0" eaLnBrk="1" latinLnBrk="0" hangingPunct="1">
        <a:spcBef>
          <a:spcPct val="0"/>
        </a:spcBef>
        <a:buNone/>
        <a:defRPr sz="5865" kern="1200">
          <a:solidFill>
            <a:schemeClr val="tx1"/>
          </a:solidFill>
          <a:latin typeface="+mj-lt"/>
          <a:ea typeface="+mj-ea"/>
          <a:cs typeface="+mj-cs"/>
        </a:defRPr>
      </a:lvl1pPr>
    </p:titleStyle>
    <p:bodyStyle>
      <a:lvl1pPr marL="457200" indent="-457200" algn="l" defTabSz="1219200" rtl="0" eaLnBrk="1" latinLnBrk="0" hangingPunct="1">
        <a:spcBef>
          <a:spcPts val="13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9200" rtl="0" eaLnBrk="1" latinLnBrk="0" hangingPunct="1">
        <a:spcBef>
          <a:spcPts val="13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9200" rtl="0" eaLnBrk="1" latinLnBrk="0" hangingPunct="1">
        <a:spcBef>
          <a:spcPts val="13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9" Type="http://schemas.openxmlformats.org/officeDocument/2006/relationships/vmlDrawing" Target="../drawings/vmlDrawing3.vml"/><Relationship Id="rId8" Type="http://schemas.openxmlformats.org/officeDocument/2006/relationships/slideLayout" Target="../slideLayouts/slideLayout7.xml"/><Relationship Id="rId7" Type="http://schemas.openxmlformats.org/officeDocument/2006/relationships/oleObject" Target="../embeddings/oleObject9.bin"/><Relationship Id="rId6" Type="http://schemas.openxmlformats.org/officeDocument/2006/relationships/image" Target="../media/image13.wmf"/><Relationship Id="rId5" Type="http://schemas.openxmlformats.org/officeDocument/2006/relationships/oleObject" Target="../embeddings/oleObject8.bin"/><Relationship Id="rId4" Type="http://schemas.openxmlformats.org/officeDocument/2006/relationships/image" Target="../media/image12.wmf"/><Relationship Id="rId3" Type="http://schemas.openxmlformats.org/officeDocument/2006/relationships/oleObject" Target="../embeddings/oleObject7.bin"/><Relationship Id="rId2" Type="http://schemas.openxmlformats.org/officeDocument/2006/relationships/image" Target="../media/image11.wmf"/><Relationship Id="rId1"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7.jpeg"/><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8.png"/></Relationships>
</file>

<file path=ppt/slides/_rels/slide16.xml.rels><?xml version="1.0" encoding="UTF-8" standalone="yes"?>
<Relationships xmlns="http://schemas.openxmlformats.org/package/2006/relationships"><Relationship Id="rId7" Type="http://schemas.openxmlformats.org/officeDocument/2006/relationships/vmlDrawing" Target="../drawings/vmlDrawing4.vml"/><Relationship Id="rId6" Type="http://schemas.openxmlformats.org/officeDocument/2006/relationships/slideLayout" Target="../slideLayouts/slideLayout7.xml"/><Relationship Id="rId5" Type="http://schemas.openxmlformats.org/officeDocument/2006/relationships/image" Target="../media/image20.wmf"/><Relationship Id="rId4" Type="http://schemas.openxmlformats.org/officeDocument/2006/relationships/oleObject" Target="../embeddings/oleObject11.bin"/><Relationship Id="rId3" Type="http://schemas.openxmlformats.org/officeDocument/2006/relationships/image" Target="../media/image19.wmf"/><Relationship Id="rId2" Type="http://schemas.openxmlformats.org/officeDocument/2006/relationships/oleObject" Target="../embeddings/oleObject10.bin"/><Relationship Id="rId1" Type="http://schemas.openxmlformats.org/officeDocument/2006/relationships/image" Target="../media/image1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NULL" TargetMode="External"/><Relationship Id="rId1"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9" Type="http://schemas.openxmlformats.org/officeDocument/2006/relationships/oleObject" Target="../embeddings/oleObject4.bin"/><Relationship Id="rId8" Type="http://schemas.openxmlformats.org/officeDocument/2006/relationships/image" Target="../media/image7.wmf"/><Relationship Id="rId7" Type="http://schemas.openxmlformats.org/officeDocument/2006/relationships/oleObject" Target="../embeddings/oleObject3.bin"/><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 Id="rId3" Type="http://schemas.openxmlformats.org/officeDocument/2006/relationships/oleObject" Target="../embeddings/oleObject1.bin"/><Relationship Id="rId2" Type="http://schemas.openxmlformats.org/officeDocument/2006/relationships/image" Target="../media/image4.png"/><Relationship Id="rId12" Type="http://schemas.openxmlformats.org/officeDocument/2006/relationships/vmlDrawing" Target="../drawings/vmlDrawing1.vml"/><Relationship Id="rId11" Type="http://schemas.openxmlformats.org/officeDocument/2006/relationships/slideLayout" Target="../slideLayouts/slideLayout4.xml"/><Relationship Id="rId10" Type="http://schemas.openxmlformats.org/officeDocument/2006/relationships/image" Target="../media/image8.wmf"/><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4.xml"/><Relationship Id="rId2" Type="http://schemas.openxmlformats.org/officeDocument/2006/relationships/image" Target="../media/image9.wmf"/><Relationship Id="rId1"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0.png"/><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2"/>
          <p:cNvSpPr txBox="1"/>
          <p:nvPr/>
        </p:nvSpPr>
        <p:spPr>
          <a:xfrm>
            <a:off x="1607185" y="4234815"/>
            <a:ext cx="6746240" cy="521970"/>
          </a:xfrm>
          <a:prstGeom prst="rect">
            <a:avLst/>
          </a:prstGeom>
          <a:noFill/>
        </p:spPr>
        <p:txBody>
          <a:bodyPr wrap="square" rtlCol="0">
            <a:spAutoFit/>
          </a:bodyPr>
          <a:lstStyle/>
          <a:p>
            <a:r>
              <a:rPr lang="zh-CN" altLang="en-US" sz="2800" b="1" smtClean="0">
                <a:solidFill>
                  <a:srgbClr val="C00000"/>
                </a:solidFill>
                <a:latin typeface="华文新魏" panose="02010800040101010101" pitchFamily="2" charset="-122"/>
                <a:ea typeface="华文新魏" panose="02010800040101010101" pitchFamily="2" charset="-122"/>
              </a:rPr>
              <a:t>思考：为什么会产生这两种不同的现象</a:t>
            </a:r>
            <a:r>
              <a:rPr lang="zh-CN" altLang="en-US" sz="2800" b="1" smtClean="0">
                <a:solidFill>
                  <a:srgbClr val="C00000"/>
                </a:solidFill>
                <a:latin typeface="华文新魏" panose="02010800040101010101" pitchFamily="2" charset="-122"/>
                <a:ea typeface="华文新魏" panose="02010800040101010101" pitchFamily="2" charset="-122"/>
                <a:sym typeface="+mn-ea"/>
              </a:rPr>
              <a:t>？</a:t>
            </a:r>
            <a:endParaRPr lang="zh-CN" altLang="en-US" sz="2800" b="1" smtClean="0">
              <a:solidFill>
                <a:srgbClr val="C00000"/>
              </a:solidFill>
              <a:latin typeface="华文新魏" panose="02010800040101010101" pitchFamily="2" charset="-122"/>
              <a:ea typeface="华文新魏" panose="02010800040101010101" pitchFamily="2" charset="-122"/>
              <a:sym typeface="+mn-ea"/>
            </a:endParaRPr>
          </a:p>
        </p:txBody>
      </p:sp>
      <p:sp>
        <p:nvSpPr>
          <p:cNvPr id="3" name="圆角矩形 2"/>
          <p:cNvSpPr/>
          <p:nvPr/>
        </p:nvSpPr>
        <p:spPr>
          <a:xfrm>
            <a:off x="109220" y="628015"/>
            <a:ext cx="3543300" cy="512445"/>
          </a:xfrm>
          <a:prstGeom prst="roundRect">
            <a:avLst/>
          </a:prstGeom>
          <a:solidFill>
            <a:srgbClr val="C00000"/>
          </a:solidFill>
          <a:ln>
            <a:solidFill>
              <a:schemeClr val="bg1"/>
            </a:solidFill>
          </a:ln>
          <a:effectLst>
            <a:outerShdw blurRad="50800" dist="50800" dir="5400000" algn="ctr" rotWithShape="0">
              <a:srgbClr val="000000">
                <a:alpha val="3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50000"/>
              </a:lnSpc>
              <a:spcBef>
                <a:spcPct val="0"/>
              </a:spcBef>
              <a:buClr>
                <a:srgbClr val="FFFFFF"/>
              </a:buClr>
              <a:buSzTx/>
              <a:tabLst>
                <a:tab pos="2667000" algn=""/>
              </a:tabLst>
              <a:defRPr/>
            </a:pPr>
            <a:r>
              <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rPr>
              <a:t>演示实验：粉笔落地</a:t>
            </a:r>
            <a:endPar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4" name="Text Box 4"/>
          <p:cNvSpPr txBox="1"/>
          <p:nvPr/>
        </p:nvSpPr>
        <p:spPr>
          <a:xfrm>
            <a:off x="471805" y="1346200"/>
            <a:ext cx="7954645" cy="2676525"/>
          </a:xfrm>
          <a:prstGeom prst="rect">
            <a:avLst/>
          </a:prstGeom>
          <a:noFill/>
          <a:ln w="9525">
            <a:noFill/>
          </a:ln>
        </p:spPr>
        <p:txBody>
          <a:bodyPr wrap="square">
            <a:spAutoFit/>
          </a:bodyPr>
          <a:lstStyle/>
          <a:p>
            <a:pPr lvl="0" algn="just">
              <a:lnSpc>
                <a:spcPct val="150000"/>
              </a:lnSpc>
              <a:spcBef>
                <a:spcPct val="0"/>
              </a:spcBef>
              <a:buClr>
                <a:schemeClr val="bg1"/>
              </a:buClr>
              <a:buSzTx/>
              <a:tabLst>
                <a:tab pos="2667000" algn="l"/>
              </a:tabLst>
              <a:defRPr/>
            </a:pPr>
            <a:r>
              <a:rPr lang="zh-CN" altLang="en-US" sz="2800" b="1"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en-US" sz="2800" b="1">
                <a:solidFill>
                  <a:srgbClr val="000000"/>
                </a:solidFill>
                <a:latin typeface="宋体" panose="02010600030101010101" pitchFamily="2" charset="-122"/>
                <a:ea typeface="宋体" panose="02010600030101010101" pitchFamily="2" charset="-122"/>
                <a:cs typeface="宋体" panose="02010600030101010101" pitchFamily="2" charset="-122"/>
              </a:rPr>
              <a:t>让粉笔从相同的高度分别落到水泥地上</a:t>
            </a:r>
            <a:r>
              <a:rPr lang="zh-CN" altLang="en-US" sz="2800" b="1" smtClean="0">
                <a:solidFill>
                  <a:srgbClr val="000000"/>
                </a:solidFill>
                <a:latin typeface="宋体" panose="02010600030101010101" pitchFamily="2" charset="-122"/>
                <a:ea typeface="宋体" panose="02010600030101010101" pitchFamily="2" charset="-122"/>
                <a:cs typeface="宋体" panose="02010600030101010101" pitchFamily="2" charset="-122"/>
              </a:rPr>
              <a:t>和铺在地上的厚布上</a:t>
            </a:r>
            <a:r>
              <a:rPr lang="zh-CN" altLang="en-US" sz="2800" b="1">
                <a:solidFill>
                  <a:srgbClr val="000000"/>
                </a:solidFill>
                <a:latin typeface="宋体" panose="02010600030101010101" pitchFamily="2" charset="-122"/>
                <a:ea typeface="宋体" panose="02010600030101010101" pitchFamily="2" charset="-122"/>
                <a:cs typeface="宋体" panose="02010600030101010101" pitchFamily="2" charset="-122"/>
              </a:rPr>
              <a:t>，观察会有怎样的现象</a:t>
            </a:r>
            <a:r>
              <a:rPr lang="zh-CN" altLang="en-US" sz="2800" b="1" smtClean="0">
                <a:solidFill>
                  <a:srgbClr val="000000"/>
                </a:solidFill>
                <a:latin typeface="宋体" panose="02010600030101010101" pitchFamily="2" charset="-122"/>
                <a:ea typeface="宋体" panose="02010600030101010101" pitchFamily="2" charset="-122"/>
                <a:cs typeface="宋体" panose="02010600030101010101" pitchFamily="2" charset="-122"/>
              </a:rPr>
              <a:t>发生。</a:t>
            </a:r>
            <a:endParaRPr lang="zh-CN" altLang="en-US" sz="2800" b="1">
              <a:solidFill>
                <a:srgbClr val="000000"/>
              </a:solidFill>
              <a:latin typeface="宋体" panose="02010600030101010101" pitchFamily="2" charset="-122"/>
              <a:ea typeface="宋体" panose="02010600030101010101" pitchFamily="2" charset="-122"/>
              <a:cs typeface="宋体" panose="02010600030101010101" pitchFamily="2" charset="-122"/>
            </a:endParaRPr>
          </a:p>
          <a:p>
            <a:pPr lvl="0" algn="just">
              <a:lnSpc>
                <a:spcPct val="150000"/>
              </a:lnSpc>
              <a:spcBef>
                <a:spcPct val="0"/>
              </a:spcBef>
              <a:buClr>
                <a:schemeClr val="bg1"/>
              </a:buClr>
              <a:buSzTx/>
              <a:tabLst>
                <a:tab pos="2667000" algn="l"/>
              </a:tabLst>
              <a:defRPr/>
            </a:pPr>
            <a:r>
              <a:rPr lang="zh-CN" altLang="en-US" sz="2800" b="1">
                <a:solidFill>
                  <a:srgbClr val="000000"/>
                </a:solidFill>
                <a:latin typeface="宋体" panose="02010600030101010101" pitchFamily="2" charset="-122"/>
                <a:ea typeface="宋体" panose="02010600030101010101" pitchFamily="2" charset="-122"/>
                <a:cs typeface="宋体" panose="02010600030101010101" pitchFamily="2" charset="-122"/>
              </a:rPr>
              <a:t>结果：落在水泥地上的粉笔断了，而落在垫有厚布的地上却没有</a:t>
            </a:r>
            <a:r>
              <a:rPr lang="zh-CN" altLang="en-US" sz="2800" b="1" smtClean="0">
                <a:solidFill>
                  <a:srgbClr val="000000"/>
                </a:solidFill>
                <a:latin typeface="宋体" panose="02010600030101010101" pitchFamily="2" charset="-122"/>
                <a:ea typeface="宋体" panose="02010600030101010101" pitchFamily="2" charset="-122"/>
                <a:cs typeface="宋体" panose="02010600030101010101" pitchFamily="2" charset="-122"/>
              </a:rPr>
              <a:t>断。</a:t>
            </a:r>
            <a:endParaRPr lang="en-US" altLang="zh-CN" sz="2800" b="1"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pic>
        <p:nvPicPr>
          <p:cNvPr id="16386" name="Picture 2"/>
          <p:cNvPicPr>
            <a:picLocks noChangeAspect="1" noChangeArrowheads="1"/>
          </p:cNvPicPr>
          <p:nvPr/>
        </p:nvPicPr>
        <p:blipFill>
          <a:blip r:embed="rId1">
            <a:extLst>
              <a:ext uri="{28A0092B-C50C-407E-A947-70E740481C1C}">
                <a14:useLocalDpi xmlns:a14="http://schemas.microsoft.com/office/drawing/2010/main" val="0"/>
              </a:ext>
            </a:extLst>
          </a:blip>
          <a:stretch>
            <a:fillRect/>
          </a:stretch>
        </p:blipFill>
        <p:spPr bwMode="auto">
          <a:xfrm rot="5400000">
            <a:off x="9139051" y="1031744"/>
            <a:ext cx="2576512" cy="320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946785" y="2344420"/>
            <a:ext cx="10079355" cy="1091565"/>
          </a:xfrm>
          <a:prstGeom prst="rect">
            <a:avLst/>
          </a:prstGeom>
          <a:noFill/>
          <a:ln w="9525">
            <a:noFill/>
          </a:ln>
        </p:spPr>
        <p:txBody>
          <a:bodyPr wrap="square" anchor="t">
            <a:spAutoFit/>
          </a:bodyPr>
          <a:lstStyle/>
          <a:p>
            <a:pPr>
              <a:lnSpc>
                <a:spcPct val="125000"/>
              </a:lnSpc>
            </a:pPr>
            <a:r>
              <a:rPr lang="en-US" altLang="zh-CN" sz="2800" b="1">
                <a:solidFill>
                  <a:srgbClr val="FF0000"/>
                </a:solidFill>
                <a:effectLst>
                  <a:outerShdw blurRad="38100" dist="38100" dir="2700000">
                    <a:srgbClr val="000000"/>
                  </a:outerShdw>
                </a:effectLst>
                <a:latin typeface="+mn-ea"/>
              </a:rPr>
              <a:t>4.</a:t>
            </a:r>
            <a:r>
              <a:rPr lang="zh-CN" altLang="en-US" sz="2800" b="1">
                <a:solidFill>
                  <a:srgbClr val="FF0000"/>
                </a:solidFill>
                <a:effectLst>
                  <a:outerShdw blurRad="38100" dist="38100" dir="2700000">
                    <a:srgbClr val="000000"/>
                  </a:outerShdw>
                </a:effectLst>
                <a:latin typeface="+mn-ea"/>
              </a:rPr>
              <a:t>意义：</a:t>
            </a:r>
            <a:endParaRPr lang="zh-CN" altLang="en-US" sz="2800" b="1">
              <a:solidFill>
                <a:srgbClr val="FF0000"/>
              </a:solidFill>
              <a:effectLst>
                <a:outerShdw blurRad="38100" dist="38100" dir="2700000">
                  <a:srgbClr val="000000"/>
                </a:outerShdw>
              </a:effectLst>
              <a:latin typeface="+mn-ea"/>
            </a:endParaRPr>
          </a:p>
          <a:p>
            <a:pPr>
              <a:lnSpc>
                <a:spcPct val="125000"/>
              </a:lnSpc>
            </a:pPr>
            <a:r>
              <a:rPr lang="en-US" altLang="zh-CN" sz="2400" b="1">
                <a:solidFill>
                  <a:srgbClr val="C00000"/>
                </a:solidFill>
                <a:latin typeface="Times New Roman" panose="02020603050405020304" pitchFamily="18" charset="0"/>
                <a:ea typeface="宋体" panose="02010600030101010101" pitchFamily="2" charset="-122"/>
              </a:rPr>
              <a:t>    （1</a:t>
            </a:r>
            <a:r>
              <a:rPr lang="zh-CN" altLang="en-US" sz="2400" b="1">
                <a:solidFill>
                  <a:srgbClr val="C00000"/>
                </a:solidFill>
                <a:latin typeface="Times New Roman" panose="02020603050405020304" pitchFamily="18" charset="0"/>
                <a:ea typeface="宋体" panose="02010600030101010101" pitchFamily="2" charset="-122"/>
              </a:rPr>
              <a:t>）冲量是</a:t>
            </a:r>
            <a:r>
              <a:rPr lang="zh-CN" altLang="en-US" sz="2400" b="1">
                <a:solidFill>
                  <a:srgbClr val="C00000"/>
                </a:solidFill>
                <a:latin typeface="Times New Roman" panose="02020603050405020304" pitchFamily="18" charset="0"/>
                <a:ea typeface="宋体" panose="02010600030101010101" pitchFamily="2" charset="-122"/>
                <a:sym typeface="Arial" panose="020B0604020202020204" pitchFamily="34" charset="0"/>
              </a:rPr>
              <a:t>矢量，</a:t>
            </a:r>
            <a:r>
              <a:rPr lang="zh-CN" altLang="en-US" sz="2400" b="1">
                <a:latin typeface="Times New Roman" panose="02020603050405020304" pitchFamily="18" charset="0"/>
                <a:ea typeface="宋体" panose="02010600030101010101" pitchFamily="2" charset="-122"/>
                <a:sym typeface="Arial" panose="020B0604020202020204" pitchFamily="34" charset="0"/>
              </a:rPr>
              <a:t>作用力的方向不变时其方向与力的方向相同</a:t>
            </a:r>
            <a:r>
              <a:rPr lang="zh-CN" altLang="en-US" sz="2400" b="1">
                <a:latin typeface="Times New Roman" panose="02020603050405020304" pitchFamily="18" charset="0"/>
                <a:ea typeface="宋体" panose="02010600030101010101" pitchFamily="2" charset="-122"/>
              </a:rPr>
              <a:t>。</a:t>
            </a:r>
            <a:endParaRPr lang="zh-CN" altLang="en-US" sz="2400" b="1">
              <a:latin typeface="Times New Roman" panose="02020603050405020304" pitchFamily="18" charset="0"/>
              <a:ea typeface="宋体" panose="02010600030101010101" pitchFamily="2" charset="-122"/>
            </a:endParaRPr>
          </a:p>
        </p:txBody>
      </p:sp>
      <p:sp>
        <p:nvSpPr>
          <p:cNvPr id="6" name="矩形 5"/>
          <p:cNvSpPr/>
          <p:nvPr/>
        </p:nvSpPr>
        <p:spPr>
          <a:xfrm>
            <a:off x="1418908" y="3266758"/>
            <a:ext cx="6123940" cy="553085"/>
          </a:xfrm>
          <a:prstGeom prst="rect">
            <a:avLst/>
          </a:prstGeom>
          <a:noFill/>
          <a:ln w="9525">
            <a:noFill/>
          </a:ln>
        </p:spPr>
        <p:txBody>
          <a:bodyPr wrap="none" anchor="t">
            <a:spAutoFit/>
          </a:bodyPr>
          <a:lstStyle/>
          <a:p>
            <a:pPr>
              <a:lnSpc>
                <a:spcPct val="125000"/>
              </a:lnSpc>
            </a:pPr>
            <a:r>
              <a:rPr lang="en-US" altLang="zh-CN" sz="2400" b="1">
                <a:solidFill>
                  <a:srgbClr val="C00000"/>
                </a:solidFill>
                <a:latin typeface="Times New Roman" panose="02020603050405020304" pitchFamily="18" charset="0"/>
                <a:ea typeface="宋体" panose="02010600030101010101" pitchFamily="2" charset="-122"/>
              </a:rPr>
              <a:t>(2) </a:t>
            </a:r>
            <a:r>
              <a:rPr lang="zh-CN" altLang="en-US" sz="2400" b="1">
                <a:solidFill>
                  <a:srgbClr val="C00000"/>
                </a:solidFill>
                <a:latin typeface="Times New Roman" panose="02020603050405020304" pitchFamily="18" charset="0"/>
                <a:ea typeface="宋体" panose="02010600030101010101" pitchFamily="2" charset="-122"/>
              </a:rPr>
              <a:t>冲量是过程量，</a:t>
            </a:r>
            <a:r>
              <a:rPr lang="zh-CN" altLang="en-US" sz="2400" b="1">
                <a:latin typeface="Times New Roman" panose="02020603050405020304" pitchFamily="18" charset="0"/>
                <a:ea typeface="宋体" panose="02010600030101010101" pitchFamily="2" charset="-122"/>
              </a:rPr>
              <a:t>是力对时间的积累效应。</a:t>
            </a:r>
            <a:endParaRPr lang="zh-CN" altLang="en-US" sz="2400" b="1">
              <a:latin typeface="Times New Roman" panose="02020603050405020304" pitchFamily="18" charset="0"/>
              <a:ea typeface="宋体" panose="02010600030101010101" pitchFamily="2" charset="-122"/>
            </a:endParaRPr>
          </a:p>
        </p:txBody>
      </p:sp>
      <p:sp>
        <p:nvSpPr>
          <p:cNvPr id="2784282" name="Text Box 26"/>
          <p:cNvSpPr txBox="1">
            <a:spLocks noChangeArrowheads="1"/>
          </p:cNvSpPr>
          <p:nvPr/>
        </p:nvSpPr>
        <p:spPr bwMode="auto">
          <a:xfrm>
            <a:off x="5386705" y="0"/>
            <a:ext cx="2352675" cy="64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rPr>
              <a:t>冲量</a:t>
            </a:r>
            <a:endPar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endParaRPr>
          </a:p>
        </p:txBody>
      </p:sp>
      <p:sp>
        <p:nvSpPr>
          <p:cNvPr id="12" name="矩形 11"/>
          <p:cNvSpPr/>
          <p:nvPr/>
        </p:nvSpPr>
        <p:spPr>
          <a:xfrm>
            <a:off x="946785" y="1108075"/>
            <a:ext cx="9788525" cy="521970"/>
          </a:xfrm>
          <a:prstGeom prst="rect">
            <a:avLst/>
          </a:prstGeom>
          <a:noFill/>
          <a:ln w="9525">
            <a:noFill/>
          </a:ln>
        </p:spPr>
        <p:txBody>
          <a:bodyPr wrap="square" anchor="t">
            <a:spAutoFit/>
          </a:bodyPr>
          <a:lstStyle/>
          <a:p>
            <a:pPr indent="0">
              <a:buNone/>
            </a:pPr>
            <a:r>
              <a:rPr lang="en-US" altLang="zh-CN" sz="2800" b="1">
                <a:solidFill>
                  <a:srgbClr val="FF0000"/>
                </a:solidFill>
                <a:effectLst>
                  <a:outerShdw blurRad="38100" dist="38100" dir="2700000">
                    <a:srgbClr val="000000"/>
                  </a:outerShdw>
                </a:effectLst>
                <a:latin typeface="+mn-ea"/>
              </a:rPr>
              <a:t>1.</a:t>
            </a:r>
            <a:r>
              <a:rPr lang="zh-CN" altLang="en-US" sz="2800" b="1">
                <a:solidFill>
                  <a:srgbClr val="FF0000"/>
                </a:solidFill>
                <a:effectLst>
                  <a:outerShdw blurRad="38100" dist="38100" dir="2700000">
                    <a:srgbClr val="000000"/>
                  </a:outerShdw>
                </a:effectLst>
                <a:latin typeface="+mn-ea"/>
              </a:rPr>
              <a:t>定义：</a:t>
            </a:r>
            <a:r>
              <a:rPr lang="zh-CN" altLang="en-US" sz="2400" b="1">
                <a:latin typeface="Times New Roman" panose="02020603050405020304" pitchFamily="18" charset="0"/>
                <a:ea typeface="宋体" panose="02010600030101010101" pitchFamily="2" charset="-122"/>
              </a:rPr>
              <a:t>在物理学中，把力与力的作用时间的乘积叫做力的冲</a:t>
            </a:r>
            <a:r>
              <a:rPr lang="zh-CN" altLang="en-US" sz="2400" b="1">
                <a:latin typeface="Times New Roman" panose="02020603050405020304" pitchFamily="18" charset="0"/>
                <a:ea typeface="宋体" panose="02010600030101010101" pitchFamily="2" charset="-122"/>
                <a:sym typeface="Arial" panose="020B0604020202020204" pitchFamily="34" charset="0"/>
              </a:rPr>
              <a:t>量。</a:t>
            </a:r>
            <a:endParaRPr lang="zh-CN" altLang="en-US" sz="2400" b="1">
              <a:latin typeface="Times New Roman" panose="02020603050405020304" pitchFamily="18" charset="0"/>
              <a:ea typeface="宋体" panose="02010600030101010101" pitchFamily="2" charset="-122"/>
              <a:sym typeface="Arial" panose="020B0604020202020204" pitchFamily="34" charset="0"/>
            </a:endParaRPr>
          </a:p>
        </p:txBody>
      </p:sp>
      <p:sp>
        <p:nvSpPr>
          <p:cNvPr id="13" name="矩形 12"/>
          <p:cNvSpPr/>
          <p:nvPr/>
        </p:nvSpPr>
        <p:spPr>
          <a:xfrm>
            <a:off x="946785" y="1714500"/>
            <a:ext cx="7833995" cy="629920"/>
          </a:xfrm>
          <a:prstGeom prst="rect">
            <a:avLst/>
          </a:prstGeom>
          <a:noFill/>
          <a:ln w="9525">
            <a:noFill/>
          </a:ln>
        </p:spPr>
        <p:txBody>
          <a:bodyPr wrap="square" anchor="t">
            <a:spAutoFit/>
          </a:bodyPr>
          <a:lstStyle/>
          <a:p>
            <a:pPr>
              <a:lnSpc>
                <a:spcPct val="125000"/>
              </a:lnSpc>
              <a:spcBef>
                <a:spcPct val="20000"/>
              </a:spcBef>
            </a:pPr>
            <a:r>
              <a:rPr lang="en-US" altLang="zh-CN" sz="2800" b="1">
                <a:solidFill>
                  <a:srgbClr val="FF0000"/>
                </a:solidFill>
                <a:effectLst>
                  <a:outerShdw blurRad="38100" dist="38100" dir="2700000">
                    <a:srgbClr val="000000"/>
                  </a:outerShdw>
                </a:effectLst>
                <a:latin typeface="+mn-ea"/>
                <a:sym typeface="Arial" panose="020B0604020202020204" pitchFamily="34" charset="0"/>
              </a:rPr>
              <a:t>2.公式：</a:t>
            </a:r>
            <a:r>
              <a:rPr lang="en-US" altLang="zh-CN" sz="2400" b="1" i="1">
                <a:solidFill>
                  <a:schemeClr val="tx1"/>
                </a:solidFill>
                <a:latin typeface="Times New Roman" panose="02020603050405020304" pitchFamily="18" charset="0"/>
                <a:ea typeface="宋体" panose="02010600030101010101" pitchFamily="2" charset="-122"/>
                <a:sym typeface="Arial" panose="020B0604020202020204" pitchFamily="34" charset="0"/>
              </a:rPr>
              <a:t>I = F</a:t>
            </a:r>
            <a:r>
              <a:rPr lang="el-GR" altLang="zh-CN" sz="2400" b="1">
                <a:latin typeface="Times New Roman" panose="02020603050405020304" pitchFamily="18" charset="0"/>
                <a:ea typeface="楷体_GB2312" pitchFamily="1" charset="-122"/>
                <a:sym typeface="+mn-ea"/>
              </a:rPr>
              <a:t>Δ</a:t>
            </a:r>
            <a:r>
              <a:rPr lang="en-US" altLang="zh-CN" sz="2400" b="1" i="1">
                <a:latin typeface="Times New Roman" panose="02020603050405020304" pitchFamily="18" charset="0"/>
                <a:ea typeface="宋体" panose="02010600030101010101" pitchFamily="2" charset="-122"/>
                <a:sym typeface="Arial" panose="020B0604020202020204" pitchFamily="34" charset="0"/>
              </a:rPr>
              <a:t>t</a:t>
            </a:r>
            <a:r>
              <a:rPr lang="zh-CN" altLang="en-US" sz="2400" b="1">
                <a:solidFill>
                  <a:schemeClr val="tx1"/>
                </a:solidFill>
                <a:latin typeface="Times New Roman" panose="02020603050405020304" pitchFamily="18" charset="0"/>
                <a:ea typeface="宋体" panose="02010600030101010101" pitchFamily="2" charset="-122"/>
              </a:rPr>
              <a:t>                </a:t>
            </a:r>
            <a:r>
              <a:rPr lang="zh-CN" altLang="en-US" sz="2400" b="1">
                <a:latin typeface="Times New Roman" panose="02020603050405020304" pitchFamily="18" charset="0"/>
                <a:ea typeface="宋体" panose="02010600030101010101" pitchFamily="2" charset="-122"/>
              </a:rPr>
              <a:t>   </a:t>
            </a:r>
            <a:r>
              <a:rPr lang="en-US" altLang="zh-CN" sz="2800" b="1">
                <a:solidFill>
                  <a:srgbClr val="FF0000"/>
                </a:solidFill>
                <a:effectLst>
                  <a:outerShdw blurRad="38100" dist="38100" dir="2700000">
                    <a:srgbClr val="000000"/>
                  </a:outerShdw>
                </a:effectLst>
                <a:latin typeface="+mn-ea"/>
              </a:rPr>
              <a:t>3.单位：</a:t>
            </a:r>
            <a:r>
              <a:rPr lang="en-US" altLang="zh-CN" sz="2400" b="1">
                <a:solidFill>
                  <a:schemeClr val="tx1"/>
                </a:solidFill>
                <a:latin typeface="Times New Roman" panose="02020603050405020304" pitchFamily="18" charset="0"/>
                <a:ea typeface="宋体" panose="02010600030101010101" pitchFamily="2" charset="-122"/>
              </a:rPr>
              <a:t> </a:t>
            </a:r>
            <a:r>
              <a:rPr lang="zh-CN" altLang="en-US" sz="2400" b="1">
                <a:solidFill>
                  <a:schemeClr val="tx1"/>
                </a:solidFill>
                <a:latin typeface="Times New Roman" panose="02020603050405020304" pitchFamily="18" charset="0"/>
                <a:ea typeface="宋体" panose="02010600030101010101" pitchFamily="2" charset="-122"/>
              </a:rPr>
              <a:t>牛</a:t>
            </a:r>
            <a:r>
              <a:rPr lang="en-US" altLang="zh-CN" sz="2400" b="1">
                <a:solidFill>
                  <a:schemeClr val="tx1"/>
                </a:solidFill>
                <a:latin typeface="Times New Roman" panose="02020603050405020304" pitchFamily="18" charset="0"/>
                <a:ea typeface="宋体" panose="02010600030101010101" pitchFamily="2" charset="-122"/>
              </a:rPr>
              <a:t>·</a:t>
            </a:r>
            <a:r>
              <a:rPr lang="zh-CN" altLang="en-US" sz="2400" b="1">
                <a:solidFill>
                  <a:schemeClr val="tx1"/>
                </a:solidFill>
                <a:latin typeface="Times New Roman" panose="02020603050405020304" pitchFamily="18" charset="0"/>
                <a:ea typeface="宋体" panose="02010600030101010101" pitchFamily="2" charset="-122"/>
              </a:rPr>
              <a:t>秒（</a:t>
            </a:r>
            <a:r>
              <a:rPr lang="en-US" altLang="zh-CN" sz="2400" b="1">
                <a:solidFill>
                  <a:schemeClr val="tx1"/>
                </a:solidFill>
                <a:latin typeface="Times New Roman" panose="02020603050405020304" pitchFamily="18" charset="0"/>
                <a:ea typeface="宋体" panose="02010600030101010101" pitchFamily="2" charset="-122"/>
              </a:rPr>
              <a:t>N·s</a:t>
            </a:r>
            <a:r>
              <a:rPr lang="zh-CN" altLang="en-US" sz="2400" b="1">
                <a:solidFill>
                  <a:schemeClr val="tx1"/>
                </a:solidFill>
                <a:latin typeface="Times New Roman" panose="02020603050405020304" pitchFamily="18" charset="0"/>
                <a:ea typeface="宋体" panose="02010600030101010101" pitchFamily="2" charset="-122"/>
              </a:rPr>
              <a:t>）</a:t>
            </a:r>
            <a:endParaRPr lang="zh-CN" altLang="en-US" sz="2400" b="1">
              <a:solidFill>
                <a:schemeClr val="tx1"/>
              </a:solidFill>
              <a:latin typeface="Times New Roman" panose="02020603050405020304" pitchFamily="18" charset="0"/>
              <a:ea typeface="宋体" panose="02010600030101010101" pitchFamily="2" charset="-122"/>
            </a:endParaRPr>
          </a:p>
        </p:txBody>
      </p:sp>
      <p:sp>
        <p:nvSpPr>
          <p:cNvPr id="7" name="矩形 6"/>
          <p:cNvSpPr/>
          <p:nvPr/>
        </p:nvSpPr>
        <p:spPr>
          <a:xfrm>
            <a:off x="1393825" y="3881755"/>
            <a:ext cx="9652000" cy="460375"/>
          </a:xfrm>
          <a:prstGeom prst="rect">
            <a:avLst/>
          </a:prstGeom>
          <a:noFill/>
          <a:ln w="9525">
            <a:noFill/>
          </a:ln>
        </p:spPr>
        <p:txBody>
          <a:bodyPr wrap="square" anchor="t">
            <a:spAutoFit/>
          </a:bodyPr>
          <a:lstStyle/>
          <a:p>
            <a:r>
              <a:rPr lang="en-US" altLang="zh-CN" sz="2400" b="1">
                <a:solidFill>
                  <a:srgbClr val="C00000"/>
                </a:solidFill>
                <a:latin typeface="Times New Roman" panose="02020603050405020304" pitchFamily="18" charset="0"/>
                <a:ea typeface="宋体" panose="02010600030101010101" pitchFamily="2" charset="-122"/>
              </a:rPr>
              <a:t>(3)</a:t>
            </a:r>
            <a:r>
              <a:rPr lang="zh-CN" altLang="en-US" sz="2400" b="1">
                <a:solidFill>
                  <a:srgbClr val="C00000"/>
                </a:solidFill>
                <a:latin typeface="Times New Roman" panose="02020603050405020304" pitchFamily="18" charset="0"/>
                <a:ea typeface="宋体" panose="02010600030101010101" pitchFamily="2" charset="-122"/>
              </a:rPr>
              <a:t> 冲量和功不同，</a:t>
            </a:r>
            <a:r>
              <a:rPr lang="zh-CN" altLang="en-US" sz="2400" b="1">
                <a:latin typeface="Times New Roman" panose="02020603050405020304" pitchFamily="18" charset="0"/>
                <a:ea typeface="宋体" panose="02010600030101010101" pitchFamily="2" charset="-122"/>
              </a:rPr>
              <a:t>恒力在一段时间内可能不作功，但一定有冲量。</a:t>
            </a:r>
            <a:endParaRPr lang="zh-CN" altLang="en-US" sz="2400" b="1">
              <a:latin typeface="Times New Roman" panose="02020603050405020304" pitchFamily="18" charset="0"/>
              <a:ea typeface="宋体" panose="02010600030101010101" pitchFamily="2" charset="-122"/>
            </a:endParaRPr>
          </a:p>
        </p:txBody>
      </p:sp>
      <p:sp>
        <p:nvSpPr>
          <p:cNvPr id="9" name="矩形 8"/>
          <p:cNvSpPr/>
          <p:nvPr/>
        </p:nvSpPr>
        <p:spPr>
          <a:xfrm>
            <a:off x="1381125" y="4342130"/>
            <a:ext cx="9354185" cy="1198880"/>
          </a:xfrm>
          <a:prstGeom prst="rect">
            <a:avLst/>
          </a:prstGeom>
          <a:noFill/>
          <a:ln w="9525">
            <a:noFill/>
          </a:ln>
        </p:spPr>
        <p:txBody>
          <a:bodyPr wrap="square" anchor="t">
            <a:spAutoFit/>
          </a:bodyPr>
          <a:lstStyle/>
          <a:p>
            <a:r>
              <a:rPr lang="en-US" altLang="zh-CN" sz="2400" b="1">
                <a:solidFill>
                  <a:srgbClr val="C00000"/>
                </a:solidFill>
                <a:latin typeface="Times New Roman" panose="02020603050405020304" pitchFamily="18" charset="0"/>
                <a:ea typeface="宋体" panose="02010600030101010101" pitchFamily="2" charset="-122"/>
              </a:rPr>
              <a:t>(4) </a:t>
            </a:r>
            <a:r>
              <a:rPr lang="zh-CN" altLang="en-US" sz="2400" b="1">
                <a:solidFill>
                  <a:srgbClr val="C00000"/>
                </a:solidFill>
                <a:latin typeface="Times New Roman" panose="02020603050405020304" pitchFamily="18" charset="0"/>
                <a:ea typeface="宋体" panose="02010600030101010101" pitchFamily="2" charset="-122"/>
              </a:rPr>
              <a:t>冲量的计算要明确求哪个力的冲量，</a:t>
            </a:r>
            <a:r>
              <a:rPr lang="zh-CN" altLang="en-US" sz="2400" b="1">
                <a:latin typeface="Times New Roman" panose="02020603050405020304" pitchFamily="18" charset="0"/>
                <a:ea typeface="宋体" panose="02010600030101010101" pitchFamily="2" charset="-122"/>
              </a:rPr>
              <a:t>还是物体的合外力的冲量。</a:t>
            </a:r>
            <a:r>
              <a:rPr lang="en-US" altLang="zh-CN" sz="2400" b="1" i="1">
                <a:latin typeface="Times New Roman" panose="02020603050405020304" pitchFamily="18" charset="0"/>
                <a:ea typeface="宋体" panose="02010600030101010101" pitchFamily="2" charset="-122"/>
              </a:rPr>
              <a:t>I </a:t>
            </a:r>
            <a:r>
              <a:rPr lang="en-US" altLang="zh-CN" sz="2400" b="1">
                <a:latin typeface="Times New Roman" panose="02020603050405020304" pitchFamily="18" charset="0"/>
                <a:ea typeface="宋体" panose="02010600030101010101" pitchFamily="2" charset="-122"/>
              </a:rPr>
              <a:t>= </a:t>
            </a:r>
            <a:r>
              <a:rPr lang="en-US" altLang="zh-CN" sz="2400" b="1" i="1">
                <a:latin typeface="Times New Roman" panose="02020603050405020304" pitchFamily="18" charset="0"/>
                <a:ea typeface="宋体" panose="02010600030101010101" pitchFamily="2" charset="-122"/>
              </a:rPr>
              <a:t>Ft</a:t>
            </a:r>
            <a:r>
              <a:rPr lang="en-US" altLang="zh-CN" sz="2400" b="1">
                <a:latin typeface="Times New Roman" panose="02020603050405020304" pitchFamily="18" charset="0"/>
                <a:ea typeface="宋体" panose="02010600030101010101" pitchFamily="2" charset="-122"/>
              </a:rPr>
              <a:t> </a:t>
            </a:r>
            <a:r>
              <a:rPr lang="zh-CN" altLang="en-US" sz="2400" b="1">
                <a:latin typeface="Times New Roman" panose="02020603050405020304" pitchFamily="18" charset="0"/>
                <a:ea typeface="宋体" panose="02010600030101010101" pitchFamily="2" charset="-122"/>
              </a:rPr>
              <a:t>只能求恒力的冲量。若合外力是变力，则F  应该理解为变力平均值。</a:t>
            </a:r>
            <a:endParaRPr lang="zh-CN" altLang="en-US" sz="2400" b="1">
              <a:latin typeface="Times New Roman" panose="02020603050405020304" pitchFamily="18" charset="0"/>
              <a:ea typeface="宋体" panose="02010600030101010101"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33"/>
                                            </p:txEl>
                                          </p:spTgt>
                                        </p:tgtEl>
                                        <p:attrNameLst>
                                          <p:attrName>style.visibility</p:attrName>
                                        </p:attrNameLst>
                                      </p:cBhvr>
                                      <p:to>
                                        <p:strVal val="visible"/>
                                      </p:to>
                                    </p:set>
                                    <p:animEffect transition="in" filter="wipe(left)">
                                      <p:cBhvr>
                                        <p:cTn id="7" dur="500"/>
                                        <p:tgtEl>
                                          <p:spTgt spid="9">
                                            <p:txEl>
                                              <p:charRg st="0" end="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8" name="对象 17">
            <a:hlinkClick r:id="" action="ppaction://ole?verb="/>
          </p:cNvPr>
          <p:cNvGraphicFramePr>
            <a:graphicFrameLocks noChangeAspect="1"/>
          </p:cNvGraphicFramePr>
          <p:nvPr/>
        </p:nvGraphicFramePr>
        <p:xfrm>
          <a:off x="999490" y="1194435"/>
          <a:ext cx="3667760" cy="873760"/>
        </p:xfrm>
        <a:graphic>
          <a:graphicData uri="http://schemas.openxmlformats.org/presentationml/2006/ole">
            <mc:AlternateContent xmlns:mc="http://schemas.openxmlformats.org/markup-compatibility/2006">
              <mc:Choice xmlns:v="urn:schemas-microsoft-com:vml" Requires="v">
                <p:oleObj spid="_x0000_s1043" name="" r:id="rId1" imgW="1651000" imgH="393700" progId="Equation.KSEE3">
                  <p:embed/>
                </p:oleObj>
              </mc:Choice>
              <mc:Fallback>
                <p:oleObj name="" r:id="rId1" imgW="1651000" imgH="393700" progId="Equation.KSEE3">
                  <p:embed/>
                  <p:pic>
                    <p:nvPicPr>
                      <p:cNvPr id="0" name="OLE substitute image"/>
                      <p:cNvPicPr/>
                      <p:nvPr/>
                    </p:nvPicPr>
                    <p:blipFill>
                      <a:blip r:embed="rId2"/>
                      <a:stretch>
                        <a:fillRect/>
                      </a:stretch>
                    </p:blipFill>
                    <p:spPr>
                      <a:xfrm>
                        <a:off x="999490" y="1194435"/>
                        <a:ext cx="3667760" cy="873760"/>
                      </a:xfrm>
                      <a:prstGeom prst="rect">
                        <a:avLst/>
                      </a:prstGeom>
                    </p:spPr>
                  </p:pic>
                </p:oleObj>
              </mc:Fallback>
            </mc:AlternateContent>
          </a:graphicData>
        </a:graphic>
      </p:graphicFrame>
      <p:sp>
        <p:nvSpPr>
          <p:cNvPr id="2784280" name="Text Box 24"/>
          <p:cNvSpPr txBox="1"/>
          <p:nvPr/>
        </p:nvSpPr>
        <p:spPr>
          <a:xfrm>
            <a:off x="6512878" y="1354455"/>
            <a:ext cx="5159375" cy="553085"/>
          </a:xfrm>
          <a:prstGeom prst="rect">
            <a:avLst/>
          </a:prstGeom>
          <a:noFill/>
          <a:ln w="9525">
            <a:noFill/>
          </a:ln>
        </p:spPr>
        <p:txBody>
          <a:bodyPr wrap="square" anchor="t">
            <a:spAutoFit/>
          </a:bodyPr>
          <a:lstStyle/>
          <a:p>
            <a:r>
              <a:rPr lang="en-US" altLang="zh-CN" sz="2600" b="1" i="1">
                <a:latin typeface="Times New Roman" panose="02020603050405020304" pitchFamily="18" charset="0"/>
                <a:ea typeface="宋体" panose="02010600030101010101" pitchFamily="2" charset="-122"/>
              </a:rPr>
              <a:t>          </a:t>
            </a:r>
            <a:r>
              <a:rPr lang="zh-CN" altLang="en-US" sz="2600" b="1" i="1">
                <a:latin typeface="Times New Roman" panose="02020603050405020304" pitchFamily="18" charset="0"/>
                <a:ea typeface="宋体" panose="02010600030101010101" pitchFamily="2" charset="-122"/>
              </a:rPr>
              <a:t> </a:t>
            </a:r>
            <a:r>
              <a:rPr lang="en-US" altLang="zh-CN" sz="2600" b="1" i="1">
                <a:latin typeface="Times New Roman" panose="02020603050405020304" pitchFamily="18" charset="0"/>
                <a:ea typeface="宋体" panose="02010600030101010101" pitchFamily="2" charset="-122"/>
              </a:rPr>
              <a:t> </a:t>
            </a:r>
            <a:r>
              <a:rPr lang="en-US" altLang="zh-CN" sz="3000" b="1" i="1">
                <a:solidFill>
                  <a:srgbClr val="FF0000"/>
                </a:solidFill>
                <a:latin typeface="Times New Roman" panose="02020603050405020304" pitchFamily="18" charset="0"/>
                <a:ea typeface="宋体" panose="02010600030101010101" pitchFamily="2" charset="-122"/>
                <a:sym typeface="+mn-ea"/>
              </a:rPr>
              <a:t>Ft </a:t>
            </a:r>
            <a:r>
              <a:rPr lang="en-US" altLang="zh-CN" sz="3000" b="1">
                <a:solidFill>
                  <a:srgbClr val="FF0000"/>
                </a:solidFill>
                <a:latin typeface="Times New Roman" panose="02020603050405020304" pitchFamily="18" charset="0"/>
                <a:ea typeface="宋体" panose="02010600030101010101" pitchFamily="2" charset="-122"/>
                <a:sym typeface="+mn-ea"/>
              </a:rPr>
              <a:t>= </a:t>
            </a:r>
            <a:r>
              <a:rPr lang="en-US" altLang="zh-CN" sz="3000" b="1" i="1">
                <a:solidFill>
                  <a:srgbClr val="FF0000"/>
                </a:solidFill>
                <a:latin typeface="Times New Roman" panose="02020603050405020304" pitchFamily="18" charset="0"/>
                <a:ea typeface="宋体" panose="02010600030101010101" pitchFamily="2" charset="-122"/>
                <a:sym typeface="+mn-ea"/>
              </a:rPr>
              <a:t>mv' </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n-US" altLang="zh-CN" sz="3000" b="1" i="1">
                <a:solidFill>
                  <a:srgbClr val="FF0000"/>
                </a:solidFill>
                <a:latin typeface="Times New Roman" panose="02020603050405020304" pitchFamily="18" charset="0"/>
                <a:ea typeface="宋体" panose="02010600030101010101" pitchFamily="2" charset="-122"/>
                <a:sym typeface="+mn-ea"/>
              </a:rPr>
              <a:t> mv</a:t>
            </a:r>
            <a:r>
              <a:rPr lang="en-US" altLang="zh-CN" sz="3000" b="1" baseline="-25000">
                <a:solidFill>
                  <a:srgbClr val="FF0000"/>
                </a:solidFill>
                <a:latin typeface="Times New Roman" panose="02020603050405020304" pitchFamily="18" charset="0"/>
                <a:ea typeface="宋体" panose="02010600030101010101" pitchFamily="2" charset="-122"/>
                <a:sym typeface="+mn-ea"/>
              </a:rPr>
              <a:t>0</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l-GR" altLang="zh-CN" sz="3000" b="1">
                <a:solidFill>
                  <a:srgbClr val="FF0000"/>
                </a:solidFill>
                <a:latin typeface="Times New Roman" panose="02020603050405020304" pitchFamily="18" charset="0"/>
                <a:ea typeface="楷体_GB2312" pitchFamily="1" charset="-122"/>
                <a:sym typeface="+mn-ea"/>
              </a:rPr>
              <a:t>Δ</a:t>
            </a:r>
            <a:r>
              <a:rPr lang="en-US" altLang="zh-CN" sz="3000" b="1" i="1">
                <a:solidFill>
                  <a:srgbClr val="FF0000"/>
                </a:solidFill>
                <a:latin typeface="Times New Roman" panose="02020603050405020304" pitchFamily="18" charset="0"/>
                <a:ea typeface="楷体_GB2312" pitchFamily="1" charset="-122"/>
                <a:sym typeface="+mn-ea"/>
              </a:rPr>
              <a:t>p </a:t>
            </a:r>
            <a:endParaRPr lang="en-US" altLang="zh-CN" sz="3000" b="1">
              <a:solidFill>
                <a:srgbClr val="FF0000"/>
              </a:solidFill>
              <a:latin typeface="Times New Roman" panose="02020603050405020304" pitchFamily="18" charset="0"/>
              <a:ea typeface="宋体" panose="02010600030101010101" pitchFamily="2" charset="-122"/>
              <a:sym typeface="+mn-ea"/>
            </a:endParaRPr>
          </a:p>
        </p:txBody>
      </p:sp>
      <p:sp>
        <p:nvSpPr>
          <p:cNvPr id="4" name="矩形 3"/>
          <p:cNvSpPr/>
          <p:nvPr/>
        </p:nvSpPr>
        <p:spPr>
          <a:xfrm>
            <a:off x="1616075" y="614680"/>
            <a:ext cx="2019300" cy="645160"/>
          </a:xfrm>
          <a:prstGeom prst="rect">
            <a:avLst/>
          </a:prstGeom>
          <a:noFill/>
          <a:ln>
            <a:noFill/>
          </a:ln>
        </p:spPr>
        <p:txBody>
          <a:bodyPr wrap="none" rtlCol="0" anchor="t">
            <a:spAutoFit/>
          </a:bodyPr>
          <a:lstStyle/>
          <a:p>
            <a:pPr algn="ctr"/>
            <a:r>
              <a:rPr lang="zh-CN" altLang="en-US" sz="3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动能定理</a:t>
            </a:r>
            <a:endParaRPr lang="zh-CN" altLang="en-US" sz="3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7" name="矩形 6"/>
          <p:cNvSpPr/>
          <p:nvPr/>
        </p:nvSpPr>
        <p:spPr>
          <a:xfrm>
            <a:off x="8239760" y="614680"/>
            <a:ext cx="2019300" cy="645160"/>
          </a:xfrm>
          <a:prstGeom prst="rect">
            <a:avLst/>
          </a:prstGeom>
          <a:noFill/>
          <a:ln>
            <a:noFill/>
          </a:ln>
        </p:spPr>
        <p:txBody>
          <a:bodyPr wrap="none" rtlCol="0" anchor="t">
            <a:spAutoFit/>
          </a:bodyPr>
          <a:lstStyle/>
          <a:p>
            <a:pPr algn="ctr"/>
            <a:r>
              <a:rPr lang="zh-CN" altLang="en-US" sz="3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动量定理</a:t>
            </a:r>
            <a:endParaRPr lang="zh-CN" altLang="en-US" sz="3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39939" name="文本框 39938"/>
          <p:cNvSpPr txBox="1"/>
          <p:nvPr/>
        </p:nvSpPr>
        <p:spPr>
          <a:xfrm>
            <a:off x="614045" y="2053590"/>
            <a:ext cx="11395075" cy="583565"/>
          </a:xfrm>
          <a:prstGeom prst="rect">
            <a:avLst/>
          </a:prstGeom>
          <a:noFill/>
          <a:ln w="9525">
            <a:noFill/>
          </a:ln>
        </p:spPr>
        <p:txBody>
          <a:bodyPr wrap="square">
            <a:spAutoFit/>
          </a:bodyPr>
          <a:lstStyle/>
          <a:p>
            <a:pPr>
              <a:spcBef>
                <a:spcPct val="50000"/>
              </a:spcBef>
              <a:buClr>
                <a:schemeClr val="bg1"/>
              </a:buClr>
            </a:pPr>
            <a:r>
              <a:rPr lang="en-US" altLang="zh-CN" sz="3200" b="1" noProof="1">
                <a:effectLst>
                  <a:outerShdw blurRad="38100" dist="38100" dir="2700000">
                    <a:srgbClr val="FFFFFF"/>
                  </a:outerShdw>
                </a:effectLst>
                <a:latin typeface="黑体" panose="02010609060101010101" pitchFamily="49" charset="-122"/>
                <a:ea typeface="黑体" panose="02010609060101010101" pitchFamily="49" charset="-122"/>
                <a:cs typeface="+mn-cs"/>
              </a:rPr>
              <a:t> </a:t>
            </a:r>
            <a:r>
              <a:rPr lang="en-US" altLang="zh-CN" sz="2800" b="1" noProof="1">
                <a:effectLst>
                  <a:outerShdw blurRad="38100" dist="38100" dir="2700000">
                    <a:srgbClr val="FFFFFF"/>
                  </a:outerShdw>
                </a:effectLst>
                <a:latin typeface="+mn-ea"/>
                <a:ea typeface="+mn-ea"/>
                <a:cs typeface="+mn-cs"/>
              </a:rPr>
              <a:t>1</a:t>
            </a:r>
            <a:r>
              <a:rPr lang="zh-CN" altLang="en-US" sz="2800" b="1" noProof="1">
                <a:effectLst>
                  <a:outerShdw blurRad="38100" dist="38100" dir="2700000">
                    <a:srgbClr val="FFFFFF"/>
                  </a:outerShdw>
                </a:effectLst>
                <a:latin typeface="+mn-ea"/>
                <a:ea typeface="+mn-ea"/>
                <a:cs typeface="+mn-cs"/>
              </a:rPr>
              <a:t>、</a:t>
            </a:r>
            <a:r>
              <a:rPr lang="zh-CN" altLang="en-US" sz="2800" b="1" noProof="1">
                <a:solidFill>
                  <a:srgbClr val="FF0000"/>
                </a:solidFill>
                <a:effectLst>
                  <a:outerShdw blurRad="38100" dist="38100" dir="2700000">
                    <a:srgbClr val="000000"/>
                  </a:outerShdw>
                </a:effectLst>
                <a:latin typeface="+mn-ea"/>
                <a:ea typeface="+mn-ea"/>
                <a:cs typeface="+mn-cs"/>
              </a:rPr>
              <a:t>内容：</a:t>
            </a:r>
            <a:r>
              <a:rPr lang="zh-CN" altLang="en-US" sz="2400" b="1" noProof="1">
                <a:effectLst>
                  <a:outerShdw blurRad="38100" dist="38100" dir="2700000">
                    <a:srgbClr val="FFFFFF"/>
                  </a:outerShdw>
                </a:effectLst>
                <a:latin typeface="+mn-ea"/>
                <a:ea typeface="+mn-ea"/>
                <a:cs typeface="+mn-cs"/>
              </a:rPr>
              <a:t>物体在一个过程中所受力的冲量等于它在这个过程始末的动量变化量。</a:t>
            </a:r>
            <a:endParaRPr lang="zh-CN" altLang="en-US" sz="2400" b="1" noProof="1">
              <a:effectLst>
                <a:outerShdw blurRad="38100" dist="38100" dir="2700000">
                  <a:srgbClr val="FFFFFF"/>
                </a:outerShdw>
              </a:effectLst>
              <a:latin typeface="+mn-ea"/>
              <a:ea typeface="+mn-ea"/>
            </a:endParaRPr>
          </a:p>
        </p:txBody>
      </p:sp>
      <p:sp>
        <p:nvSpPr>
          <p:cNvPr id="39940" name="文本框 39939"/>
          <p:cNvSpPr txBox="1"/>
          <p:nvPr/>
        </p:nvSpPr>
        <p:spPr>
          <a:xfrm>
            <a:off x="608648" y="2668270"/>
            <a:ext cx="3240088" cy="583565"/>
          </a:xfrm>
          <a:prstGeom prst="rect">
            <a:avLst/>
          </a:prstGeom>
          <a:noFill/>
          <a:ln w="9525">
            <a:noFill/>
          </a:ln>
        </p:spPr>
        <p:txBody>
          <a:bodyPr>
            <a:spAutoFit/>
          </a:bodyPr>
          <a:lstStyle/>
          <a:p>
            <a:pPr>
              <a:spcBef>
                <a:spcPct val="50000"/>
              </a:spcBef>
              <a:buClr>
                <a:schemeClr val="bg1"/>
              </a:buClr>
            </a:pPr>
            <a:r>
              <a:rPr lang="en-US" altLang="zh-CN" sz="3200" b="1" noProof="1">
                <a:effectLst>
                  <a:outerShdw blurRad="38100" dist="38100" dir="2700000">
                    <a:srgbClr val="FFFFFF"/>
                  </a:outerShdw>
                </a:effectLst>
                <a:latin typeface="黑体" panose="02010609060101010101" pitchFamily="49" charset="-122"/>
                <a:ea typeface="黑体" panose="02010609060101010101" pitchFamily="49" charset="-122"/>
                <a:cs typeface="+mn-cs"/>
              </a:rPr>
              <a:t> </a:t>
            </a:r>
            <a:r>
              <a:rPr lang="en-US" altLang="zh-CN" sz="2800" b="1" noProof="1">
                <a:effectLst>
                  <a:outerShdw blurRad="38100" dist="38100" dir="2700000">
                    <a:srgbClr val="FFFFFF"/>
                  </a:outerShdw>
                </a:effectLst>
                <a:latin typeface="+mn-ea"/>
                <a:ea typeface="+mn-ea"/>
                <a:cs typeface="+mn-cs"/>
              </a:rPr>
              <a:t>2</a:t>
            </a:r>
            <a:r>
              <a:rPr lang="zh-CN" altLang="en-US" sz="2800" b="1" noProof="1">
                <a:effectLst>
                  <a:outerShdw blurRad="38100" dist="38100" dir="2700000">
                    <a:srgbClr val="FFFFFF"/>
                  </a:outerShdw>
                </a:effectLst>
                <a:latin typeface="+mn-ea"/>
                <a:ea typeface="+mn-ea"/>
                <a:cs typeface="+mn-cs"/>
              </a:rPr>
              <a:t>、</a:t>
            </a:r>
            <a:r>
              <a:rPr lang="zh-CN" altLang="en-US" sz="2800" b="1" noProof="1">
                <a:solidFill>
                  <a:srgbClr val="FF0000"/>
                </a:solidFill>
                <a:effectLst>
                  <a:outerShdw blurRad="38100" dist="38100" dir="2700000">
                    <a:srgbClr val="000000"/>
                  </a:outerShdw>
                </a:effectLst>
                <a:latin typeface="+mn-ea"/>
                <a:ea typeface="+mn-ea"/>
                <a:cs typeface="+mn-cs"/>
              </a:rPr>
              <a:t>表达式：</a:t>
            </a:r>
            <a:endParaRPr lang="zh-CN" altLang="en-US" sz="2800" b="1" noProof="1">
              <a:solidFill>
                <a:srgbClr val="FF0000"/>
              </a:solidFill>
              <a:effectLst>
                <a:outerShdw blurRad="38100" dist="38100" dir="2700000">
                  <a:srgbClr val="000000"/>
                </a:outerShdw>
              </a:effectLst>
              <a:latin typeface="+mn-ea"/>
              <a:ea typeface="+mn-ea"/>
            </a:endParaRPr>
          </a:p>
        </p:txBody>
      </p:sp>
      <p:graphicFrame>
        <p:nvGraphicFramePr>
          <p:cNvPr id="39941" name="对象 39940"/>
          <p:cNvGraphicFramePr>
            <a:graphicFrameLocks noGrp="1"/>
          </p:cNvGraphicFramePr>
          <p:nvPr/>
        </p:nvGraphicFramePr>
        <p:xfrm>
          <a:off x="2926874" y="2711609"/>
          <a:ext cx="2552700" cy="539115"/>
        </p:xfrm>
        <a:graphic>
          <a:graphicData uri="http://schemas.openxmlformats.org/presentationml/2006/ole">
            <mc:AlternateContent xmlns:mc="http://schemas.openxmlformats.org/markup-compatibility/2006">
              <mc:Choice xmlns:v="urn:schemas-microsoft-com:vml" Requires="v">
                <p:oleObj spid="_x0000_s1044" name="" r:id="rId3" imgW="862965" imgH="177165" progId="Equation.DSMT4">
                  <p:embed/>
                </p:oleObj>
              </mc:Choice>
              <mc:Fallback>
                <p:oleObj name="" r:id="rId3" imgW="862965" imgH="177165" progId="Equation.DSMT4">
                  <p:embed/>
                  <p:pic>
                    <p:nvPicPr>
                      <p:cNvPr id="0" name="OLE substitute image"/>
                      <p:cNvPicPr/>
                      <p:nvPr/>
                    </p:nvPicPr>
                    <p:blipFill>
                      <a:blip r:embed="rId4"/>
                      <a:stretch>
                        <a:fillRect/>
                      </a:stretch>
                    </p:blipFill>
                    <p:spPr>
                      <a:xfrm>
                        <a:off x="2926874" y="2711609"/>
                        <a:ext cx="2552700" cy="539115"/>
                      </a:xfrm>
                      <a:prstGeom prst="rect">
                        <a:avLst/>
                      </a:prstGeom>
                      <a:noFill/>
                      <a:ln w="38100">
                        <a:miter/>
                      </a:ln>
                    </p:spPr>
                  </p:pic>
                </p:oleObj>
              </mc:Fallback>
            </mc:AlternateContent>
          </a:graphicData>
        </a:graphic>
      </p:graphicFrame>
      <p:sp>
        <p:nvSpPr>
          <p:cNvPr id="39944" name="文本框 39943"/>
          <p:cNvSpPr txBox="1"/>
          <p:nvPr/>
        </p:nvSpPr>
        <p:spPr>
          <a:xfrm>
            <a:off x="401320" y="3152140"/>
            <a:ext cx="2139315" cy="583565"/>
          </a:xfrm>
          <a:prstGeom prst="rect">
            <a:avLst/>
          </a:prstGeom>
          <a:noFill/>
          <a:ln w="9525">
            <a:noFill/>
          </a:ln>
        </p:spPr>
        <p:txBody>
          <a:bodyPr wrap="square">
            <a:spAutoFit/>
          </a:bodyPr>
          <a:lstStyle/>
          <a:p>
            <a:pPr>
              <a:spcBef>
                <a:spcPct val="50000"/>
              </a:spcBef>
              <a:buClr>
                <a:schemeClr val="bg1"/>
              </a:buClr>
            </a:pPr>
            <a:r>
              <a:rPr lang="en-US" altLang="zh-CN" sz="3200" b="1" noProof="1">
                <a:effectLst>
                  <a:outerShdw blurRad="38100" dist="38100" dir="2700000">
                    <a:srgbClr val="FFFFFF"/>
                  </a:outerShdw>
                </a:effectLst>
                <a:latin typeface="黑体" panose="02010609060101010101" pitchFamily="49" charset="-122"/>
                <a:ea typeface="黑体" panose="02010609060101010101" pitchFamily="49" charset="-122"/>
                <a:cs typeface="+mn-cs"/>
              </a:rPr>
              <a:t>  </a:t>
            </a:r>
            <a:r>
              <a:rPr lang="en-US" altLang="zh-CN" sz="2800" b="1" noProof="1">
                <a:effectLst>
                  <a:outerShdw blurRad="38100" dist="38100" dir="2700000">
                    <a:srgbClr val="FFFFFF"/>
                  </a:outerShdw>
                </a:effectLst>
                <a:latin typeface="+mn-ea"/>
                <a:ea typeface="+mn-ea"/>
                <a:cs typeface="+mn-cs"/>
              </a:rPr>
              <a:t>3</a:t>
            </a:r>
            <a:r>
              <a:rPr lang="zh-CN" altLang="en-US" sz="2800" b="1" noProof="1">
                <a:effectLst>
                  <a:outerShdw blurRad="38100" dist="38100" dir="2700000">
                    <a:srgbClr val="FFFFFF"/>
                  </a:outerShdw>
                </a:effectLst>
                <a:latin typeface="+mn-ea"/>
                <a:ea typeface="+mn-ea"/>
                <a:cs typeface="+mn-cs"/>
              </a:rPr>
              <a:t>、</a:t>
            </a:r>
            <a:r>
              <a:rPr lang="zh-CN" altLang="en-US" sz="2800" b="1" noProof="1">
                <a:solidFill>
                  <a:srgbClr val="FF0000"/>
                </a:solidFill>
                <a:effectLst>
                  <a:outerShdw blurRad="38100" dist="38100" dir="2700000">
                    <a:srgbClr val="000000"/>
                  </a:outerShdw>
                </a:effectLst>
                <a:latin typeface="+mn-ea"/>
                <a:ea typeface="+mn-ea"/>
                <a:cs typeface="+mn-cs"/>
              </a:rPr>
              <a:t>理解：</a:t>
            </a:r>
            <a:endParaRPr lang="zh-CN" altLang="en-US" sz="2800" b="1" noProof="1">
              <a:solidFill>
                <a:srgbClr val="FF0000"/>
              </a:solidFill>
              <a:effectLst>
                <a:outerShdw blurRad="38100" dist="38100" dir="2700000">
                  <a:srgbClr val="000000"/>
                </a:outerShdw>
              </a:effectLst>
              <a:latin typeface="+mn-ea"/>
              <a:ea typeface="+mn-ea"/>
            </a:endParaRPr>
          </a:p>
        </p:txBody>
      </p:sp>
      <p:sp>
        <p:nvSpPr>
          <p:cNvPr id="39946" name="文本框 39945"/>
          <p:cNvSpPr txBox="1"/>
          <p:nvPr/>
        </p:nvSpPr>
        <p:spPr>
          <a:xfrm>
            <a:off x="796608" y="3735388"/>
            <a:ext cx="7634288" cy="460375"/>
          </a:xfrm>
          <a:prstGeom prst="rect">
            <a:avLst/>
          </a:prstGeom>
          <a:noFill/>
          <a:ln w="9525">
            <a:noFill/>
          </a:ln>
        </p:spPr>
        <p:txBody>
          <a:bodyPr>
            <a:spAutoFit/>
          </a:bodyPr>
          <a:lstStyle/>
          <a:p>
            <a:pPr>
              <a:spcBef>
                <a:spcPct val="50000"/>
              </a:spcBef>
              <a:buClr>
                <a:schemeClr val="bg1"/>
              </a:buClr>
            </a:pPr>
            <a:r>
              <a:rPr lang="zh-CN" altLang="en-US" sz="2400" b="1" noProof="1">
                <a:effectLst>
                  <a:outerShdw blurRad="38100" dist="38100" dir="2700000">
                    <a:srgbClr val="FFFFFF"/>
                  </a:outerShdw>
                </a:effectLst>
                <a:latin typeface="+mn-ea"/>
                <a:ea typeface="+mn-ea"/>
                <a:cs typeface="+mn-cs"/>
              </a:rPr>
              <a:t>（</a:t>
            </a:r>
            <a:r>
              <a:rPr lang="en-US" altLang="zh-CN" sz="2400" b="1" noProof="1">
                <a:effectLst>
                  <a:outerShdw blurRad="38100" dist="38100" dir="2700000">
                    <a:srgbClr val="FFFFFF"/>
                  </a:outerShdw>
                </a:effectLst>
                <a:latin typeface="+mn-ea"/>
                <a:ea typeface="+mn-ea"/>
                <a:cs typeface="+mn-cs"/>
              </a:rPr>
              <a:t>1</a:t>
            </a:r>
            <a:r>
              <a:rPr lang="zh-CN" altLang="en-US" sz="2400" b="1" noProof="1">
                <a:effectLst>
                  <a:outerShdw blurRad="38100" dist="38100" dir="2700000">
                    <a:srgbClr val="FFFFFF"/>
                  </a:outerShdw>
                </a:effectLst>
                <a:latin typeface="+mn-ea"/>
                <a:ea typeface="+mn-ea"/>
                <a:cs typeface="+mn-cs"/>
              </a:rPr>
              <a:t>）表明合外力的冲量是动量变化的原因；</a:t>
            </a:r>
            <a:endParaRPr lang="zh-CN" altLang="en-US" sz="2400" b="1" noProof="1">
              <a:effectLst>
                <a:outerShdw blurRad="38100" dist="38100" dir="2700000">
                  <a:srgbClr val="FFFFFF"/>
                </a:outerShdw>
              </a:effectLst>
              <a:latin typeface="+mn-ea"/>
              <a:ea typeface="+mn-ea"/>
              <a:cs typeface="+mn-cs"/>
            </a:endParaRPr>
          </a:p>
        </p:txBody>
      </p:sp>
      <p:sp>
        <p:nvSpPr>
          <p:cNvPr id="39947" name="文本框 39946"/>
          <p:cNvSpPr txBox="1"/>
          <p:nvPr/>
        </p:nvSpPr>
        <p:spPr>
          <a:xfrm>
            <a:off x="796925" y="4196080"/>
            <a:ext cx="10462895" cy="460375"/>
          </a:xfrm>
          <a:prstGeom prst="rect">
            <a:avLst/>
          </a:prstGeom>
          <a:noFill/>
          <a:ln w="9525">
            <a:noFill/>
          </a:ln>
        </p:spPr>
        <p:txBody>
          <a:bodyPr wrap="square">
            <a:spAutoFit/>
          </a:bodyPr>
          <a:lstStyle/>
          <a:p>
            <a:pPr>
              <a:spcBef>
                <a:spcPct val="50000"/>
              </a:spcBef>
              <a:buClr>
                <a:schemeClr val="bg1"/>
              </a:buClr>
            </a:pPr>
            <a:r>
              <a:rPr lang="zh-CN" altLang="en-US" sz="2400" b="1" noProof="1">
                <a:effectLst>
                  <a:outerShdw blurRad="38100" dist="38100" dir="2700000">
                    <a:srgbClr val="FFFFFF"/>
                  </a:outerShdw>
                </a:effectLst>
                <a:latin typeface="+mn-ea"/>
                <a:ea typeface="+mn-ea"/>
                <a:cs typeface="+mn-cs"/>
              </a:rPr>
              <a:t>（</a:t>
            </a:r>
            <a:r>
              <a:rPr lang="en-US" altLang="zh-CN" sz="2400" b="1" noProof="1">
                <a:effectLst>
                  <a:outerShdw blurRad="38100" dist="38100" dir="2700000">
                    <a:srgbClr val="FFFFFF"/>
                  </a:outerShdw>
                </a:effectLst>
                <a:latin typeface="+mn-ea"/>
                <a:ea typeface="+mn-ea"/>
                <a:cs typeface="+mn-cs"/>
              </a:rPr>
              <a:t>2</a:t>
            </a:r>
            <a:r>
              <a:rPr lang="zh-CN" altLang="en-US" sz="2400" b="1" noProof="1">
                <a:effectLst>
                  <a:outerShdw blurRad="38100" dist="38100" dir="2700000">
                    <a:srgbClr val="FFFFFF"/>
                  </a:outerShdw>
                </a:effectLst>
                <a:latin typeface="+mn-ea"/>
                <a:ea typeface="+mn-ea"/>
                <a:cs typeface="+mn-cs"/>
              </a:rPr>
              <a:t>）动量定理是矢量式，合外力的冲量方向与物体动量变化的方向相同。</a:t>
            </a:r>
            <a:endParaRPr lang="zh-CN" altLang="en-US" sz="2400" b="1" noProof="1">
              <a:effectLst>
                <a:outerShdw blurRad="38100" dist="38100" dir="2700000">
                  <a:srgbClr val="FFFFFF"/>
                </a:outerShdw>
              </a:effectLst>
              <a:latin typeface="+mn-ea"/>
              <a:ea typeface="+mn-ea"/>
              <a:cs typeface="+mn-cs"/>
            </a:endParaRPr>
          </a:p>
        </p:txBody>
      </p:sp>
      <p:grpSp>
        <p:nvGrpSpPr>
          <p:cNvPr id="8" name="组合 7"/>
          <p:cNvGrpSpPr/>
          <p:nvPr/>
        </p:nvGrpSpPr>
        <p:grpSpPr>
          <a:xfrm>
            <a:off x="798195" y="4485640"/>
            <a:ext cx="11060430" cy="1753235"/>
            <a:chOff x="323528" y="1556792"/>
            <a:chExt cx="8208912" cy="1753477"/>
          </a:xfrm>
        </p:grpSpPr>
        <p:sp>
          <p:nvSpPr>
            <p:cNvPr id="27659" name="Rectangle 2"/>
            <p:cNvSpPr/>
            <p:nvPr/>
          </p:nvSpPr>
          <p:spPr>
            <a:xfrm>
              <a:off x="323528" y="1556792"/>
              <a:ext cx="8208912" cy="1753477"/>
            </a:xfrm>
            <a:prstGeom prst="rect">
              <a:avLst/>
            </a:prstGeom>
            <a:noFill/>
            <a:ln w="9525">
              <a:noFill/>
            </a:ln>
          </p:spPr>
          <p:txBody>
            <a:bodyPr wrap="square" anchor="t">
              <a:spAutoFit/>
            </a:bodyPr>
            <a:lstStyle/>
            <a:p>
              <a:pPr algn="just">
                <a:lnSpc>
                  <a:spcPct val="150000"/>
                </a:lnSpc>
              </a:pPr>
              <a:r>
                <a:rPr lang="zh-CN" altLang="en-US" sz="2400" b="1">
                  <a:solidFill>
                    <a:srgbClr val="FF0000"/>
                  </a:solidFill>
                  <a:latin typeface="Times New Roman" panose="02020603050405020304" pitchFamily="18" charset="0"/>
                  <a:ea typeface="宋体" panose="02010600030101010101" pitchFamily="2" charset="-122"/>
                </a:rPr>
                <a:t>（</a:t>
              </a:r>
              <a:r>
                <a:rPr lang="en-US" altLang="zh-CN" sz="2400" b="1">
                  <a:solidFill>
                    <a:srgbClr val="FF0000"/>
                  </a:solidFill>
                  <a:latin typeface="Times New Roman" panose="02020603050405020304" pitchFamily="18" charset="0"/>
                  <a:ea typeface="宋体" panose="02010600030101010101" pitchFamily="2" charset="-122"/>
                </a:rPr>
                <a:t>3</a:t>
              </a:r>
              <a:r>
                <a:rPr lang="zh-CN" altLang="en-US" sz="2400" b="1">
                  <a:solidFill>
                    <a:srgbClr val="FF0000"/>
                  </a:solidFill>
                  <a:latin typeface="Times New Roman" panose="02020603050405020304" pitchFamily="18" charset="0"/>
                  <a:ea typeface="宋体" panose="02010600030101010101" pitchFamily="2" charset="-122"/>
                </a:rPr>
                <a:t>）动量的变化率：</a:t>
              </a:r>
              <a:r>
                <a:rPr lang="zh-CN" altLang="en-US" sz="2400" b="1">
                  <a:latin typeface="Times New Roman" panose="02020603050405020304" pitchFamily="18" charset="0"/>
                  <a:ea typeface="宋体" panose="02010600030101010101" pitchFamily="2" charset="-122"/>
                </a:rPr>
                <a:t>动量的变化跟发生这一变化所用的时间的比值。由动量定理，得    </a:t>
              </a:r>
              <a:r>
                <a:rPr lang="el-GR" altLang="zh-CN" sz="2400" b="1">
                  <a:solidFill>
                    <a:srgbClr val="FF0000"/>
                  </a:solidFill>
                  <a:latin typeface="Times New Roman" panose="02020603050405020304" pitchFamily="18" charset="0"/>
                  <a:ea typeface="宋体" panose="02010600030101010101" pitchFamily="2" charset="-122"/>
                </a:rPr>
                <a:t> </a:t>
              </a:r>
              <a:r>
                <a:rPr lang="en-US" altLang="zh-CN" sz="2400" b="1">
                  <a:solidFill>
                    <a:srgbClr val="FF0000"/>
                  </a:solidFill>
                  <a:latin typeface="Times New Roman" panose="02020603050405020304" pitchFamily="18" charset="0"/>
                  <a:ea typeface="宋体" panose="02010600030101010101" pitchFamily="2" charset="-122"/>
                </a:rPr>
                <a:t>       </a:t>
              </a:r>
              <a:r>
                <a:rPr lang="zh-CN" altLang="en-US" sz="2400" b="1">
                  <a:latin typeface="Times New Roman" panose="02020603050405020304" pitchFamily="18" charset="0"/>
                  <a:ea typeface="宋体" panose="02010600030101010101" pitchFamily="2" charset="-122"/>
                </a:rPr>
                <a:t>，可见，动量的变化率等于物体所受的合力。</a:t>
              </a:r>
              <a:r>
                <a:rPr lang="zh-CN" altLang="en-US" sz="2400" b="1" u="sng">
                  <a:solidFill>
                    <a:srgbClr val="FF0000"/>
                  </a:solidFill>
                  <a:latin typeface="Times New Roman" panose="02020603050405020304" pitchFamily="18" charset="0"/>
                  <a:ea typeface="宋体" panose="02010600030101010101" pitchFamily="2" charset="-122"/>
                </a:rPr>
                <a:t>当动量变化较快时，物体所受合力较大，反之较小；当动量均匀变化时，物体所受合力为恒力。</a:t>
              </a:r>
              <a:endParaRPr lang="zh-CN" altLang="en-US" sz="2400" b="1" u="sng">
                <a:solidFill>
                  <a:srgbClr val="FF0000"/>
                </a:solidFill>
                <a:latin typeface="Times New Roman" panose="02020603050405020304" pitchFamily="18" charset="0"/>
                <a:ea typeface="宋体" panose="02010600030101010101" pitchFamily="2" charset="-122"/>
              </a:endParaRPr>
            </a:p>
          </p:txBody>
        </p:sp>
        <p:graphicFrame>
          <p:nvGraphicFramePr>
            <p:cNvPr id="27660" name="对象 1"/>
            <p:cNvGraphicFramePr>
              <a:graphicFrameLocks noChangeAspect="1"/>
            </p:cNvGraphicFramePr>
            <p:nvPr/>
          </p:nvGraphicFramePr>
          <p:xfrm>
            <a:off x="591220" y="2097887"/>
            <a:ext cx="779041" cy="608414"/>
          </p:xfrm>
          <a:graphic>
            <a:graphicData uri="http://schemas.openxmlformats.org/presentationml/2006/ole">
              <mc:AlternateContent xmlns:mc="http://schemas.openxmlformats.org/markup-compatibility/2006">
                <mc:Choice xmlns:v="urn:schemas-microsoft-com:vml" Requires="v">
                  <p:oleObj spid="_x0000_s1045" name="" r:id="rId5" imgW="12496800" imgH="9753600" progId="Equation.DSMT4">
                    <p:embed/>
                  </p:oleObj>
                </mc:Choice>
                <mc:Fallback>
                  <p:oleObj name="" r:id="rId5" imgW="12496800" imgH="9753600" progId="Equation.DSMT4">
                    <p:embed/>
                    <p:pic>
                      <p:nvPicPr>
                        <p:cNvPr id="0" name="OLE substitute image"/>
                        <p:cNvPicPr/>
                        <p:nvPr/>
                      </p:nvPicPr>
                      <p:blipFill>
                        <a:blip r:embed="rId6"/>
                        <a:stretch>
                          <a:fillRect/>
                        </a:stretch>
                      </p:blipFill>
                      <p:spPr>
                        <a:xfrm>
                          <a:off x="591220" y="2097887"/>
                          <a:ext cx="779041" cy="608414"/>
                        </a:xfrm>
                        <a:prstGeom prst="rect">
                          <a:avLst/>
                        </a:prstGeom>
                        <a:noFill/>
                        <a:ln w="38100">
                          <a:noFill/>
                          <a:miter/>
                        </a:ln>
                      </p:spPr>
                    </p:pic>
                  </p:oleObj>
                </mc:Fallback>
              </mc:AlternateContent>
            </a:graphicData>
          </a:graphic>
        </p:graphicFrame>
      </p:grpSp>
      <p:graphicFrame>
        <p:nvGraphicFramePr>
          <p:cNvPr id="9" name="对象 1"/>
          <p:cNvGraphicFramePr>
            <a:graphicFrameLocks noChangeAspect="1"/>
          </p:cNvGraphicFramePr>
          <p:nvPr/>
        </p:nvGraphicFramePr>
        <p:xfrm>
          <a:off x="6069330" y="2577465"/>
          <a:ext cx="1424940" cy="826770"/>
        </p:xfrm>
        <a:graphic>
          <a:graphicData uri="http://schemas.openxmlformats.org/presentationml/2006/ole">
            <mc:AlternateContent xmlns:mc="http://schemas.openxmlformats.org/markup-compatibility/2006">
              <mc:Choice xmlns:v="urn:schemas-microsoft-com:vml" Requires="v">
                <p:oleObj spid="_x0000_s1046" name="" r:id="rId7" imgW="12496800" imgH="9753600" progId="Equation.DSMT4">
                  <p:embed/>
                </p:oleObj>
              </mc:Choice>
              <mc:Fallback>
                <p:oleObj name="" r:id="rId7" imgW="12496800" imgH="9753600" progId="Equation.DSMT4">
                  <p:embed/>
                  <p:pic>
                    <p:nvPicPr>
                      <p:cNvPr id="0" name="OLE substitute image"/>
                      <p:cNvPicPr/>
                      <p:nvPr/>
                    </p:nvPicPr>
                    <p:blipFill>
                      <a:blip r:embed="rId6"/>
                      <a:stretch>
                        <a:fillRect/>
                      </a:stretch>
                    </p:blipFill>
                    <p:spPr>
                      <a:xfrm>
                        <a:off x="6069330" y="2577465"/>
                        <a:ext cx="1424940" cy="826770"/>
                      </a:xfrm>
                      <a:prstGeom prst="rect">
                        <a:avLst/>
                      </a:prstGeom>
                      <a:noFill/>
                      <a:ln w="38100">
                        <a:noFill/>
                        <a:miter/>
                      </a:ln>
                    </p:spPr>
                  </p:pic>
                </p:oleObj>
              </mc:Fallback>
            </mc:AlternateContent>
          </a:graphicData>
        </a:graphic>
      </p:graphicFrame>
      <p:sp>
        <p:nvSpPr>
          <p:cNvPr id="11" name="右箭头 10"/>
          <p:cNvSpPr/>
          <p:nvPr/>
        </p:nvSpPr>
        <p:spPr>
          <a:xfrm>
            <a:off x="5530850" y="2933065"/>
            <a:ext cx="464185" cy="128270"/>
          </a:xfrm>
          <a:prstGeom prst="rightArrow">
            <a:avLst/>
          </a:prstGeom>
          <a:gradFill>
            <a:gsLst>
              <a:gs pos="0">
                <a:srgbClr val="E30000"/>
              </a:gs>
              <a:gs pos="100000">
                <a:srgbClr val="76030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39939"/>
                                        </p:tgtEl>
                                        <p:attrNameLst>
                                          <p:attrName>style.visibility</p:attrName>
                                        </p:attrNameLst>
                                      </p:cBhvr>
                                      <p:to>
                                        <p:strVal val="visible"/>
                                      </p:to>
                                    </p:set>
                                    <p:anim calcmode="discrete" valueType="clr">
                                      <p:cBhvr override="childStyle">
                                        <p:cTn id="11" dur="80"/>
                                        <p:tgtEl>
                                          <p:spTgt spid="39939"/>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9939"/>
                                        </p:tgtEl>
                                        <p:attrNameLst>
                                          <p:attrName>fillcolor</p:attrName>
                                        </p:attrNameLst>
                                      </p:cBhvr>
                                      <p:tavLst>
                                        <p:tav tm="0">
                                          <p:val>
                                            <p:clrVal>
                                              <a:schemeClr val="accent2"/>
                                            </p:clrVal>
                                          </p:val>
                                        </p:tav>
                                        <p:tav tm="50000">
                                          <p:val>
                                            <p:clrVal>
                                              <a:schemeClr val="hlink"/>
                                            </p:clrVal>
                                          </p:val>
                                        </p:tav>
                                      </p:tavLst>
                                    </p:anim>
                                    <p:set>
                                      <p:cBhvr>
                                        <p:cTn id="13" dur="80"/>
                                        <p:tgtEl>
                                          <p:spTgt spid="39939"/>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39940"/>
                                        </p:tgtEl>
                                        <p:attrNameLst>
                                          <p:attrName>style.visibility</p:attrName>
                                        </p:attrNameLst>
                                      </p:cBhvr>
                                      <p:to>
                                        <p:strVal val="visible"/>
                                      </p:to>
                                    </p:set>
                                    <p:anim calcmode="discrete" valueType="clr">
                                      <p:cBhvr override="childStyle">
                                        <p:cTn id="18" dur="80"/>
                                        <p:tgtEl>
                                          <p:spTgt spid="39940"/>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9940"/>
                                        </p:tgtEl>
                                        <p:attrNameLst>
                                          <p:attrName>fillcolor</p:attrName>
                                        </p:attrNameLst>
                                      </p:cBhvr>
                                      <p:tavLst>
                                        <p:tav tm="0">
                                          <p:val>
                                            <p:clrVal>
                                              <a:schemeClr val="accent2"/>
                                            </p:clrVal>
                                          </p:val>
                                        </p:tav>
                                        <p:tav tm="50000">
                                          <p:val>
                                            <p:clrVal>
                                              <a:schemeClr val="hlink"/>
                                            </p:clrVal>
                                          </p:val>
                                        </p:tav>
                                      </p:tavLst>
                                    </p:anim>
                                    <p:set>
                                      <p:cBhvr>
                                        <p:cTn id="20" dur="80"/>
                                        <p:tgtEl>
                                          <p:spTgt spid="39940"/>
                                        </p:tgtEl>
                                        <p:attrNameLst>
                                          <p:attrName>fill.type</p:attrName>
                                        </p:attrNameLst>
                                      </p:cBhvr>
                                      <p:to>
                                        <p:strVal val="solid"/>
                                      </p:to>
                                    </p:set>
                                  </p:childTnLst>
                                </p:cTn>
                              </p:par>
                            </p:childTnLst>
                          </p:cTn>
                        </p:par>
                        <p:par>
                          <p:cTn id="21" fill="hold">
                            <p:stCondLst>
                              <p:cond delay="319"/>
                            </p:stCondLst>
                            <p:childTnLst>
                              <p:par>
                                <p:cTn id="22" presetID="22" presetClass="entr" presetSubtype="8" fill="hold" nodeType="afterEffect">
                                  <p:stCondLst>
                                    <p:cond delay="0"/>
                                  </p:stCondLst>
                                  <p:childTnLst>
                                    <p:set>
                                      <p:cBhvr>
                                        <p:cTn id="23" dur="1" fill="hold">
                                          <p:stCondLst>
                                            <p:cond delay="0"/>
                                          </p:stCondLst>
                                        </p:cTn>
                                        <p:tgtEl>
                                          <p:spTgt spid="39941"/>
                                        </p:tgtEl>
                                        <p:attrNameLst>
                                          <p:attrName>style.visibility</p:attrName>
                                        </p:attrNameLst>
                                      </p:cBhvr>
                                      <p:to>
                                        <p:strVal val="visible"/>
                                      </p:to>
                                    </p:set>
                                    <p:animEffect transition="in" filter="wipe(left)">
                                      <p:cBhvr>
                                        <p:cTn id="24" dur="500"/>
                                        <p:tgtEl>
                                          <p:spTgt spid="39941"/>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9944"/>
                                        </p:tgtEl>
                                        <p:attrNameLst>
                                          <p:attrName>style.visibility</p:attrName>
                                        </p:attrNameLst>
                                      </p:cBhvr>
                                      <p:to>
                                        <p:strVal val="visible"/>
                                      </p:to>
                                    </p:set>
                                    <p:anim calcmode="discrete" valueType="clr">
                                      <p:cBhvr override="childStyle">
                                        <p:cTn id="29" dur="80"/>
                                        <p:tgtEl>
                                          <p:spTgt spid="39944"/>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9944"/>
                                        </p:tgtEl>
                                        <p:attrNameLst>
                                          <p:attrName>fillcolor</p:attrName>
                                        </p:attrNameLst>
                                      </p:cBhvr>
                                      <p:tavLst>
                                        <p:tav tm="0">
                                          <p:val>
                                            <p:clrVal>
                                              <a:schemeClr val="accent2"/>
                                            </p:clrVal>
                                          </p:val>
                                        </p:tav>
                                        <p:tav tm="50000">
                                          <p:val>
                                            <p:clrVal>
                                              <a:schemeClr val="hlink"/>
                                            </p:clrVal>
                                          </p:val>
                                        </p:tav>
                                      </p:tavLst>
                                    </p:anim>
                                    <p:set>
                                      <p:cBhvr>
                                        <p:cTn id="31" dur="80"/>
                                        <p:tgtEl>
                                          <p:spTgt spid="39944"/>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39946"/>
                                        </p:tgtEl>
                                        <p:attrNameLst>
                                          <p:attrName>style.visibility</p:attrName>
                                        </p:attrNameLst>
                                      </p:cBhvr>
                                      <p:to>
                                        <p:strVal val="visible"/>
                                      </p:to>
                                    </p:set>
                                    <p:anim calcmode="discrete" valueType="clr">
                                      <p:cBhvr override="childStyle">
                                        <p:cTn id="36" dur="80"/>
                                        <p:tgtEl>
                                          <p:spTgt spid="39946"/>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39946"/>
                                        </p:tgtEl>
                                        <p:attrNameLst>
                                          <p:attrName>fillcolor</p:attrName>
                                        </p:attrNameLst>
                                      </p:cBhvr>
                                      <p:tavLst>
                                        <p:tav tm="0">
                                          <p:val>
                                            <p:clrVal>
                                              <a:schemeClr val="accent2"/>
                                            </p:clrVal>
                                          </p:val>
                                        </p:tav>
                                        <p:tav tm="50000">
                                          <p:val>
                                            <p:clrVal>
                                              <a:schemeClr val="hlink"/>
                                            </p:clrVal>
                                          </p:val>
                                        </p:tav>
                                      </p:tavLst>
                                    </p:anim>
                                    <p:set>
                                      <p:cBhvr>
                                        <p:cTn id="38" dur="80"/>
                                        <p:tgtEl>
                                          <p:spTgt spid="39946"/>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39947"/>
                                        </p:tgtEl>
                                        <p:attrNameLst>
                                          <p:attrName>style.visibility</p:attrName>
                                        </p:attrNameLst>
                                      </p:cBhvr>
                                      <p:to>
                                        <p:strVal val="visible"/>
                                      </p:to>
                                    </p:set>
                                    <p:anim calcmode="discrete" valueType="clr">
                                      <p:cBhvr override="childStyle">
                                        <p:cTn id="43" dur="80"/>
                                        <p:tgtEl>
                                          <p:spTgt spid="39947"/>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39947"/>
                                        </p:tgtEl>
                                        <p:attrNameLst>
                                          <p:attrName>fillcolor</p:attrName>
                                        </p:attrNameLst>
                                      </p:cBhvr>
                                      <p:tavLst>
                                        <p:tav tm="0">
                                          <p:val>
                                            <p:clrVal>
                                              <a:schemeClr val="accent2"/>
                                            </p:clrVal>
                                          </p:val>
                                        </p:tav>
                                        <p:tav tm="50000">
                                          <p:val>
                                            <p:clrVal>
                                              <a:schemeClr val="hlink"/>
                                            </p:clrVal>
                                          </p:val>
                                        </p:tav>
                                      </p:tavLst>
                                    </p:anim>
                                    <p:set>
                                      <p:cBhvr>
                                        <p:cTn id="45" dur="80"/>
                                        <p:tgtEl>
                                          <p:spTgt spid="39947"/>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fade">
                                      <p:cBhvr>
                                        <p:cTn id="58" dur="1000"/>
                                        <p:tgtEl>
                                          <p:spTgt spid="8"/>
                                        </p:tgtEl>
                                      </p:cBhvr>
                                    </p:animEffect>
                                    <p:anim calcmode="lin" valueType="num">
                                      <p:cBhvr>
                                        <p:cTn id="59" dur="1000" fill="hold"/>
                                        <p:tgtEl>
                                          <p:spTgt spid="8"/>
                                        </p:tgtEl>
                                        <p:attrNameLst>
                                          <p:attrName>ppt_x</p:attrName>
                                        </p:attrNameLst>
                                      </p:cBhvr>
                                      <p:tavLst>
                                        <p:tav tm="0">
                                          <p:val>
                                            <p:strVal val="#ppt_x"/>
                                          </p:val>
                                        </p:tav>
                                        <p:tav tm="100000">
                                          <p:val>
                                            <p:strVal val="#ppt_x"/>
                                          </p:val>
                                        </p:tav>
                                      </p:tavLst>
                                    </p:anim>
                                    <p:anim calcmode="lin" valueType="num">
                                      <p:cBhvr>
                                        <p:cTn id="6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9939" grpId="0"/>
      <p:bldP spid="39940" grpId="0"/>
      <p:bldP spid="39944" grpId="0"/>
      <p:bldP spid="39946" grpId="0"/>
      <p:bldP spid="39947"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1194435" y="3982720"/>
            <a:ext cx="9880600" cy="1783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buFontTx/>
              <a:buNone/>
            </a:pP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     </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   粉笔</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从某一高度下落，分别与水泥地面和厚布垫接触前的速度是相同的，也即初动量相同，碰撞后速度均变为零，即末动量均为零，因而在相互作用过程中粉笔的动量变化量</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相同。而两种</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情况下的相互作用</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时间不同</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，与水泥地面碰时</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作用时间</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短，与厚布垫相碰时</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作用时间</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较长，</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由 </a:t>
            </a:r>
            <a:r>
              <a:rPr lang="en-US" altLang="zh-CN" sz="2200" b="1" i="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Ft </a:t>
            </a:r>
            <a:r>
              <a:rPr lang="en-US" altLang="zh-CN"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a:t>
            </a:r>
            <a:r>
              <a:rPr lang="el-GR" altLang="zh-CN"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Δ</a:t>
            </a:r>
            <a:r>
              <a:rPr lang="en-US" altLang="zh-CN" sz="2200" b="1" i="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p </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知</a:t>
            </a:r>
            <a:r>
              <a:rPr lang="zh-CN" altLang="en-US" sz="2200" b="1">
                <a:solidFill>
                  <a:srgbClr val="FF0000"/>
                </a:solidFill>
                <a:latin typeface="Times New Roman" panose="02020603050405020304" pitchFamily="18" charset="0"/>
                <a:ea typeface="华文楷体" panose="02010600040101010101" charset="-122"/>
                <a:cs typeface="Times New Roman" panose="02020603050405020304" pitchFamily="18" charset="0"/>
              </a:rPr>
              <a:t>，粉笔与水泥地面相碰时作用大，会被摔断，与厚布相碰时作用力较小，因而不会被</a:t>
            </a:r>
            <a:r>
              <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rPr>
              <a:t>摔断。</a:t>
            </a:r>
            <a:endParaRPr lang="zh-CN" altLang="en-US" sz="2200" b="1" smtClean="0">
              <a:solidFill>
                <a:srgbClr val="FF0000"/>
              </a:solidFill>
              <a:latin typeface="Times New Roman" panose="02020603050405020304" pitchFamily="18" charset="0"/>
              <a:ea typeface="华文楷体" panose="02010600040101010101" charset="-122"/>
              <a:cs typeface="Times New Roman" panose="02020603050405020304" pitchFamily="18" charset="0"/>
            </a:endParaRPr>
          </a:p>
        </p:txBody>
      </p:sp>
      <p:sp>
        <p:nvSpPr>
          <p:cNvPr id="6" name="圆角矩形 5"/>
          <p:cNvSpPr/>
          <p:nvPr/>
        </p:nvSpPr>
        <p:spPr>
          <a:xfrm>
            <a:off x="229870" y="653415"/>
            <a:ext cx="1670050" cy="512445"/>
          </a:xfrm>
          <a:prstGeom prst="roundRect">
            <a:avLst/>
          </a:prstGeom>
          <a:solidFill>
            <a:srgbClr val="C00000"/>
          </a:solidFill>
          <a:ln>
            <a:solidFill>
              <a:schemeClr val="bg1"/>
            </a:solidFill>
          </a:ln>
          <a:effectLst>
            <a:outerShdw blurRad="50800" dist="50800" dir="5400000" algn="ctr" rotWithShape="0">
              <a:srgbClr val="000000">
                <a:alpha val="3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spcBef>
                <a:spcPct val="0"/>
              </a:spcBef>
              <a:buClr>
                <a:srgbClr val="FFFFFF"/>
              </a:buClr>
              <a:buSzTx/>
              <a:tabLst>
                <a:tab pos="2667000" algn="l"/>
              </a:tabLst>
              <a:defRPr/>
            </a:pPr>
            <a:r>
              <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rPr>
              <a:t>想一想</a:t>
            </a:r>
            <a:endPar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20" name="Text Box 4"/>
          <p:cNvSpPr txBox="1"/>
          <p:nvPr/>
        </p:nvSpPr>
        <p:spPr>
          <a:xfrm>
            <a:off x="462280" y="1276985"/>
            <a:ext cx="8250555" cy="2306955"/>
          </a:xfrm>
          <a:prstGeom prst="rect">
            <a:avLst/>
          </a:prstGeom>
          <a:noFill/>
          <a:ln w="9525">
            <a:noFill/>
          </a:ln>
        </p:spPr>
        <p:txBody>
          <a:bodyPr wrap="square">
            <a:spAutoFit/>
          </a:bodyPr>
          <a:lstStyle/>
          <a:p>
            <a:pPr lvl="0" algn="just">
              <a:lnSpc>
                <a:spcPct val="150000"/>
              </a:lnSpc>
              <a:spcBef>
                <a:spcPct val="0"/>
              </a:spcBef>
              <a:buClr>
                <a:schemeClr val="bg1"/>
              </a:buClr>
              <a:buSzTx/>
              <a:tabLst>
                <a:tab pos="2667000" algn="l"/>
              </a:tabLst>
              <a:defRPr/>
            </a:pPr>
            <a:r>
              <a:rPr lang="zh-CN" altLang="en-US" sz="2400" b="1" smtClean="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rPr>
              <a:t>让粉笔从相同的高度分别落到水泥地上</a:t>
            </a:r>
            <a:r>
              <a:rPr lang="zh-CN" altLang="en-US" sz="2400" b="1" smtClean="0">
                <a:solidFill>
                  <a:srgbClr val="000000"/>
                </a:solidFill>
                <a:latin typeface="宋体" panose="02010600030101010101" pitchFamily="2" charset="-122"/>
                <a:ea typeface="宋体" panose="02010600030101010101" pitchFamily="2" charset="-122"/>
                <a:cs typeface="宋体" panose="02010600030101010101" pitchFamily="2" charset="-122"/>
              </a:rPr>
              <a:t>和铺在地上的厚布上</a:t>
            </a: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rPr>
              <a:t>，观察会有怎样的现象</a:t>
            </a:r>
            <a:r>
              <a:rPr lang="zh-CN" altLang="en-US" sz="2400" b="1" smtClean="0">
                <a:solidFill>
                  <a:srgbClr val="000000"/>
                </a:solidFill>
                <a:latin typeface="宋体" panose="02010600030101010101" pitchFamily="2" charset="-122"/>
                <a:ea typeface="宋体" panose="02010600030101010101" pitchFamily="2" charset="-122"/>
                <a:cs typeface="宋体" panose="02010600030101010101" pitchFamily="2" charset="-122"/>
              </a:rPr>
              <a:t>发生。</a:t>
            </a:r>
            <a:endPar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endParaRPr>
          </a:p>
          <a:p>
            <a:pPr lvl="0" algn="just">
              <a:lnSpc>
                <a:spcPct val="150000"/>
              </a:lnSpc>
              <a:spcBef>
                <a:spcPct val="0"/>
              </a:spcBef>
              <a:buClr>
                <a:schemeClr val="bg1"/>
              </a:buClr>
              <a:buSzTx/>
              <a:tabLst>
                <a:tab pos="2667000" algn="l"/>
              </a:tabLst>
              <a:defRPr/>
            </a:pPr>
            <a:r>
              <a:rPr lang="zh-CN" altLang="en-US" sz="2400" b="1">
                <a:solidFill>
                  <a:srgbClr val="000000"/>
                </a:solidFill>
                <a:latin typeface="宋体" panose="02010600030101010101" pitchFamily="2" charset="-122"/>
                <a:ea typeface="宋体" panose="02010600030101010101" pitchFamily="2" charset="-122"/>
                <a:cs typeface="宋体" panose="02010600030101010101" pitchFamily="2" charset="-122"/>
              </a:rPr>
              <a:t>结果：落在水泥地上的粉笔断了，而落在垫有厚布的地上却没有</a:t>
            </a:r>
            <a:r>
              <a:rPr lang="zh-CN" altLang="en-US" sz="2400" b="1" smtClean="0">
                <a:solidFill>
                  <a:srgbClr val="000000"/>
                </a:solidFill>
                <a:latin typeface="宋体" panose="02010600030101010101" pitchFamily="2" charset="-122"/>
                <a:ea typeface="宋体" panose="02010600030101010101" pitchFamily="2" charset="-122"/>
                <a:cs typeface="宋体" panose="02010600030101010101" pitchFamily="2" charset="-122"/>
              </a:rPr>
              <a:t>断。</a:t>
            </a:r>
            <a:endParaRPr lang="zh-CN" altLang="en-US" sz="2400" b="1"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pic>
        <p:nvPicPr>
          <p:cNvPr id="16386" name="Picture 2"/>
          <p:cNvPicPr>
            <a:picLocks noChangeAspect="1" noChangeArrowheads="1"/>
          </p:cNvPicPr>
          <p:nvPr/>
        </p:nvPicPr>
        <p:blipFill>
          <a:blip r:embed="rId1">
            <a:extLst>
              <a:ext uri="{28A0092B-C50C-407E-A947-70E740481C1C}">
                <a14:useLocalDpi xmlns:a14="http://schemas.microsoft.com/office/drawing/2010/main" val="0"/>
              </a:ext>
            </a:extLst>
          </a:blip>
          <a:stretch>
            <a:fillRect/>
          </a:stretch>
        </p:blipFill>
        <p:spPr bwMode="auto">
          <a:xfrm rot="5400000">
            <a:off x="9241790" y="1064895"/>
            <a:ext cx="2194560" cy="2731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6" name="Text Box 19"/>
          <p:cNvSpPr txBox="1">
            <a:spLocks noChangeArrowheads="1"/>
          </p:cNvSpPr>
          <p:nvPr/>
        </p:nvSpPr>
        <p:spPr bwMode="auto">
          <a:xfrm>
            <a:off x="2067560" y="542290"/>
            <a:ext cx="7467600" cy="656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Arial" panose="020B0604020202020204" pitchFamily="34" charset="0"/>
                <a:ea typeface="宋体" panose="02010600030101010101" pitchFamily="2" charset="-122"/>
              </a:defRPr>
            </a:lvl1pPr>
            <a:lvl2pPr marL="742950" indent="-285750" eaLnBrk="0" hangingPunct="0">
              <a:defRPr b="1">
                <a:solidFill>
                  <a:schemeClr val="tx1"/>
                </a:solidFill>
                <a:latin typeface="Arial" panose="020B0604020202020204" pitchFamily="34" charset="0"/>
                <a:ea typeface="宋体" panose="02010600030101010101" pitchFamily="2" charset="-122"/>
              </a:defRPr>
            </a:lvl2pPr>
            <a:lvl3pPr marL="1143000" indent="-228600" eaLnBrk="0" hangingPunct="0">
              <a:defRPr b="1">
                <a:solidFill>
                  <a:schemeClr val="tx1"/>
                </a:solidFill>
                <a:latin typeface="Arial" panose="020B0604020202020204" pitchFamily="34" charset="0"/>
                <a:ea typeface="宋体" panose="02010600030101010101" pitchFamily="2" charset="-122"/>
              </a:defRPr>
            </a:lvl3pPr>
            <a:lvl4pPr marL="1600200" indent="-228600" eaLnBrk="0" hangingPunct="0">
              <a:defRPr b="1">
                <a:solidFill>
                  <a:schemeClr val="tx1"/>
                </a:solidFill>
                <a:latin typeface="Arial" panose="020B0604020202020204" pitchFamily="34" charset="0"/>
                <a:ea typeface="宋体" panose="02010600030101010101" pitchFamily="2" charset="-122"/>
              </a:defRPr>
            </a:lvl4pPr>
            <a:lvl5pPr marL="2057400" indent="-228600" eaLnBrk="0" hangingPunct="0">
              <a:defRPr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宋体" panose="02010600030101010101" pitchFamily="2" charset="-122"/>
              </a:defRPr>
            </a:lvl9pPr>
          </a:lstStyle>
          <a:p>
            <a:pPr eaLnBrk="1" hangingPunct="1">
              <a:lnSpc>
                <a:spcPct val="150000"/>
              </a:lnSpc>
              <a:spcBef>
                <a:spcPct val="0"/>
              </a:spcBef>
            </a:pPr>
            <a:r>
              <a:rPr kumimoji="1" lang="en-US" altLang="zh-CN" sz="2800">
                <a:solidFill>
                  <a:srgbClr val="000000"/>
                </a:solidFill>
                <a:latin typeface="Times New Roman" panose="02020603050405020304" pitchFamily="18" charset="0"/>
                <a:cs typeface="Times New Roman" panose="02020603050405020304" pitchFamily="18" charset="0"/>
              </a:rPr>
              <a:t> </a:t>
            </a:r>
            <a:r>
              <a:rPr kumimoji="1" lang="zh-CN" altLang="en-US" sz="2800">
                <a:solidFill>
                  <a:srgbClr val="000000"/>
                </a:solidFill>
                <a:latin typeface="Times New Roman" panose="02020603050405020304" pitchFamily="18" charset="0"/>
                <a:cs typeface="Times New Roman" panose="02020603050405020304" pitchFamily="18" charset="0"/>
              </a:rPr>
              <a:t>举例说明生活中还有那些现象利用了动量定理？</a:t>
            </a:r>
            <a:endParaRPr kumimoji="1" lang="zh-CN" altLang="en-US" sz="2800">
              <a:solidFill>
                <a:srgbClr val="000000"/>
              </a:solidFill>
              <a:latin typeface="Times New Roman" panose="02020603050405020304" pitchFamily="18" charset="0"/>
              <a:cs typeface="Times New Roman" panose="02020603050405020304" pitchFamily="18" charset="0"/>
            </a:endParaRPr>
          </a:p>
        </p:txBody>
      </p:sp>
      <p:pic>
        <p:nvPicPr>
          <p:cNvPr id="12" name="Picture 5" descr="缓冲保护"/>
          <p:cNvPicPr>
            <a:picLocks noChangeAspect="1" noChangeArrowheads="1"/>
          </p:cNvPicPr>
          <p:nvPr/>
        </p:nvPicPr>
        <p:blipFill>
          <a:blip r:embed="rId1">
            <a:extLst>
              <a:ext uri="{28A0092B-C50C-407E-A947-70E740481C1C}">
                <a14:useLocalDpi xmlns:a14="http://schemas.microsoft.com/office/drawing/2010/main" val="0"/>
              </a:ext>
            </a:extLst>
          </a:blip>
          <a:stretch>
            <a:fillRect/>
          </a:stretch>
        </p:blipFill>
        <p:spPr bwMode="auto">
          <a:xfrm>
            <a:off x="524968" y="3750945"/>
            <a:ext cx="284418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缓冲保护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4968" y="1336724"/>
            <a:ext cx="2844185" cy="2142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1" descr="跳高"/>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012387" y="1336724"/>
            <a:ext cx="3761283" cy="4862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内容占位符 36866" descr="挂在船舷上的缓冲轮胎"/>
          <p:cNvPicPr>
            <a:picLocks noChangeAspect="1"/>
          </p:cNvPicPr>
          <p:nvPr/>
        </p:nvPicPr>
        <p:blipFill>
          <a:blip r:embed="rId4"/>
          <a:stretch>
            <a:fillRect/>
          </a:stretch>
        </p:blipFill>
        <p:spPr>
          <a:xfrm>
            <a:off x="8011160" y="1866265"/>
            <a:ext cx="3888105" cy="2586990"/>
          </a:xfrm>
          <a:prstGeom prst="rect">
            <a:avLst/>
          </a:prstGeom>
          <a:noFill/>
          <a:ln w="9525">
            <a:solidFill>
              <a:srgbClr val="669900"/>
            </a:solidFill>
            <a:miter/>
          </a:ln>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62255" y="593408"/>
            <a:ext cx="4248150" cy="574675"/>
          </a:xfrm>
          <a:prstGeom prst="rect">
            <a:avLst/>
          </a:prstGeom>
          <a:noFill/>
          <a:ln w="76200">
            <a:solidFill>
              <a:srgbClr val="FF0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algn="ctr" defTabSz="914400">
              <a:spcBef>
                <a:spcPct val="50000"/>
              </a:spcBef>
              <a:buClrTx/>
              <a:buSzTx/>
              <a:buFontTx/>
              <a:defRPr/>
            </a:pPr>
            <a:r>
              <a:rPr kumimoji="0" lang="zh-CN" altLang="en-US" sz="3200" b="1" kern="1200" cap="none" spc="0" normalizeH="0" baseline="0" noProof="0">
                <a:solidFill>
                  <a:srgbClr val="000000"/>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动量定理解释生活现象</a:t>
            </a:r>
            <a:endParaRPr kumimoji="0" lang="zh-CN" altLang="en-US" sz="3200" b="1" kern="1200" cap="none" spc="0" normalizeH="0" baseline="0" noProof="0">
              <a:solidFill>
                <a:srgbClr val="000000"/>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p:txBody>
      </p:sp>
      <p:sp>
        <p:nvSpPr>
          <p:cNvPr id="3" name="Text Box 4"/>
          <p:cNvSpPr txBox="1">
            <a:spLocks noChangeArrowheads="1"/>
          </p:cNvSpPr>
          <p:nvPr/>
        </p:nvSpPr>
        <p:spPr bwMode="auto">
          <a:xfrm>
            <a:off x="1416050" y="1431925"/>
            <a:ext cx="3581400" cy="57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defTabSz="914400">
              <a:spcBef>
                <a:spcPct val="50000"/>
              </a:spcBef>
              <a:buClrTx/>
              <a:buSzTx/>
              <a:buFontTx/>
              <a:defRPr/>
            </a:pP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由</a:t>
            </a:r>
            <a:r>
              <a:rPr kumimoji="0" lang="en-US" altLang="zh-CN" sz="3215" b="1" kern="1200" cap="none" spc="0" normalizeH="0" baseline="0" noProof="0">
                <a:solidFill>
                  <a:srgbClr val="FF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Ft=ΔP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可知：</a:t>
            </a:r>
            <a:endPar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endParaRPr>
          </a:p>
        </p:txBody>
      </p:sp>
      <p:sp>
        <p:nvSpPr>
          <p:cNvPr id="4" name="Text Box 3"/>
          <p:cNvSpPr txBox="1">
            <a:spLocks noChangeArrowheads="1"/>
          </p:cNvSpPr>
          <p:nvPr/>
        </p:nvSpPr>
        <p:spPr bwMode="auto">
          <a:xfrm>
            <a:off x="1524000" y="2178050"/>
            <a:ext cx="79057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defTabSz="914400">
              <a:spcBef>
                <a:spcPct val="50000"/>
              </a:spcBef>
              <a:buClrTx/>
              <a:buSzTx/>
              <a:buFontTx/>
              <a:defRPr/>
            </a:pP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①△P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一定，</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t</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短则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F</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大，</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t</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长则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F</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小；</a:t>
            </a:r>
            <a:endPar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endParaRPr>
          </a:p>
        </p:txBody>
      </p:sp>
      <p:sp>
        <p:nvSpPr>
          <p:cNvPr id="5" name="Text Box 7"/>
          <p:cNvSpPr txBox="1">
            <a:spLocks noChangeArrowheads="1"/>
          </p:cNvSpPr>
          <p:nvPr/>
        </p:nvSpPr>
        <p:spPr bwMode="auto">
          <a:xfrm>
            <a:off x="7162800" y="2757488"/>
            <a:ext cx="3124200" cy="57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defTabSz="914400">
              <a:spcBef>
                <a:spcPct val="50000"/>
              </a:spcBef>
              <a:buClrTx/>
              <a:buSzTx/>
              <a:buFontTx/>
              <a:defRPr/>
            </a:pPr>
            <a:r>
              <a:rPr kumimoji="0" lang="zh-CN" altLang="en-US" sz="3215" b="1" kern="1200" cap="none" spc="0" normalizeH="0" baseline="0" noProof="0">
                <a:solidFill>
                  <a:srgbClr val="0000FF"/>
                </a:solidFill>
                <a:effectLst>
                  <a:outerShdw blurRad="38100" dist="38100" dir="2700000" algn="tl">
                    <a:srgbClr val="C0C0C0"/>
                  </a:outerShdw>
                </a:effectLst>
                <a:latin typeface="Arial" panose="020B0604020202020204" pitchFamily="34" charset="0"/>
                <a:ea typeface="宋体" panose="02010600030101010101" pitchFamily="2" charset="-122"/>
                <a:cs typeface="+mn-cs"/>
              </a:rPr>
              <a:t>——</a:t>
            </a:r>
            <a:r>
              <a:rPr kumimoji="0" lang="zh-CN" altLang="en-US" sz="3215" b="1" kern="1200" cap="none" spc="0" normalizeH="0" baseline="0" noProof="0">
                <a:solidFill>
                  <a:srgbClr val="0000FF"/>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缓冲装置</a:t>
            </a:r>
            <a:endParaRPr kumimoji="0" lang="zh-CN" altLang="en-US" sz="3215" b="1" kern="1200" cap="none" spc="0" normalizeH="0" baseline="0" noProof="0">
              <a:solidFill>
                <a:srgbClr val="FFFFCC"/>
              </a:solidFill>
              <a:effectLst>
                <a:outerShdw blurRad="38100" dist="38100" dir="2700000" algn="tl">
                  <a:srgbClr val="C0C0C0"/>
                </a:outerShdw>
              </a:effectLst>
              <a:latin typeface="黑体" panose="02010609060101010101" pitchFamily="49" charset="-122"/>
              <a:ea typeface="宋体" panose="02010600030101010101" pitchFamily="2" charset="-122"/>
              <a:cs typeface="+mn-cs"/>
            </a:endParaRPr>
          </a:p>
        </p:txBody>
      </p:sp>
      <p:sp>
        <p:nvSpPr>
          <p:cNvPr id="6" name="Text Box 5"/>
          <p:cNvSpPr txBox="1">
            <a:spLocks noChangeArrowheads="1"/>
          </p:cNvSpPr>
          <p:nvPr/>
        </p:nvSpPr>
        <p:spPr bwMode="auto">
          <a:xfrm>
            <a:off x="1524000" y="3352800"/>
            <a:ext cx="85534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defTabSz="914400">
              <a:spcBef>
                <a:spcPct val="50000"/>
              </a:spcBef>
              <a:buClrTx/>
              <a:buSzTx/>
              <a:buFontTx/>
              <a:defRPr/>
            </a:pP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②t</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一定，</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F</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大则△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大，</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F</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小则△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小；</a:t>
            </a:r>
            <a:endPar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endParaRPr>
          </a:p>
        </p:txBody>
      </p:sp>
      <p:sp>
        <p:nvSpPr>
          <p:cNvPr id="7" name="Text Box 6"/>
          <p:cNvSpPr txBox="1">
            <a:spLocks noChangeArrowheads="1"/>
          </p:cNvSpPr>
          <p:nvPr/>
        </p:nvSpPr>
        <p:spPr bwMode="auto">
          <a:xfrm>
            <a:off x="1600200" y="4495800"/>
            <a:ext cx="82296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2" tIns="40811" rIns="81622" bIns="40811">
            <a:spAutoFit/>
          </a:bodyPr>
          <a:lstStyle/>
          <a:p>
            <a:pPr marR="0" defTabSz="914400">
              <a:spcBef>
                <a:spcPct val="50000"/>
              </a:spcBef>
              <a:buClrTx/>
              <a:buSzTx/>
              <a:buFontTx/>
              <a:defRPr/>
            </a:pP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③F</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一定，</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t</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长则△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大，</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t</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短则△</a:t>
            </a:r>
            <a:r>
              <a:rPr kumimoji="0" lang="en-US" altLang="zh-CN"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P</a:t>
            </a:r>
            <a:r>
              <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rPr>
              <a:t>小。</a:t>
            </a:r>
            <a:endParaRPr kumimoji="0" lang="zh-CN" altLang="en-US" sz="3215" b="1" kern="1200" cap="none" spc="0" normalizeH="0" baseline="0" noProof="0">
              <a:solidFill>
                <a:srgbClr val="000000"/>
              </a:solidFill>
              <a:effectLst>
                <a:outerShdw blurRad="38100" dist="38100" dir="2700000" algn="tl">
                  <a:srgbClr val="C0C0C0"/>
                </a:outerShdw>
              </a:effectLst>
              <a:latin typeface="黑体" panose="02010609060101010101" pitchFamily="49" charset="-122"/>
              <a:ea typeface="宋体" panose="02010600030101010101" pitchFamily="2" charset="-122"/>
              <a:cs typeface="+mn-cs"/>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851535" y="626745"/>
            <a:ext cx="10132695" cy="1553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lnSpc>
                <a:spcPct val="125000"/>
              </a:lnSpc>
            </a:pPr>
            <a:r>
              <a:rPr lang="zh-CN" altLang="en-US" sz="2800" b="1" smtClean="0">
                <a:solidFill>
                  <a:srgbClr val="C00000"/>
                </a:solidFill>
                <a:latin typeface="Times New Roman" panose="02020603050405020304" pitchFamily="18" charset="0"/>
                <a:ea typeface="+mn-ea"/>
                <a:cs typeface="Times New Roman" panose="02020603050405020304" pitchFamily="18" charset="0"/>
              </a:rPr>
              <a:t>例题</a:t>
            </a:r>
            <a:r>
              <a:rPr lang="zh-CN" altLang="en-US" sz="2400" b="1" smtClean="0">
                <a:latin typeface="Times New Roman" panose="02020603050405020304" pitchFamily="18" charset="0"/>
                <a:ea typeface="+mn-ea"/>
                <a:cs typeface="Times New Roman" panose="02020603050405020304" pitchFamily="18" charset="0"/>
              </a:rPr>
              <a:t>  </a:t>
            </a:r>
            <a:r>
              <a:rPr lang="zh-CN" altLang="en-US" sz="2400" b="1">
                <a:latin typeface="Times New Roman" panose="02020603050405020304" pitchFamily="18" charset="0"/>
                <a:ea typeface="+mn-ea"/>
                <a:cs typeface="Times New Roman" panose="02020603050405020304" pitchFamily="18" charset="0"/>
              </a:rPr>
              <a:t>一个</a:t>
            </a:r>
            <a:r>
              <a:rPr lang="zh-CN" altLang="en-US" sz="2400" b="1" smtClean="0">
                <a:latin typeface="Times New Roman" panose="02020603050405020304" pitchFamily="18" charset="0"/>
                <a:ea typeface="+mn-ea"/>
                <a:cs typeface="Times New Roman" panose="02020603050405020304" pitchFamily="18" charset="0"/>
              </a:rPr>
              <a:t>质量 为</a:t>
            </a:r>
            <a:r>
              <a:rPr lang="en-US" altLang="zh-CN" sz="2400" b="1" smtClean="0">
                <a:latin typeface="Times New Roman" panose="02020603050405020304" pitchFamily="18" charset="0"/>
                <a:ea typeface="+mn-ea"/>
                <a:cs typeface="Times New Roman" panose="02020603050405020304" pitchFamily="18" charset="0"/>
              </a:rPr>
              <a:t>0.18 kg </a:t>
            </a:r>
            <a:r>
              <a:rPr lang="zh-CN" altLang="en-US" sz="2400" b="1" smtClean="0">
                <a:latin typeface="Times New Roman" panose="02020603050405020304" pitchFamily="18" charset="0"/>
                <a:ea typeface="+mn-ea"/>
                <a:cs typeface="Times New Roman" panose="02020603050405020304" pitchFamily="18" charset="0"/>
              </a:rPr>
              <a:t>的</a:t>
            </a:r>
            <a:r>
              <a:rPr lang="zh-CN" altLang="en-US" sz="2400" b="1">
                <a:latin typeface="Times New Roman" panose="02020603050405020304" pitchFamily="18" charset="0"/>
                <a:ea typeface="+mn-ea"/>
                <a:cs typeface="Times New Roman" panose="02020603050405020304" pitchFamily="18" charset="0"/>
              </a:rPr>
              <a:t>垒球，</a:t>
            </a:r>
            <a:r>
              <a:rPr lang="zh-CN" altLang="en-US" sz="2400" b="1" smtClean="0">
                <a:latin typeface="Times New Roman" panose="02020603050405020304" pitchFamily="18" charset="0"/>
                <a:ea typeface="+mn-ea"/>
                <a:cs typeface="Times New Roman" panose="02020603050405020304" pitchFamily="18" charset="0"/>
              </a:rPr>
              <a:t>以</a:t>
            </a:r>
            <a:r>
              <a:rPr lang="en-US" altLang="zh-CN" sz="2400" b="1" smtClean="0">
                <a:latin typeface="Times New Roman" panose="02020603050405020304" pitchFamily="18" charset="0"/>
                <a:ea typeface="+mn-ea"/>
                <a:cs typeface="Times New Roman" panose="02020603050405020304" pitchFamily="18" charset="0"/>
              </a:rPr>
              <a:t> 25 m/s </a:t>
            </a:r>
            <a:r>
              <a:rPr lang="zh-CN" altLang="en-US" sz="2400" b="1" smtClean="0">
                <a:latin typeface="Times New Roman" panose="02020603050405020304" pitchFamily="18" charset="0"/>
                <a:ea typeface="+mn-ea"/>
                <a:cs typeface="Times New Roman" panose="02020603050405020304" pitchFamily="18" charset="0"/>
              </a:rPr>
              <a:t>的</a:t>
            </a:r>
            <a:r>
              <a:rPr lang="zh-CN" altLang="en-US" sz="2400" b="1">
                <a:latin typeface="Times New Roman" panose="02020603050405020304" pitchFamily="18" charset="0"/>
                <a:ea typeface="+mn-ea"/>
                <a:cs typeface="Times New Roman" panose="02020603050405020304" pitchFamily="18" charset="0"/>
              </a:rPr>
              <a:t>水平速度飞向球棒，被球棒打击后，反向水平飞回，速度的</a:t>
            </a:r>
            <a:r>
              <a:rPr lang="zh-CN" altLang="en-US" sz="2400" b="1" smtClean="0">
                <a:latin typeface="Times New Roman" panose="02020603050405020304" pitchFamily="18" charset="0"/>
                <a:ea typeface="+mn-ea"/>
                <a:cs typeface="Times New Roman" panose="02020603050405020304" pitchFamily="18" charset="0"/>
              </a:rPr>
              <a:t>大小为</a:t>
            </a:r>
            <a:r>
              <a:rPr lang="en-US" altLang="zh-CN" sz="2400" b="1" smtClean="0">
                <a:latin typeface="Times New Roman" panose="02020603050405020304" pitchFamily="18" charset="0"/>
                <a:ea typeface="+mn-ea"/>
                <a:cs typeface="Times New Roman" panose="02020603050405020304" pitchFamily="18" charset="0"/>
              </a:rPr>
              <a:t>45 m/s</a:t>
            </a:r>
            <a:r>
              <a:rPr lang="zh-CN" altLang="en-US" sz="2400" b="1">
                <a:latin typeface="Times New Roman" panose="02020603050405020304" pitchFamily="18" charset="0"/>
                <a:ea typeface="+mn-ea"/>
                <a:cs typeface="Times New Roman" panose="02020603050405020304" pitchFamily="18" charset="0"/>
              </a:rPr>
              <a:t>。设球棒与垒球的作用</a:t>
            </a:r>
            <a:r>
              <a:rPr lang="zh-CN" altLang="en-US" sz="2400" b="1" smtClean="0">
                <a:latin typeface="Times New Roman" panose="02020603050405020304" pitchFamily="18" charset="0"/>
                <a:ea typeface="+mn-ea"/>
                <a:cs typeface="Times New Roman" panose="02020603050405020304" pitchFamily="18" charset="0"/>
              </a:rPr>
              <a:t>时间 </a:t>
            </a:r>
            <a:r>
              <a:rPr lang="en-US" altLang="zh-CN" sz="2400" b="1" i="1" smtClean="0">
                <a:latin typeface="Times New Roman" panose="02020603050405020304" pitchFamily="18" charset="0"/>
                <a:ea typeface="+mn-ea"/>
                <a:cs typeface="Times New Roman" panose="02020603050405020304" pitchFamily="18" charset="0"/>
              </a:rPr>
              <a:t>t </a:t>
            </a:r>
            <a:r>
              <a:rPr lang="en-US" altLang="zh-CN" sz="2400" b="1" smtClean="0">
                <a:latin typeface="Times New Roman" panose="02020603050405020304" pitchFamily="18" charset="0"/>
                <a:ea typeface="+mn-ea"/>
                <a:cs typeface="Times New Roman" panose="02020603050405020304" pitchFamily="18" charset="0"/>
              </a:rPr>
              <a:t>=</a:t>
            </a:r>
            <a:r>
              <a:rPr lang="zh-CN" altLang="en-US" sz="2400" b="1" smtClean="0">
                <a:latin typeface="Times New Roman" panose="02020603050405020304" pitchFamily="18" charset="0"/>
                <a:ea typeface="+mn-ea"/>
                <a:cs typeface="Times New Roman" panose="02020603050405020304" pitchFamily="18" charset="0"/>
              </a:rPr>
              <a:t> </a:t>
            </a:r>
            <a:r>
              <a:rPr lang="en-US" altLang="zh-CN" sz="2400" b="1" smtClean="0">
                <a:latin typeface="Times New Roman" panose="02020603050405020304" pitchFamily="18" charset="0"/>
                <a:ea typeface="+mn-ea"/>
                <a:cs typeface="Times New Roman" panose="02020603050405020304" pitchFamily="18" charset="0"/>
              </a:rPr>
              <a:t>0.002 s</a:t>
            </a:r>
            <a:r>
              <a:rPr lang="zh-CN" altLang="en-US" sz="2400" b="1" smtClean="0">
                <a:latin typeface="Times New Roman" panose="02020603050405020304" pitchFamily="18" charset="0"/>
                <a:ea typeface="+mn-ea"/>
                <a:cs typeface="Times New Roman" panose="02020603050405020304" pitchFamily="18" charset="0"/>
              </a:rPr>
              <a:t>，球棒</a:t>
            </a:r>
            <a:r>
              <a:rPr lang="zh-CN" altLang="en-US" sz="2400" b="1">
                <a:latin typeface="Times New Roman" panose="02020603050405020304" pitchFamily="18" charset="0"/>
                <a:ea typeface="+mn-ea"/>
                <a:cs typeface="Times New Roman" panose="02020603050405020304" pitchFamily="18" charset="0"/>
              </a:rPr>
              <a:t>对垒球的平均</a:t>
            </a:r>
            <a:r>
              <a:rPr lang="zh-CN" altLang="en-US" sz="2400" b="1" smtClean="0">
                <a:latin typeface="Times New Roman" panose="02020603050405020304" pitchFamily="18" charset="0"/>
                <a:ea typeface="+mn-ea"/>
                <a:cs typeface="Times New Roman" panose="02020603050405020304" pitchFamily="18" charset="0"/>
              </a:rPr>
              <a:t>作用力是多大</a:t>
            </a:r>
            <a:r>
              <a:rPr lang="en-US" altLang="zh-CN" sz="2400" b="1" smtClean="0">
                <a:latin typeface="Times New Roman" panose="02020603050405020304" pitchFamily="18" charset="0"/>
                <a:ea typeface="+mn-ea"/>
                <a:cs typeface="Times New Roman" panose="02020603050405020304" pitchFamily="18" charset="0"/>
              </a:rPr>
              <a:t>?</a:t>
            </a:r>
            <a:endParaRPr lang="en-US" altLang="zh-CN" sz="2400" b="1" smtClean="0">
              <a:latin typeface="Times New Roman" panose="02020603050405020304" pitchFamily="18" charset="0"/>
              <a:ea typeface="+mn-ea"/>
              <a:cs typeface="Times New Roman" panose="02020603050405020304" pitchFamily="18" charset="0"/>
            </a:endParaRPr>
          </a:p>
        </p:txBody>
      </p:sp>
      <p:pic>
        <p:nvPicPr>
          <p:cNvPr id="3" name="图片 2"/>
          <p:cNvPicPr>
            <a:picLocks noChangeAspect="1"/>
          </p:cNvPicPr>
          <p:nvPr/>
        </p:nvPicPr>
        <p:blipFill>
          <a:blip r:embed="rId1"/>
          <a:stretch>
            <a:fillRect/>
          </a:stretch>
        </p:blipFill>
        <p:spPr>
          <a:xfrm>
            <a:off x="8349615" y="2310765"/>
            <a:ext cx="3152140" cy="2236470"/>
          </a:xfrm>
          <a:prstGeom prst="rect">
            <a:avLst/>
          </a:prstGeom>
        </p:spPr>
      </p:pic>
      <p:sp>
        <p:nvSpPr>
          <p:cNvPr id="4" name="文本框 3"/>
          <p:cNvSpPr txBox="1"/>
          <p:nvPr/>
        </p:nvSpPr>
        <p:spPr>
          <a:xfrm>
            <a:off x="1416685" y="2574925"/>
            <a:ext cx="6640830" cy="2306955"/>
          </a:xfrm>
          <a:prstGeom prst="rect">
            <a:avLst/>
          </a:prstGeom>
          <a:noFill/>
        </p:spPr>
        <p:txBody>
          <a:bodyPr wrap="square" rtlCol="0">
            <a:spAutoFit/>
          </a:bodyPr>
          <a:lstStyle/>
          <a:p>
            <a:r>
              <a:rPr lang="zh-CN" altLang="en-US" sz="2400" b="1">
                <a:solidFill>
                  <a:srgbClr val="0000FF"/>
                </a:solidFill>
                <a:latin typeface="华文楷体" panose="02010600040101010101" charset="-122"/>
                <a:ea typeface="华文楷体" panose="02010600040101010101" charset="-122"/>
              </a:rPr>
              <a:t>分析：球棒对垒球的作用力是变力，力的作用时间很短。在这个短时间内，力先是急剧增大，然后又急剧的减小为</a:t>
            </a:r>
            <a:r>
              <a:rPr lang="en-US" altLang="zh-CN" sz="2400" b="1">
                <a:solidFill>
                  <a:srgbClr val="0000FF"/>
                </a:solidFill>
                <a:latin typeface="华文楷体" panose="02010600040101010101" charset="-122"/>
                <a:ea typeface="华文楷体" panose="02010600040101010101" charset="-122"/>
              </a:rPr>
              <a:t>0</a:t>
            </a:r>
            <a:r>
              <a:rPr lang="zh-CN" altLang="en-US" sz="2400" b="1">
                <a:solidFill>
                  <a:srgbClr val="0000FF"/>
                </a:solidFill>
                <a:latin typeface="华文楷体" panose="02010600040101010101" charset="-122"/>
                <a:ea typeface="华文楷体" panose="02010600040101010101" charset="-122"/>
              </a:rPr>
              <a:t>，在冲击、碰撞这类问题中，相互作用的时间很短，力的变化都具有这个特点。动量定理适用于变力作用的过程，因此，可以用动量定理计算棒对垒球的平均作用力。</a:t>
            </a:r>
            <a:endParaRPr lang="zh-CN" altLang="en-US" sz="2400" b="1">
              <a:solidFill>
                <a:srgbClr val="0000FF"/>
              </a:solidFill>
              <a:latin typeface="华文楷体" panose="02010600040101010101" charset="-122"/>
              <a:ea typeface="华文楷体"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851535" y="626745"/>
            <a:ext cx="10132695" cy="1553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a:lnSpc>
                <a:spcPct val="125000"/>
              </a:lnSpc>
            </a:pPr>
            <a:r>
              <a:rPr lang="zh-CN" altLang="en-US" sz="2800" b="1" smtClean="0">
                <a:solidFill>
                  <a:srgbClr val="C00000"/>
                </a:solidFill>
                <a:latin typeface="Times New Roman" panose="02020603050405020304" pitchFamily="18" charset="0"/>
                <a:ea typeface="+mn-ea"/>
                <a:cs typeface="Times New Roman" panose="02020603050405020304" pitchFamily="18" charset="0"/>
              </a:rPr>
              <a:t>例题</a:t>
            </a:r>
            <a:r>
              <a:rPr lang="zh-CN" altLang="en-US" sz="2400" b="1" smtClean="0">
                <a:latin typeface="Times New Roman" panose="02020603050405020304" pitchFamily="18" charset="0"/>
                <a:ea typeface="+mn-ea"/>
                <a:cs typeface="Times New Roman" panose="02020603050405020304" pitchFamily="18" charset="0"/>
              </a:rPr>
              <a:t>  </a:t>
            </a:r>
            <a:r>
              <a:rPr lang="zh-CN" altLang="en-US" sz="2400" b="1">
                <a:latin typeface="Times New Roman" panose="02020603050405020304" pitchFamily="18" charset="0"/>
                <a:ea typeface="+mn-ea"/>
                <a:cs typeface="Times New Roman" panose="02020603050405020304" pitchFamily="18" charset="0"/>
              </a:rPr>
              <a:t>一个</a:t>
            </a:r>
            <a:r>
              <a:rPr lang="zh-CN" altLang="en-US" sz="2400" b="1" smtClean="0">
                <a:latin typeface="Times New Roman" panose="02020603050405020304" pitchFamily="18" charset="0"/>
                <a:ea typeface="+mn-ea"/>
                <a:cs typeface="Times New Roman" panose="02020603050405020304" pitchFamily="18" charset="0"/>
              </a:rPr>
              <a:t>质量 为</a:t>
            </a:r>
            <a:r>
              <a:rPr lang="en-US" altLang="zh-CN" sz="2400" b="1" smtClean="0">
                <a:latin typeface="Times New Roman" panose="02020603050405020304" pitchFamily="18" charset="0"/>
                <a:ea typeface="+mn-ea"/>
                <a:cs typeface="Times New Roman" panose="02020603050405020304" pitchFamily="18" charset="0"/>
              </a:rPr>
              <a:t>0.18 kg </a:t>
            </a:r>
            <a:r>
              <a:rPr lang="zh-CN" altLang="en-US" sz="2400" b="1" smtClean="0">
                <a:latin typeface="Times New Roman" panose="02020603050405020304" pitchFamily="18" charset="0"/>
                <a:ea typeface="+mn-ea"/>
                <a:cs typeface="Times New Roman" panose="02020603050405020304" pitchFamily="18" charset="0"/>
              </a:rPr>
              <a:t>的</a:t>
            </a:r>
            <a:r>
              <a:rPr lang="zh-CN" altLang="en-US" sz="2400" b="1">
                <a:latin typeface="Times New Roman" panose="02020603050405020304" pitchFamily="18" charset="0"/>
                <a:ea typeface="+mn-ea"/>
                <a:cs typeface="Times New Roman" panose="02020603050405020304" pitchFamily="18" charset="0"/>
              </a:rPr>
              <a:t>垒球，</a:t>
            </a:r>
            <a:r>
              <a:rPr lang="zh-CN" altLang="en-US" sz="2400" b="1" smtClean="0">
                <a:latin typeface="Times New Roman" panose="02020603050405020304" pitchFamily="18" charset="0"/>
                <a:ea typeface="+mn-ea"/>
                <a:cs typeface="Times New Roman" panose="02020603050405020304" pitchFamily="18" charset="0"/>
              </a:rPr>
              <a:t>以</a:t>
            </a:r>
            <a:r>
              <a:rPr lang="en-US" altLang="zh-CN" sz="2400" b="1" smtClean="0">
                <a:latin typeface="Times New Roman" panose="02020603050405020304" pitchFamily="18" charset="0"/>
                <a:ea typeface="+mn-ea"/>
                <a:cs typeface="Times New Roman" panose="02020603050405020304" pitchFamily="18" charset="0"/>
              </a:rPr>
              <a:t> 25 m/s </a:t>
            </a:r>
            <a:r>
              <a:rPr lang="zh-CN" altLang="en-US" sz="2400" b="1" smtClean="0">
                <a:latin typeface="Times New Roman" panose="02020603050405020304" pitchFamily="18" charset="0"/>
                <a:ea typeface="+mn-ea"/>
                <a:cs typeface="Times New Roman" panose="02020603050405020304" pitchFamily="18" charset="0"/>
              </a:rPr>
              <a:t>的</a:t>
            </a:r>
            <a:r>
              <a:rPr lang="zh-CN" altLang="en-US" sz="2400" b="1">
                <a:latin typeface="Times New Roman" panose="02020603050405020304" pitchFamily="18" charset="0"/>
                <a:ea typeface="+mn-ea"/>
                <a:cs typeface="Times New Roman" panose="02020603050405020304" pitchFamily="18" charset="0"/>
              </a:rPr>
              <a:t>水平速度飞向球棒，被球棒打击后，反向水平飞回，速度的</a:t>
            </a:r>
            <a:r>
              <a:rPr lang="zh-CN" altLang="en-US" sz="2400" b="1" smtClean="0">
                <a:latin typeface="Times New Roman" panose="02020603050405020304" pitchFamily="18" charset="0"/>
                <a:ea typeface="+mn-ea"/>
                <a:cs typeface="Times New Roman" panose="02020603050405020304" pitchFamily="18" charset="0"/>
              </a:rPr>
              <a:t>大小为</a:t>
            </a:r>
            <a:r>
              <a:rPr lang="en-US" altLang="zh-CN" sz="2400" b="1" smtClean="0">
                <a:latin typeface="Times New Roman" panose="02020603050405020304" pitchFamily="18" charset="0"/>
                <a:ea typeface="+mn-ea"/>
                <a:cs typeface="Times New Roman" panose="02020603050405020304" pitchFamily="18" charset="0"/>
              </a:rPr>
              <a:t>45 m/s</a:t>
            </a:r>
            <a:r>
              <a:rPr lang="zh-CN" altLang="en-US" sz="2400" b="1">
                <a:latin typeface="Times New Roman" panose="02020603050405020304" pitchFamily="18" charset="0"/>
                <a:ea typeface="+mn-ea"/>
                <a:cs typeface="Times New Roman" panose="02020603050405020304" pitchFamily="18" charset="0"/>
              </a:rPr>
              <a:t>。设球棒与垒球的作用</a:t>
            </a:r>
            <a:r>
              <a:rPr lang="zh-CN" altLang="en-US" sz="2400" b="1" smtClean="0">
                <a:latin typeface="Times New Roman" panose="02020603050405020304" pitchFamily="18" charset="0"/>
                <a:ea typeface="+mn-ea"/>
                <a:cs typeface="Times New Roman" panose="02020603050405020304" pitchFamily="18" charset="0"/>
              </a:rPr>
              <a:t>时间 </a:t>
            </a:r>
            <a:r>
              <a:rPr lang="en-US" altLang="zh-CN" sz="2400" b="1" i="1" smtClean="0">
                <a:latin typeface="Times New Roman" panose="02020603050405020304" pitchFamily="18" charset="0"/>
                <a:ea typeface="+mn-ea"/>
                <a:cs typeface="Times New Roman" panose="02020603050405020304" pitchFamily="18" charset="0"/>
              </a:rPr>
              <a:t>t </a:t>
            </a:r>
            <a:r>
              <a:rPr lang="en-US" altLang="zh-CN" sz="2400" b="1" smtClean="0">
                <a:latin typeface="Times New Roman" panose="02020603050405020304" pitchFamily="18" charset="0"/>
                <a:ea typeface="+mn-ea"/>
                <a:cs typeface="Times New Roman" panose="02020603050405020304" pitchFamily="18" charset="0"/>
              </a:rPr>
              <a:t>=</a:t>
            </a:r>
            <a:r>
              <a:rPr lang="zh-CN" altLang="en-US" sz="2400" b="1" smtClean="0">
                <a:latin typeface="Times New Roman" panose="02020603050405020304" pitchFamily="18" charset="0"/>
                <a:ea typeface="+mn-ea"/>
                <a:cs typeface="Times New Roman" panose="02020603050405020304" pitchFamily="18" charset="0"/>
              </a:rPr>
              <a:t> </a:t>
            </a:r>
            <a:r>
              <a:rPr lang="en-US" altLang="zh-CN" sz="2400" b="1" smtClean="0">
                <a:latin typeface="Times New Roman" panose="02020603050405020304" pitchFamily="18" charset="0"/>
                <a:ea typeface="+mn-ea"/>
                <a:cs typeface="Times New Roman" panose="02020603050405020304" pitchFamily="18" charset="0"/>
              </a:rPr>
              <a:t>0.002 s</a:t>
            </a:r>
            <a:r>
              <a:rPr lang="zh-CN" altLang="en-US" sz="2400" b="1" smtClean="0">
                <a:latin typeface="Times New Roman" panose="02020603050405020304" pitchFamily="18" charset="0"/>
                <a:ea typeface="+mn-ea"/>
                <a:cs typeface="Times New Roman" panose="02020603050405020304" pitchFamily="18" charset="0"/>
              </a:rPr>
              <a:t>，球棒</a:t>
            </a:r>
            <a:r>
              <a:rPr lang="zh-CN" altLang="en-US" sz="2400" b="1">
                <a:latin typeface="Times New Roman" panose="02020603050405020304" pitchFamily="18" charset="0"/>
                <a:ea typeface="+mn-ea"/>
                <a:cs typeface="Times New Roman" panose="02020603050405020304" pitchFamily="18" charset="0"/>
              </a:rPr>
              <a:t>对垒球的平均</a:t>
            </a:r>
            <a:r>
              <a:rPr lang="zh-CN" altLang="en-US" sz="2400" b="1" smtClean="0">
                <a:latin typeface="Times New Roman" panose="02020603050405020304" pitchFamily="18" charset="0"/>
                <a:ea typeface="+mn-ea"/>
                <a:cs typeface="Times New Roman" panose="02020603050405020304" pitchFamily="18" charset="0"/>
              </a:rPr>
              <a:t>作用力是多大</a:t>
            </a:r>
            <a:r>
              <a:rPr lang="en-US" altLang="zh-CN" sz="2400" b="1" smtClean="0">
                <a:latin typeface="Times New Roman" panose="02020603050405020304" pitchFamily="18" charset="0"/>
                <a:ea typeface="+mn-ea"/>
                <a:cs typeface="Times New Roman" panose="02020603050405020304" pitchFamily="18" charset="0"/>
              </a:rPr>
              <a:t>?</a:t>
            </a:r>
            <a:endParaRPr lang="en-US" altLang="zh-CN" sz="2400" b="1" smtClean="0">
              <a:latin typeface="Times New Roman" panose="02020603050405020304" pitchFamily="18" charset="0"/>
              <a:ea typeface="+mn-ea"/>
              <a:cs typeface="Times New Roman" panose="02020603050405020304" pitchFamily="18" charset="0"/>
            </a:endParaRPr>
          </a:p>
        </p:txBody>
      </p:sp>
      <p:pic>
        <p:nvPicPr>
          <p:cNvPr id="3" name="图片 2"/>
          <p:cNvPicPr>
            <a:picLocks noChangeAspect="1"/>
          </p:cNvPicPr>
          <p:nvPr/>
        </p:nvPicPr>
        <p:blipFill>
          <a:blip r:embed="rId1"/>
          <a:stretch>
            <a:fillRect/>
          </a:stretch>
        </p:blipFill>
        <p:spPr>
          <a:xfrm>
            <a:off x="8781415" y="1994535"/>
            <a:ext cx="3152140" cy="2236470"/>
          </a:xfrm>
          <a:prstGeom prst="rect">
            <a:avLst/>
          </a:prstGeom>
        </p:spPr>
      </p:pic>
      <p:grpSp>
        <p:nvGrpSpPr>
          <p:cNvPr id="7" name="组合 6"/>
          <p:cNvGrpSpPr/>
          <p:nvPr/>
        </p:nvGrpSpPr>
        <p:grpSpPr>
          <a:xfrm>
            <a:off x="1043305" y="2506980"/>
            <a:ext cx="6640830" cy="3784600"/>
            <a:chOff x="1643" y="3948"/>
            <a:chExt cx="10458" cy="5960"/>
          </a:xfrm>
        </p:grpSpPr>
        <p:sp>
          <p:nvSpPr>
            <p:cNvPr id="4" name="文本框 3"/>
            <p:cNvSpPr txBox="1"/>
            <p:nvPr/>
          </p:nvSpPr>
          <p:spPr>
            <a:xfrm>
              <a:off x="1643" y="3948"/>
              <a:ext cx="10458" cy="5960"/>
            </a:xfrm>
            <a:prstGeom prst="rect">
              <a:avLst/>
            </a:prstGeom>
            <a:noFill/>
          </p:spPr>
          <p:txBody>
            <a:bodyPr wrap="square" rtlCol="0">
              <a:spAutoFit/>
            </a:bodyPr>
            <a:lstStyle/>
            <a:p>
              <a:r>
                <a:rPr lang="zh-CN" sz="2400" b="1">
                  <a:solidFill>
                    <a:srgbClr val="FF0000"/>
                  </a:solidFill>
                  <a:latin typeface="华文楷体" panose="02010600040101010101" charset="-122"/>
                  <a:ea typeface="华文楷体" panose="02010600040101010101" charset="-122"/>
                </a:rPr>
                <a:t>解  沿垒球飞向</a:t>
              </a:r>
              <a:r>
                <a:rPr lang="zh-CN" sz="2400" b="1">
                  <a:solidFill>
                    <a:srgbClr val="FF0000"/>
                  </a:solidFill>
                  <a:latin typeface="华文楷体" panose="02010600040101010101" charset="-122"/>
                  <a:ea typeface="华文楷体" panose="02010600040101010101" charset="-122"/>
                  <a:sym typeface="+mn-ea"/>
                </a:rPr>
                <a:t>球</a:t>
              </a:r>
              <a:r>
                <a:rPr lang="zh-CN" sz="2400" b="1">
                  <a:solidFill>
                    <a:srgbClr val="FF0000"/>
                  </a:solidFill>
                  <a:latin typeface="华文楷体" panose="02010600040101010101" charset="-122"/>
                  <a:ea typeface="华文楷体" panose="02010600040101010101" charset="-122"/>
                </a:rPr>
                <a:t>棒时的方向建立坐标轴，垒球的初动量为</a:t>
              </a:r>
              <a:r>
                <a:rPr lang="en-US" altLang="zh-CN" sz="2400" b="1">
                  <a:solidFill>
                    <a:srgbClr val="FF0000"/>
                  </a:solidFill>
                  <a:latin typeface="华文楷体" panose="02010600040101010101" charset="-122"/>
                  <a:ea typeface="华文楷体" panose="02010600040101010101" charset="-122"/>
                </a:rPr>
                <a:t>p=mv=0.18</a:t>
              </a:r>
              <a:r>
                <a:rPr lang="en-US" altLang="zh-CN" sz="2400" b="1">
                  <a:solidFill>
                    <a:srgbClr val="FF0000"/>
                  </a:solidFill>
                  <a:latin typeface="Arial" panose="020B0604020202020204" pitchFamily="34" charset="0"/>
                  <a:ea typeface="华文楷体" panose="02010600040101010101" charset="-122"/>
                </a:rPr>
                <a:t>×</a:t>
              </a:r>
              <a:r>
                <a:rPr lang="en-US" altLang="zh-CN" sz="2400">
                  <a:solidFill>
                    <a:srgbClr val="FF0000"/>
                  </a:solidFill>
                  <a:latin typeface="Arial" panose="020B0604020202020204" pitchFamily="34" charset="0"/>
                  <a:ea typeface="华文楷体" panose="02010600040101010101" charset="-122"/>
                </a:rPr>
                <a:t>25kg.m/s=4.5</a:t>
              </a:r>
              <a:r>
                <a:rPr lang="en-US" altLang="zh-CN" sz="2400">
                  <a:solidFill>
                    <a:srgbClr val="FF0000"/>
                  </a:solidFill>
                  <a:latin typeface="Arial" panose="020B0604020202020204" pitchFamily="34" charset="0"/>
                  <a:ea typeface="华文楷体" panose="02010600040101010101" charset="-122"/>
                  <a:sym typeface="+mn-ea"/>
                </a:rPr>
                <a:t>kg.m/s</a:t>
              </a:r>
              <a:endParaRPr lang="en-US" altLang="zh-CN" sz="2400">
                <a:solidFill>
                  <a:srgbClr val="FF0000"/>
                </a:solidFill>
                <a:latin typeface="Arial" panose="020B0604020202020204" pitchFamily="34" charset="0"/>
                <a:ea typeface="华文楷体" panose="02010600040101010101" charset="-122"/>
                <a:sym typeface="+mn-ea"/>
              </a:endParaRPr>
            </a:p>
            <a:p>
              <a:r>
                <a:rPr lang="zh-CN" altLang="en-US" sz="2400" b="1">
                  <a:solidFill>
                    <a:srgbClr val="FF0000"/>
                  </a:solidFill>
                  <a:latin typeface="Arial" panose="020B0604020202020204" pitchFamily="34" charset="0"/>
                  <a:ea typeface="华文楷体" panose="02010600040101010101" charset="-122"/>
                </a:rPr>
                <a:t>垒球的末动量为</a:t>
              </a:r>
              <a:endParaRPr lang="zh-CN" altLang="en-US" sz="2400" b="1">
                <a:solidFill>
                  <a:srgbClr val="FF0000"/>
                </a:solidFill>
                <a:latin typeface="Arial" panose="020B0604020202020204" pitchFamily="34" charset="0"/>
                <a:ea typeface="华文楷体" panose="02010600040101010101" charset="-122"/>
              </a:endParaRPr>
            </a:p>
            <a:p>
              <a:endParaRPr lang="zh-CN" altLang="en-US" sz="2400" b="1">
                <a:solidFill>
                  <a:srgbClr val="FF0000"/>
                </a:solidFill>
                <a:latin typeface="Arial" panose="020B0604020202020204" pitchFamily="34" charset="0"/>
                <a:ea typeface="华文楷体" panose="02010600040101010101" charset="-122"/>
              </a:endParaRPr>
            </a:p>
            <a:p>
              <a:r>
                <a:rPr lang="zh-CN" altLang="en-US" sz="2400" b="1">
                  <a:solidFill>
                    <a:srgbClr val="FF0000"/>
                  </a:solidFill>
                  <a:latin typeface="Arial" panose="020B0604020202020204" pitchFamily="34" charset="0"/>
                  <a:ea typeface="华文楷体" panose="02010600040101010101" charset="-122"/>
                </a:rPr>
                <a:t>由动量定理知垒球所受的平均力为</a:t>
              </a:r>
              <a:endParaRPr lang="zh-CN" altLang="en-US" sz="2400" b="1">
                <a:solidFill>
                  <a:srgbClr val="FF0000"/>
                </a:solidFill>
                <a:latin typeface="Arial" panose="020B0604020202020204" pitchFamily="34" charset="0"/>
                <a:ea typeface="华文楷体" panose="02010600040101010101" charset="-122"/>
              </a:endParaRPr>
            </a:p>
            <a:p>
              <a:endParaRPr lang="zh-CN" altLang="en-US" sz="2400" b="1">
                <a:solidFill>
                  <a:srgbClr val="FF0000"/>
                </a:solidFill>
                <a:latin typeface="Arial" panose="020B0604020202020204" pitchFamily="34" charset="0"/>
                <a:ea typeface="华文楷体" panose="02010600040101010101" charset="-122"/>
              </a:endParaRPr>
            </a:p>
            <a:p>
              <a:endParaRPr lang="zh-CN" altLang="en-US" sz="2400" b="1">
                <a:solidFill>
                  <a:srgbClr val="FF0000"/>
                </a:solidFill>
                <a:latin typeface="Arial" panose="020B0604020202020204" pitchFamily="34" charset="0"/>
                <a:ea typeface="华文楷体" panose="02010600040101010101" charset="-122"/>
              </a:endParaRPr>
            </a:p>
            <a:p>
              <a:r>
                <a:rPr lang="zh-CN" altLang="en-US" sz="2400" b="1">
                  <a:solidFill>
                    <a:srgbClr val="FF0000"/>
                  </a:solidFill>
                  <a:latin typeface="Arial" panose="020B0604020202020204" pitchFamily="34" charset="0"/>
                  <a:ea typeface="华文楷体" panose="02010600040101010101" charset="-122"/>
                </a:rPr>
                <a:t>垒球所受的平均作用力的大小为</a:t>
              </a:r>
              <a:r>
                <a:rPr lang="en-US" altLang="zh-CN" sz="2400">
                  <a:solidFill>
                    <a:srgbClr val="FF0000"/>
                  </a:solidFill>
                  <a:latin typeface="Arial" panose="020B0604020202020204" pitchFamily="34" charset="0"/>
                  <a:ea typeface="华文楷体" panose="02010600040101010101" charset="-122"/>
                </a:rPr>
                <a:t>6300N</a:t>
              </a:r>
              <a:r>
                <a:rPr lang="zh-CN" altLang="en-US" sz="2400">
                  <a:solidFill>
                    <a:srgbClr val="FF0000"/>
                  </a:solidFill>
                  <a:latin typeface="Arial" panose="020B0604020202020204" pitchFamily="34" charset="0"/>
                  <a:ea typeface="华文楷体" panose="02010600040101010101" charset="-122"/>
                </a:rPr>
                <a:t>，</a:t>
              </a:r>
              <a:r>
                <a:rPr lang="zh-CN" altLang="en-US" sz="2400" b="1">
                  <a:solidFill>
                    <a:srgbClr val="FF0000"/>
                  </a:solidFill>
                  <a:latin typeface="Arial" panose="020B0604020202020204" pitchFamily="34" charset="0"/>
                  <a:ea typeface="华文楷体" panose="02010600040101010101" charset="-122"/>
                </a:rPr>
                <a:t>符号表示力的方向与坐标轴的方向相反，即力的方向与垒球飞来的方向相反。</a:t>
              </a:r>
              <a:endParaRPr lang="zh-CN" altLang="en-US" sz="2400" b="1">
                <a:solidFill>
                  <a:srgbClr val="FF0000"/>
                </a:solidFill>
                <a:latin typeface="Arial" panose="020B0604020202020204" pitchFamily="34" charset="0"/>
                <a:ea typeface="华文楷体" panose="02010600040101010101" charset="-122"/>
              </a:endParaRPr>
            </a:p>
          </p:txBody>
        </p:sp>
        <p:graphicFrame>
          <p:nvGraphicFramePr>
            <p:cNvPr id="5" name="对象 4">
              <a:hlinkClick r:id="" action="ppaction://ole?verb="/>
            </p:cNvPr>
            <p:cNvGraphicFramePr>
              <a:graphicFrameLocks noChangeAspect="1"/>
            </p:cNvGraphicFramePr>
            <p:nvPr/>
          </p:nvGraphicFramePr>
          <p:xfrm>
            <a:off x="3286" y="5665"/>
            <a:ext cx="7958" cy="676"/>
          </p:xfrm>
          <a:graphic>
            <a:graphicData uri="http://schemas.openxmlformats.org/presentationml/2006/ole">
              <mc:AlternateContent xmlns:mc="http://schemas.openxmlformats.org/markup-compatibility/2006">
                <mc:Choice xmlns:v="urn:schemas-microsoft-com:vml" Requires="v">
                  <p:oleObj spid="_x0000_s1047" name="" r:id="rId2" imgW="2691765" imgH="228600" progId="Equation.KSEE3">
                    <p:embed/>
                  </p:oleObj>
                </mc:Choice>
                <mc:Fallback>
                  <p:oleObj name="" r:id="rId2" imgW="2691765" imgH="228600" progId="Equation.KSEE3">
                    <p:embed/>
                    <p:pic>
                      <p:nvPicPr>
                        <p:cNvPr id="0" name="OLE substitute image"/>
                        <p:cNvPicPr/>
                        <p:nvPr/>
                      </p:nvPicPr>
                      <p:blipFill>
                        <a:blip r:embed="rId3"/>
                        <a:stretch>
                          <a:fillRect/>
                        </a:stretch>
                      </p:blipFill>
                      <p:spPr>
                        <a:xfrm>
                          <a:off x="3286" y="5665"/>
                          <a:ext cx="7958" cy="676"/>
                        </a:xfrm>
                        <a:prstGeom prst="rect">
                          <a:avLst/>
                        </a:prstGeom>
                      </p:spPr>
                    </p:pic>
                  </p:oleObj>
                </mc:Fallback>
              </mc:AlternateContent>
            </a:graphicData>
          </a:graphic>
        </p:graphicFrame>
        <p:graphicFrame>
          <p:nvGraphicFramePr>
            <p:cNvPr id="6" name="对象 5">
              <a:hlinkClick r:id="" action="ppaction://ole?verb="/>
            </p:cNvPr>
            <p:cNvGraphicFramePr>
              <a:graphicFrameLocks noChangeAspect="1"/>
            </p:cNvGraphicFramePr>
            <p:nvPr/>
          </p:nvGraphicFramePr>
          <p:xfrm>
            <a:off x="3956" y="6965"/>
            <a:ext cx="5106" cy="920"/>
          </p:xfrm>
          <a:graphic>
            <a:graphicData uri="http://schemas.openxmlformats.org/presentationml/2006/ole">
              <mc:AlternateContent xmlns:mc="http://schemas.openxmlformats.org/markup-compatibility/2006">
                <mc:Choice xmlns:v="urn:schemas-microsoft-com:vml" Requires="v">
                  <p:oleObj spid="_x0000_s1048" name="" r:id="rId4" imgW="2184400" imgH="393700" progId="Equation.KSEE3">
                    <p:embed/>
                  </p:oleObj>
                </mc:Choice>
                <mc:Fallback>
                  <p:oleObj name="" r:id="rId4" imgW="2184400" imgH="393700" progId="Equation.KSEE3">
                    <p:embed/>
                    <p:pic>
                      <p:nvPicPr>
                        <p:cNvPr id="0" name="OLE substitute image"/>
                        <p:cNvPicPr/>
                        <p:nvPr/>
                      </p:nvPicPr>
                      <p:blipFill>
                        <a:blip r:embed="rId5"/>
                        <a:stretch>
                          <a:fillRect/>
                        </a:stretch>
                      </p:blipFill>
                      <p:spPr>
                        <a:xfrm>
                          <a:off x="3956" y="6965"/>
                          <a:ext cx="5106" cy="920"/>
                        </a:xfrm>
                        <a:prstGeom prst="rect">
                          <a:avLst/>
                        </a:prstGeom>
                      </p:spPr>
                    </p:pic>
                  </p:oleObj>
                </mc:Fallback>
              </mc:AlternateContent>
            </a:graphicData>
          </a:graphic>
        </p:graphicFrame>
      </p:gr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191770" y="614045"/>
            <a:ext cx="4913630" cy="521970"/>
          </a:xfrm>
          <a:prstGeom prst="rect">
            <a:avLst/>
          </a:prstGeom>
          <a:noFill/>
        </p:spPr>
        <p:txBody>
          <a:bodyPr wrap="square" rtlCol="0">
            <a:spAutoFit/>
          </a:bodyPr>
          <a:lstStyle/>
          <a:p>
            <a:r>
              <a:rPr lang="zh-CN" altLang="en-US" sz="2800" b="1" smtClean="0">
                <a:solidFill>
                  <a:srgbClr val="FF0000"/>
                </a:solidFill>
                <a:latin typeface="黑体" panose="02010609060101010101" pitchFamily="49" charset="-122"/>
                <a:ea typeface="黑体" panose="02010609060101010101" pitchFamily="49" charset="-122"/>
              </a:rPr>
              <a:t>运用动量定理解题的一般步骤</a:t>
            </a:r>
            <a:endParaRPr lang="zh-CN" altLang="en-US" sz="2800" b="1" smtClean="0">
              <a:solidFill>
                <a:srgbClr val="FF0000"/>
              </a:solidFill>
              <a:latin typeface="黑体" panose="02010609060101010101" pitchFamily="49" charset="-122"/>
              <a:ea typeface="黑体" panose="02010609060101010101" pitchFamily="49" charset="-122"/>
            </a:endParaRPr>
          </a:p>
        </p:txBody>
      </p:sp>
      <p:sp>
        <p:nvSpPr>
          <p:cNvPr id="20485" name="矩形 20484"/>
          <p:cNvSpPr/>
          <p:nvPr/>
        </p:nvSpPr>
        <p:spPr>
          <a:xfrm>
            <a:off x="655955" y="4492625"/>
            <a:ext cx="8399145" cy="521970"/>
          </a:xfrm>
          <a:prstGeom prst="rect">
            <a:avLst/>
          </a:prstGeom>
          <a:noFill/>
          <a:ln w="9525">
            <a:noFill/>
          </a:ln>
        </p:spPr>
        <p:txBody>
          <a:bodyPr wrap="square">
            <a:spAutoFit/>
          </a:bodyPr>
          <a:lstStyle/>
          <a:p>
            <a:r>
              <a:rPr lang="en-US" altLang="zh-CN" sz="2800" b="1">
                <a:latin typeface="Times New Roman" panose="02020603050405020304" pitchFamily="18" charset="0"/>
              </a:rPr>
              <a:t>5. </a:t>
            </a:r>
            <a:r>
              <a:rPr lang="zh-CN" altLang="en-US" sz="2800" b="1">
                <a:latin typeface="Times New Roman" panose="02020603050405020304" pitchFamily="18" charset="0"/>
              </a:rPr>
              <a:t>根据动量定理列方程求解。</a:t>
            </a:r>
            <a:endParaRPr lang="zh-CN" altLang="en-US" sz="2800" b="1">
              <a:latin typeface="Times New Roman" panose="02020603050405020304" pitchFamily="18" charset="0"/>
            </a:endParaRPr>
          </a:p>
        </p:txBody>
      </p:sp>
      <p:sp>
        <p:nvSpPr>
          <p:cNvPr id="20486" name="文本框 20485"/>
          <p:cNvSpPr txBox="1"/>
          <p:nvPr/>
        </p:nvSpPr>
        <p:spPr>
          <a:xfrm>
            <a:off x="627380" y="1316355"/>
            <a:ext cx="3263900" cy="521970"/>
          </a:xfrm>
          <a:prstGeom prst="rect">
            <a:avLst/>
          </a:prstGeom>
          <a:noFill/>
          <a:ln w="9525">
            <a:noFill/>
          </a:ln>
        </p:spPr>
        <p:txBody>
          <a:bodyPr wrap="square">
            <a:spAutoFit/>
          </a:bodyPr>
          <a:lstStyle/>
          <a:p>
            <a:pPr>
              <a:spcBef>
                <a:spcPct val="50000"/>
              </a:spcBef>
            </a:pPr>
            <a:r>
              <a:rPr lang="en-US" altLang="zh-CN" sz="2800" b="1">
                <a:latin typeface="Times New Roman" panose="02020603050405020304" pitchFamily="18" charset="0"/>
              </a:rPr>
              <a:t>1. </a:t>
            </a:r>
            <a:r>
              <a:rPr lang="zh-CN" altLang="en-US" sz="2800" b="1">
                <a:latin typeface="Times New Roman" panose="02020603050405020304" pitchFamily="18" charset="0"/>
              </a:rPr>
              <a:t>确</a:t>
            </a:r>
            <a:r>
              <a:rPr lang="zh-CN" altLang="en-US" sz="2800" b="1">
                <a:solidFill>
                  <a:srgbClr val="FF3300"/>
                </a:solidFill>
                <a:latin typeface="Times New Roman" panose="02020603050405020304" pitchFamily="18" charset="0"/>
              </a:rPr>
              <a:t>定</a:t>
            </a:r>
            <a:r>
              <a:rPr lang="zh-CN" altLang="en-US" sz="2800" b="1">
                <a:latin typeface="Times New Roman" panose="02020603050405020304" pitchFamily="18" charset="0"/>
              </a:rPr>
              <a:t>研究</a:t>
            </a:r>
            <a:r>
              <a:rPr lang="zh-CN" altLang="en-US" sz="2800" b="1">
                <a:solidFill>
                  <a:srgbClr val="FF3300"/>
                </a:solidFill>
                <a:latin typeface="Times New Roman" panose="02020603050405020304" pitchFamily="18" charset="0"/>
              </a:rPr>
              <a:t>对象</a:t>
            </a:r>
            <a:endParaRPr lang="zh-CN" altLang="en-US" sz="2800" b="1">
              <a:solidFill>
                <a:srgbClr val="FF3300"/>
              </a:solidFill>
              <a:latin typeface="Times New Roman" panose="02020603050405020304" pitchFamily="18" charset="0"/>
            </a:endParaRPr>
          </a:p>
        </p:txBody>
      </p:sp>
      <p:sp>
        <p:nvSpPr>
          <p:cNvPr id="20487" name="文本框 20486"/>
          <p:cNvSpPr txBox="1"/>
          <p:nvPr/>
        </p:nvSpPr>
        <p:spPr>
          <a:xfrm>
            <a:off x="628650" y="1922780"/>
            <a:ext cx="9700260" cy="521970"/>
          </a:xfrm>
          <a:prstGeom prst="rect">
            <a:avLst/>
          </a:prstGeom>
          <a:noFill/>
          <a:ln w="9525">
            <a:noFill/>
          </a:ln>
        </p:spPr>
        <p:txBody>
          <a:bodyPr wrap="square">
            <a:spAutoFit/>
          </a:bodyPr>
          <a:lstStyle/>
          <a:p>
            <a:pPr>
              <a:spcBef>
                <a:spcPct val="50000"/>
              </a:spcBef>
            </a:pPr>
            <a:r>
              <a:rPr lang="en-US" altLang="zh-CN" sz="2800" b="1">
                <a:latin typeface="Times New Roman" panose="02020603050405020304" pitchFamily="18" charset="0"/>
              </a:rPr>
              <a:t>2. </a:t>
            </a:r>
            <a:r>
              <a:rPr lang="zh-CN" altLang="en-US" sz="2800" b="1">
                <a:latin typeface="Times New Roman" panose="02020603050405020304" pitchFamily="18" charset="0"/>
              </a:rPr>
              <a:t>对研究对象进行</a:t>
            </a:r>
            <a:r>
              <a:rPr lang="zh-CN" altLang="en-US" sz="2800" b="1">
                <a:solidFill>
                  <a:srgbClr val="FF3300"/>
                </a:solidFill>
                <a:latin typeface="Times New Roman" panose="02020603050405020304" pitchFamily="18" charset="0"/>
              </a:rPr>
              <a:t>受力分析</a:t>
            </a:r>
            <a:r>
              <a:rPr lang="zh-CN" altLang="en-US" sz="2800" b="1">
                <a:latin typeface="Times New Roman" panose="02020603050405020304" pitchFamily="18" charset="0"/>
              </a:rPr>
              <a:t>，确定全部外力及作用时间；</a:t>
            </a:r>
            <a:endParaRPr lang="zh-CN" altLang="en-US" sz="2800" b="1">
              <a:latin typeface="Times New Roman" panose="02020603050405020304" pitchFamily="18" charset="0"/>
            </a:endParaRPr>
          </a:p>
        </p:txBody>
      </p:sp>
      <p:sp>
        <p:nvSpPr>
          <p:cNvPr id="20488" name="文本框 20487"/>
          <p:cNvSpPr txBox="1"/>
          <p:nvPr/>
        </p:nvSpPr>
        <p:spPr>
          <a:xfrm>
            <a:off x="636905" y="2494280"/>
            <a:ext cx="7408545" cy="521970"/>
          </a:xfrm>
          <a:prstGeom prst="rect">
            <a:avLst/>
          </a:prstGeom>
          <a:noFill/>
          <a:ln w="9525">
            <a:noFill/>
          </a:ln>
        </p:spPr>
        <p:txBody>
          <a:bodyPr wrap="square">
            <a:spAutoFit/>
          </a:bodyPr>
          <a:lstStyle/>
          <a:p>
            <a:pPr>
              <a:spcBef>
                <a:spcPct val="50000"/>
              </a:spcBef>
            </a:pPr>
            <a:r>
              <a:rPr lang="en-US" altLang="zh-CN" sz="2800" b="1">
                <a:latin typeface="Times New Roman" panose="02020603050405020304" pitchFamily="18" charset="0"/>
              </a:rPr>
              <a:t>3. </a:t>
            </a:r>
            <a:r>
              <a:rPr lang="zh-CN" altLang="en-US" sz="2800" b="1">
                <a:latin typeface="Times New Roman" panose="02020603050405020304" pitchFamily="18" charset="0"/>
              </a:rPr>
              <a:t>找出物体的</a:t>
            </a:r>
            <a:r>
              <a:rPr lang="zh-CN" altLang="en-US" sz="2800" b="1">
                <a:solidFill>
                  <a:srgbClr val="FF3300"/>
                </a:solidFill>
                <a:latin typeface="Times New Roman" panose="02020603050405020304" pitchFamily="18" charset="0"/>
              </a:rPr>
              <a:t>初末</a:t>
            </a:r>
            <a:r>
              <a:rPr lang="zh-CN" altLang="en-US" sz="2800" b="1">
                <a:latin typeface="Times New Roman" panose="02020603050405020304" pitchFamily="18" charset="0"/>
              </a:rPr>
              <a:t>状态并确定相应的</a:t>
            </a:r>
            <a:r>
              <a:rPr lang="zh-CN" altLang="en-US" sz="2800" b="1">
                <a:solidFill>
                  <a:srgbClr val="FF3300"/>
                </a:solidFill>
                <a:latin typeface="Times New Roman" panose="02020603050405020304" pitchFamily="18" charset="0"/>
              </a:rPr>
              <a:t>动量</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sp>
        <p:nvSpPr>
          <p:cNvPr id="20489" name="文本框 20488"/>
          <p:cNvSpPr txBox="1"/>
          <p:nvPr/>
        </p:nvSpPr>
        <p:spPr>
          <a:xfrm>
            <a:off x="646430" y="3078480"/>
            <a:ext cx="9891395" cy="1383665"/>
          </a:xfrm>
          <a:prstGeom prst="rect">
            <a:avLst/>
          </a:prstGeom>
          <a:noFill/>
          <a:ln w="9525">
            <a:noFill/>
          </a:ln>
        </p:spPr>
        <p:txBody>
          <a:bodyPr wrap="square">
            <a:spAutoFit/>
          </a:bodyPr>
          <a:lstStyle/>
          <a:p>
            <a:pPr>
              <a:spcBef>
                <a:spcPct val="50000"/>
              </a:spcBef>
            </a:pPr>
            <a:r>
              <a:rPr lang="en-US" altLang="zh-CN" sz="2800" b="1">
                <a:latin typeface="Times New Roman" panose="02020603050405020304" pitchFamily="18" charset="0"/>
              </a:rPr>
              <a:t>4. </a:t>
            </a:r>
            <a:r>
              <a:rPr lang="zh-CN" altLang="en-US" sz="2800" b="1">
                <a:latin typeface="Times New Roman" panose="02020603050405020304" pitchFamily="18" charset="0"/>
              </a:rPr>
              <a:t>如果初、末动量在同一直线上，则</a:t>
            </a:r>
            <a:r>
              <a:rPr lang="zh-CN" altLang="en-US" sz="2800" b="1">
                <a:solidFill>
                  <a:srgbClr val="FF3300"/>
                </a:solidFill>
                <a:latin typeface="Times New Roman" panose="02020603050405020304" pitchFamily="18" charset="0"/>
              </a:rPr>
              <a:t>选定正方向</a:t>
            </a:r>
            <a:r>
              <a:rPr lang="zh-CN" altLang="en-US" sz="2800" b="1">
                <a:latin typeface="Times New Roman" panose="02020603050405020304" pitchFamily="18" charset="0"/>
              </a:rPr>
              <a:t>，并给每个力的冲量和初末动量带上正负号，以表示和正方向同向或反向；如果初、末动量不在同一直线上，则用平行四边形定则求解；</a:t>
            </a:r>
            <a:endParaRPr lang="zh-CN" altLang="en-US" sz="2800" b="1">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6"/>
                                        </p:tgtEl>
                                        <p:attrNameLst>
                                          <p:attrName>style.visibility</p:attrName>
                                        </p:attrNameLst>
                                      </p:cBhvr>
                                      <p:to>
                                        <p:strVal val="visible"/>
                                      </p:to>
                                    </p:set>
                                    <p:anim calcmode="lin" valueType="num">
                                      <p:cBhvr additive="base">
                                        <p:cTn id="7" dur="500" fill="hold"/>
                                        <p:tgtEl>
                                          <p:spTgt spid="20486"/>
                                        </p:tgtEl>
                                        <p:attrNameLst>
                                          <p:attrName>ppt_x</p:attrName>
                                        </p:attrNameLst>
                                      </p:cBhvr>
                                      <p:tavLst>
                                        <p:tav tm="0">
                                          <p:val>
                                            <p:strVal val="0-#ppt_w/2"/>
                                          </p:val>
                                        </p:tav>
                                        <p:tav tm="100000">
                                          <p:val>
                                            <p:strVal val="#ppt_x"/>
                                          </p:val>
                                        </p:tav>
                                      </p:tavLst>
                                    </p:anim>
                                    <p:anim calcmode="lin" valueType="num">
                                      <p:cBhvr additive="base">
                                        <p:cTn id="8" dur="500" fill="hold"/>
                                        <p:tgtEl>
                                          <p:spTgt spid="2048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04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048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04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0485"/>
                                        </p:tgtEl>
                                        <p:attrNameLst>
                                          <p:attrName>style.visibility</p:attrName>
                                        </p:attrNameLst>
                                      </p:cBhvr>
                                      <p:to>
                                        <p:strVal val="visible"/>
                                      </p:to>
                                    </p:set>
                                    <p:animEffect transition="in" filter="blinds(horizontal)">
                                      <p:cBhvr>
                                        <p:cTn id="25" dur="500"/>
                                        <p:tgtEl>
                                          <p:spTgt spid="2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p:bldP spid="20487" grpId="0"/>
      <p:bldP spid="20488" grpId="0"/>
      <p:bldP spid="20489"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文本框 20481"/>
          <p:cNvSpPr txBox="1"/>
          <p:nvPr/>
        </p:nvSpPr>
        <p:spPr>
          <a:xfrm>
            <a:off x="145415" y="575945"/>
            <a:ext cx="3816350" cy="521970"/>
          </a:xfrm>
          <a:prstGeom prst="rect">
            <a:avLst/>
          </a:prstGeom>
          <a:noFill/>
          <a:ln w="76200" cap="flat" cmpd="sng">
            <a:solidFill>
              <a:srgbClr val="FF0000"/>
            </a:solidFill>
            <a:prstDash val="solid"/>
            <a:miter/>
            <a:headEnd type="none" w="med" len="med"/>
            <a:tailEnd type="none" w="med" len="med"/>
          </a:ln>
        </p:spPr>
        <p:txBody>
          <a:bodyPr>
            <a:spAutoFit/>
          </a:bodyPr>
          <a:lstStyle/>
          <a:p>
            <a:pPr algn="ctr">
              <a:spcBef>
                <a:spcPct val="50000"/>
              </a:spcBef>
            </a:pPr>
            <a:r>
              <a:rPr lang="zh-CN" altLang="en-US" sz="2800" b="1">
                <a:solidFill>
                  <a:schemeClr val="tx1"/>
                </a:solidFill>
                <a:effectLst>
                  <a:outerShdw blurRad="38100" dist="38100" dir="2700000">
                    <a:srgbClr val="FFFFFF"/>
                  </a:outerShdw>
                </a:effectLst>
                <a:latin typeface="+mj-ea"/>
                <a:ea typeface="+mj-ea"/>
              </a:rPr>
              <a:t>动量定理的适用范围</a:t>
            </a:r>
            <a:endParaRPr lang="zh-CN" altLang="en-US" sz="2800" b="1">
              <a:solidFill>
                <a:schemeClr val="tx1"/>
              </a:solidFill>
              <a:effectLst>
                <a:outerShdw blurRad="38100" dist="38100" dir="2700000">
                  <a:srgbClr val="FFFFFF"/>
                </a:outerShdw>
              </a:effectLst>
              <a:latin typeface="+mj-ea"/>
              <a:ea typeface="+mj-ea"/>
            </a:endParaRPr>
          </a:p>
        </p:txBody>
      </p:sp>
      <p:sp>
        <p:nvSpPr>
          <p:cNvPr id="20483" name="文本框 20482"/>
          <p:cNvSpPr txBox="1"/>
          <p:nvPr/>
        </p:nvSpPr>
        <p:spPr>
          <a:xfrm>
            <a:off x="539750" y="1235075"/>
            <a:ext cx="10648950" cy="953135"/>
          </a:xfrm>
          <a:prstGeom prst="rect">
            <a:avLst/>
          </a:prstGeom>
          <a:noFill/>
          <a:ln w="9525">
            <a:noFill/>
          </a:ln>
        </p:spPr>
        <p:txBody>
          <a:bodyPr wrap="square">
            <a:spAutoFit/>
          </a:bodyPr>
          <a:lstStyle/>
          <a:p>
            <a:pPr>
              <a:spcBef>
                <a:spcPct val="50000"/>
              </a:spcBef>
            </a:pPr>
            <a:r>
              <a:rPr lang="en-US" altLang="zh-CN" sz="2800" b="1">
                <a:solidFill>
                  <a:schemeClr val="tx1"/>
                </a:solidFill>
                <a:effectLst>
                  <a:outerShdw blurRad="38100" dist="38100" dir="2700000">
                    <a:srgbClr val="FFFFFF"/>
                  </a:outerShdw>
                </a:effectLst>
                <a:latin typeface="+mj-ea"/>
                <a:ea typeface="+mj-ea"/>
                <a:cs typeface="+mj-ea"/>
              </a:rPr>
              <a:t>1</a:t>
            </a:r>
            <a:r>
              <a:rPr lang="zh-CN" altLang="en-US" sz="2800" b="1">
                <a:solidFill>
                  <a:schemeClr val="tx1"/>
                </a:solidFill>
                <a:effectLst>
                  <a:outerShdw blurRad="38100" dist="38100" dir="2700000">
                    <a:srgbClr val="FFFFFF"/>
                  </a:outerShdw>
                </a:effectLst>
                <a:latin typeface="+mj-ea"/>
                <a:ea typeface="+mj-ea"/>
                <a:cs typeface="+mj-ea"/>
              </a:rPr>
              <a:t>、动量定理不但适用于</a:t>
            </a:r>
            <a:r>
              <a:rPr lang="zh-CN" altLang="en-US" sz="2800" b="1">
                <a:solidFill>
                  <a:srgbClr val="FF0000"/>
                </a:solidFill>
                <a:effectLst>
                  <a:outerShdw blurRad="38100" dist="38100" dir="2700000">
                    <a:srgbClr val="000000"/>
                  </a:outerShdw>
                </a:effectLst>
                <a:latin typeface="+mj-ea"/>
                <a:ea typeface="+mj-ea"/>
                <a:cs typeface="+mj-ea"/>
              </a:rPr>
              <a:t>恒力</a:t>
            </a:r>
            <a:r>
              <a:rPr lang="zh-CN" altLang="en-US" sz="2800" b="1">
                <a:solidFill>
                  <a:schemeClr val="tx1"/>
                </a:solidFill>
                <a:effectLst>
                  <a:outerShdw blurRad="38100" dist="38100" dir="2700000">
                    <a:srgbClr val="FFFFFF"/>
                  </a:outerShdw>
                </a:effectLst>
                <a:latin typeface="+mj-ea"/>
                <a:ea typeface="+mj-ea"/>
                <a:cs typeface="+mj-ea"/>
              </a:rPr>
              <a:t>，也适用于随时间变化的</a:t>
            </a:r>
            <a:r>
              <a:rPr lang="zh-CN" altLang="en-US" sz="2800" b="1">
                <a:solidFill>
                  <a:srgbClr val="FF0000"/>
                </a:solidFill>
                <a:effectLst>
                  <a:outerShdw blurRad="38100" dist="38100" dir="2700000">
                    <a:srgbClr val="000000"/>
                  </a:outerShdw>
                </a:effectLst>
                <a:latin typeface="+mj-ea"/>
                <a:ea typeface="+mj-ea"/>
                <a:cs typeface="+mj-ea"/>
              </a:rPr>
              <a:t>变力</a:t>
            </a:r>
            <a:r>
              <a:rPr lang="zh-CN" altLang="en-US" sz="2800" b="1">
                <a:solidFill>
                  <a:schemeClr val="tx1"/>
                </a:solidFill>
                <a:effectLst>
                  <a:outerShdw blurRad="38100" dist="38100" dir="2700000">
                    <a:srgbClr val="FFFFFF"/>
                  </a:outerShdw>
                </a:effectLst>
                <a:latin typeface="+mj-ea"/>
                <a:ea typeface="+mj-ea"/>
                <a:cs typeface="+mj-ea"/>
              </a:rPr>
              <a:t>，对于变力，动量定理中的</a:t>
            </a:r>
            <a:r>
              <a:rPr lang="en-US" altLang="zh-CN" sz="2800" b="1">
                <a:solidFill>
                  <a:schemeClr val="tx1"/>
                </a:solidFill>
                <a:effectLst>
                  <a:outerShdw blurRad="38100" dist="38100" dir="2700000">
                    <a:srgbClr val="FFFFFF"/>
                  </a:outerShdw>
                </a:effectLst>
                <a:latin typeface="+mj-ea"/>
                <a:ea typeface="+mj-ea"/>
                <a:cs typeface="+mj-ea"/>
              </a:rPr>
              <a:t>F</a:t>
            </a:r>
            <a:r>
              <a:rPr lang="zh-CN" altLang="en-US" sz="2800" b="1">
                <a:solidFill>
                  <a:schemeClr val="tx1"/>
                </a:solidFill>
                <a:effectLst>
                  <a:outerShdw blurRad="38100" dist="38100" dir="2700000">
                    <a:srgbClr val="FFFFFF"/>
                  </a:outerShdw>
                </a:effectLst>
                <a:latin typeface="+mj-ea"/>
                <a:ea typeface="+mj-ea"/>
                <a:cs typeface="+mj-ea"/>
              </a:rPr>
              <a:t>应理解为变力在作用时间内的</a:t>
            </a:r>
            <a:r>
              <a:rPr lang="zh-CN" altLang="en-US" sz="2800" b="1">
                <a:solidFill>
                  <a:srgbClr val="FF0000"/>
                </a:solidFill>
                <a:effectLst>
                  <a:outerShdw blurRad="38100" dist="38100" dir="2700000">
                    <a:srgbClr val="000000"/>
                  </a:outerShdw>
                </a:effectLst>
                <a:latin typeface="+mj-ea"/>
                <a:ea typeface="+mj-ea"/>
                <a:cs typeface="+mj-ea"/>
              </a:rPr>
              <a:t>平均值</a:t>
            </a:r>
            <a:r>
              <a:rPr lang="zh-CN" altLang="en-US" sz="2800" b="1">
                <a:solidFill>
                  <a:schemeClr val="tx1"/>
                </a:solidFill>
                <a:effectLst>
                  <a:outerShdw blurRad="38100" dist="38100" dir="2700000">
                    <a:srgbClr val="FFFFFF"/>
                  </a:outerShdw>
                </a:effectLst>
                <a:latin typeface="+mj-ea"/>
                <a:ea typeface="+mj-ea"/>
                <a:cs typeface="+mj-ea"/>
              </a:rPr>
              <a:t>；</a:t>
            </a:r>
            <a:endParaRPr lang="zh-CN" altLang="en-US" sz="2800" b="1">
              <a:solidFill>
                <a:schemeClr val="tx1"/>
              </a:solidFill>
              <a:effectLst>
                <a:outerShdw blurRad="38100" dist="38100" dir="2700000">
                  <a:srgbClr val="FFFFFF"/>
                </a:outerShdw>
              </a:effectLst>
              <a:latin typeface="+mj-ea"/>
              <a:ea typeface="+mj-ea"/>
              <a:cs typeface="+mj-ea"/>
            </a:endParaRPr>
          </a:p>
        </p:txBody>
      </p:sp>
      <p:sp>
        <p:nvSpPr>
          <p:cNvPr id="20484" name="文本框 20483"/>
          <p:cNvSpPr txBox="1"/>
          <p:nvPr/>
        </p:nvSpPr>
        <p:spPr>
          <a:xfrm>
            <a:off x="533400" y="2370455"/>
            <a:ext cx="10525760" cy="953135"/>
          </a:xfrm>
          <a:prstGeom prst="rect">
            <a:avLst/>
          </a:prstGeom>
          <a:noFill/>
          <a:ln w="9525">
            <a:noFill/>
          </a:ln>
        </p:spPr>
        <p:txBody>
          <a:bodyPr wrap="square">
            <a:spAutoFit/>
          </a:bodyPr>
          <a:lstStyle/>
          <a:p>
            <a:pPr>
              <a:spcBef>
                <a:spcPct val="50000"/>
              </a:spcBef>
            </a:pPr>
            <a:r>
              <a:rPr lang="en-US" altLang="zh-CN" sz="2800" b="1">
                <a:solidFill>
                  <a:schemeClr val="tx1"/>
                </a:solidFill>
                <a:effectLst>
                  <a:outerShdw blurRad="38100" dist="38100" dir="2700000">
                    <a:srgbClr val="FFFFFF"/>
                  </a:outerShdw>
                </a:effectLst>
                <a:latin typeface="+mj-ea"/>
                <a:ea typeface="+mj-ea"/>
                <a:cs typeface="+mj-ea"/>
              </a:rPr>
              <a:t>2</a:t>
            </a:r>
            <a:r>
              <a:rPr lang="zh-CN" altLang="en-US" sz="2800" b="1">
                <a:solidFill>
                  <a:schemeClr val="tx1"/>
                </a:solidFill>
                <a:effectLst>
                  <a:outerShdw blurRad="38100" dist="38100" dir="2700000">
                    <a:srgbClr val="FFFFFF"/>
                  </a:outerShdw>
                </a:effectLst>
                <a:latin typeface="+mj-ea"/>
                <a:ea typeface="+mj-ea"/>
                <a:cs typeface="+mj-ea"/>
              </a:rPr>
              <a:t>、动量定理不仅可以解决</a:t>
            </a:r>
            <a:r>
              <a:rPr lang="zh-CN" altLang="en-US" sz="2800" b="1">
                <a:solidFill>
                  <a:srgbClr val="FF0000"/>
                </a:solidFill>
                <a:effectLst>
                  <a:outerShdw blurRad="38100" dist="38100" dir="2700000">
                    <a:srgbClr val="000000"/>
                  </a:outerShdw>
                </a:effectLst>
                <a:latin typeface="+mj-ea"/>
                <a:ea typeface="+mj-ea"/>
                <a:cs typeface="+mj-ea"/>
              </a:rPr>
              <a:t>匀变速直线运动</a:t>
            </a:r>
            <a:r>
              <a:rPr lang="zh-CN" altLang="en-US" sz="2800" b="1">
                <a:solidFill>
                  <a:schemeClr val="tx1"/>
                </a:solidFill>
                <a:effectLst>
                  <a:outerShdw blurRad="38100" dist="38100" dir="2700000">
                    <a:srgbClr val="FFFFFF"/>
                  </a:outerShdw>
                </a:effectLst>
                <a:latin typeface="+mj-ea"/>
                <a:ea typeface="+mj-ea"/>
                <a:cs typeface="+mj-ea"/>
              </a:rPr>
              <a:t>的问题，还可以解决</a:t>
            </a:r>
            <a:r>
              <a:rPr lang="zh-CN" altLang="en-US" sz="2800" b="1">
                <a:solidFill>
                  <a:srgbClr val="FF0000"/>
                </a:solidFill>
                <a:effectLst>
                  <a:outerShdw blurRad="38100" dist="38100" dir="2700000">
                    <a:srgbClr val="000000"/>
                  </a:outerShdw>
                </a:effectLst>
                <a:latin typeface="+mj-ea"/>
                <a:ea typeface="+mj-ea"/>
                <a:cs typeface="+mj-ea"/>
              </a:rPr>
              <a:t>曲线运动</a:t>
            </a:r>
            <a:r>
              <a:rPr lang="zh-CN" altLang="en-US" sz="2800" b="1">
                <a:solidFill>
                  <a:schemeClr val="tx1"/>
                </a:solidFill>
                <a:effectLst>
                  <a:outerShdw blurRad="38100" dist="38100" dir="2700000">
                    <a:srgbClr val="FFFFFF"/>
                  </a:outerShdw>
                </a:effectLst>
                <a:latin typeface="+mj-ea"/>
                <a:ea typeface="+mj-ea"/>
                <a:cs typeface="+mj-ea"/>
              </a:rPr>
              <a:t>中的有关问题，将较难的计算问题转化为较易的计算问题；</a:t>
            </a:r>
            <a:endParaRPr lang="zh-CN" altLang="en-US" sz="2800" b="1">
              <a:solidFill>
                <a:schemeClr val="tx1"/>
              </a:solidFill>
              <a:effectLst>
                <a:outerShdw blurRad="38100" dist="38100" dir="2700000">
                  <a:srgbClr val="FFFFFF"/>
                </a:outerShdw>
              </a:effectLst>
              <a:latin typeface="+mj-ea"/>
              <a:ea typeface="+mj-ea"/>
              <a:cs typeface="+mj-ea"/>
            </a:endParaRPr>
          </a:p>
        </p:txBody>
      </p:sp>
      <p:sp>
        <p:nvSpPr>
          <p:cNvPr id="20485" name="文本框 20484"/>
          <p:cNvSpPr txBox="1"/>
          <p:nvPr/>
        </p:nvSpPr>
        <p:spPr>
          <a:xfrm>
            <a:off x="594995" y="3519170"/>
            <a:ext cx="10618470" cy="953135"/>
          </a:xfrm>
          <a:prstGeom prst="rect">
            <a:avLst/>
          </a:prstGeom>
          <a:noFill/>
          <a:ln w="9525">
            <a:noFill/>
          </a:ln>
        </p:spPr>
        <p:txBody>
          <a:bodyPr wrap="square">
            <a:spAutoFit/>
          </a:bodyPr>
          <a:lstStyle/>
          <a:p>
            <a:pPr>
              <a:spcBef>
                <a:spcPct val="20000"/>
              </a:spcBef>
              <a:buClr>
                <a:srgbClr val="CCFF33"/>
              </a:buClr>
              <a:buSzPct val="70000"/>
              <a:buFont typeface="Wingdings" panose="05000000000000000000" pitchFamily="2" charset="2"/>
            </a:pPr>
            <a:r>
              <a:rPr lang="en-US" altLang="zh-CN" sz="2800" b="1">
                <a:solidFill>
                  <a:schemeClr val="tx1"/>
                </a:solidFill>
                <a:effectLst>
                  <a:outerShdw blurRad="38100" dist="38100" dir="2700000">
                    <a:srgbClr val="FFFFFF"/>
                  </a:outerShdw>
                </a:effectLst>
                <a:latin typeface="+mj-ea"/>
                <a:ea typeface="+mj-ea"/>
                <a:cs typeface="+mj-ea"/>
              </a:rPr>
              <a:t>3</a:t>
            </a:r>
            <a:r>
              <a:rPr lang="zh-CN" altLang="en-US" sz="2800" b="1">
                <a:solidFill>
                  <a:schemeClr val="tx1"/>
                </a:solidFill>
                <a:effectLst>
                  <a:outerShdw blurRad="38100" dist="38100" dir="2700000">
                    <a:srgbClr val="FFFFFF"/>
                  </a:outerShdw>
                </a:effectLst>
                <a:latin typeface="+mj-ea"/>
                <a:ea typeface="+mj-ea"/>
                <a:cs typeface="+mj-ea"/>
              </a:rPr>
              <a:t>、动量定理不仅适用于</a:t>
            </a:r>
            <a:r>
              <a:rPr lang="zh-CN" altLang="en-US" sz="2800" b="1">
                <a:solidFill>
                  <a:srgbClr val="FF0000"/>
                </a:solidFill>
                <a:effectLst>
                  <a:outerShdw blurRad="38100" dist="38100" dir="2700000">
                    <a:srgbClr val="000000"/>
                  </a:outerShdw>
                </a:effectLst>
                <a:latin typeface="+mj-ea"/>
                <a:ea typeface="+mj-ea"/>
                <a:cs typeface="+mj-ea"/>
              </a:rPr>
              <a:t>宏观低速</a:t>
            </a:r>
            <a:r>
              <a:rPr lang="zh-CN" altLang="en-US" sz="2800" b="1">
                <a:solidFill>
                  <a:schemeClr val="tx1"/>
                </a:solidFill>
                <a:effectLst>
                  <a:outerShdw blurRad="38100" dist="38100" dir="2700000">
                    <a:srgbClr val="FFFFFF"/>
                  </a:outerShdw>
                </a:effectLst>
                <a:latin typeface="+mj-ea"/>
                <a:ea typeface="+mj-ea"/>
                <a:cs typeface="+mj-ea"/>
              </a:rPr>
              <a:t>物体，也适用于</a:t>
            </a:r>
            <a:r>
              <a:rPr lang="zh-CN" altLang="en-US" sz="2800" b="1">
                <a:solidFill>
                  <a:srgbClr val="FF0000"/>
                </a:solidFill>
                <a:effectLst>
                  <a:outerShdw blurRad="38100" dist="38100" dir="2700000">
                    <a:srgbClr val="000000"/>
                  </a:outerShdw>
                </a:effectLst>
                <a:latin typeface="+mj-ea"/>
                <a:ea typeface="+mj-ea"/>
                <a:cs typeface="+mj-ea"/>
              </a:rPr>
              <a:t>微观</a:t>
            </a:r>
            <a:r>
              <a:rPr lang="zh-CN" altLang="en-US" sz="2800" b="1">
                <a:solidFill>
                  <a:schemeClr val="tx1"/>
                </a:solidFill>
                <a:effectLst>
                  <a:outerShdw blurRad="38100" dist="38100" dir="2700000">
                    <a:srgbClr val="FFFFFF"/>
                  </a:outerShdw>
                </a:effectLst>
                <a:latin typeface="+mj-ea"/>
                <a:ea typeface="+mj-ea"/>
                <a:cs typeface="+mj-ea"/>
              </a:rPr>
              <a:t>现象和</a:t>
            </a:r>
            <a:r>
              <a:rPr lang="zh-CN" altLang="en-US" sz="2800" b="1">
                <a:solidFill>
                  <a:srgbClr val="FF0000"/>
                </a:solidFill>
                <a:effectLst>
                  <a:outerShdw blurRad="38100" dist="38100" dir="2700000">
                    <a:srgbClr val="000000"/>
                  </a:outerShdw>
                </a:effectLst>
                <a:latin typeface="+mj-ea"/>
                <a:ea typeface="+mj-ea"/>
                <a:cs typeface="+mj-ea"/>
              </a:rPr>
              <a:t>变速</a:t>
            </a:r>
            <a:r>
              <a:rPr lang="zh-CN" altLang="en-US" sz="2800" b="1">
                <a:solidFill>
                  <a:schemeClr val="tx1"/>
                </a:solidFill>
                <a:effectLst>
                  <a:outerShdw blurRad="38100" dist="38100" dir="2700000">
                    <a:srgbClr val="FFFFFF"/>
                  </a:outerShdw>
                </a:effectLst>
                <a:latin typeface="+mj-ea"/>
                <a:ea typeface="+mj-ea"/>
                <a:cs typeface="+mj-ea"/>
              </a:rPr>
              <a:t>运动问题。</a:t>
            </a:r>
            <a:endParaRPr lang="zh-CN" altLang="en-US" sz="2800" b="1">
              <a:solidFill>
                <a:schemeClr val="tx1"/>
              </a:solidFill>
              <a:effectLst>
                <a:outerShdw blurRad="38100" dist="38100" dir="2700000">
                  <a:srgbClr val="FFFFFF"/>
                </a:outerShdw>
              </a:effectLst>
              <a:latin typeface="+mj-ea"/>
              <a:ea typeface="+mj-ea"/>
              <a:cs typeface="+mj-ea"/>
            </a:endParaRPr>
          </a:p>
        </p:txBody>
      </p:sp>
      <p:sp>
        <p:nvSpPr>
          <p:cNvPr id="20486" name="文本框 20485"/>
          <p:cNvSpPr txBox="1"/>
          <p:nvPr/>
        </p:nvSpPr>
        <p:spPr>
          <a:xfrm>
            <a:off x="1391920" y="4875530"/>
            <a:ext cx="9884410" cy="583565"/>
          </a:xfrm>
          <a:prstGeom prst="rect">
            <a:avLst/>
          </a:prstGeom>
          <a:noFill/>
          <a:ln w="76200" cap="flat" cmpd="sng">
            <a:noFill/>
            <a:prstDash val="solid"/>
            <a:miter/>
            <a:headEnd type="none" w="med" len="med"/>
            <a:tailEnd type="none" w="med" len="med"/>
          </a:ln>
        </p:spPr>
        <p:txBody>
          <a:bodyPr wrap="square">
            <a:spAutoFit/>
          </a:bodyPr>
          <a:lstStyle/>
          <a:p>
            <a:pPr>
              <a:spcBef>
                <a:spcPct val="50000"/>
              </a:spcBef>
            </a:pPr>
            <a:r>
              <a:rPr lang="zh-CN" altLang="en-US" sz="3200" b="1">
                <a:solidFill>
                  <a:schemeClr val="tx1"/>
                </a:solidFill>
                <a:effectLst>
                  <a:outerShdw blurRad="38100" dist="38100" dir="2700000">
                    <a:srgbClr val="FFFFFF"/>
                  </a:outerShdw>
                </a:effectLst>
                <a:latin typeface="+mj-ea"/>
                <a:ea typeface="+mj-ea"/>
                <a:cs typeface="+mj-ea"/>
              </a:rPr>
              <a:t>动量定理的</a:t>
            </a:r>
            <a:r>
              <a:rPr lang="zh-CN" altLang="en-US" sz="3200" b="1">
                <a:solidFill>
                  <a:srgbClr val="FF0000"/>
                </a:solidFill>
                <a:effectLst>
                  <a:outerShdw blurRad="38100" dist="38100" dir="2700000">
                    <a:srgbClr val="000000"/>
                  </a:outerShdw>
                </a:effectLst>
                <a:latin typeface="+mj-ea"/>
                <a:ea typeface="+mj-ea"/>
                <a:cs typeface="+mj-ea"/>
              </a:rPr>
              <a:t>优点</a:t>
            </a:r>
            <a:r>
              <a:rPr lang="zh-CN" altLang="en-US" sz="3200" b="1">
                <a:solidFill>
                  <a:schemeClr val="tx1"/>
                </a:solidFill>
                <a:effectLst>
                  <a:outerShdw blurRad="38100" dist="38100" dir="2700000">
                    <a:srgbClr val="FFFFFF"/>
                  </a:outerShdw>
                </a:effectLst>
                <a:latin typeface="+mj-ea"/>
                <a:ea typeface="+mj-ea"/>
                <a:cs typeface="+mj-ea"/>
              </a:rPr>
              <a:t>：不考虑中间过程，只考虑初末状态</a:t>
            </a:r>
            <a:endParaRPr lang="zh-CN" altLang="en-US" sz="3200" b="1">
              <a:solidFill>
                <a:schemeClr val="tx1"/>
              </a:solidFill>
              <a:effectLst>
                <a:outerShdw blurRad="38100" dist="38100" dir="2700000">
                  <a:srgbClr val="FFFFFF"/>
                </a:outerShdw>
              </a:effectLst>
              <a:latin typeface="+mj-ea"/>
              <a:ea typeface="+mj-ea"/>
              <a:cs typeface="+mj-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0483"/>
                                        </p:tgtEl>
                                        <p:attrNameLst>
                                          <p:attrName>style.visibility</p:attrName>
                                        </p:attrNameLst>
                                      </p:cBhvr>
                                      <p:to>
                                        <p:strVal val="visible"/>
                                      </p:to>
                                    </p:set>
                                    <p:anim calcmode="discrete" valueType="clr">
                                      <p:cBhvr override="childStyle">
                                        <p:cTn id="7" dur="80"/>
                                        <p:tgtEl>
                                          <p:spTgt spid="2048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0483"/>
                                        </p:tgtEl>
                                        <p:attrNameLst>
                                          <p:attrName>fillcolor</p:attrName>
                                        </p:attrNameLst>
                                      </p:cBhvr>
                                      <p:tavLst>
                                        <p:tav tm="0">
                                          <p:val>
                                            <p:clrVal>
                                              <a:schemeClr val="accent2"/>
                                            </p:clrVal>
                                          </p:val>
                                        </p:tav>
                                        <p:tav tm="50000">
                                          <p:val>
                                            <p:clrVal>
                                              <a:schemeClr val="hlink"/>
                                            </p:clrVal>
                                          </p:val>
                                        </p:tav>
                                      </p:tavLst>
                                    </p:anim>
                                    <p:set>
                                      <p:cBhvr>
                                        <p:cTn id="9" dur="80"/>
                                        <p:tgtEl>
                                          <p:spTgt spid="2048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0484"/>
                                        </p:tgtEl>
                                        <p:attrNameLst>
                                          <p:attrName>style.visibility</p:attrName>
                                        </p:attrNameLst>
                                      </p:cBhvr>
                                      <p:to>
                                        <p:strVal val="visible"/>
                                      </p:to>
                                    </p:set>
                                    <p:anim calcmode="discrete" valueType="clr">
                                      <p:cBhvr override="childStyle">
                                        <p:cTn id="14" dur="80"/>
                                        <p:tgtEl>
                                          <p:spTgt spid="2048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0484"/>
                                        </p:tgtEl>
                                        <p:attrNameLst>
                                          <p:attrName>fillcolor</p:attrName>
                                        </p:attrNameLst>
                                      </p:cBhvr>
                                      <p:tavLst>
                                        <p:tav tm="0">
                                          <p:val>
                                            <p:clrVal>
                                              <a:schemeClr val="accent2"/>
                                            </p:clrVal>
                                          </p:val>
                                        </p:tav>
                                        <p:tav tm="50000">
                                          <p:val>
                                            <p:clrVal>
                                              <a:schemeClr val="hlink"/>
                                            </p:clrVal>
                                          </p:val>
                                        </p:tav>
                                      </p:tavLst>
                                    </p:anim>
                                    <p:set>
                                      <p:cBhvr>
                                        <p:cTn id="16" dur="80"/>
                                        <p:tgtEl>
                                          <p:spTgt spid="20484"/>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0485"/>
                                        </p:tgtEl>
                                        <p:attrNameLst>
                                          <p:attrName>style.visibility</p:attrName>
                                        </p:attrNameLst>
                                      </p:cBhvr>
                                      <p:to>
                                        <p:strVal val="visible"/>
                                      </p:to>
                                    </p:set>
                                    <p:anim calcmode="discrete" valueType="clr">
                                      <p:cBhvr override="childStyle">
                                        <p:cTn id="21" dur="80"/>
                                        <p:tgtEl>
                                          <p:spTgt spid="20485"/>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0485"/>
                                        </p:tgtEl>
                                        <p:attrNameLst>
                                          <p:attrName>fillcolor</p:attrName>
                                        </p:attrNameLst>
                                      </p:cBhvr>
                                      <p:tavLst>
                                        <p:tav tm="0">
                                          <p:val>
                                            <p:clrVal>
                                              <a:schemeClr val="accent2"/>
                                            </p:clrVal>
                                          </p:val>
                                        </p:tav>
                                        <p:tav tm="50000">
                                          <p:val>
                                            <p:clrVal>
                                              <a:schemeClr val="hlink"/>
                                            </p:clrVal>
                                          </p:val>
                                        </p:tav>
                                      </p:tavLst>
                                    </p:anim>
                                    <p:set>
                                      <p:cBhvr>
                                        <p:cTn id="23" dur="80"/>
                                        <p:tgtEl>
                                          <p:spTgt spid="20485"/>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20486">
                                            <p:txEl>
                                              <p:charRg st="0" end="28"/>
                                            </p:txEl>
                                          </p:spTgt>
                                        </p:tgtEl>
                                        <p:attrNameLst>
                                          <p:attrName>style.visibility</p:attrName>
                                        </p:attrNameLst>
                                      </p:cBhvr>
                                      <p:to>
                                        <p:strVal val="visible"/>
                                      </p:to>
                                    </p:set>
                                    <p:anim calcmode="discrete" valueType="clr">
                                      <p:cBhvr override="childStyle">
                                        <p:cTn id="28" dur="80"/>
                                        <p:tgtEl>
                                          <p:spTgt spid="20486">
                                            <p:txEl>
                                              <p:charRg st="0" end="2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20486">
                                            <p:txEl>
                                              <p:charRg st="0" end="28"/>
                                            </p:txEl>
                                          </p:spTgt>
                                        </p:tgtEl>
                                        <p:attrNameLst>
                                          <p:attrName>fillcolor</p:attrName>
                                        </p:attrNameLst>
                                      </p:cBhvr>
                                      <p:tavLst>
                                        <p:tav tm="0">
                                          <p:val>
                                            <p:clrVal>
                                              <a:schemeClr val="accent2"/>
                                            </p:clrVal>
                                          </p:val>
                                        </p:tav>
                                        <p:tav tm="50000">
                                          <p:val>
                                            <p:clrVal>
                                              <a:schemeClr val="hlink"/>
                                            </p:clrVal>
                                          </p:val>
                                        </p:tav>
                                      </p:tavLst>
                                    </p:anim>
                                    <p:set>
                                      <p:cBhvr>
                                        <p:cTn id="30" dur="80"/>
                                        <p:tgtEl>
                                          <p:spTgt spid="20486">
                                            <p:txEl>
                                              <p:charRg st="0" end="2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p:bldP spid="20484" grpId="0"/>
      <p:bldP spid="20485"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矩形 3"/>
          <p:cNvSpPr/>
          <p:nvPr/>
        </p:nvSpPr>
        <p:spPr>
          <a:xfrm>
            <a:off x="0" y="0"/>
            <a:ext cx="2394857" cy="609601"/>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smtClean="0"/>
              <a:t>课堂小结</a:t>
            </a:r>
            <a:endParaRPr lang="zh-CN" altLang="en-US" sz="3600" smtClean="0"/>
          </a:p>
        </p:txBody>
      </p:sp>
      <p:pic>
        <p:nvPicPr>
          <p:cNvPr id="43011" name="Picture 8" descr="ZJWLTB16-3+.TIF"/>
          <p:cNvPicPr>
            <a:picLocks noChangeAspect="1" noChangeArrowheads="1"/>
          </p:cNvPicPr>
          <p:nvPr/>
        </p:nvPicPr>
        <p:blipFill>
          <a:blip r:embed="rId1" r:link="rId2">
            <a:extLst>
              <a:ext uri="{28A0092B-C50C-407E-A947-70E740481C1C}">
                <a14:useLocalDpi xmlns:a14="http://schemas.microsoft.com/office/drawing/2010/main" val="0"/>
              </a:ext>
            </a:extLst>
          </a:blip>
          <a:stretch>
            <a:fillRect/>
          </a:stretch>
        </p:blipFill>
        <p:spPr bwMode="auto">
          <a:xfrm>
            <a:off x="1381760" y="1102995"/>
            <a:ext cx="9073515" cy="3834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nvSpPr>
        <p:spPr>
          <a:xfrm>
            <a:off x="8562340" y="170815"/>
            <a:ext cx="370459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rPr>
              <a:t>2019</a:t>
            </a:r>
            <a:r>
              <a:rPr lang="zh-CN" altLang="en-US" b="1">
                <a:solidFill>
                  <a:schemeClr val="accent1"/>
                </a:solidFill>
              </a:rPr>
              <a:t>版选择性必修第一册</a:t>
            </a:r>
            <a:endParaRPr lang="zh-CN" altLang="en-US" b="1">
              <a:solidFill>
                <a:schemeClr val="accent1"/>
              </a:solidFill>
            </a:endParaRPr>
          </a:p>
        </p:txBody>
      </p:sp>
      <p:sp>
        <p:nvSpPr>
          <p:cNvPr id="5" name="TextBox 4"/>
          <p:cNvSpPr txBox="1"/>
          <p:nvPr/>
        </p:nvSpPr>
        <p:spPr>
          <a:xfrm>
            <a:off x="3127944" y="931000"/>
            <a:ext cx="6427115" cy="1106805"/>
          </a:xfrm>
          <a:prstGeom prst="rect">
            <a:avLst/>
          </a:prstGeom>
          <a:noFill/>
          <a:effectLst>
            <a:outerShdw blurRad="50800" dist="38100" dir="16200000" rotWithShape="0">
              <a:prstClr val="black">
                <a:alpha val="40000"/>
              </a:prstClr>
            </a:outerShdw>
          </a:effectLst>
        </p:spPr>
        <p:txBody>
          <a:bodyPr wrap="square" rtlCol="0">
            <a:spAutoFit/>
          </a:bodyPr>
          <a:lstStyle/>
          <a:p>
            <a:r>
              <a:rPr lang="en-US" altLang="zh-CN" sz="6600" b="1" smtClean="0">
                <a:solidFill>
                  <a:schemeClr val="bg2">
                    <a:lumMod val="10000"/>
                  </a:schemeClr>
                </a:solidFill>
                <a:effectLst>
                  <a:outerShdw blurRad="38100" dist="38100" dir="2700000" algn="tl">
                    <a:srgbClr val="000000">
                      <a:alpha val="43137"/>
                    </a:srgbClr>
                  </a:outerShdw>
                </a:effectLst>
              </a:rPr>
              <a:t>1  </a:t>
            </a:r>
            <a:r>
              <a:rPr lang="zh-CN" altLang="en-US" sz="6600" b="1" smtClean="0">
                <a:solidFill>
                  <a:schemeClr val="bg2">
                    <a:lumMod val="10000"/>
                  </a:schemeClr>
                </a:solidFill>
                <a:effectLst>
                  <a:outerShdw blurRad="38100" dist="38100" dir="2700000" algn="tl">
                    <a:srgbClr val="000000">
                      <a:alpha val="43137"/>
                    </a:srgbClr>
                  </a:outerShdw>
                </a:effectLst>
              </a:rPr>
              <a:t>动量守恒定律</a:t>
            </a:r>
            <a:endParaRPr lang="zh-CN" altLang="en-US" sz="6600" b="1">
              <a:solidFill>
                <a:schemeClr val="bg2">
                  <a:lumMod val="10000"/>
                </a:schemeClr>
              </a:solidFill>
              <a:effectLst>
                <a:outerShdw blurRad="38100" dist="38100" dir="2700000" algn="tl">
                  <a:srgbClr val="000000">
                    <a:alpha val="43137"/>
                  </a:srgbClr>
                </a:outerShdw>
              </a:effectLst>
            </a:endParaRPr>
          </a:p>
        </p:txBody>
      </p:sp>
      <p:sp>
        <p:nvSpPr>
          <p:cNvPr id="7" name="TextBox 6"/>
          <p:cNvSpPr txBox="1"/>
          <p:nvPr/>
        </p:nvSpPr>
        <p:spPr>
          <a:xfrm>
            <a:off x="4023360" y="2722880"/>
            <a:ext cx="4921250" cy="922020"/>
          </a:xfrm>
          <a:prstGeom prst="rect">
            <a:avLst/>
          </a:prstGeom>
          <a:noFill/>
        </p:spPr>
        <p:txBody>
          <a:bodyPr wrap="square" rtlCol="0">
            <a:spAutoFit/>
          </a:bodyPr>
          <a:lstStyle/>
          <a:p>
            <a:r>
              <a:rPr lang="en-US" altLang="zh-CN" sz="5400" b="1" smtClean="0">
                <a:solidFill>
                  <a:srgbClr val="C00000"/>
                </a:solidFill>
                <a:effectLst>
                  <a:outerShdw blurRad="38100" dist="38100" dir="2700000" algn="tl">
                    <a:srgbClr val="000000">
                      <a:alpha val="43137"/>
                    </a:srgbClr>
                  </a:outerShdw>
                </a:effectLst>
              </a:rPr>
              <a:t>1.2   </a:t>
            </a:r>
            <a:r>
              <a:rPr lang="zh-CN" altLang="en-US" sz="5400" b="1" smtClean="0">
                <a:solidFill>
                  <a:srgbClr val="C00000"/>
                </a:solidFill>
                <a:effectLst>
                  <a:outerShdw blurRad="38100" dist="38100" dir="2700000" algn="tl">
                    <a:srgbClr val="000000">
                      <a:alpha val="43137"/>
                    </a:srgbClr>
                  </a:outerShdw>
                </a:effectLst>
              </a:rPr>
              <a:t>动量定理</a:t>
            </a:r>
            <a:endParaRPr lang="en-US" altLang="zh-CN" sz="5400" b="1" smtClean="0">
              <a:solidFill>
                <a:srgbClr val="C00000"/>
              </a:solidFill>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nvSpPr>
        <p:spPr>
          <a:xfrm>
            <a:off x="8487410" y="295275"/>
            <a:ext cx="3704590" cy="368300"/>
          </a:xfrm>
          <a:prstGeom prst="rect">
            <a:avLst/>
          </a:prstGeom>
          <a:noFill/>
        </p:spPr>
        <p:txBody>
          <a:bodyPr wrap="square" rtlCol="0">
            <a:spAutoFit/>
          </a:bodyPr>
          <a:lstStyle/>
          <a:p>
            <a:r>
              <a:rPr lang="zh-CN" altLang="en-US" b="1">
                <a:solidFill>
                  <a:schemeClr val="accent1"/>
                </a:solidFill>
              </a:rPr>
              <a:t>人教版</a:t>
            </a:r>
            <a:r>
              <a:rPr lang="en-US" altLang="zh-CN" b="1">
                <a:solidFill>
                  <a:schemeClr val="accent1"/>
                </a:solidFill>
              </a:rPr>
              <a:t>2019</a:t>
            </a:r>
            <a:r>
              <a:rPr lang="zh-CN" altLang="en-US" b="1">
                <a:solidFill>
                  <a:schemeClr val="accent1"/>
                </a:solidFill>
              </a:rPr>
              <a:t>版选择性必修第一册</a:t>
            </a:r>
            <a:endParaRPr lang="zh-CN" altLang="en-US" b="1">
              <a:solidFill>
                <a:schemeClr val="accent1"/>
              </a:solidFill>
            </a:endParaRPr>
          </a:p>
        </p:txBody>
      </p:sp>
      <p:pic>
        <p:nvPicPr>
          <p:cNvPr id="5" name="New picture"/>
          <p:cNvPicPr/>
          <p:nvPr/>
        </p:nvPicPr>
        <p:blipFill>
          <a:blip r:embed="rId1"/>
          <a:stretch>
            <a:fillRect/>
          </a:stretch>
        </p:blipFill>
        <p:spPr>
          <a:xfrm>
            <a:off x="11417300" y="10363200"/>
            <a:ext cx="317500" cy="228600"/>
          </a:xfrm>
          <a:prstGeom prst="cube">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51" name="文本框 103450"/>
          <p:cNvSpPr txBox="1"/>
          <p:nvPr/>
        </p:nvSpPr>
        <p:spPr>
          <a:xfrm>
            <a:off x="1649095" y="1360805"/>
            <a:ext cx="8893810" cy="3415030"/>
          </a:xfrm>
          <a:prstGeom prst="rect">
            <a:avLst/>
          </a:prstGeom>
          <a:noFill/>
          <a:ln w="76200">
            <a:noFill/>
          </a:ln>
        </p:spPr>
        <p:txBody>
          <a:bodyPr wrap="square">
            <a:spAutoFit/>
          </a:bodyPr>
          <a:lstStyle/>
          <a:p>
            <a:pPr marR="0" defTabSz="914400" fontAlgn="auto">
              <a:lnSpc>
                <a:spcPct val="150000"/>
              </a:lnSpc>
              <a:spcBef>
                <a:spcPct val="0"/>
              </a:spcBef>
              <a:buClrTx/>
              <a:buSzTx/>
              <a:defRPr/>
            </a:pPr>
            <a:r>
              <a:rPr kumimoji="0" lang="zh-CN" altLang="en-US" sz="3600" b="1" kern="1200" cap="none" spc="0" normalizeH="0" baseline="0" noProof="0">
                <a:solidFill>
                  <a:schemeClr val="bg2"/>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   </a:t>
            </a:r>
            <a:r>
              <a:rPr kumimoji="0" lang="zh-CN" altLang="en-US" sz="36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 在前面所学的动能定理中，我们知道，</a:t>
            </a:r>
            <a:r>
              <a:rPr kumimoji="0" lang="zh-CN" altLang="en-US" sz="3600" b="1" kern="1200" cap="none" spc="0" normalizeH="0" baseline="0" noProof="0">
                <a:solidFill>
                  <a:srgbClr val="FF0000"/>
                </a:solidFill>
                <a:effectLst>
                  <a:outerShdw blurRad="38100" dist="38100" dir="2700000" algn="tl">
                    <a:srgbClr val="000000"/>
                  </a:outerShdw>
                </a:effectLst>
                <a:latin typeface="楷体" panose="02010609060101010101" pitchFamily="49" charset="-122"/>
                <a:ea typeface="楷体" panose="02010609060101010101" pitchFamily="49" charset="-122"/>
                <a:cs typeface="+mn-cs"/>
              </a:rPr>
              <a:t>动能的变化</a:t>
            </a:r>
            <a:r>
              <a:rPr kumimoji="0" lang="zh-CN" altLang="en-US" sz="3600" b="1" kern="1200" cap="none" spc="0" normalizeH="0" baseline="0" noProof="0">
                <a:solidFill>
                  <a:srgbClr val="0000FF"/>
                </a:solidFill>
                <a:effectLst>
                  <a:outerShdw blurRad="38100" dist="38100" dir="2700000" algn="tl">
                    <a:srgbClr val="000000"/>
                  </a:outerShdw>
                </a:effectLst>
                <a:latin typeface="楷体" panose="02010609060101010101" pitchFamily="49" charset="-122"/>
                <a:ea typeface="楷体" panose="02010609060101010101" pitchFamily="49" charset="-122"/>
                <a:cs typeface="+mn-cs"/>
              </a:rPr>
              <a:t>是由于</a:t>
            </a:r>
            <a:r>
              <a:rPr kumimoji="0" lang="zh-CN" altLang="en-US" sz="3600" b="1" kern="1200" cap="none" spc="0" normalizeH="0" baseline="0" noProof="0">
                <a:solidFill>
                  <a:srgbClr val="FF0000"/>
                </a:solidFill>
                <a:effectLst>
                  <a:outerShdw blurRad="38100" dist="38100" dir="2700000" algn="tl">
                    <a:srgbClr val="000000"/>
                  </a:outerShdw>
                </a:effectLst>
                <a:latin typeface="楷体" panose="02010609060101010101" pitchFamily="49" charset="-122"/>
                <a:ea typeface="楷体" panose="02010609060101010101" pitchFamily="49" charset="-122"/>
                <a:cs typeface="+mn-cs"/>
              </a:rPr>
              <a:t>力的位移积累</a:t>
            </a:r>
            <a:r>
              <a:rPr kumimoji="0" lang="zh-CN" altLang="en-US" sz="3600" b="1" kern="1200" cap="none" spc="0" normalizeH="0" baseline="0" noProof="0">
                <a:solidFill>
                  <a:srgbClr val="0000FF"/>
                </a:solidFill>
                <a:effectLst>
                  <a:outerShdw blurRad="38100" dist="38100" dir="2700000" algn="tl">
                    <a:srgbClr val="000000"/>
                  </a:outerShdw>
                </a:effectLst>
                <a:latin typeface="楷体" panose="02010609060101010101" pitchFamily="49" charset="-122"/>
                <a:ea typeface="楷体" panose="02010609060101010101" pitchFamily="49" charset="-122"/>
                <a:cs typeface="+mn-cs"/>
              </a:rPr>
              <a:t>即力做功的结果</a:t>
            </a:r>
            <a:r>
              <a:rPr kumimoji="0" lang="zh-CN" altLang="en-US" sz="36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，那么，</a:t>
            </a:r>
            <a:r>
              <a:rPr kumimoji="0" lang="zh-CN" altLang="en-US" sz="3600" b="1" kern="1200" cap="none" spc="0" normalizeH="0" baseline="0" noProof="0">
                <a:solidFill>
                  <a:srgbClr val="FF0000"/>
                </a:solidFill>
                <a:effectLst>
                  <a:outerShdw blurRad="38100" dist="38100" dir="2700000" algn="tl">
                    <a:srgbClr val="000000"/>
                  </a:outerShdw>
                </a:effectLst>
                <a:latin typeface="楷体" panose="02010609060101010101" pitchFamily="49" charset="-122"/>
                <a:ea typeface="楷体" panose="02010609060101010101" pitchFamily="49" charset="-122"/>
                <a:cs typeface="+mn-cs"/>
              </a:rPr>
              <a:t>动量的变化</a:t>
            </a:r>
            <a:r>
              <a:rPr kumimoji="0" lang="zh-CN" altLang="en-US" sz="36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又是什么原因引起的呢？</a:t>
            </a:r>
            <a:endParaRPr kumimoji="0" lang="zh-CN" altLang="en-US" sz="36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endParaRPr>
          </a:p>
        </p:txBody>
      </p:sp>
      <p:sp>
        <p:nvSpPr>
          <p:cNvPr id="4" name="圆角矩形 3"/>
          <p:cNvSpPr/>
          <p:nvPr/>
        </p:nvSpPr>
        <p:spPr>
          <a:xfrm>
            <a:off x="229870" y="653415"/>
            <a:ext cx="1670050" cy="512445"/>
          </a:xfrm>
          <a:prstGeom prst="roundRect">
            <a:avLst/>
          </a:prstGeom>
          <a:solidFill>
            <a:srgbClr val="C00000"/>
          </a:solidFill>
          <a:ln>
            <a:solidFill>
              <a:schemeClr val="bg1"/>
            </a:solidFill>
          </a:ln>
          <a:effectLst>
            <a:outerShdw blurRad="50800" dist="50800" dir="5400000" algn="ctr" rotWithShape="0">
              <a:srgbClr val="000000">
                <a:alpha val="3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spcBef>
                <a:spcPct val="0"/>
              </a:spcBef>
              <a:buClr>
                <a:srgbClr val="FFFFFF"/>
              </a:buClr>
              <a:buSzTx/>
              <a:tabLst>
                <a:tab pos="2667000" algn=""/>
              </a:tabLst>
              <a:defRPr/>
            </a:pPr>
            <a:r>
              <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rPr>
              <a:t>温故知新</a:t>
            </a:r>
            <a:endPar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图片 15361" descr="图片2"/>
          <p:cNvPicPr>
            <a:picLocks noChangeAspect="1"/>
          </p:cNvPicPr>
          <p:nvPr/>
        </p:nvPicPr>
        <p:blipFill>
          <a:blip r:embed="rId1"/>
          <a:stretch>
            <a:fillRect/>
          </a:stretch>
        </p:blipFill>
        <p:spPr>
          <a:xfrm>
            <a:off x="3949700" y="993458"/>
            <a:ext cx="4292600" cy="1846262"/>
          </a:xfrm>
          <a:prstGeom prst="rect">
            <a:avLst/>
          </a:prstGeom>
          <a:noFill/>
          <a:ln w="9525" cap="flat" cmpd="sng">
            <a:solidFill>
              <a:schemeClr val="bg1"/>
            </a:solidFill>
            <a:prstDash val="solid"/>
            <a:miter/>
            <a:headEnd type="none" w="med" len="med"/>
            <a:tailEnd type="none" w="med" len="med"/>
          </a:ln>
        </p:spPr>
      </p:pic>
      <p:sp>
        <p:nvSpPr>
          <p:cNvPr id="15363" name="文本框 15362"/>
          <p:cNvSpPr txBox="1"/>
          <p:nvPr/>
        </p:nvSpPr>
        <p:spPr>
          <a:xfrm>
            <a:off x="1723073" y="3088323"/>
            <a:ext cx="8745537" cy="2416810"/>
          </a:xfrm>
          <a:prstGeom prst="rect">
            <a:avLst/>
          </a:prstGeom>
          <a:noFill/>
          <a:ln w="9525">
            <a:noFill/>
          </a:ln>
        </p:spPr>
        <p:txBody>
          <a:bodyPr anchor="t">
            <a:spAutoFit/>
          </a:bodyPr>
          <a:lstStyle/>
          <a:p>
            <a:pPr>
              <a:lnSpc>
                <a:spcPct val="110000"/>
              </a:lnSpc>
              <a:spcBef>
                <a:spcPct val="50000"/>
              </a:spcBef>
            </a:pPr>
            <a:r>
              <a:rPr lang="en-US" altLang="zh-CN" sz="2400" b="1">
                <a:latin typeface="宋体" panose="02010600030101010101" pitchFamily="2" charset="-122"/>
                <a:ea typeface="宋体" panose="02010600030101010101" pitchFamily="2" charset="-122"/>
                <a:cs typeface="宋体" panose="02010600030101010101" pitchFamily="2" charset="-122"/>
              </a:rPr>
              <a:t>       </a:t>
            </a:r>
            <a:r>
              <a:rPr lang="zh-CN" altLang="en-US" sz="2400" b="1">
                <a:latin typeface="宋体" panose="02010600030101010101" pitchFamily="2" charset="-122"/>
                <a:ea typeface="宋体" panose="02010600030101010101" pitchFamily="2" charset="-122"/>
                <a:cs typeface="宋体" panose="02010600030101010101" pitchFamily="2" charset="-122"/>
              </a:rPr>
              <a:t>汽车以速度</a:t>
            </a:r>
            <a:r>
              <a:rPr lang="en-US" altLang="zh-CN" sz="2400" b="1">
                <a:ea typeface="宋体" panose="02010600030101010101" pitchFamily="2" charset="-122"/>
                <a:cs typeface="+mn-lt"/>
              </a:rPr>
              <a:t>V</a:t>
            </a:r>
            <a:r>
              <a:rPr lang="zh-CN" altLang="en-US" sz="2400" b="1">
                <a:latin typeface="宋体" panose="02010600030101010101" pitchFamily="2" charset="-122"/>
                <a:ea typeface="宋体" panose="02010600030101010101" pitchFamily="2" charset="-122"/>
                <a:cs typeface="宋体" panose="02010600030101010101" pitchFamily="2" charset="-122"/>
              </a:rPr>
              <a:t>运动，急刹车到停止。若对车施加</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很大的阻力</a:t>
            </a:r>
            <a:r>
              <a:rPr lang="zh-CN" altLang="en-US" sz="2400" b="1">
                <a:latin typeface="宋体" panose="02010600030101010101" pitchFamily="2" charset="-122"/>
                <a:ea typeface="宋体" panose="02010600030101010101" pitchFamily="2" charset="-122"/>
                <a:cs typeface="宋体" panose="02010600030101010101" pitchFamily="2" charset="-122"/>
              </a:rPr>
              <a:t>，则车</a:t>
            </a:r>
            <a:r>
              <a:rPr lang="zh-CN" altLang="en-US" sz="2400" b="1">
                <a:solidFill>
                  <a:srgbClr val="0000FF"/>
                </a:solidFill>
                <a:latin typeface="宋体" panose="02010600030101010101" pitchFamily="2" charset="-122"/>
                <a:ea typeface="宋体" panose="02010600030101010101" pitchFamily="2" charset="-122"/>
                <a:cs typeface="宋体" panose="02010600030101010101" pitchFamily="2" charset="-122"/>
              </a:rPr>
              <a:t>停止时间很短</a:t>
            </a:r>
            <a:r>
              <a:rPr lang="zh-CN" altLang="en-US" sz="2400" b="1">
                <a:latin typeface="宋体" panose="02010600030101010101" pitchFamily="2" charset="-122"/>
                <a:ea typeface="宋体" panose="02010600030101010101" pitchFamily="2" charset="-122"/>
                <a:cs typeface="宋体" panose="02010600030101010101" pitchFamily="2" charset="-122"/>
              </a:rPr>
              <a:t>；如果对车施加</a:t>
            </a:r>
            <a:r>
              <a:rPr lang="zh-CN" altLang="en-US" sz="2400" b="1">
                <a:solidFill>
                  <a:srgbClr val="FF0000"/>
                </a:solidFill>
                <a:latin typeface="宋体" panose="02010600030101010101" pitchFamily="2" charset="-122"/>
                <a:ea typeface="宋体" panose="02010600030101010101" pitchFamily="2" charset="-122"/>
                <a:cs typeface="宋体" panose="02010600030101010101" pitchFamily="2" charset="-122"/>
              </a:rPr>
              <a:t>很小的阻力</a:t>
            </a:r>
            <a:r>
              <a:rPr lang="zh-CN" altLang="en-US" sz="2400" b="1">
                <a:latin typeface="宋体" panose="02010600030101010101" pitchFamily="2" charset="-122"/>
                <a:ea typeface="宋体" panose="02010600030101010101" pitchFamily="2" charset="-122"/>
                <a:cs typeface="宋体" panose="02010600030101010101" pitchFamily="2" charset="-122"/>
              </a:rPr>
              <a:t>，则车</a:t>
            </a:r>
            <a:r>
              <a:rPr lang="zh-CN" altLang="en-US" sz="2400" b="1">
                <a:solidFill>
                  <a:srgbClr val="0000FF"/>
                </a:solidFill>
                <a:latin typeface="宋体" panose="02010600030101010101" pitchFamily="2" charset="-122"/>
                <a:ea typeface="宋体" panose="02010600030101010101" pitchFamily="2" charset="-122"/>
                <a:cs typeface="宋体" panose="02010600030101010101" pitchFamily="2" charset="-122"/>
              </a:rPr>
              <a:t>停止时间较长</a:t>
            </a:r>
            <a:r>
              <a:rPr lang="zh-CN" altLang="en-US" sz="2400" b="1">
                <a:latin typeface="宋体" panose="02010600030101010101" pitchFamily="2" charset="-122"/>
                <a:ea typeface="宋体" panose="02010600030101010101" pitchFamily="2" charset="-122"/>
                <a:cs typeface="宋体" panose="02010600030101010101" pitchFamily="2" charset="-122"/>
              </a:rPr>
              <a:t>。</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spcBef>
                <a:spcPct val="0"/>
              </a:spcBef>
            </a:pPr>
            <a:r>
              <a:rPr lang="zh-CN" altLang="en-US" sz="2400" b="1">
                <a:latin typeface="宋体" panose="02010600030101010101" pitchFamily="2" charset="-122"/>
                <a:ea typeface="宋体" panose="02010600030101010101" pitchFamily="2" charset="-122"/>
                <a:cs typeface="宋体" panose="02010600030101010101" pitchFamily="2" charset="-122"/>
              </a:rPr>
              <a:t>        两种情况下，汽车的</a:t>
            </a:r>
            <a:r>
              <a:rPr lang="en-US" altLang="zh-CN" sz="2400" b="1">
                <a:latin typeface="宋体" panose="02010600030101010101" pitchFamily="2" charset="-122"/>
                <a:ea typeface="宋体" panose="02010600030101010101" pitchFamily="2" charset="-122"/>
                <a:cs typeface="宋体" panose="02010600030101010101" pitchFamily="2" charset="-122"/>
              </a:rPr>
              <a:t>_______</a:t>
            </a:r>
            <a:r>
              <a:rPr lang="zh-CN" altLang="en-US" sz="2400" b="1">
                <a:latin typeface="宋体" panose="02010600030101010101" pitchFamily="2" charset="-122"/>
                <a:ea typeface="宋体" panose="02010600030101010101" pitchFamily="2" charset="-122"/>
                <a:cs typeface="宋体" panose="02010600030101010101" pitchFamily="2" charset="-122"/>
              </a:rPr>
              <a:t>变化相同。可见，引起运动状态改变，要考虑</a:t>
            </a:r>
            <a:r>
              <a:rPr lang="en-US" altLang="zh-CN" sz="2400" b="1">
                <a:latin typeface="宋体" panose="02010600030101010101" pitchFamily="2" charset="-122"/>
                <a:ea typeface="宋体" panose="02010600030101010101" pitchFamily="2" charset="-122"/>
                <a:cs typeface="宋体" panose="02010600030101010101" pitchFamily="2" charset="-122"/>
              </a:rPr>
              <a:t>_______</a:t>
            </a:r>
            <a:r>
              <a:rPr lang="zh-CN" altLang="en-US" sz="2400" b="1">
                <a:latin typeface="宋体" panose="02010600030101010101" pitchFamily="2" charset="-122"/>
                <a:ea typeface="宋体" panose="02010600030101010101" pitchFamily="2" charset="-122"/>
                <a:cs typeface="宋体" panose="02010600030101010101" pitchFamily="2" charset="-122"/>
              </a:rPr>
              <a:t>和</a:t>
            </a:r>
            <a:r>
              <a:rPr lang="en-US" altLang="zh-CN" sz="2400" b="1">
                <a:latin typeface="宋体" panose="02010600030101010101" pitchFamily="2" charset="-122"/>
                <a:ea typeface="宋体" panose="02010600030101010101" pitchFamily="2" charset="-122"/>
                <a:cs typeface="宋体" panose="02010600030101010101" pitchFamily="2" charset="-122"/>
              </a:rPr>
              <a:t>_________</a:t>
            </a:r>
            <a:r>
              <a:rPr lang="zh-CN" altLang="en-US" sz="2400" b="1">
                <a:latin typeface="宋体" panose="02010600030101010101" pitchFamily="2" charset="-122"/>
                <a:ea typeface="宋体" panose="02010600030101010101" pitchFamily="2" charset="-122"/>
                <a:cs typeface="宋体" panose="02010600030101010101" pitchFamily="2" charset="-122"/>
              </a:rPr>
              <a:t>这两个因素。</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sp>
        <p:nvSpPr>
          <p:cNvPr id="4" name="圆角矩形 3"/>
          <p:cNvSpPr/>
          <p:nvPr/>
        </p:nvSpPr>
        <p:spPr>
          <a:xfrm>
            <a:off x="229870" y="653415"/>
            <a:ext cx="1670050" cy="512445"/>
          </a:xfrm>
          <a:prstGeom prst="roundRect">
            <a:avLst/>
          </a:prstGeom>
          <a:solidFill>
            <a:srgbClr val="C00000"/>
          </a:solidFill>
          <a:ln>
            <a:solidFill>
              <a:schemeClr val="bg1"/>
            </a:solidFill>
          </a:ln>
          <a:effectLst>
            <a:outerShdw blurRad="50800" dist="50800" dir="5400000" algn="ctr" rotWithShape="0">
              <a:srgbClr val="000000">
                <a:alpha val="3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spcBef>
                <a:spcPct val="0"/>
              </a:spcBef>
              <a:buClr>
                <a:srgbClr val="FFFFFF"/>
              </a:buClr>
              <a:buSzTx/>
              <a:tabLst>
                <a:tab pos="2667000" algn=""/>
              </a:tabLst>
              <a:defRPr/>
            </a:pPr>
            <a:r>
              <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rPr>
              <a:t>情境探究</a:t>
            </a:r>
            <a:endPar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2" name="矩形 1"/>
          <p:cNvSpPr/>
          <p:nvPr/>
        </p:nvSpPr>
        <p:spPr>
          <a:xfrm>
            <a:off x="5922645" y="4300855"/>
            <a:ext cx="999490" cy="583565"/>
          </a:xfrm>
          <a:prstGeom prst="rect">
            <a:avLst/>
          </a:prstGeom>
          <a:noFill/>
          <a:ln>
            <a:noFill/>
          </a:ln>
        </p:spPr>
        <p:txBody>
          <a:bodyPr wrap="none" rtlCol="0" anchor="t">
            <a:spAutoFit/>
          </a:bodyPr>
          <a:lstStyle/>
          <a:p>
            <a:pPr algn="ctr"/>
            <a:r>
              <a:rPr lang="zh-CN" altLang="en-US" sz="3200" b="1">
                <a:ln w="22225">
                  <a:solidFill>
                    <a:schemeClr val="accent2"/>
                  </a:solidFill>
                  <a:prstDash val="solid"/>
                </a:ln>
                <a:solidFill>
                  <a:schemeClr val="accent2">
                    <a:lumMod val="40000"/>
                    <a:lumOff val="60000"/>
                  </a:schemeClr>
                </a:solidFill>
                <a:effectLst/>
              </a:rPr>
              <a:t>动量</a:t>
            </a:r>
            <a:endParaRPr lang="zh-CN" altLang="en-US" sz="3200" b="1">
              <a:ln w="22225">
                <a:solidFill>
                  <a:schemeClr val="accent2"/>
                </a:solidFill>
                <a:prstDash val="solid"/>
              </a:ln>
              <a:solidFill>
                <a:schemeClr val="accent2">
                  <a:lumMod val="40000"/>
                  <a:lumOff val="60000"/>
                </a:schemeClr>
              </a:solidFill>
              <a:effectLst/>
            </a:endParaRPr>
          </a:p>
        </p:txBody>
      </p:sp>
      <p:sp>
        <p:nvSpPr>
          <p:cNvPr id="3" name="矩形 2"/>
          <p:cNvSpPr/>
          <p:nvPr/>
        </p:nvSpPr>
        <p:spPr>
          <a:xfrm>
            <a:off x="4704715" y="4834890"/>
            <a:ext cx="999490" cy="583565"/>
          </a:xfrm>
          <a:prstGeom prst="rect">
            <a:avLst/>
          </a:prstGeom>
          <a:noFill/>
          <a:ln>
            <a:noFill/>
          </a:ln>
        </p:spPr>
        <p:txBody>
          <a:bodyPr wrap="none" rtlCol="0" anchor="t">
            <a:spAutoFit/>
          </a:bodyPr>
          <a:lstStyle/>
          <a:p>
            <a:pPr algn="ctr"/>
            <a:r>
              <a:rPr lang="zh-CN" altLang="en-US" sz="3200" b="1">
                <a:ln w="22225">
                  <a:solidFill>
                    <a:schemeClr val="accent2"/>
                  </a:solidFill>
                  <a:prstDash val="solid"/>
                </a:ln>
                <a:solidFill>
                  <a:schemeClr val="accent2">
                    <a:lumMod val="40000"/>
                    <a:lumOff val="60000"/>
                  </a:schemeClr>
                </a:solidFill>
                <a:effectLst/>
              </a:rPr>
              <a:t>受力</a:t>
            </a:r>
            <a:endParaRPr lang="zh-CN" altLang="en-US" sz="3200" b="1">
              <a:ln w="22225">
                <a:solidFill>
                  <a:schemeClr val="accent2"/>
                </a:solidFill>
                <a:prstDash val="solid"/>
              </a:ln>
              <a:solidFill>
                <a:schemeClr val="accent2">
                  <a:lumMod val="40000"/>
                  <a:lumOff val="60000"/>
                </a:schemeClr>
              </a:solidFill>
              <a:effectLst/>
            </a:endParaRPr>
          </a:p>
        </p:txBody>
      </p:sp>
      <p:sp>
        <p:nvSpPr>
          <p:cNvPr id="5" name="矩形 4"/>
          <p:cNvSpPr/>
          <p:nvPr/>
        </p:nvSpPr>
        <p:spPr>
          <a:xfrm>
            <a:off x="6087745" y="4853940"/>
            <a:ext cx="999490" cy="583565"/>
          </a:xfrm>
          <a:prstGeom prst="rect">
            <a:avLst/>
          </a:prstGeom>
          <a:noFill/>
          <a:ln>
            <a:noFill/>
          </a:ln>
        </p:spPr>
        <p:txBody>
          <a:bodyPr wrap="none" rtlCol="0" anchor="t">
            <a:spAutoFit/>
          </a:bodyPr>
          <a:lstStyle/>
          <a:p>
            <a:pPr algn="ctr"/>
            <a:r>
              <a:rPr lang="zh-CN" altLang="en-US" sz="3200" b="1">
                <a:ln w="22225">
                  <a:solidFill>
                    <a:schemeClr val="accent2"/>
                  </a:solidFill>
                  <a:prstDash val="solid"/>
                </a:ln>
                <a:solidFill>
                  <a:schemeClr val="accent2">
                    <a:lumMod val="40000"/>
                    <a:lumOff val="60000"/>
                  </a:schemeClr>
                </a:solidFill>
                <a:effectLst/>
              </a:rPr>
              <a:t>时间</a:t>
            </a:r>
            <a:endParaRPr lang="zh-CN" altLang="en-US" sz="3200" b="1">
              <a:ln w="22225">
                <a:solidFill>
                  <a:schemeClr val="accent2"/>
                </a:solidFill>
                <a:prstDash val="solid"/>
              </a:ln>
              <a:solidFill>
                <a:schemeClr val="accent2">
                  <a:lumMod val="40000"/>
                  <a:lumOff val="60000"/>
                </a:schemeClr>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blinds(horizontal)">
                                      <p:cBhvr>
                                        <p:cTn id="7" dur="500"/>
                                        <p:tgtEl>
                                          <p:spTgt spid="1536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P spid="2" grpId="0"/>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270" name="图片 2"/>
          <p:cNvPicPr>
            <a:picLocks noChangeAspect="1"/>
          </p:cNvPicPr>
          <p:nvPr>
            <p:custDataLst>
              <p:tags r:id="rId1"/>
            </p:custDataLst>
          </p:nvPr>
        </p:nvPicPr>
        <p:blipFill>
          <a:blip r:embed="rId2"/>
          <a:stretch>
            <a:fillRect/>
          </a:stretch>
        </p:blipFill>
        <p:spPr>
          <a:xfrm>
            <a:off x="3622675" y="2157095"/>
            <a:ext cx="5210175" cy="1587500"/>
          </a:xfrm>
          <a:prstGeom prst="rect">
            <a:avLst/>
          </a:prstGeom>
          <a:noFill/>
          <a:ln w="9525">
            <a:noFill/>
          </a:ln>
        </p:spPr>
      </p:pic>
      <p:sp>
        <p:nvSpPr>
          <p:cNvPr id="11269" name="文本框 1"/>
          <p:cNvSpPr txBox="1"/>
          <p:nvPr/>
        </p:nvSpPr>
        <p:spPr>
          <a:xfrm>
            <a:off x="917575" y="1165860"/>
            <a:ext cx="10620375" cy="1198880"/>
          </a:xfrm>
          <a:prstGeom prst="rect">
            <a:avLst/>
          </a:prstGeom>
          <a:noFill/>
          <a:ln w="9525">
            <a:noFill/>
          </a:ln>
        </p:spPr>
        <p:txBody>
          <a:bodyPr wrap="square" anchor="t">
            <a:spAutoFit/>
          </a:bodyPr>
          <a:lstStyle/>
          <a:p>
            <a:pPr>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问题情景：假设一个质量为</a:t>
            </a:r>
            <a:r>
              <a:rPr lang="en-US" altLang="zh-CN" sz="2400" b="1" i="1">
                <a:latin typeface="Calibri" panose="020F0502020204030204"/>
                <a:ea typeface="宋体" panose="02010600030101010101" pitchFamily="2" charset="-122"/>
                <a:cs typeface="Calibri" panose="020F0502020204030204" charset="0"/>
              </a:rPr>
              <a:t>m</a:t>
            </a:r>
            <a:r>
              <a:rPr lang="zh-CN" altLang="en-US" sz="2400" b="1">
                <a:latin typeface="宋体" panose="02010600030101010101" pitchFamily="2" charset="-122"/>
                <a:ea typeface="宋体" panose="02010600030101010101" pitchFamily="2" charset="-122"/>
                <a:cs typeface="宋体" panose="02010600030101010101" pitchFamily="2" charset="-122"/>
              </a:rPr>
              <a:t>的物体在恒定的合外力</a:t>
            </a:r>
            <a:r>
              <a:rPr lang="en-US" altLang="zh-CN" sz="2400" b="1" i="1">
                <a:latin typeface="Calibri" panose="020F0502020204030204"/>
                <a:ea typeface="宋体" panose="02010600030101010101" pitchFamily="2" charset="-122"/>
                <a:cs typeface="Calibri" panose="020F0502020204030204" charset="0"/>
              </a:rPr>
              <a:t>F</a:t>
            </a:r>
            <a:r>
              <a:rPr lang="zh-CN" altLang="en-US" sz="2400" b="1">
                <a:latin typeface="宋体" panose="02010600030101010101" pitchFamily="2" charset="-122"/>
                <a:ea typeface="宋体" panose="02010600030101010101" pitchFamily="2" charset="-122"/>
                <a:cs typeface="宋体" panose="02010600030101010101" pitchFamily="2" charset="-122"/>
              </a:rPr>
              <a:t>作用下，做匀变速直线运动，初速度为</a:t>
            </a:r>
            <a:r>
              <a:rPr lang="zh-CN" altLang="en-US" sz="2400" b="1" i="1">
                <a:latin typeface="宋体" panose="02010600030101010101" pitchFamily="2" charset="-122"/>
                <a:ea typeface="宋体" panose="02010600030101010101" pitchFamily="2" charset="-122"/>
                <a:cs typeface="宋体" panose="02010600030101010101" pitchFamily="2" charset="-122"/>
              </a:rPr>
              <a:t> </a:t>
            </a:r>
            <a:r>
              <a:rPr lang="en-US" altLang="zh-CN" sz="2400" b="1" i="1">
                <a:latin typeface="Calibri" panose="020F0502020204030204"/>
                <a:ea typeface="宋体" panose="02010600030101010101" pitchFamily="2" charset="-122"/>
                <a:cs typeface="Calibri" panose="020F0502020204030204" charset="0"/>
              </a:rPr>
              <a:t>v</a:t>
            </a:r>
            <a:r>
              <a:rPr lang="zh-CN" altLang="en-US" sz="2400" b="1">
                <a:latin typeface="宋体" panose="02010600030101010101" pitchFamily="2" charset="-122"/>
                <a:ea typeface="宋体" panose="02010600030101010101" pitchFamily="2" charset="-122"/>
                <a:cs typeface="宋体" panose="02010600030101010101" pitchFamily="2" charset="-122"/>
              </a:rPr>
              <a:t>，经过一段时间</a:t>
            </a:r>
            <a:r>
              <a:rPr lang="en-US" altLang="zh-CN" sz="2400" b="1" i="1">
                <a:latin typeface="Calibri" panose="020F0502020204030204"/>
                <a:ea typeface="宋体" panose="02010600030101010101" pitchFamily="2" charset="-122"/>
                <a:cs typeface="Calibri" panose="020F0502020204030204" charset="0"/>
              </a:rPr>
              <a:t>t</a:t>
            </a:r>
            <a:r>
              <a:rPr lang="zh-CN" altLang="en-US" sz="2400" b="1">
                <a:latin typeface="宋体" panose="02010600030101010101" pitchFamily="2" charset="-122"/>
                <a:ea typeface="宋体" panose="02010600030101010101" pitchFamily="2" charset="-122"/>
                <a:cs typeface="宋体" panose="02010600030101010101" pitchFamily="2" charset="-122"/>
              </a:rPr>
              <a:t>后，速度变为</a:t>
            </a:r>
            <a:r>
              <a:rPr lang="en-US" altLang="zh-CN" sz="2400" b="1" i="1">
                <a:ea typeface="宋体" panose="02010600030101010101" pitchFamily="2" charset="-122"/>
                <a:cs typeface="+mn-lt"/>
              </a:rPr>
              <a:t>v</a:t>
            </a:r>
            <a:r>
              <a:rPr lang="en-US" altLang="en-US" sz="2400" b="1">
                <a:ea typeface="宋体" panose="02010600030101010101" pitchFamily="2" charset="-122"/>
                <a:cs typeface="+mn-lt"/>
              </a:rPr>
              <a:t>′</a:t>
            </a:r>
            <a:r>
              <a:rPr lang="zh-CN" altLang="en-US" sz="2400" b="1">
                <a:latin typeface="宋体" panose="02010600030101010101" pitchFamily="2" charset="-122"/>
                <a:ea typeface="宋体" panose="02010600030101010101" pitchFamily="2" charset="-122"/>
                <a:cs typeface="宋体" panose="02010600030101010101" pitchFamily="2" charset="-122"/>
              </a:rPr>
              <a:t>，试探究合外力</a:t>
            </a:r>
            <a:r>
              <a:rPr lang="en-US" altLang="zh-CN" sz="2400" b="1" i="1">
                <a:ea typeface="宋体" panose="02010600030101010101" pitchFamily="2" charset="-122"/>
                <a:cs typeface="+mn-lt"/>
              </a:rPr>
              <a:t>F</a:t>
            </a:r>
            <a:r>
              <a:rPr lang="zh-CN" altLang="en-US" sz="2400" b="1">
                <a:latin typeface="宋体" panose="02010600030101010101" pitchFamily="2" charset="-122"/>
                <a:ea typeface="宋体" panose="02010600030101010101" pitchFamily="2" charset="-122"/>
                <a:cs typeface="宋体" panose="02010600030101010101" pitchFamily="2" charset="-122"/>
              </a:rPr>
              <a:t>的表达式。</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sp>
        <p:nvSpPr>
          <p:cNvPr id="4" name="圆角矩形 3"/>
          <p:cNvSpPr/>
          <p:nvPr/>
        </p:nvSpPr>
        <p:spPr>
          <a:xfrm>
            <a:off x="229870" y="653415"/>
            <a:ext cx="1670050" cy="512445"/>
          </a:xfrm>
          <a:prstGeom prst="roundRect">
            <a:avLst/>
          </a:prstGeom>
          <a:solidFill>
            <a:srgbClr val="C00000"/>
          </a:solidFill>
          <a:ln>
            <a:solidFill>
              <a:schemeClr val="bg1"/>
            </a:solidFill>
          </a:ln>
          <a:effectLst>
            <a:outerShdw blurRad="50800" dist="50800" dir="5400000" algn="ctr" rotWithShape="0">
              <a:srgbClr val="000000">
                <a:alpha val="3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spcBef>
                <a:spcPct val="0"/>
              </a:spcBef>
              <a:buClr>
                <a:srgbClr val="FFFFFF"/>
              </a:buClr>
              <a:buSzTx/>
              <a:tabLst>
                <a:tab pos="2667000" algn="l"/>
              </a:tabLst>
              <a:defRPr/>
            </a:pPr>
            <a:r>
              <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rPr>
              <a:t>理论探究</a:t>
            </a:r>
            <a:endParaRPr lang="zh-CN" altLang="en-US" sz="2800" b="1">
              <a:solidFill>
                <a:schemeClr val="bg1"/>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pSp>
        <p:nvGrpSpPr>
          <p:cNvPr id="8" name="组合 7"/>
          <p:cNvGrpSpPr/>
          <p:nvPr/>
        </p:nvGrpSpPr>
        <p:grpSpPr>
          <a:xfrm>
            <a:off x="4829175" y="3477260"/>
            <a:ext cx="1073150" cy="376555"/>
            <a:chOff x="7605" y="5446"/>
            <a:chExt cx="1690" cy="593"/>
          </a:xfrm>
        </p:grpSpPr>
        <p:cxnSp>
          <p:nvCxnSpPr>
            <p:cNvPr id="2" name="直接箭头连接符 1"/>
            <p:cNvCxnSpPr/>
            <p:nvPr/>
          </p:nvCxnSpPr>
          <p:spPr>
            <a:xfrm>
              <a:off x="7983" y="5446"/>
              <a:ext cx="934" cy="0"/>
            </a:xfrm>
            <a:prstGeom prst="straightConnector1">
              <a:avLst/>
            </a:prstGeom>
            <a:ln>
              <a:tailEnd type="arrow" w="med" len="med"/>
            </a:ln>
          </p:spPr>
          <p:style>
            <a:lnRef idx="2">
              <a:schemeClr val="dk1"/>
            </a:lnRef>
            <a:fillRef idx="0">
              <a:schemeClr val="dk1"/>
            </a:fillRef>
            <a:effectRef idx="1">
              <a:schemeClr val="dk1"/>
            </a:effectRef>
            <a:fontRef idx="minor">
              <a:schemeClr val="tx1"/>
            </a:fontRef>
          </p:style>
        </p:cxnSp>
        <p:graphicFrame>
          <p:nvGraphicFramePr>
            <p:cNvPr id="6" name="对象 5">
              <a:hlinkClick r:id="" action="ppaction://ole?verb="/>
            </p:cNvPr>
            <p:cNvGraphicFramePr>
              <a:graphicFrameLocks noChangeAspect="1"/>
            </p:cNvGraphicFramePr>
            <p:nvPr/>
          </p:nvGraphicFramePr>
          <p:xfrm>
            <a:off x="7605" y="5461"/>
            <a:ext cx="1691" cy="579"/>
          </p:xfrm>
          <a:graphic>
            <a:graphicData uri="http://schemas.openxmlformats.org/presentationml/2006/ole">
              <mc:AlternateContent xmlns:mc="http://schemas.openxmlformats.org/markup-compatibility/2006">
                <mc:Choice xmlns:v="urn:schemas-microsoft-com:vml" Requires="v">
                  <p:oleObj spid="_x0000_s1038" name="" r:id="rId3" imgW="482600" imgH="165100" progId="Equation.KSEE3">
                    <p:embed/>
                  </p:oleObj>
                </mc:Choice>
                <mc:Fallback>
                  <p:oleObj name="" r:id="rId3" imgW="482600" imgH="165100" progId="Equation.KSEE3">
                    <p:embed/>
                    <p:pic>
                      <p:nvPicPr>
                        <p:cNvPr id="0" name="OLE substitute image"/>
                        <p:cNvPicPr/>
                        <p:nvPr/>
                      </p:nvPicPr>
                      <p:blipFill>
                        <a:blip r:embed="rId4"/>
                        <a:stretch>
                          <a:fillRect/>
                        </a:stretch>
                      </p:blipFill>
                      <p:spPr>
                        <a:xfrm>
                          <a:off x="7605" y="5461"/>
                          <a:ext cx="1691" cy="579"/>
                        </a:xfrm>
                        <a:prstGeom prst="rect">
                          <a:avLst/>
                        </a:prstGeom>
                      </p:spPr>
                    </p:pic>
                  </p:oleObj>
                </mc:Fallback>
              </mc:AlternateContent>
            </a:graphicData>
          </a:graphic>
        </p:graphicFrame>
      </p:grpSp>
      <p:grpSp>
        <p:nvGrpSpPr>
          <p:cNvPr id="9" name="组合 8"/>
          <p:cNvGrpSpPr/>
          <p:nvPr/>
        </p:nvGrpSpPr>
        <p:grpSpPr>
          <a:xfrm>
            <a:off x="6757670" y="3444240"/>
            <a:ext cx="1236345" cy="452120"/>
            <a:chOff x="10642" y="5394"/>
            <a:chExt cx="1947" cy="712"/>
          </a:xfrm>
        </p:grpSpPr>
        <p:cxnSp>
          <p:nvCxnSpPr>
            <p:cNvPr id="3" name="直接箭头连接符 2"/>
            <p:cNvCxnSpPr/>
            <p:nvPr/>
          </p:nvCxnSpPr>
          <p:spPr>
            <a:xfrm>
              <a:off x="10687" y="5446"/>
              <a:ext cx="1902" cy="0"/>
            </a:xfrm>
            <a:prstGeom prst="straightConnector1">
              <a:avLst/>
            </a:prstGeom>
            <a:ln>
              <a:tailEnd type="arrow" w="med" len="med"/>
            </a:ln>
          </p:spPr>
          <p:style>
            <a:lnRef idx="2">
              <a:schemeClr val="dk1"/>
            </a:lnRef>
            <a:fillRef idx="0">
              <a:schemeClr val="dk1"/>
            </a:fillRef>
            <a:effectRef idx="1">
              <a:schemeClr val="dk1"/>
            </a:effectRef>
            <a:fontRef idx="minor">
              <a:schemeClr val="tx1"/>
            </a:fontRef>
          </p:style>
        </p:cxnSp>
        <p:graphicFrame>
          <p:nvGraphicFramePr>
            <p:cNvPr id="7" name="对象 6">
              <a:hlinkClick r:id="" action="ppaction://ole?verb="/>
            </p:cNvPr>
            <p:cNvGraphicFramePr>
              <a:graphicFrameLocks noChangeAspect="1"/>
            </p:cNvGraphicFramePr>
            <p:nvPr/>
          </p:nvGraphicFramePr>
          <p:xfrm>
            <a:off x="10642" y="5394"/>
            <a:ext cx="1780" cy="713"/>
          </p:xfrm>
          <a:graphic>
            <a:graphicData uri="http://schemas.openxmlformats.org/presentationml/2006/ole">
              <mc:AlternateContent xmlns:mc="http://schemas.openxmlformats.org/markup-compatibility/2006">
                <mc:Choice xmlns:v="urn:schemas-microsoft-com:vml" Requires="v">
                  <p:oleObj spid="_x0000_s1039" name="" r:id="rId5" imgW="508000" imgH="203200" progId="Equation.KSEE3">
                    <p:embed/>
                  </p:oleObj>
                </mc:Choice>
                <mc:Fallback>
                  <p:oleObj name="" r:id="rId5" imgW="508000" imgH="203200" progId="Equation.KSEE3">
                    <p:embed/>
                    <p:pic>
                      <p:nvPicPr>
                        <p:cNvPr id="0" name="OLE substitute image"/>
                        <p:cNvPicPr/>
                        <p:nvPr/>
                      </p:nvPicPr>
                      <p:blipFill>
                        <a:blip r:embed="rId6"/>
                        <a:stretch>
                          <a:fillRect/>
                        </a:stretch>
                      </p:blipFill>
                      <p:spPr>
                        <a:xfrm>
                          <a:off x="10642" y="5394"/>
                          <a:ext cx="1780" cy="713"/>
                        </a:xfrm>
                        <a:prstGeom prst="rect">
                          <a:avLst/>
                        </a:prstGeom>
                      </p:spPr>
                    </p:pic>
                  </p:oleObj>
                </mc:Fallback>
              </mc:AlternateContent>
            </a:graphicData>
          </a:graphic>
        </p:graphicFrame>
      </p:grpSp>
      <p:sp>
        <p:nvSpPr>
          <p:cNvPr id="2784276" name="Text Box 20"/>
          <p:cNvSpPr txBox="1"/>
          <p:nvPr/>
        </p:nvSpPr>
        <p:spPr>
          <a:xfrm>
            <a:off x="1306830" y="4087495"/>
            <a:ext cx="5029200" cy="492125"/>
          </a:xfrm>
          <a:prstGeom prst="rect">
            <a:avLst/>
          </a:prstGeom>
          <a:noFill/>
          <a:ln w="9525">
            <a:noFill/>
          </a:ln>
        </p:spPr>
        <p:txBody>
          <a:bodyPr anchor="t">
            <a:spAutoFit/>
          </a:bodyPr>
          <a:lstStyle/>
          <a:p>
            <a:r>
              <a:rPr lang="zh-CN" altLang="en-US" sz="2600" b="1">
                <a:latin typeface="Times New Roman" panose="02020603050405020304" pitchFamily="18" charset="0"/>
                <a:ea typeface="宋体" panose="02010600030101010101" pitchFamily="2" charset="-122"/>
              </a:rPr>
              <a:t>由牛顿第二定律知：</a:t>
            </a:r>
            <a:r>
              <a:rPr lang="en-US" altLang="zh-CN" sz="2600" b="1" i="1">
                <a:latin typeface="Times New Roman" panose="02020603050405020304" pitchFamily="18" charset="0"/>
                <a:ea typeface="宋体" panose="02010600030101010101" pitchFamily="2" charset="-122"/>
              </a:rPr>
              <a:t>F </a:t>
            </a:r>
            <a:r>
              <a:rPr lang="en-US" altLang="zh-CN" sz="2600" b="1">
                <a:latin typeface="Times New Roman" panose="02020603050405020304" pitchFamily="18" charset="0"/>
                <a:ea typeface="宋体" panose="02010600030101010101" pitchFamily="2" charset="-122"/>
              </a:rPr>
              <a:t>= </a:t>
            </a:r>
            <a:r>
              <a:rPr lang="en-US" altLang="zh-CN" sz="2600" b="1" i="1">
                <a:latin typeface="Times New Roman" panose="02020603050405020304" pitchFamily="18" charset="0"/>
                <a:ea typeface="宋体" panose="02010600030101010101" pitchFamily="2" charset="-122"/>
              </a:rPr>
              <a:t>ma</a:t>
            </a:r>
            <a:endParaRPr lang="en-US" altLang="zh-CN" sz="2600" b="1" i="1">
              <a:latin typeface="Times New Roman" panose="02020603050405020304" pitchFamily="18" charset="0"/>
              <a:ea typeface="宋体" panose="02010600030101010101" pitchFamily="2" charset="-122"/>
            </a:endParaRPr>
          </a:p>
        </p:txBody>
      </p:sp>
      <p:grpSp>
        <p:nvGrpSpPr>
          <p:cNvPr id="10" name="组合 9"/>
          <p:cNvGrpSpPr/>
          <p:nvPr/>
        </p:nvGrpSpPr>
        <p:grpSpPr>
          <a:xfrm>
            <a:off x="6141720" y="3877945"/>
            <a:ext cx="3014663" cy="973138"/>
            <a:chOff x="1143000" y="3716232"/>
            <a:chExt cx="3015581" cy="973138"/>
          </a:xfrm>
        </p:grpSpPr>
        <p:sp>
          <p:nvSpPr>
            <p:cNvPr id="6149" name="Text Box 21"/>
            <p:cNvSpPr txBox="1"/>
            <p:nvPr/>
          </p:nvSpPr>
          <p:spPr>
            <a:xfrm>
              <a:off x="1143000" y="3956580"/>
              <a:ext cx="1206500" cy="492443"/>
            </a:xfrm>
            <a:prstGeom prst="rect">
              <a:avLst/>
            </a:prstGeom>
            <a:noFill/>
            <a:ln w="9525">
              <a:noFill/>
            </a:ln>
          </p:spPr>
          <p:txBody>
            <a:bodyPr wrap="square" anchor="t">
              <a:spAutoFit/>
            </a:bodyPr>
            <a:lstStyle/>
            <a:p>
              <a:r>
                <a:rPr lang="zh-CN" altLang="en-US" sz="2600" b="1">
                  <a:latin typeface="Times New Roman" panose="02020603050405020304" pitchFamily="18" charset="0"/>
                  <a:ea typeface="宋体" panose="02010600030101010101" pitchFamily="2" charset="-122"/>
                </a:rPr>
                <a:t>加速度：</a:t>
              </a:r>
              <a:endParaRPr lang="zh-CN" altLang="en-US" sz="2600" b="1">
                <a:latin typeface="Times New Roman" panose="02020603050405020304" pitchFamily="18" charset="0"/>
                <a:ea typeface="宋体" panose="02010600030101010101" pitchFamily="2" charset="-122"/>
              </a:endParaRPr>
            </a:p>
          </p:txBody>
        </p:sp>
        <p:graphicFrame>
          <p:nvGraphicFramePr>
            <p:cNvPr id="6150" name="Object 22"/>
            <p:cNvGraphicFramePr>
              <a:graphicFrameLocks noChangeAspect="1"/>
            </p:cNvGraphicFramePr>
            <p:nvPr/>
          </p:nvGraphicFramePr>
          <p:xfrm>
            <a:off x="2483768" y="3716232"/>
            <a:ext cx="1674813" cy="973138"/>
          </p:xfrm>
          <a:graphic>
            <a:graphicData uri="http://schemas.openxmlformats.org/presentationml/2006/ole">
              <mc:AlternateContent xmlns:mc="http://schemas.openxmlformats.org/markup-compatibility/2006">
                <mc:Choice xmlns:v="urn:schemas-microsoft-com:vml" Requires="v">
                  <p:oleObj spid="_x0000_s1040" name="" r:id="rId7" imgW="16764000" imgH="9753600" progId="Equation.3">
                    <p:embed/>
                  </p:oleObj>
                </mc:Choice>
                <mc:Fallback>
                  <p:oleObj name="" r:id="rId7" imgW="16764000" imgH="9753600" progId="Equation.3">
                    <p:embed/>
                    <p:pic>
                      <p:nvPicPr>
                        <p:cNvPr id="0" name="OLE substitute image"/>
                        <p:cNvPicPr/>
                        <p:nvPr/>
                      </p:nvPicPr>
                      <p:blipFill>
                        <a:blip r:embed="rId8"/>
                        <a:stretch>
                          <a:fillRect/>
                        </a:stretch>
                      </p:blipFill>
                      <p:spPr>
                        <a:xfrm>
                          <a:off x="2483768" y="3716232"/>
                          <a:ext cx="1674813" cy="973138"/>
                        </a:xfrm>
                        <a:prstGeom prst="rect">
                          <a:avLst/>
                        </a:prstGeom>
                        <a:noFill/>
                        <a:ln w="38100">
                          <a:noFill/>
                          <a:miter/>
                        </a:ln>
                      </p:spPr>
                    </p:pic>
                  </p:oleObj>
                </mc:Fallback>
              </mc:AlternateContent>
            </a:graphicData>
          </a:graphic>
        </p:graphicFrame>
      </p:grpSp>
      <p:sp>
        <p:nvSpPr>
          <p:cNvPr id="2784280" name="Text Box 24"/>
          <p:cNvSpPr txBox="1"/>
          <p:nvPr/>
        </p:nvSpPr>
        <p:spPr>
          <a:xfrm>
            <a:off x="3295968" y="5541010"/>
            <a:ext cx="5159375" cy="553085"/>
          </a:xfrm>
          <a:prstGeom prst="rect">
            <a:avLst/>
          </a:prstGeom>
          <a:noFill/>
          <a:ln w="9525">
            <a:noFill/>
          </a:ln>
        </p:spPr>
        <p:txBody>
          <a:bodyPr wrap="square" anchor="t">
            <a:spAutoFit/>
          </a:bodyPr>
          <a:lstStyle/>
          <a:p>
            <a:r>
              <a:rPr lang="en-US" altLang="zh-CN" sz="2600" b="1" i="1">
                <a:latin typeface="Times New Roman" panose="02020603050405020304" pitchFamily="18" charset="0"/>
                <a:ea typeface="宋体" panose="02010600030101010101" pitchFamily="2" charset="-122"/>
              </a:rPr>
              <a:t>          </a:t>
            </a:r>
            <a:r>
              <a:rPr lang="zh-CN" altLang="en-US" sz="2600" b="1">
                <a:latin typeface="Times New Roman" panose="02020603050405020304" pitchFamily="18" charset="0"/>
                <a:ea typeface="宋体" panose="02010600030101010101" pitchFamily="2" charset="-122"/>
              </a:rPr>
              <a:t>推导 </a:t>
            </a:r>
            <a:r>
              <a:rPr lang="zh-CN" altLang="en-US" sz="2600" b="1" i="1">
                <a:latin typeface="Times New Roman" panose="02020603050405020304" pitchFamily="18" charset="0"/>
                <a:ea typeface="宋体" panose="02010600030101010101" pitchFamily="2" charset="-122"/>
              </a:rPr>
              <a:t>  </a:t>
            </a:r>
            <a:r>
              <a:rPr lang="en-US" altLang="zh-CN" sz="2600" b="1" i="1">
                <a:latin typeface="Times New Roman" panose="02020603050405020304" pitchFamily="18" charset="0"/>
                <a:ea typeface="宋体" panose="02010600030101010101" pitchFamily="2" charset="-122"/>
              </a:rPr>
              <a:t> </a:t>
            </a:r>
            <a:r>
              <a:rPr lang="en-US" altLang="zh-CN" sz="3000" b="1" i="1">
                <a:solidFill>
                  <a:srgbClr val="FF0000"/>
                </a:solidFill>
                <a:latin typeface="Times New Roman" panose="02020603050405020304" pitchFamily="18" charset="0"/>
                <a:ea typeface="宋体" panose="02010600030101010101" pitchFamily="2" charset="-122"/>
                <a:sym typeface="+mn-ea"/>
              </a:rPr>
              <a:t>Ft </a:t>
            </a:r>
            <a:r>
              <a:rPr lang="en-US" altLang="zh-CN" sz="3000" b="1">
                <a:solidFill>
                  <a:srgbClr val="FF0000"/>
                </a:solidFill>
                <a:latin typeface="Times New Roman" panose="02020603050405020304" pitchFamily="18" charset="0"/>
                <a:ea typeface="宋体" panose="02010600030101010101" pitchFamily="2" charset="-122"/>
                <a:sym typeface="+mn-ea"/>
              </a:rPr>
              <a:t>= </a:t>
            </a:r>
            <a:r>
              <a:rPr lang="en-US" altLang="zh-CN" sz="3000" b="1" i="1">
                <a:solidFill>
                  <a:srgbClr val="FF0000"/>
                </a:solidFill>
                <a:latin typeface="Times New Roman" panose="02020603050405020304" pitchFamily="18" charset="0"/>
                <a:ea typeface="宋体" panose="02010600030101010101" pitchFamily="2" charset="-122"/>
                <a:sym typeface="+mn-ea"/>
              </a:rPr>
              <a:t>mv' </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n-US" altLang="zh-CN" sz="3000" b="1" i="1">
                <a:solidFill>
                  <a:srgbClr val="FF0000"/>
                </a:solidFill>
                <a:latin typeface="Times New Roman" panose="02020603050405020304" pitchFamily="18" charset="0"/>
                <a:ea typeface="宋体" panose="02010600030101010101" pitchFamily="2" charset="-122"/>
                <a:sym typeface="+mn-ea"/>
              </a:rPr>
              <a:t> mv</a:t>
            </a:r>
            <a:r>
              <a:rPr lang="en-US" altLang="zh-CN" sz="3000" b="1" baseline="-25000">
                <a:solidFill>
                  <a:srgbClr val="FF0000"/>
                </a:solidFill>
                <a:latin typeface="Times New Roman" panose="02020603050405020304" pitchFamily="18" charset="0"/>
                <a:ea typeface="宋体" panose="02010600030101010101" pitchFamily="2" charset="-122"/>
                <a:sym typeface="+mn-ea"/>
              </a:rPr>
              <a:t>0</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l-GR" altLang="zh-CN" sz="3000" b="1">
                <a:solidFill>
                  <a:srgbClr val="FF0000"/>
                </a:solidFill>
                <a:latin typeface="Times New Roman" panose="02020603050405020304" pitchFamily="18" charset="0"/>
                <a:ea typeface="楷体_GB2312" pitchFamily="1" charset="-122"/>
                <a:sym typeface="+mn-ea"/>
              </a:rPr>
              <a:t>Δ</a:t>
            </a:r>
            <a:r>
              <a:rPr lang="en-US" altLang="zh-CN" sz="3000" b="1" i="1">
                <a:solidFill>
                  <a:srgbClr val="FF0000"/>
                </a:solidFill>
                <a:latin typeface="Times New Roman" panose="02020603050405020304" pitchFamily="18" charset="0"/>
                <a:ea typeface="楷体_GB2312" pitchFamily="1" charset="-122"/>
                <a:sym typeface="+mn-ea"/>
              </a:rPr>
              <a:t>p </a:t>
            </a:r>
            <a:endParaRPr lang="en-US" altLang="zh-CN" sz="3000" b="1">
              <a:solidFill>
                <a:srgbClr val="FF0000"/>
              </a:solidFill>
              <a:latin typeface="Times New Roman" panose="02020603050405020304" pitchFamily="18" charset="0"/>
              <a:ea typeface="宋体" panose="02010600030101010101" pitchFamily="2" charset="-122"/>
              <a:sym typeface="+mn-ea"/>
            </a:endParaRPr>
          </a:p>
        </p:txBody>
      </p:sp>
      <p:grpSp>
        <p:nvGrpSpPr>
          <p:cNvPr id="11" name="组合 10"/>
          <p:cNvGrpSpPr/>
          <p:nvPr/>
        </p:nvGrpSpPr>
        <p:grpSpPr>
          <a:xfrm>
            <a:off x="4443730" y="4611053"/>
            <a:ext cx="2757488" cy="955675"/>
            <a:chOff x="4515556" y="3724722"/>
            <a:chExt cx="2757449" cy="956158"/>
          </a:xfrm>
        </p:grpSpPr>
        <p:graphicFrame>
          <p:nvGraphicFramePr>
            <p:cNvPr id="6154" name="Object 23"/>
            <p:cNvGraphicFramePr>
              <a:graphicFrameLocks noChangeAspect="1"/>
            </p:cNvGraphicFramePr>
            <p:nvPr/>
          </p:nvGraphicFramePr>
          <p:xfrm>
            <a:off x="5183231" y="3724722"/>
            <a:ext cx="2089774" cy="956158"/>
          </p:xfrm>
          <a:graphic>
            <a:graphicData uri="http://schemas.openxmlformats.org/presentationml/2006/ole">
              <mc:AlternateContent xmlns:mc="http://schemas.openxmlformats.org/markup-compatibility/2006">
                <mc:Choice xmlns:v="urn:schemas-microsoft-com:vml" Requires="v">
                  <p:oleObj spid="_x0000_s1041" name="" r:id="rId9" imgW="21336000" imgH="9753600" progId="Equation.3">
                    <p:embed/>
                  </p:oleObj>
                </mc:Choice>
                <mc:Fallback>
                  <p:oleObj name="" r:id="rId9" imgW="21336000" imgH="9753600" progId="Equation.3">
                    <p:embed/>
                    <p:pic>
                      <p:nvPicPr>
                        <p:cNvPr id="0" name="OLE substitute image"/>
                        <p:cNvPicPr/>
                        <p:nvPr/>
                      </p:nvPicPr>
                      <p:blipFill>
                        <a:blip r:embed="rId10"/>
                        <a:stretch>
                          <a:fillRect/>
                        </a:stretch>
                      </p:blipFill>
                      <p:spPr>
                        <a:xfrm>
                          <a:off x="5183231" y="3724722"/>
                          <a:ext cx="2089774" cy="956158"/>
                        </a:xfrm>
                        <a:prstGeom prst="rect">
                          <a:avLst/>
                        </a:prstGeom>
                        <a:noFill/>
                        <a:ln w="38100">
                          <a:noFill/>
                          <a:miter/>
                        </a:ln>
                      </p:spPr>
                    </p:pic>
                  </p:oleObj>
                </mc:Fallback>
              </mc:AlternateContent>
            </a:graphicData>
          </a:graphic>
        </p:graphicFrame>
        <p:sp>
          <p:nvSpPr>
            <p:cNvPr id="6155" name="Text Box 27"/>
            <p:cNvSpPr txBox="1"/>
            <p:nvPr/>
          </p:nvSpPr>
          <p:spPr>
            <a:xfrm>
              <a:off x="4515556" y="3956580"/>
              <a:ext cx="838200" cy="492443"/>
            </a:xfrm>
            <a:prstGeom prst="rect">
              <a:avLst/>
            </a:prstGeom>
            <a:noFill/>
            <a:ln w="9525">
              <a:noFill/>
            </a:ln>
          </p:spPr>
          <p:txBody>
            <a:bodyPr anchor="t">
              <a:spAutoFit/>
            </a:bodyPr>
            <a:lstStyle/>
            <a:p>
              <a:r>
                <a:rPr lang="zh-CN" altLang="en-US" sz="2600" b="1">
                  <a:latin typeface="Times New Roman" panose="02020603050405020304" pitchFamily="18" charset="0"/>
                  <a:ea typeface="宋体" panose="02010600030101010101" pitchFamily="2" charset="-122"/>
                </a:rPr>
                <a:t>即：</a:t>
              </a:r>
              <a:endParaRPr lang="zh-CN" altLang="en-US" sz="2600" b="1">
                <a:latin typeface="Times New Roman" panose="02020603050405020304" pitchFamily="18" charset="0"/>
                <a:ea typeface="宋体" panose="02010600030101010101" pitchFamily="2" charset="-122"/>
              </a:endParaRPr>
            </a:p>
          </p:txBody>
        </p:sp>
      </p:grpSp>
      <p:sp>
        <p:nvSpPr>
          <p:cNvPr id="13" name="矩形标注 12"/>
          <p:cNvSpPr/>
          <p:nvPr/>
        </p:nvSpPr>
        <p:spPr>
          <a:xfrm>
            <a:off x="4335145" y="6209030"/>
            <a:ext cx="886460" cy="426085"/>
          </a:xfrm>
          <a:prstGeom prst="wedgeRectCallout">
            <a:avLst>
              <a:gd name="adj1" fmla="val 51666"/>
              <a:gd name="adj2" fmla="val -88532"/>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tx1"/>
                </a:solidFill>
              </a:rPr>
              <a:t>合力</a:t>
            </a:r>
            <a:endParaRPr lang="zh-CN" altLang="en-US" sz="2400" b="1">
              <a:solidFill>
                <a:schemeClr val="tx1"/>
              </a:solidFill>
            </a:endParaRPr>
          </a:p>
        </p:txBody>
      </p:sp>
      <p:sp>
        <p:nvSpPr>
          <p:cNvPr id="14" name="矩形标注 13"/>
          <p:cNvSpPr/>
          <p:nvPr/>
        </p:nvSpPr>
        <p:spPr>
          <a:xfrm>
            <a:off x="5652770" y="6209030"/>
            <a:ext cx="1133475" cy="426085"/>
          </a:xfrm>
          <a:prstGeom prst="wedgeRectCallout">
            <a:avLst>
              <a:gd name="adj1" fmla="val 11532"/>
              <a:gd name="adj2" fmla="val -102459"/>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tx1"/>
                </a:solidFill>
              </a:rPr>
              <a:t>末动量</a:t>
            </a:r>
            <a:endParaRPr lang="zh-CN" altLang="en-US" sz="2400" b="1">
              <a:solidFill>
                <a:schemeClr val="tx1"/>
              </a:solidFill>
            </a:endParaRPr>
          </a:p>
        </p:txBody>
      </p:sp>
      <p:sp>
        <p:nvSpPr>
          <p:cNvPr id="15" name="矩形标注 14"/>
          <p:cNvSpPr/>
          <p:nvPr/>
        </p:nvSpPr>
        <p:spPr>
          <a:xfrm>
            <a:off x="7085330" y="6209030"/>
            <a:ext cx="1133475" cy="426085"/>
          </a:xfrm>
          <a:prstGeom prst="wedgeRectCallout">
            <a:avLst>
              <a:gd name="adj1" fmla="val -22492"/>
              <a:gd name="adj2" fmla="val -104694"/>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tx1"/>
                </a:solidFill>
              </a:rPr>
              <a:t>初动量</a:t>
            </a:r>
            <a:endParaRPr lang="zh-CN" altLang="en-US" sz="2400" b="1">
              <a:solidFill>
                <a:schemeClr val="tx1"/>
              </a:solidFill>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784276"/>
                                        </p:tgtEl>
                                        <p:attrNameLst>
                                          <p:attrName>style.visibility</p:attrName>
                                        </p:attrNameLst>
                                      </p:cBhvr>
                                      <p:to>
                                        <p:strVal val="visible"/>
                                      </p:to>
                                    </p:set>
                                    <p:animEffect transition="in" filter="wipe(left)">
                                      <p:cBhvr>
                                        <p:cTn id="15" dur="500"/>
                                        <p:tgtEl>
                                          <p:spTgt spid="278427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left)">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7" presetClass="entr" presetSubtype="8" fill="hold" grpId="0" nodeType="clickEffect">
                                  <p:stCondLst>
                                    <p:cond delay="0"/>
                                  </p:stCondLst>
                                  <p:childTnLst>
                                    <p:set>
                                      <p:cBhvr>
                                        <p:cTn id="29" dur="1" fill="hold">
                                          <p:stCondLst>
                                            <p:cond delay="0"/>
                                          </p:stCondLst>
                                        </p:cTn>
                                        <p:tgtEl>
                                          <p:spTgt spid="2784280"/>
                                        </p:tgtEl>
                                        <p:attrNameLst>
                                          <p:attrName>style.visibility</p:attrName>
                                        </p:attrNameLst>
                                      </p:cBhvr>
                                      <p:to>
                                        <p:strVal val="visible"/>
                                      </p:to>
                                    </p:set>
                                    <p:anim calcmode="lin" valueType="num">
                                      <p:cBhvr>
                                        <p:cTn id="30" dur="500" fill="hold"/>
                                        <p:tgtEl>
                                          <p:spTgt spid="2784280"/>
                                        </p:tgtEl>
                                        <p:attrNameLst>
                                          <p:attrName>ppt_x</p:attrName>
                                        </p:attrNameLst>
                                      </p:cBhvr>
                                      <p:tavLst>
                                        <p:tav tm="0">
                                          <p:val>
                                            <p:strVal val="#ppt_x-#ppt_w/2"/>
                                          </p:val>
                                        </p:tav>
                                        <p:tav tm="100000">
                                          <p:val>
                                            <p:strVal val="#ppt_x"/>
                                          </p:val>
                                        </p:tav>
                                      </p:tavLst>
                                    </p:anim>
                                    <p:anim calcmode="lin" valueType="num">
                                      <p:cBhvr>
                                        <p:cTn id="31" dur="500" fill="hold"/>
                                        <p:tgtEl>
                                          <p:spTgt spid="2784280"/>
                                        </p:tgtEl>
                                        <p:attrNameLst>
                                          <p:attrName>ppt_y</p:attrName>
                                        </p:attrNameLst>
                                      </p:cBhvr>
                                      <p:tavLst>
                                        <p:tav tm="0">
                                          <p:val>
                                            <p:strVal val="#ppt_y"/>
                                          </p:val>
                                        </p:tav>
                                        <p:tav tm="100000">
                                          <p:val>
                                            <p:strVal val="#ppt_y"/>
                                          </p:val>
                                        </p:tav>
                                      </p:tavLst>
                                    </p:anim>
                                    <p:anim calcmode="lin" valueType="num">
                                      <p:cBhvr>
                                        <p:cTn id="32" dur="500" fill="hold"/>
                                        <p:tgtEl>
                                          <p:spTgt spid="2784280"/>
                                        </p:tgtEl>
                                        <p:attrNameLst>
                                          <p:attrName>ppt_w</p:attrName>
                                        </p:attrNameLst>
                                      </p:cBhvr>
                                      <p:tavLst>
                                        <p:tav tm="0">
                                          <p:val>
                                            <p:fltVal val="0"/>
                                          </p:val>
                                        </p:tav>
                                        <p:tav tm="100000">
                                          <p:val>
                                            <p:strVal val="#ppt_w"/>
                                          </p:val>
                                        </p:tav>
                                      </p:tavLst>
                                    </p:anim>
                                    <p:anim calcmode="lin" valueType="num">
                                      <p:cBhvr>
                                        <p:cTn id="33" dur="500" fill="hold"/>
                                        <p:tgtEl>
                                          <p:spTgt spid="2784280"/>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4276" grpId="0"/>
      <p:bldP spid="2784280"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84280" name="Text Box 24"/>
          <p:cNvSpPr txBox="1"/>
          <p:nvPr/>
        </p:nvSpPr>
        <p:spPr>
          <a:xfrm>
            <a:off x="3516313" y="2623820"/>
            <a:ext cx="5159375" cy="553085"/>
          </a:xfrm>
          <a:prstGeom prst="rect">
            <a:avLst/>
          </a:prstGeom>
          <a:noFill/>
          <a:ln w="9525">
            <a:noFill/>
          </a:ln>
        </p:spPr>
        <p:txBody>
          <a:bodyPr wrap="square" anchor="t">
            <a:spAutoFit/>
          </a:bodyPr>
          <a:lstStyle/>
          <a:p>
            <a:r>
              <a:rPr lang="en-US" altLang="zh-CN" sz="2600" b="1" i="1">
                <a:latin typeface="Times New Roman" panose="02020603050405020304" pitchFamily="18" charset="0"/>
                <a:ea typeface="宋体" panose="02010600030101010101" pitchFamily="2" charset="-122"/>
              </a:rPr>
              <a:t>          </a:t>
            </a:r>
            <a:r>
              <a:rPr lang="zh-CN" altLang="en-US" sz="2600" b="1" i="1">
                <a:latin typeface="Times New Roman" panose="02020603050405020304" pitchFamily="18" charset="0"/>
                <a:ea typeface="宋体" panose="02010600030101010101" pitchFamily="2" charset="-122"/>
              </a:rPr>
              <a:t> </a:t>
            </a:r>
            <a:r>
              <a:rPr lang="en-US" altLang="zh-CN" sz="2600" b="1" i="1">
                <a:latin typeface="Times New Roman" panose="02020603050405020304" pitchFamily="18" charset="0"/>
                <a:ea typeface="宋体" panose="02010600030101010101" pitchFamily="2" charset="-122"/>
              </a:rPr>
              <a:t> </a:t>
            </a:r>
            <a:r>
              <a:rPr lang="en-US" altLang="zh-CN" sz="3000" b="1" i="1">
                <a:solidFill>
                  <a:srgbClr val="FF0000"/>
                </a:solidFill>
                <a:latin typeface="Times New Roman" panose="02020603050405020304" pitchFamily="18" charset="0"/>
                <a:ea typeface="宋体" panose="02010600030101010101" pitchFamily="2" charset="-122"/>
                <a:sym typeface="+mn-ea"/>
              </a:rPr>
              <a:t>Ft </a:t>
            </a:r>
            <a:r>
              <a:rPr lang="en-US" altLang="zh-CN" sz="3000" b="1">
                <a:solidFill>
                  <a:srgbClr val="FF0000"/>
                </a:solidFill>
                <a:latin typeface="Times New Roman" panose="02020603050405020304" pitchFamily="18" charset="0"/>
                <a:ea typeface="宋体" panose="02010600030101010101" pitchFamily="2" charset="-122"/>
                <a:sym typeface="+mn-ea"/>
              </a:rPr>
              <a:t>= </a:t>
            </a:r>
            <a:r>
              <a:rPr lang="en-US" altLang="zh-CN" sz="3000" b="1" i="1">
                <a:solidFill>
                  <a:srgbClr val="FF0000"/>
                </a:solidFill>
                <a:latin typeface="Times New Roman" panose="02020603050405020304" pitchFamily="18" charset="0"/>
                <a:ea typeface="宋体" panose="02010600030101010101" pitchFamily="2" charset="-122"/>
                <a:sym typeface="+mn-ea"/>
              </a:rPr>
              <a:t>mv' </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n-US" altLang="zh-CN" sz="3000" b="1" i="1">
                <a:solidFill>
                  <a:srgbClr val="FF0000"/>
                </a:solidFill>
                <a:latin typeface="Times New Roman" panose="02020603050405020304" pitchFamily="18" charset="0"/>
                <a:ea typeface="宋体" panose="02010600030101010101" pitchFamily="2" charset="-122"/>
                <a:sym typeface="+mn-ea"/>
              </a:rPr>
              <a:t> mv</a:t>
            </a:r>
            <a:r>
              <a:rPr lang="en-US" altLang="zh-CN" sz="3000" b="1" baseline="-25000">
                <a:solidFill>
                  <a:srgbClr val="FF0000"/>
                </a:solidFill>
                <a:latin typeface="Times New Roman" panose="02020603050405020304" pitchFamily="18" charset="0"/>
                <a:ea typeface="宋体" panose="02010600030101010101" pitchFamily="2" charset="-122"/>
                <a:sym typeface="+mn-ea"/>
              </a:rPr>
              <a:t>0</a:t>
            </a:r>
            <a:r>
              <a:rPr lang="en-US" altLang="zh-CN" sz="3000" b="1">
                <a:solidFill>
                  <a:srgbClr val="FF0000"/>
                </a:solidFill>
                <a:latin typeface="Times New Roman" panose="02020603050405020304" pitchFamily="18" charset="0"/>
                <a:ea typeface="宋体" panose="02010600030101010101" pitchFamily="2" charset="-122"/>
                <a:sym typeface="+mn-ea"/>
              </a:rPr>
              <a:t>=</a:t>
            </a:r>
            <a:r>
              <a:rPr lang="el-GR" altLang="zh-CN" sz="3000" b="1">
                <a:solidFill>
                  <a:srgbClr val="FF0000"/>
                </a:solidFill>
                <a:latin typeface="Times New Roman" panose="02020603050405020304" pitchFamily="18" charset="0"/>
                <a:ea typeface="楷体_GB2312" pitchFamily="1" charset="-122"/>
                <a:sym typeface="+mn-ea"/>
              </a:rPr>
              <a:t>Δ</a:t>
            </a:r>
            <a:r>
              <a:rPr lang="en-US" altLang="zh-CN" sz="3000" b="1" i="1">
                <a:solidFill>
                  <a:srgbClr val="FF0000"/>
                </a:solidFill>
                <a:latin typeface="Times New Roman" panose="02020603050405020304" pitchFamily="18" charset="0"/>
                <a:ea typeface="楷体_GB2312" pitchFamily="1" charset="-122"/>
                <a:sym typeface="+mn-ea"/>
              </a:rPr>
              <a:t>p </a:t>
            </a:r>
            <a:endParaRPr lang="en-US" altLang="zh-CN" sz="3000" b="1">
              <a:solidFill>
                <a:srgbClr val="FF0000"/>
              </a:solidFill>
              <a:latin typeface="Times New Roman" panose="02020603050405020304" pitchFamily="18" charset="0"/>
              <a:ea typeface="宋体" panose="02010600030101010101" pitchFamily="2" charset="-122"/>
              <a:sym typeface="+mn-ea"/>
            </a:endParaRPr>
          </a:p>
        </p:txBody>
      </p:sp>
      <p:graphicFrame>
        <p:nvGraphicFramePr>
          <p:cNvPr id="18" name="对象 17">
            <a:hlinkClick r:id="" action="ppaction://ole?verb="/>
          </p:cNvPr>
          <p:cNvGraphicFramePr>
            <a:graphicFrameLocks noChangeAspect="1"/>
          </p:cNvGraphicFramePr>
          <p:nvPr/>
        </p:nvGraphicFramePr>
        <p:xfrm>
          <a:off x="4291965" y="632460"/>
          <a:ext cx="3667760" cy="873760"/>
        </p:xfrm>
        <a:graphic>
          <a:graphicData uri="http://schemas.openxmlformats.org/presentationml/2006/ole">
            <mc:AlternateContent xmlns:mc="http://schemas.openxmlformats.org/markup-compatibility/2006">
              <mc:Choice xmlns:v="urn:schemas-microsoft-com:vml" Requires="v">
                <p:oleObj spid="_x0000_s1042" name="" r:id="rId1" imgW="1651000" imgH="393700" progId="Equation.KSEE3">
                  <p:embed/>
                </p:oleObj>
              </mc:Choice>
              <mc:Fallback>
                <p:oleObj name="" r:id="rId1" imgW="1651000" imgH="393700" progId="Equation.KSEE3">
                  <p:embed/>
                  <p:pic>
                    <p:nvPicPr>
                      <p:cNvPr id="0" name="OLE substitute image"/>
                      <p:cNvPicPr/>
                      <p:nvPr/>
                    </p:nvPicPr>
                    <p:blipFill>
                      <a:blip r:embed="rId2"/>
                      <a:stretch>
                        <a:fillRect/>
                      </a:stretch>
                    </p:blipFill>
                    <p:spPr>
                      <a:xfrm>
                        <a:off x="4291965" y="632460"/>
                        <a:ext cx="3667760" cy="873760"/>
                      </a:xfrm>
                      <a:prstGeom prst="rect">
                        <a:avLst/>
                      </a:prstGeom>
                    </p:spPr>
                  </p:pic>
                </p:oleObj>
              </mc:Fallback>
            </mc:AlternateContent>
          </a:graphicData>
        </a:graphic>
      </p:graphicFrame>
      <p:sp>
        <p:nvSpPr>
          <p:cNvPr id="3" name="圆角矩形标注 2"/>
          <p:cNvSpPr/>
          <p:nvPr/>
        </p:nvSpPr>
        <p:spPr>
          <a:xfrm>
            <a:off x="5198745" y="1648460"/>
            <a:ext cx="1045845" cy="406400"/>
          </a:xfrm>
          <a:prstGeom prst="wedgeRoundRectCallout">
            <a:avLst>
              <a:gd name="adj1" fmla="val -10158"/>
              <a:gd name="adj2" fmla="val -152242"/>
              <a:gd name="adj3" fmla="val 16667"/>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a:solidFill>
                  <a:schemeClr val="tx1"/>
                </a:solidFill>
              </a:rPr>
              <a:t>末动能</a:t>
            </a:r>
            <a:endParaRPr lang="zh-CN" altLang="en-US" sz="2000" b="1">
              <a:solidFill>
                <a:schemeClr val="tx1"/>
              </a:solidFill>
            </a:endParaRPr>
          </a:p>
        </p:txBody>
      </p:sp>
      <p:sp>
        <p:nvSpPr>
          <p:cNvPr id="4" name="圆角矩形标注 3"/>
          <p:cNvSpPr/>
          <p:nvPr/>
        </p:nvSpPr>
        <p:spPr>
          <a:xfrm>
            <a:off x="6523355" y="1648460"/>
            <a:ext cx="1045845" cy="406400"/>
          </a:xfrm>
          <a:prstGeom prst="wedgeRoundRectCallout">
            <a:avLst>
              <a:gd name="adj1" fmla="val -34942"/>
              <a:gd name="adj2" fmla="val -156875"/>
              <a:gd name="adj3" fmla="val 16667"/>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a:solidFill>
                  <a:schemeClr val="tx1"/>
                </a:solidFill>
              </a:rPr>
              <a:t>初动能</a:t>
            </a:r>
            <a:endParaRPr lang="zh-CN" altLang="en-US" sz="2000" b="1">
              <a:solidFill>
                <a:schemeClr val="tx1"/>
              </a:solidFill>
            </a:endParaRPr>
          </a:p>
        </p:txBody>
      </p:sp>
      <p:sp>
        <p:nvSpPr>
          <p:cNvPr id="5" name="云形标注 4"/>
          <p:cNvSpPr/>
          <p:nvPr/>
        </p:nvSpPr>
        <p:spPr>
          <a:xfrm>
            <a:off x="3623310" y="1497330"/>
            <a:ext cx="1374140" cy="557530"/>
          </a:xfrm>
          <a:prstGeom prst="cloudCallout">
            <a:avLst>
              <a:gd name="adj1" fmla="val 12058"/>
              <a:gd name="adj2" fmla="val -128208"/>
            </a:avLst>
          </a:prstGeom>
          <a:gradFill>
            <a:gsLst>
              <a:gs pos="0">
                <a:srgbClr val="FECF40"/>
              </a:gs>
              <a:gs pos="100000">
                <a:srgbClr val="846C2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a:solidFill>
                  <a:schemeClr val="tx1"/>
                </a:solidFill>
              </a:rPr>
              <a:t>功</a:t>
            </a:r>
            <a:endParaRPr lang="zh-CN" altLang="en-US" sz="3600" b="1">
              <a:solidFill>
                <a:schemeClr val="tx1"/>
              </a:solidFill>
            </a:endParaRPr>
          </a:p>
        </p:txBody>
      </p:sp>
      <p:sp>
        <p:nvSpPr>
          <p:cNvPr id="14" name="矩形标注 13"/>
          <p:cNvSpPr/>
          <p:nvPr/>
        </p:nvSpPr>
        <p:spPr>
          <a:xfrm>
            <a:off x="4924425" y="3364865"/>
            <a:ext cx="1133475" cy="426085"/>
          </a:xfrm>
          <a:prstGeom prst="wedgeRectCallout">
            <a:avLst>
              <a:gd name="adj1" fmla="val 11532"/>
              <a:gd name="adj2" fmla="val -102459"/>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tx1"/>
                </a:solidFill>
              </a:rPr>
              <a:t>末动量</a:t>
            </a:r>
            <a:endParaRPr lang="zh-CN" altLang="en-US" sz="2400" b="1">
              <a:solidFill>
                <a:schemeClr val="tx1"/>
              </a:solidFill>
            </a:endParaRPr>
          </a:p>
        </p:txBody>
      </p:sp>
      <p:sp>
        <p:nvSpPr>
          <p:cNvPr id="15" name="矩形标注 14"/>
          <p:cNvSpPr/>
          <p:nvPr/>
        </p:nvSpPr>
        <p:spPr>
          <a:xfrm>
            <a:off x="6308725" y="3364865"/>
            <a:ext cx="1133475" cy="426085"/>
          </a:xfrm>
          <a:prstGeom prst="wedgeRectCallout">
            <a:avLst>
              <a:gd name="adj1" fmla="val -22492"/>
              <a:gd name="adj2" fmla="val -104694"/>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tx1"/>
                </a:solidFill>
              </a:rPr>
              <a:t>初动量</a:t>
            </a:r>
            <a:endParaRPr lang="zh-CN" altLang="en-US" sz="2400" b="1">
              <a:solidFill>
                <a:schemeClr val="tx1"/>
              </a:solidFill>
            </a:endParaRPr>
          </a:p>
        </p:txBody>
      </p:sp>
      <p:sp>
        <p:nvSpPr>
          <p:cNvPr id="9" name="云形标注 8"/>
          <p:cNvSpPr/>
          <p:nvPr/>
        </p:nvSpPr>
        <p:spPr>
          <a:xfrm>
            <a:off x="3392170" y="3592195"/>
            <a:ext cx="1532255" cy="681355"/>
          </a:xfrm>
          <a:prstGeom prst="cloudCallout">
            <a:avLst>
              <a:gd name="adj1" fmla="val 36901"/>
              <a:gd name="adj2" fmla="val -116423"/>
            </a:avLst>
          </a:prstGeom>
          <a:gradFill>
            <a:gsLst>
              <a:gs pos="0">
                <a:srgbClr val="FECF40"/>
              </a:gs>
              <a:gs pos="100000">
                <a:srgbClr val="846C2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800" b="1">
                <a:solidFill>
                  <a:schemeClr val="tx1"/>
                </a:solidFill>
              </a:rPr>
              <a:t>？</a:t>
            </a:r>
            <a:endParaRPr lang="zh-CN" altLang="en-US" sz="4800" b="1">
              <a:solidFill>
                <a:schemeClr val="tx1"/>
              </a:solidFill>
            </a:endParaRPr>
          </a:p>
        </p:txBody>
      </p:sp>
      <p:sp>
        <p:nvSpPr>
          <p:cNvPr id="2784282" name="Text Box 26"/>
          <p:cNvSpPr txBox="1">
            <a:spLocks noChangeArrowheads="1"/>
          </p:cNvSpPr>
          <p:nvPr/>
        </p:nvSpPr>
        <p:spPr bwMode="auto">
          <a:xfrm>
            <a:off x="523875" y="4175125"/>
            <a:ext cx="1196975" cy="64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rPr>
              <a:t>冲量</a:t>
            </a:r>
            <a:endPar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endParaRPr>
          </a:p>
        </p:txBody>
      </p:sp>
      <p:sp>
        <p:nvSpPr>
          <p:cNvPr id="10" name="矩形 9"/>
          <p:cNvSpPr/>
          <p:nvPr/>
        </p:nvSpPr>
        <p:spPr>
          <a:xfrm>
            <a:off x="1452245" y="4738370"/>
            <a:ext cx="9230995" cy="521970"/>
          </a:xfrm>
          <a:prstGeom prst="rect">
            <a:avLst/>
          </a:prstGeom>
          <a:noFill/>
          <a:ln w="9525">
            <a:noFill/>
          </a:ln>
        </p:spPr>
        <p:txBody>
          <a:bodyPr wrap="square" anchor="t">
            <a:spAutoFit/>
          </a:bodyPr>
          <a:lstStyle/>
          <a:p>
            <a:pPr indent="0">
              <a:buNone/>
            </a:pPr>
            <a:r>
              <a:rPr lang="en-US" altLang="zh-CN" sz="2800" b="1">
                <a:solidFill>
                  <a:srgbClr val="FF0000"/>
                </a:solidFill>
                <a:effectLst>
                  <a:outerShdw blurRad="38100" dist="38100" dir="2700000">
                    <a:srgbClr val="000000"/>
                  </a:outerShdw>
                </a:effectLst>
                <a:latin typeface="+mn-ea"/>
              </a:rPr>
              <a:t>1.</a:t>
            </a:r>
            <a:r>
              <a:rPr lang="zh-CN" altLang="en-US" sz="2800" b="1">
                <a:solidFill>
                  <a:srgbClr val="FF0000"/>
                </a:solidFill>
                <a:effectLst>
                  <a:outerShdw blurRad="38100" dist="38100" dir="2700000">
                    <a:srgbClr val="000000"/>
                  </a:outerShdw>
                </a:effectLst>
                <a:latin typeface="+mn-ea"/>
              </a:rPr>
              <a:t>定义：</a:t>
            </a:r>
            <a:r>
              <a:rPr lang="zh-CN" altLang="en-US" sz="2400" b="1">
                <a:latin typeface="Times New Roman" panose="02020603050405020304" pitchFamily="18" charset="0"/>
                <a:ea typeface="宋体" panose="02010600030101010101" pitchFamily="2" charset="-122"/>
              </a:rPr>
              <a:t>在物理学中，把力与力的作用时间的乘积叫做力的冲</a:t>
            </a:r>
            <a:r>
              <a:rPr lang="zh-CN" altLang="en-US" sz="2400" b="1">
                <a:latin typeface="Times New Roman" panose="02020603050405020304" pitchFamily="18" charset="0"/>
                <a:ea typeface="宋体" panose="02010600030101010101" pitchFamily="2" charset="-122"/>
                <a:sym typeface="Arial" panose="020B0604020202020204" pitchFamily="34" charset="0"/>
              </a:rPr>
              <a:t>量。</a:t>
            </a:r>
            <a:endParaRPr lang="zh-CN" altLang="en-US" sz="2400" b="1">
              <a:latin typeface="Times New Roman" panose="02020603050405020304" pitchFamily="18" charset="0"/>
              <a:ea typeface="宋体" panose="02010600030101010101" pitchFamily="2" charset="-122"/>
              <a:sym typeface="Arial" panose="020B0604020202020204" pitchFamily="34" charset="0"/>
            </a:endParaRPr>
          </a:p>
        </p:txBody>
      </p:sp>
      <p:sp>
        <p:nvSpPr>
          <p:cNvPr id="11" name="矩形 10"/>
          <p:cNvSpPr/>
          <p:nvPr/>
        </p:nvSpPr>
        <p:spPr>
          <a:xfrm>
            <a:off x="1452245" y="5344795"/>
            <a:ext cx="7833995" cy="629920"/>
          </a:xfrm>
          <a:prstGeom prst="rect">
            <a:avLst/>
          </a:prstGeom>
          <a:noFill/>
          <a:ln w="9525">
            <a:noFill/>
          </a:ln>
        </p:spPr>
        <p:txBody>
          <a:bodyPr wrap="square" anchor="t">
            <a:spAutoFit/>
          </a:bodyPr>
          <a:lstStyle/>
          <a:p>
            <a:pPr>
              <a:lnSpc>
                <a:spcPct val="125000"/>
              </a:lnSpc>
              <a:spcBef>
                <a:spcPct val="20000"/>
              </a:spcBef>
            </a:pPr>
            <a:r>
              <a:rPr lang="en-US" altLang="zh-CN" sz="2800" b="1">
                <a:solidFill>
                  <a:srgbClr val="FF0000"/>
                </a:solidFill>
                <a:effectLst>
                  <a:outerShdw blurRad="38100" dist="38100" dir="2700000">
                    <a:srgbClr val="000000"/>
                  </a:outerShdw>
                </a:effectLst>
                <a:latin typeface="+mn-ea"/>
                <a:sym typeface="Arial" panose="020B0604020202020204" pitchFamily="34" charset="0"/>
              </a:rPr>
              <a:t>2.公式：</a:t>
            </a:r>
            <a:r>
              <a:rPr lang="en-US" altLang="zh-CN" sz="2400" b="1" i="1">
                <a:solidFill>
                  <a:schemeClr val="tx1"/>
                </a:solidFill>
                <a:latin typeface="Times New Roman" panose="02020603050405020304" pitchFamily="18" charset="0"/>
                <a:ea typeface="宋体" panose="02010600030101010101" pitchFamily="2" charset="-122"/>
                <a:sym typeface="Arial" panose="020B0604020202020204" pitchFamily="34" charset="0"/>
              </a:rPr>
              <a:t>I = Ft</a:t>
            </a:r>
            <a:r>
              <a:rPr lang="zh-CN" altLang="en-US" sz="2400" b="1">
                <a:solidFill>
                  <a:schemeClr val="tx1"/>
                </a:solidFill>
                <a:latin typeface="Times New Roman" panose="02020603050405020304" pitchFamily="18" charset="0"/>
                <a:ea typeface="宋体" panose="02010600030101010101" pitchFamily="2" charset="-122"/>
              </a:rPr>
              <a:t>                </a:t>
            </a:r>
            <a:r>
              <a:rPr lang="zh-CN" altLang="en-US" sz="2400" b="1">
                <a:latin typeface="Times New Roman" panose="02020603050405020304" pitchFamily="18" charset="0"/>
                <a:ea typeface="宋体" panose="02010600030101010101" pitchFamily="2" charset="-122"/>
              </a:rPr>
              <a:t>   </a:t>
            </a:r>
            <a:r>
              <a:rPr lang="en-US" altLang="zh-CN" sz="2800" b="1">
                <a:solidFill>
                  <a:srgbClr val="FF0000"/>
                </a:solidFill>
                <a:effectLst>
                  <a:outerShdw blurRad="38100" dist="38100" dir="2700000">
                    <a:srgbClr val="000000"/>
                  </a:outerShdw>
                </a:effectLst>
                <a:latin typeface="+mn-ea"/>
              </a:rPr>
              <a:t>3.单位：</a:t>
            </a:r>
            <a:r>
              <a:rPr lang="en-US" altLang="zh-CN" sz="2400" b="1">
                <a:solidFill>
                  <a:schemeClr val="tx1"/>
                </a:solidFill>
                <a:latin typeface="Times New Roman" panose="02020603050405020304" pitchFamily="18" charset="0"/>
                <a:ea typeface="宋体" panose="02010600030101010101" pitchFamily="2" charset="-122"/>
              </a:rPr>
              <a:t> </a:t>
            </a:r>
            <a:r>
              <a:rPr lang="zh-CN" altLang="en-US" sz="2400" b="1">
                <a:solidFill>
                  <a:schemeClr val="tx1"/>
                </a:solidFill>
                <a:latin typeface="Times New Roman" panose="02020603050405020304" pitchFamily="18" charset="0"/>
                <a:ea typeface="宋体" panose="02010600030101010101" pitchFamily="2" charset="-122"/>
              </a:rPr>
              <a:t>牛</a:t>
            </a:r>
            <a:r>
              <a:rPr lang="en-US" altLang="zh-CN" sz="2400" b="1">
                <a:solidFill>
                  <a:schemeClr val="tx1"/>
                </a:solidFill>
                <a:latin typeface="Times New Roman" panose="02020603050405020304" pitchFamily="18" charset="0"/>
                <a:ea typeface="宋体" panose="02010600030101010101" pitchFamily="2" charset="-122"/>
              </a:rPr>
              <a:t>·</a:t>
            </a:r>
            <a:r>
              <a:rPr lang="zh-CN" altLang="en-US" sz="2400" b="1">
                <a:solidFill>
                  <a:schemeClr val="tx1"/>
                </a:solidFill>
                <a:latin typeface="Times New Roman" panose="02020603050405020304" pitchFamily="18" charset="0"/>
                <a:ea typeface="宋体" panose="02010600030101010101" pitchFamily="2" charset="-122"/>
              </a:rPr>
              <a:t>秒（</a:t>
            </a:r>
            <a:r>
              <a:rPr lang="en-US" altLang="zh-CN" sz="2400" b="1">
                <a:solidFill>
                  <a:schemeClr val="tx1"/>
                </a:solidFill>
                <a:latin typeface="Times New Roman" panose="02020603050405020304" pitchFamily="18" charset="0"/>
                <a:ea typeface="宋体" panose="02010600030101010101" pitchFamily="2" charset="-122"/>
              </a:rPr>
              <a:t>N·s</a:t>
            </a:r>
            <a:r>
              <a:rPr lang="zh-CN" altLang="en-US" sz="2400" b="1">
                <a:solidFill>
                  <a:schemeClr val="tx1"/>
                </a:solidFill>
                <a:latin typeface="Times New Roman" panose="02020603050405020304" pitchFamily="18" charset="0"/>
                <a:ea typeface="宋体" panose="02010600030101010101" pitchFamily="2" charset="-122"/>
              </a:rPr>
              <a:t>）</a:t>
            </a:r>
            <a:endParaRPr lang="zh-CN" altLang="en-US" sz="2400" b="1">
              <a:solidFill>
                <a:schemeClr val="tx1"/>
              </a:solidFill>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842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1">
                                            <p:txEl>
                                              <p:charRg st="0" end="30"/>
                                            </p:txEl>
                                          </p:spTgt>
                                        </p:tgtEl>
                                        <p:attrNameLst>
                                          <p:attrName>style.visibility</p:attrName>
                                        </p:attrNameLst>
                                      </p:cBhvr>
                                      <p:to>
                                        <p:strVal val="visible"/>
                                      </p:to>
                                    </p:set>
                                    <p:animEffect transition="in" filter="wipe(left)">
                                      <p:cBhvr>
                                        <p:cTn id="39" dur="500"/>
                                        <p:tgtEl>
                                          <p:spTgt spid="11">
                                            <p:txEl>
                                              <p:charRg st="0" end="3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14" grpId="0"/>
      <p:bldP spid="15" grpId="0"/>
      <p:bldP spid="9" grpId="0"/>
      <p:bldP spid="2784282" grpId="0"/>
      <p:bldP spid="11" grpId="0" build="p"/>
      <p:bldP spid="10" grpId="1" build="allAtOnce"/>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946785" y="2344420"/>
            <a:ext cx="10079355" cy="1091565"/>
          </a:xfrm>
          <a:prstGeom prst="rect">
            <a:avLst/>
          </a:prstGeom>
          <a:noFill/>
          <a:ln w="9525">
            <a:noFill/>
          </a:ln>
        </p:spPr>
        <p:txBody>
          <a:bodyPr wrap="square" anchor="t">
            <a:spAutoFit/>
          </a:bodyPr>
          <a:lstStyle/>
          <a:p>
            <a:pPr>
              <a:lnSpc>
                <a:spcPct val="125000"/>
              </a:lnSpc>
            </a:pPr>
            <a:r>
              <a:rPr lang="en-US" altLang="zh-CN" sz="2800" b="1">
                <a:solidFill>
                  <a:srgbClr val="FF0000"/>
                </a:solidFill>
                <a:effectLst>
                  <a:outerShdw blurRad="38100" dist="38100" dir="2700000">
                    <a:srgbClr val="000000"/>
                  </a:outerShdw>
                </a:effectLst>
                <a:latin typeface="+mn-ea"/>
              </a:rPr>
              <a:t>4.</a:t>
            </a:r>
            <a:r>
              <a:rPr lang="zh-CN" altLang="en-US" sz="2800" b="1">
                <a:solidFill>
                  <a:srgbClr val="FF0000"/>
                </a:solidFill>
                <a:effectLst>
                  <a:outerShdw blurRad="38100" dist="38100" dir="2700000">
                    <a:srgbClr val="000000"/>
                  </a:outerShdw>
                </a:effectLst>
                <a:latin typeface="+mn-ea"/>
              </a:rPr>
              <a:t>意义：</a:t>
            </a:r>
            <a:endParaRPr lang="zh-CN" altLang="en-US" sz="2800" b="1">
              <a:solidFill>
                <a:srgbClr val="FF0000"/>
              </a:solidFill>
              <a:effectLst>
                <a:outerShdw blurRad="38100" dist="38100" dir="2700000">
                  <a:srgbClr val="000000"/>
                </a:outerShdw>
              </a:effectLst>
              <a:latin typeface="+mn-ea"/>
            </a:endParaRPr>
          </a:p>
          <a:p>
            <a:pPr>
              <a:lnSpc>
                <a:spcPct val="125000"/>
              </a:lnSpc>
            </a:pPr>
            <a:r>
              <a:rPr lang="en-US" altLang="zh-CN" sz="2400" b="1">
                <a:solidFill>
                  <a:srgbClr val="C00000"/>
                </a:solidFill>
                <a:latin typeface="Times New Roman" panose="02020603050405020304" pitchFamily="18" charset="0"/>
                <a:ea typeface="宋体" panose="02010600030101010101" pitchFamily="2" charset="-122"/>
              </a:rPr>
              <a:t>    （1</a:t>
            </a:r>
            <a:r>
              <a:rPr lang="zh-CN" altLang="en-US" sz="2400" b="1">
                <a:solidFill>
                  <a:srgbClr val="C00000"/>
                </a:solidFill>
                <a:latin typeface="Times New Roman" panose="02020603050405020304" pitchFamily="18" charset="0"/>
                <a:ea typeface="宋体" panose="02010600030101010101" pitchFamily="2" charset="-122"/>
              </a:rPr>
              <a:t>）冲量是</a:t>
            </a:r>
            <a:r>
              <a:rPr lang="zh-CN" altLang="en-US" sz="2400" b="1">
                <a:solidFill>
                  <a:srgbClr val="C00000"/>
                </a:solidFill>
                <a:latin typeface="Times New Roman" panose="02020603050405020304" pitchFamily="18" charset="0"/>
                <a:ea typeface="宋体" panose="02010600030101010101" pitchFamily="2" charset="-122"/>
                <a:sym typeface="Arial" panose="020B0604020202020204" pitchFamily="34" charset="0"/>
              </a:rPr>
              <a:t>矢量，</a:t>
            </a:r>
            <a:r>
              <a:rPr lang="zh-CN" altLang="en-US" sz="2400" b="1">
                <a:latin typeface="Times New Roman" panose="02020603050405020304" pitchFamily="18" charset="0"/>
                <a:ea typeface="宋体" panose="02010600030101010101" pitchFamily="2" charset="-122"/>
                <a:sym typeface="Arial" panose="020B0604020202020204" pitchFamily="34" charset="0"/>
              </a:rPr>
              <a:t>作用力的方向不变时其方向与力的方向相同</a:t>
            </a:r>
            <a:r>
              <a:rPr lang="zh-CN" altLang="en-US" sz="2400" b="1">
                <a:latin typeface="Times New Roman" panose="02020603050405020304" pitchFamily="18" charset="0"/>
                <a:ea typeface="宋体" panose="02010600030101010101" pitchFamily="2" charset="-122"/>
              </a:rPr>
              <a:t>。</a:t>
            </a:r>
            <a:endParaRPr lang="zh-CN" altLang="en-US" sz="2400" b="1">
              <a:latin typeface="Times New Roman" panose="02020603050405020304" pitchFamily="18" charset="0"/>
              <a:ea typeface="宋体" panose="02010600030101010101" pitchFamily="2" charset="-122"/>
            </a:endParaRPr>
          </a:p>
        </p:txBody>
      </p:sp>
      <p:sp>
        <p:nvSpPr>
          <p:cNvPr id="6" name="矩形 5"/>
          <p:cNvSpPr/>
          <p:nvPr/>
        </p:nvSpPr>
        <p:spPr>
          <a:xfrm>
            <a:off x="1418908" y="3266758"/>
            <a:ext cx="6123940" cy="553085"/>
          </a:xfrm>
          <a:prstGeom prst="rect">
            <a:avLst/>
          </a:prstGeom>
          <a:noFill/>
          <a:ln w="9525">
            <a:noFill/>
          </a:ln>
        </p:spPr>
        <p:txBody>
          <a:bodyPr wrap="none" anchor="t">
            <a:spAutoFit/>
          </a:bodyPr>
          <a:lstStyle/>
          <a:p>
            <a:pPr>
              <a:lnSpc>
                <a:spcPct val="125000"/>
              </a:lnSpc>
            </a:pPr>
            <a:r>
              <a:rPr lang="en-US" altLang="zh-CN" sz="2400" b="1">
                <a:solidFill>
                  <a:srgbClr val="C00000"/>
                </a:solidFill>
                <a:latin typeface="Times New Roman" panose="02020603050405020304" pitchFamily="18" charset="0"/>
                <a:ea typeface="宋体" panose="02010600030101010101" pitchFamily="2" charset="-122"/>
              </a:rPr>
              <a:t>(2) </a:t>
            </a:r>
            <a:r>
              <a:rPr lang="zh-CN" altLang="en-US" sz="2400" b="1">
                <a:solidFill>
                  <a:srgbClr val="C00000"/>
                </a:solidFill>
                <a:latin typeface="Times New Roman" panose="02020603050405020304" pitchFamily="18" charset="0"/>
                <a:ea typeface="宋体" panose="02010600030101010101" pitchFamily="2" charset="-122"/>
              </a:rPr>
              <a:t>冲量是过程量，</a:t>
            </a:r>
            <a:r>
              <a:rPr lang="zh-CN" altLang="en-US" sz="2400" b="1">
                <a:latin typeface="Times New Roman" panose="02020603050405020304" pitchFamily="18" charset="0"/>
                <a:ea typeface="宋体" panose="02010600030101010101" pitchFamily="2" charset="-122"/>
              </a:rPr>
              <a:t>是力对时间的积累效应。</a:t>
            </a:r>
            <a:endParaRPr lang="zh-CN" altLang="en-US" sz="2400" b="1">
              <a:latin typeface="Times New Roman" panose="02020603050405020304" pitchFamily="18" charset="0"/>
              <a:ea typeface="宋体" panose="02010600030101010101" pitchFamily="2" charset="-122"/>
            </a:endParaRPr>
          </a:p>
        </p:txBody>
      </p:sp>
      <p:sp>
        <p:nvSpPr>
          <p:cNvPr id="2784282" name="Text Box 26"/>
          <p:cNvSpPr txBox="1">
            <a:spLocks noChangeArrowheads="1"/>
          </p:cNvSpPr>
          <p:nvPr/>
        </p:nvSpPr>
        <p:spPr bwMode="auto">
          <a:xfrm>
            <a:off x="5386705" y="0"/>
            <a:ext cx="2352675" cy="64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rPr>
              <a:t>冲量</a:t>
            </a:r>
            <a:endParaRPr lang="zh-CN" altLang="en-US" sz="3600" b="1" cap="all" noProof="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楷体" panose="02010609060101010101" pitchFamily="49" charset="-122"/>
              <a:ea typeface="楷体" panose="02010609060101010101" pitchFamily="49" charset="-122"/>
              <a:cs typeface="楷体_GB2312"/>
              <a:sym typeface="Arial" panose="020B0604020202020204" pitchFamily="34" charset="0"/>
            </a:endParaRPr>
          </a:p>
        </p:txBody>
      </p:sp>
      <p:sp>
        <p:nvSpPr>
          <p:cNvPr id="12" name="矩形 11"/>
          <p:cNvSpPr/>
          <p:nvPr/>
        </p:nvSpPr>
        <p:spPr>
          <a:xfrm>
            <a:off x="946785" y="1108075"/>
            <a:ext cx="9815195" cy="521970"/>
          </a:xfrm>
          <a:prstGeom prst="rect">
            <a:avLst/>
          </a:prstGeom>
          <a:noFill/>
          <a:ln w="9525">
            <a:noFill/>
          </a:ln>
        </p:spPr>
        <p:txBody>
          <a:bodyPr wrap="square" anchor="t">
            <a:spAutoFit/>
          </a:bodyPr>
          <a:lstStyle/>
          <a:p>
            <a:pPr indent="0">
              <a:buNone/>
            </a:pPr>
            <a:r>
              <a:rPr lang="en-US" altLang="zh-CN" sz="2800" b="1">
                <a:solidFill>
                  <a:srgbClr val="FF0000"/>
                </a:solidFill>
                <a:effectLst>
                  <a:outerShdw blurRad="38100" dist="38100" dir="2700000">
                    <a:srgbClr val="000000"/>
                  </a:outerShdw>
                </a:effectLst>
                <a:latin typeface="+mn-ea"/>
              </a:rPr>
              <a:t>1.</a:t>
            </a:r>
            <a:r>
              <a:rPr lang="zh-CN" altLang="en-US" sz="2800" b="1">
                <a:solidFill>
                  <a:srgbClr val="FF0000"/>
                </a:solidFill>
                <a:effectLst>
                  <a:outerShdw blurRad="38100" dist="38100" dir="2700000">
                    <a:srgbClr val="000000"/>
                  </a:outerShdw>
                </a:effectLst>
                <a:latin typeface="+mn-ea"/>
              </a:rPr>
              <a:t>定义：</a:t>
            </a:r>
            <a:r>
              <a:rPr lang="zh-CN" altLang="en-US" sz="2400" b="1">
                <a:latin typeface="Times New Roman" panose="02020603050405020304" pitchFamily="18" charset="0"/>
                <a:ea typeface="宋体" panose="02010600030101010101" pitchFamily="2" charset="-122"/>
              </a:rPr>
              <a:t>在物理学中，把力与力的作用时间的乘积叫做力的冲</a:t>
            </a:r>
            <a:r>
              <a:rPr lang="zh-CN" altLang="en-US" sz="2400" b="1">
                <a:latin typeface="Times New Roman" panose="02020603050405020304" pitchFamily="18" charset="0"/>
                <a:ea typeface="宋体" panose="02010600030101010101" pitchFamily="2" charset="-122"/>
                <a:sym typeface="Arial" panose="020B0604020202020204" pitchFamily="34" charset="0"/>
              </a:rPr>
              <a:t>量。</a:t>
            </a:r>
            <a:endParaRPr lang="zh-CN" altLang="en-US" sz="2400" b="1">
              <a:latin typeface="Times New Roman" panose="02020603050405020304" pitchFamily="18" charset="0"/>
              <a:ea typeface="宋体" panose="02010600030101010101" pitchFamily="2" charset="-122"/>
              <a:sym typeface="Arial" panose="020B0604020202020204" pitchFamily="34" charset="0"/>
            </a:endParaRPr>
          </a:p>
        </p:txBody>
      </p:sp>
      <p:sp>
        <p:nvSpPr>
          <p:cNvPr id="13" name="矩形 12"/>
          <p:cNvSpPr/>
          <p:nvPr/>
        </p:nvSpPr>
        <p:spPr>
          <a:xfrm>
            <a:off x="946785" y="1714500"/>
            <a:ext cx="7833995" cy="629920"/>
          </a:xfrm>
          <a:prstGeom prst="rect">
            <a:avLst/>
          </a:prstGeom>
          <a:noFill/>
          <a:ln w="9525">
            <a:noFill/>
          </a:ln>
        </p:spPr>
        <p:txBody>
          <a:bodyPr wrap="square" anchor="t">
            <a:spAutoFit/>
          </a:bodyPr>
          <a:lstStyle/>
          <a:p>
            <a:pPr>
              <a:lnSpc>
                <a:spcPct val="125000"/>
              </a:lnSpc>
              <a:spcBef>
                <a:spcPct val="20000"/>
              </a:spcBef>
            </a:pPr>
            <a:r>
              <a:rPr lang="en-US" altLang="zh-CN" sz="2800" b="1">
                <a:solidFill>
                  <a:srgbClr val="FF0000"/>
                </a:solidFill>
                <a:effectLst>
                  <a:outerShdw blurRad="38100" dist="38100" dir="2700000">
                    <a:srgbClr val="000000"/>
                  </a:outerShdw>
                </a:effectLst>
                <a:latin typeface="+mn-ea"/>
                <a:sym typeface="Arial" panose="020B0604020202020204" pitchFamily="34" charset="0"/>
              </a:rPr>
              <a:t>2.公式：</a:t>
            </a:r>
            <a:r>
              <a:rPr lang="en-US" altLang="zh-CN" sz="2400" b="1" i="1">
                <a:solidFill>
                  <a:schemeClr val="tx1"/>
                </a:solidFill>
                <a:latin typeface="Times New Roman" panose="02020603050405020304" pitchFamily="18" charset="0"/>
                <a:ea typeface="宋体" panose="02010600030101010101" pitchFamily="2" charset="-122"/>
                <a:sym typeface="Arial" panose="020B0604020202020204" pitchFamily="34" charset="0"/>
              </a:rPr>
              <a:t>I = F</a:t>
            </a:r>
            <a:r>
              <a:rPr lang="el-GR" altLang="zh-CN" sz="2400" b="1">
                <a:solidFill>
                  <a:schemeClr val="tx1"/>
                </a:solidFill>
                <a:latin typeface="Times New Roman" panose="02020603050405020304" pitchFamily="18" charset="0"/>
                <a:ea typeface="楷体_GB2312" pitchFamily="1" charset="-122"/>
                <a:sym typeface="+mn-ea"/>
              </a:rPr>
              <a:t>Δ</a:t>
            </a:r>
            <a:r>
              <a:rPr lang="en-US" altLang="zh-CN" sz="2400" b="1" i="1">
                <a:solidFill>
                  <a:schemeClr val="tx1"/>
                </a:solidFill>
                <a:latin typeface="Times New Roman" panose="02020603050405020304" pitchFamily="18" charset="0"/>
                <a:ea typeface="宋体" panose="02010600030101010101" pitchFamily="2" charset="-122"/>
                <a:sym typeface="Arial" panose="020B0604020202020204" pitchFamily="34" charset="0"/>
              </a:rPr>
              <a:t>t</a:t>
            </a:r>
            <a:r>
              <a:rPr lang="zh-CN" altLang="en-US" sz="2400" b="1">
                <a:solidFill>
                  <a:schemeClr val="tx1"/>
                </a:solidFill>
                <a:latin typeface="Times New Roman" panose="02020603050405020304" pitchFamily="18" charset="0"/>
                <a:ea typeface="宋体" panose="02010600030101010101" pitchFamily="2" charset="-122"/>
              </a:rPr>
              <a:t>                </a:t>
            </a:r>
            <a:r>
              <a:rPr lang="zh-CN" altLang="en-US" sz="2400" b="1">
                <a:latin typeface="Times New Roman" panose="02020603050405020304" pitchFamily="18" charset="0"/>
                <a:ea typeface="宋体" panose="02010600030101010101" pitchFamily="2" charset="-122"/>
              </a:rPr>
              <a:t>   </a:t>
            </a:r>
            <a:r>
              <a:rPr lang="en-US" altLang="zh-CN" sz="2800" b="1">
                <a:solidFill>
                  <a:srgbClr val="FF0000"/>
                </a:solidFill>
                <a:effectLst>
                  <a:outerShdw blurRad="38100" dist="38100" dir="2700000">
                    <a:srgbClr val="000000"/>
                  </a:outerShdw>
                </a:effectLst>
                <a:latin typeface="+mn-ea"/>
              </a:rPr>
              <a:t>3.单位：</a:t>
            </a:r>
            <a:r>
              <a:rPr lang="en-US" altLang="zh-CN" sz="2400" b="1">
                <a:solidFill>
                  <a:schemeClr val="tx1"/>
                </a:solidFill>
                <a:latin typeface="Times New Roman" panose="02020603050405020304" pitchFamily="18" charset="0"/>
                <a:ea typeface="宋体" panose="02010600030101010101" pitchFamily="2" charset="-122"/>
              </a:rPr>
              <a:t> </a:t>
            </a:r>
            <a:r>
              <a:rPr lang="zh-CN" altLang="en-US" sz="2400" b="1">
                <a:solidFill>
                  <a:schemeClr val="tx1"/>
                </a:solidFill>
                <a:latin typeface="Times New Roman" panose="02020603050405020304" pitchFamily="18" charset="0"/>
                <a:ea typeface="宋体" panose="02010600030101010101" pitchFamily="2" charset="-122"/>
              </a:rPr>
              <a:t>牛</a:t>
            </a:r>
            <a:r>
              <a:rPr lang="en-US" altLang="zh-CN" sz="2400" b="1">
                <a:solidFill>
                  <a:schemeClr val="tx1"/>
                </a:solidFill>
                <a:latin typeface="Times New Roman" panose="02020603050405020304" pitchFamily="18" charset="0"/>
                <a:ea typeface="宋体" panose="02010600030101010101" pitchFamily="2" charset="-122"/>
              </a:rPr>
              <a:t>·</a:t>
            </a:r>
            <a:r>
              <a:rPr lang="zh-CN" altLang="en-US" sz="2400" b="1">
                <a:solidFill>
                  <a:schemeClr val="tx1"/>
                </a:solidFill>
                <a:latin typeface="Times New Roman" panose="02020603050405020304" pitchFamily="18" charset="0"/>
                <a:ea typeface="宋体" panose="02010600030101010101" pitchFamily="2" charset="-122"/>
              </a:rPr>
              <a:t>秒（</a:t>
            </a:r>
            <a:r>
              <a:rPr lang="en-US" altLang="zh-CN" sz="2400" b="1">
                <a:solidFill>
                  <a:schemeClr val="tx1"/>
                </a:solidFill>
                <a:latin typeface="Times New Roman" panose="02020603050405020304" pitchFamily="18" charset="0"/>
                <a:ea typeface="宋体" panose="02010600030101010101" pitchFamily="2" charset="-122"/>
              </a:rPr>
              <a:t>N·s</a:t>
            </a:r>
            <a:r>
              <a:rPr lang="zh-CN" altLang="en-US" sz="2400" b="1">
                <a:solidFill>
                  <a:schemeClr val="tx1"/>
                </a:solidFill>
                <a:latin typeface="Times New Roman" panose="02020603050405020304" pitchFamily="18" charset="0"/>
                <a:ea typeface="宋体" panose="02010600030101010101" pitchFamily="2" charset="-122"/>
              </a:rPr>
              <a:t>）</a:t>
            </a:r>
            <a:endParaRPr lang="zh-CN" altLang="en-US" sz="2400" b="1">
              <a:solidFill>
                <a:schemeClr val="tx1"/>
              </a:solidFill>
              <a:latin typeface="Times New Roman" panose="02020603050405020304" pitchFamily="18" charset="0"/>
              <a:ea typeface="宋体" panose="02010600030101010101" pitchFamily="2" charset="-122"/>
            </a:endParaRPr>
          </a:p>
        </p:txBody>
      </p:sp>
      <p:grpSp>
        <p:nvGrpSpPr>
          <p:cNvPr id="14" name="组合 13"/>
          <p:cNvGrpSpPr/>
          <p:nvPr/>
        </p:nvGrpSpPr>
        <p:grpSpPr>
          <a:xfrm>
            <a:off x="1607820" y="4270375"/>
            <a:ext cx="3815080" cy="2631440"/>
            <a:chOff x="4131" y="6155"/>
            <a:chExt cx="6455" cy="4645"/>
          </a:xfrm>
        </p:grpSpPr>
        <p:sp>
          <p:nvSpPr>
            <p:cNvPr id="18435" name="矩形 18434"/>
            <p:cNvSpPr/>
            <p:nvPr/>
          </p:nvSpPr>
          <p:spPr>
            <a:xfrm>
              <a:off x="4891" y="7990"/>
              <a:ext cx="3835" cy="2115"/>
            </a:xfrm>
            <a:prstGeom prst="rect">
              <a:avLst/>
            </a:prstGeom>
            <a:pattFill prst="dkDnDiag">
              <a:fgClr>
                <a:srgbClr val="339966"/>
              </a:fgClr>
              <a:bgClr>
                <a:srgbClr val="FFFFFF"/>
              </a:bgClr>
            </a:pattFill>
            <a:ln w="9525">
              <a:noFill/>
            </a:ln>
          </p:spPr>
          <p:txBody>
            <a:bodyPr/>
            <a:lstStyle/>
            <a:p>
              <a:endParaRPr lang="zh-CN" altLang="en-US"/>
            </a:p>
          </p:txBody>
        </p:sp>
        <p:grpSp>
          <p:nvGrpSpPr>
            <p:cNvPr id="18436" name="组合 18435"/>
            <p:cNvGrpSpPr/>
            <p:nvPr/>
          </p:nvGrpSpPr>
          <p:grpSpPr>
            <a:xfrm>
              <a:off x="8681" y="7873"/>
              <a:ext cx="610" cy="2837"/>
              <a:chOff x="0" y="0"/>
              <a:chExt cx="244" cy="1135"/>
            </a:xfrm>
          </p:grpSpPr>
          <p:sp>
            <p:nvSpPr>
              <p:cNvPr id="18437" name="直接连接符 18436"/>
              <p:cNvSpPr/>
              <p:nvPr/>
            </p:nvSpPr>
            <p:spPr>
              <a:xfrm flipH="1" flipV="1">
                <a:off x="37" y="0"/>
                <a:ext cx="0" cy="888"/>
              </a:xfrm>
              <a:prstGeom prst="line">
                <a:avLst/>
              </a:prstGeom>
              <a:ln w="57150" cap="flat" cmpd="sng">
                <a:solidFill>
                  <a:srgbClr val="000000"/>
                </a:solidFill>
                <a:prstDash val="sysDot"/>
                <a:headEnd type="none" w="med" len="med"/>
                <a:tailEnd type="none" w="med" len="med"/>
              </a:ln>
            </p:spPr>
            <p:txBody>
              <a:bodyPr/>
              <a:lstStyle/>
              <a:p/>
            </p:txBody>
          </p:sp>
          <p:sp>
            <p:nvSpPr>
              <p:cNvPr id="18438" name="文本框 18437"/>
              <p:cNvSpPr txBox="1"/>
              <p:nvPr/>
            </p:nvSpPr>
            <p:spPr>
              <a:xfrm>
                <a:off x="0" y="846"/>
                <a:ext cx="244" cy="289"/>
              </a:xfrm>
              <a:prstGeom prst="rect">
                <a:avLst/>
              </a:prstGeom>
              <a:noFill/>
              <a:ln w="9525">
                <a:noFill/>
              </a:ln>
            </p:spPr>
            <p:txBody>
              <a:bodyPr lIns="0" tIns="0" rIns="0" bIns="0"/>
              <a:lstStyle/>
              <a:p>
                <a:pPr algn="just"/>
                <a:r>
                  <a:rPr lang="en-US" altLang="zh-CN" b="1">
                    <a:solidFill>
                      <a:schemeClr val="bg2"/>
                    </a:solidFill>
                    <a:latin typeface="Times New Roman" panose="02020603050405020304" pitchFamily="18" charset="0"/>
                  </a:rPr>
                  <a:t>t</a:t>
                </a:r>
                <a:r>
                  <a:rPr lang="en-US" altLang="zh-CN" b="1" baseline="-25000">
                    <a:solidFill>
                      <a:schemeClr val="bg2"/>
                    </a:solidFill>
                    <a:latin typeface="Times New Roman" panose="02020603050405020304" pitchFamily="18" charset="0"/>
                  </a:rPr>
                  <a:t>0</a:t>
                </a:r>
                <a:endParaRPr lang="en-US" altLang="zh-CN" b="1" baseline="-25000">
                  <a:solidFill>
                    <a:schemeClr val="bg2"/>
                  </a:solidFill>
                  <a:latin typeface="Times New Roman" panose="02020603050405020304" pitchFamily="18" charset="0"/>
                </a:endParaRPr>
              </a:p>
              <a:p>
                <a:pPr eaLnBrk="0" hangingPunct="0"/>
                <a:endParaRPr lang="en-US" altLang="zh-CN" b="1">
                  <a:solidFill>
                    <a:schemeClr val="bg2"/>
                  </a:solidFill>
                  <a:latin typeface="Times New Roman" panose="02020603050405020304" pitchFamily="18" charset="0"/>
                </a:endParaRPr>
              </a:p>
            </p:txBody>
          </p:sp>
        </p:grpSp>
        <p:grpSp>
          <p:nvGrpSpPr>
            <p:cNvPr id="18439" name="组合 18438"/>
            <p:cNvGrpSpPr/>
            <p:nvPr/>
          </p:nvGrpSpPr>
          <p:grpSpPr>
            <a:xfrm>
              <a:off x="4276" y="7468"/>
              <a:ext cx="5825" cy="1082"/>
              <a:chOff x="0" y="0"/>
              <a:chExt cx="2330" cy="433"/>
            </a:xfrm>
          </p:grpSpPr>
          <p:sp>
            <p:nvSpPr>
              <p:cNvPr id="18440" name="直接连接符 18439"/>
              <p:cNvSpPr/>
              <p:nvPr/>
            </p:nvSpPr>
            <p:spPr>
              <a:xfrm>
                <a:off x="230" y="185"/>
                <a:ext cx="2100" cy="0"/>
              </a:xfrm>
              <a:prstGeom prst="line">
                <a:avLst/>
              </a:prstGeom>
              <a:ln w="57150" cap="flat" cmpd="sng">
                <a:solidFill>
                  <a:srgbClr val="000000"/>
                </a:solidFill>
                <a:prstDash val="sysDot"/>
                <a:headEnd type="none" w="med" len="med"/>
                <a:tailEnd type="none" w="med" len="med"/>
              </a:ln>
            </p:spPr>
            <p:txBody>
              <a:bodyPr/>
              <a:lstStyle/>
              <a:p/>
            </p:txBody>
          </p:sp>
          <p:sp>
            <p:nvSpPr>
              <p:cNvPr id="18441" name="文本框 18440"/>
              <p:cNvSpPr txBox="1"/>
              <p:nvPr/>
            </p:nvSpPr>
            <p:spPr>
              <a:xfrm>
                <a:off x="0" y="0"/>
                <a:ext cx="374" cy="433"/>
              </a:xfrm>
              <a:prstGeom prst="rect">
                <a:avLst/>
              </a:prstGeom>
              <a:noFill/>
              <a:ln w="9525">
                <a:noFill/>
              </a:ln>
            </p:spPr>
            <p:txBody>
              <a:bodyPr lIns="0" tIns="0" rIns="0" bIns="0"/>
              <a:lstStyle/>
              <a:p>
                <a:pPr algn="just"/>
                <a:r>
                  <a:rPr lang="en-US" altLang="zh-CN" b="1">
                    <a:solidFill>
                      <a:schemeClr val="tx1"/>
                    </a:solidFill>
                    <a:latin typeface="Times New Roman" panose="02020603050405020304" pitchFamily="18" charset="0"/>
                  </a:rPr>
                  <a:t>F</a:t>
                </a:r>
                <a:r>
                  <a:rPr lang="en-US" altLang="zh-CN" b="1" baseline="-25000">
                    <a:solidFill>
                      <a:schemeClr val="tx1"/>
                    </a:solidFill>
                    <a:latin typeface="Times New Roman" panose="02020603050405020304" pitchFamily="18" charset="0"/>
                  </a:rPr>
                  <a:t>0</a:t>
                </a:r>
                <a:endParaRPr lang="en-US" altLang="zh-CN" b="1" baseline="-25000">
                  <a:solidFill>
                    <a:schemeClr val="tx1"/>
                  </a:solidFill>
                  <a:latin typeface="Times New Roman" panose="02020603050405020304" pitchFamily="18" charset="0"/>
                </a:endParaRPr>
              </a:p>
              <a:p>
                <a:pPr eaLnBrk="0" hangingPunct="0"/>
                <a:endParaRPr lang="en-US" altLang="zh-CN" b="1" baseline="-25000">
                  <a:solidFill>
                    <a:schemeClr val="tx1"/>
                  </a:solidFill>
                  <a:latin typeface="Times New Roman" panose="02020603050405020304" pitchFamily="18" charset="0"/>
                </a:endParaRPr>
              </a:p>
            </p:txBody>
          </p:sp>
        </p:grpSp>
        <p:grpSp>
          <p:nvGrpSpPr>
            <p:cNvPr id="18442" name="组合 18441"/>
            <p:cNvGrpSpPr/>
            <p:nvPr/>
          </p:nvGrpSpPr>
          <p:grpSpPr>
            <a:xfrm>
              <a:off x="4131" y="6155"/>
              <a:ext cx="6455" cy="4645"/>
              <a:chOff x="0" y="99"/>
              <a:chExt cx="2582" cy="1858"/>
            </a:xfrm>
          </p:grpSpPr>
          <p:sp>
            <p:nvSpPr>
              <p:cNvPr id="18443" name="直接连接符 18442"/>
              <p:cNvSpPr/>
              <p:nvPr/>
            </p:nvSpPr>
            <p:spPr>
              <a:xfrm>
                <a:off x="283" y="1688"/>
                <a:ext cx="2169" cy="0"/>
              </a:xfrm>
              <a:prstGeom prst="line">
                <a:avLst/>
              </a:prstGeom>
              <a:ln w="38100" cap="flat" cmpd="sng">
                <a:solidFill>
                  <a:srgbClr val="000000"/>
                </a:solidFill>
                <a:prstDash val="solid"/>
                <a:headEnd type="none" w="med" len="med"/>
                <a:tailEnd type="arrow" w="med" len="med"/>
              </a:ln>
            </p:spPr>
            <p:txBody>
              <a:bodyPr/>
              <a:lstStyle/>
              <a:p/>
            </p:txBody>
          </p:sp>
          <p:sp>
            <p:nvSpPr>
              <p:cNvPr id="18444" name="直接连接符 18443"/>
              <p:cNvSpPr/>
              <p:nvPr/>
            </p:nvSpPr>
            <p:spPr>
              <a:xfrm rot="16200000">
                <a:off x="-505" y="891"/>
                <a:ext cx="1583" cy="0"/>
              </a:xfrm>
              <a:prstGeom prst="line">
                <a:avLst/>
              </a:prstGeom>
              <a:ln w="38100" cap="flat" cmpd="sng">
                <a:solidFill>
                  <a:srgbClr val="000000"/>
                </a:solidFill>
                <a:prstDash val="solid"/>
                <a:headEnd type="none" w="med" len="med"/>
                <a:tailEnd type="arrow" w="med" len="med"/>
              </a:ln>
            </p:spPr>
            <p:txBody>
              <a:bodyPr/>
              <a:lstStyle/>
              <a:p/>
            </p:txBody>
          </p:sp>
          <p:sp>
            <p:nvSpPr>
              <p:cNvPr id="18445" name="文本框 18444"/>
              <p:cNvSpPr txBox="1"/>
              <p:nvPr/>
            </p:nvSpPr>
            <p:spPr>
              <a:xfrm>
                <a:off x="57" y="99"/>
                <a:ext cx="375" cy="433"/>
              </a:xfrm>
              <a:prstGeom prst="rect">
                <a:avLst/>
              </a:prstGeom>
              <a:noFill/>
              <a:ln w="9525">
                <a:noFill/>
              </a:ln>
            </p:spPr>
            <p:txBody>
              <a:bodyPr lIns="0" tIns="0" rIns="0" bIns="0"/>
              <a:lstStyle/>
              <a:p>
                <a:pPr algn="just"/>
                <a:r>
                  <a:rPr lang="en-US" altLang="zh-CN" b="1">
                    <a:solidFill>
                      <a:schemeClr val="tx1"/>
                    </a:solidFill>
                    <a:latin typeface="Times New Roman" panose="02020603050405020304" pitchFamily="18" charset="0"/>
                  </a:rPr>
                  <a:t>F</a:t>
                </a:r>
                <a:endParaRPr lang="en-US" altLang="zh-CN" b="1">
                  <a:solidFill>
                    <a:schemeClr val="tx1"/>
                  </a:solidFill>
                  <a:latin typeface="Times New Roman" panose="02020603050405020304" pitchFamily="18" charset="0"/>
                </a:endParaRPr>
              </a:p>
              <a:p>
                <a:pPr eaLnBrk="0" hangingPunct="0"/>
                <a:endParaRPr lang="en-US" altLang="zh-CN" b="1">
                  <a:solidFill>
                    <a:schemeClr val="tx1"/>
                  </a:solidFill>
                  <a:latin typeface="Times New Roman" panose="02020603050405020304" pitchFamily="18" charset="0"/>
                </a:endParaRPr>
              </a:p>
            </p:txBody>
          </p:sp>
          <p:sp>
            <p:nvSpPr>
              <p:cNvPr id="18446" name="文本框 18445"/>
              <p:cNvSpPr txBox="1"/>
              <p:nvPr/>
            </p:nvSpPr>
            <p:spPr>
              <a:xfrm>
                <a:off x="2208" y="1440"/>
                <a:ext cx="374" cy="433"/>
              </a:xfrm>
              <a:prstGeom prst="rect">
                <a:avLst/>
              </a:prstGeom>
              <a:noFill/>
              <a:ln w="9525">
                <a:noFill/>
              </a:ln>
            </p:spPr>
            <p:txBody>
              <a:bodyPr lIns="0" tIns="0" rIns="0" bIns="0"/>
              <a:lstStyle/>
              <a:p>
                <a:pPr algn="just"/>
                <a:r>
                  <a:rPr lang="en-US" altLang="zh-CN" b="1">
                    <a:solidFill>
                      <a:schemeClr val="tx1"/>
                    </a:solidFill>
                    <a:latin typeface="Times New Roman" panose="02020603050405020304" pitchFamily="18" charset="0"/>
                  </a:rPr>
                  <a:t>t</a:t>
                </a:r>
                <a:endParaRPr lang="en-US" altLang="zh-CN" b="1">
                  <a:solidFill>
                    <a:schemeClr val="tx1"/>
                  </a:solidFill>
                  <a:latin typeface="Times New Roman" panose="02020603050405020304" pitchFamily="18" charset="0"/>
                </a:endParaRPr>
              </a:p>
              <a:p>
                <a:pPr eaLnBrk="0" hangingPunct="0"/>
                <a:endParaRPr lang="en-US" altLang="zh-CN" b="1">
                  <a:solidFill>
                    <a:schemeClr val="tx1"/>
                  </a:solidFill>
                  <a:latin typeface="Times New Roman" panose="02020603050405020304" pitchFamily="18" charset="0"/>
                </a:endParaRPr>
              </a:p>
            </p:txBody>
          </p:sp>
          <p:sp>
            <p:nvSpPr>
              <p:cNvPr id="18447" name="文本框 18446"/>
              <p:cNvSpPr txBox="1"/>
              <p:nvPr/>
            </p:nvSpPr>
            <p:spPr>
              <a:xfrm>
                <a:off x="0" y="1523"/>
                <a:ext cx="374" cy="434"/>
              </a:xfrm>
              <a:prstGeom prst="rect">
                <a:avLst/>
              </a:prstGeom>
              <a:noFill/>
              <a:ln w="9525">
                <a:noFill/>
              </a:ln>
            </p:spPr>
            <p:txBody>
              <a:bodyPr lIns="0" tIns="0" rIns="0" bIns="0"/>
              <a:lstStyle/>
              <a:p>
                <a:pPr algn="just"/>
                <a:r>
                  <a:rPr lang="en-US" altLang="zh-CN" b="1">
                    <a:solidFill>
                      <a:schemeClr val="tx1"/>
                    </a:solidFill>
                    <a:latin typeface="Times New Roman" panose="02020603050405020304" pitchFamily="18" charset="0"/>
                  </a:rPr>
                  <a:t>O</a:t>
                </a:r>
                <a:endParaRPr lang="en-US" altLang="zh-CN" b="1">
                  <a:solidFill>
                    <a:schemeClr val="tx1"/>
                  </a:solidFill>
                  <a:latin typeface="Times New Roman" panose="02020603050405020304" pitchFamily="18" charset="0"/>
                </a:endParaRPr>
              </a:p>
              <a:p>
                <a:pPr eaLnBrk="0" hangingPunct="0"/>
                <a:endParaRPr lang="en-US" altLang="zh-CN" b="1">
                  <a:solidFill>
                    <a:schemeClr val="tx1"/>
                  </a:solidFill>
                  <a:latin typeface="Times New Roman" panose="02020603050405020304" pitchFamily="18" charset="0"/>
                </a:endParaRPr>
              </a:p>
            </p:txBody>
          </p:sp>
        </p:grpSp>
      </p:grpSp>
      <p:sp>
        <p:nvSpPr>
          <p:cNvPr id="15" name="文本框 14"/>
          <p:cNvSpPr txBox="1"/>
          <p:nvPr/>
        </p:nvSpPr>
        <p:spPr>
          <a:xfrm>
            <a:off x="6751955" y="4726305"/>
            <a:ext cx="1292225" cy="583565"/>
          </a:xfrm>
          <a:prstGeom prst="rect">
            <a:avLst/>
          </a:prstGeom>
          <a:noFill/>
        </p:spPr>
        <p:txBody>
          <a:bodyPr wrap="none" rtlCol="0" anchor="t">
            <a:spAutoFit/>
          </a:bodyPr>
          <a:lstStyle/>
          <a:p>
            <a:r>
              <a:rPr lang="en-US" altLang="zh-CN" sz="3200" b="1" i="1">
                <a:latin typeface="Times New Roman" panose="02020603050405020304" pitchFamily="18" charset="0"/>
                <a:ea typeface="宋体" panose="02010600030101010101" pitchFamily="2" charset="-122"/>
                <a:sym typeface="Arial" panose="020B0604020202020204" pitchFamily="34" charset="0"/>
              </a:rPr>
              <a:t>I = F</a:t>
            </a:r>
            <a:r>
              <a:rPr lang="en-US" altLang="zh-CN" sz="3200" b="1" i="1" baseline="-25000">
                <a:latin typeface="Times New Roman" panose="02020603050405020304" pitchFamily="18" charset="0"/>
                <a:ea typeface="宋体" panose="02010600030101010101" pitchFamily="2" charset="-122"/>
                <a:sym typeface="Arial" panose="020B0604020202020204" pitchFamily="34" charset="0"/>
              </a:rPr>
              <a:t>0</a:t>
            </a:r>
            <a:r>
              <a:rPr lang="en-US" altLang="zh-CN" sz="3200" b="1" i="1">
                <a:latin typeface="Times New Roman" panose="02020603050405020304" pitchFamily="18" charset="0"/>
                <a:ea typeface="宋体" panose="02010600030101010101" pitchFamily="2" charset="-122"/>
                <a:sym typeface="Arial" panose="020B0604020202020204" pitchFamily="34" charset="0"/>
              </a:rPr>
              <a:t>t</a:t>
            </a:r>
            <a:r>
              <a:rPr lang="zh-CN" altLang="en-US" sz="3200" b="1">
                <a:latin typeface="Times New Roman" panose="02020603050405020304" pitchFamily="18" charset="0"/>
                <a:ea typeface="宋体" panose="02010600030101010101" pitchFamily="2" charset="-122"/>
                <a:sym typeface="+mn-ea"/>
              </a:rPr>
              <a:t> </a:t>
            </a:r>
            <a:endParaRPr lang="zh-CN" altLang="en-US" sz="3200" b="1">
              <a:solidFill>
                <a:schemeClr val="accent1"/>
              </a:solidFill>
              <a:latin typeface="Times New Roman" panose="02020603050405020304" pitchFamily="18" charset="0"/>
              <a:ea typeface="宋体" panose="02010600030101010101" pitchFamily="2" charset="-122"/>
              <a:sym typeface="+mn-ea"/>
            </a:endParaRPr>
          </a:p>
        </p:txBody>
      </p:sp>
      <p:sp>
        <p:nvSpPr>
          <p:cNvPr id="16" name="TextBox 2"/>
          <p:cNvSpPr txBox="1"/>
          <p:nvPr/>
        </p:nvSpPr>
        <p:spPr>
          <a:xfrm>
            <a:off x="2169160" y="3905885"/>
            <a:ext cx="7210425" cy="521970"/>
          </a:xfrm>
          <a:prstGeom prst="rect">
            <a:avLst/>
          </a:prstGeom>
          <a:noFill/>
        </p:spPr>
        <p:txBody>
          <a:bodyPr wrap="square" rtlCol="0">
            <a:spAutoFit/>
          </a:bodyPr>
          <a:lstStyle/>
          <a:p>
            <a:r>
              <a:rPr lang="zh-CN" altLang="en-US" sz="2800" b="1" smtClean="0">
                <a:solidFill>
                  <a:schemeClr val="tx1"/>
                </a:solidFill>
                <a:latin typeface="华文新魏" panose="02010800040101010101" pitchFamily="2" charset="-122"/>
                <a:ea typeface="华文新魏" panose="02010800040101010101" pitchFamily="2" charset="-122"/>
              </a:rPr>
              <a:t>思考：根据图像求出恒力</a:t>
            </a:r>
            <a:r>
              <a:rPr lang="en-US" altLang="zh-CN" sz="2400" b="1" i="1">
                <a:solidFill>
                  <a:schemeClr val="tx1"/>
                </a:solidFill>
                <a:latin typeface="Times New Roman" panose="02020603050405020304" pitchFamily="18" charset="0"/>
                <a:ea typeface="宋体" panose="02010600030101010101" pitchFamily="2" charset="-122"/>
                <a:sym typeface="Arial" panose="020B0604020202020204" pitchFamily="34" charset="0"/>
              </a:rPr>
              <a:t>F</a:t>
            </a:r>
            <a:r>
              <a:rPr lang="en-US" altLang="zh-CN" sz="2400" b="1" i="1" baseline="-25000">
                <a:solidFill>
                  <a:schemeClr val="tx1"/>
                </a:solidFill>
                <a:latin typeface="Times New Roman" panose="02020603050405020304" pitchFamily="18" charset="0"/>
                <a:ea typeface="宋体" panose="02010600030101010101" pitchFamily="2" charset="-122"/>
                <a:sym typeface="Arial" panose="020B0604020202020204" pitchFamily="34" charset="0"/>
              </a:rPr>
              <a:t>0</a:t>
            </a:r>
            <a:r>
              <a:rPr lang="zh-CN" altLang="en-US" sz="2800" b="1" smtClean="0">
                <a:solidFill>
                  <a:schemeClr val="tx1"/>
                </a:solidFill>
                <a:latin typeface="华文新魏" panose="02010800040101010101" pitchFamily="2" charset="-122"/>
                <a:ea typeface="华文新魏" panose="02010800040101010101" pitchFamily="2" charset="-122"/>
                <a:sym typeface="Arial" panose="020B0604020202020204" pitchFamily="34" charset="0"/>
              </a:rPr>
              <a:t>在时间t内的冲量</a:t>
            </a:r>
            <a:r>
              <a:rPr lang="zh-CN" altLang="en-US" sz="2800" b="1" smtClean="0">
                <a:solidFill>
                  <a:schemeClr val="tx1"/>
                </a:solidFill>
                <a:latin typeface="华文新魏" panose="02010800040101010101" pitchFamily="2" charset="-122"/>
                <a:ea typeface="华文新魏" panose="02010800040101010101" pitchFamily="2" charset="-122"/>
                <a:sym typeface="+mn-ea"/>
              </a:rPr>
              <a:t>？</a:t>
            </a:r>
            <a:endParaRPr lang="zh-CN" altLang="en-US" sz="2800" b="1" smtClean="0">
              <a:solidFill>
                <a:schemeClr val="tx1"/>
              </a:solidFill>
              <a:latin typeface="华文新魏" panose="02010800040101010101" pitchFamily="2" charset="-122"/>
              <a:ea typeface="华文新魏" panose="02010800040101010101" pitchFamily="2" charset="-122"/>
              <a:sym typeface="+mn-ea"/>
            </a:endParaRPr>
          </a:p>
        </p:txBody>
      </p:sp>
      <p:sp>
        <p:nvSpPr>
          <p:cNvPr id="17" name="TextBox 2"/>
          <p:cNvSpPr txBox="1"/>
          <p:nvPr/>
        </p:nvSpPr>
        <p:spPr>
          <a:xfrm>
            <a:off x="6134735" y="5469255"/>
            <a:ext cx="4690110" cy="521970"/>
          </a:xfrm>
          <a:prstGeom prst="rect">
            <a:avLst/>
          </a:prstGeom>
          <a:noFill/>
        </p:spPr>
        <p:txBody>
          <a:bodyPr wrap="square" rtlCol="0">
            <a:spAutoFit/>
          </a:bodyPr>
          <a:lstStyle/>
          <a:p>
            <a:r>
              <a:rPr lang="zh-CN" sz="2800" b="1" smtClean="0">
                <a:solidFill>
                  <a:srgbClr val="C00000"/>
                </a:solidFill>
                <a:latin typeface="华文新魏" panose="02010800040101010101" pitchFamily="2" charset="-122"/>
                <a:ea typeface="华文新魏" panose="02010800040101010101" pitchFamily="2" charset="-122"/>
              </a:rPr>
              <a:t>若</a:t>
            </a:r>
            <a:r>
              <a:rPr lang="en-US" altLang="zh-CN" sz="2800" b="1" smtClean="0">
                <a:solidFill>
                  <a:srgbClr val="C00000"/>
                </a:solidFill>
                <a:latin typeface="华文新魏" panose="02010800040101010101" pitchFamily="2" charset="-122"/>
                <a:ea typeface="华文新魏" panose="02010800040101010101" pitchFamily="2" charset="-122"/>
              </a:rPr>
              <a:t>F</a:t>
            </a:r>
            <a:r>
              <a:rPr lang="zh-CN" altLang="en-US" sz="2800" b="1" smtClean="0">
                <a:solidFill>
                  <a:srgbClr val="C00000"/>
                </a:solidFill>
                <a:latin typeface="华文新魏" panose="02010800040101010101" pitchFamily="2" charset="-122"/>
                <a:ea typeface="华文新魏" panose="02010800040101010101" pitchFamily="2" charset="-122"/>
              </a:rPr>
              <a:t>为变力，如何求其冲量？</a:t>
            </a:r>
            <a:endParaRPr lang="zh-CN" altLang="en-US" sz="2800" b="1" smtClean="0">
              <a:solidFill>
                <a:srgbClr val="C00000"/>
              </a:solidFill>
              <a:latin typeface="华文新魏" panose="02010800040101010101" pitchFamily="2" charset="-122"/>
              <a:ea typeface="华文新魏" panose="02010800040101010101" pitchFamily="2" charset="-122"/>
              <a:sym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6" grpId="0"/>
      <p:bldP spid="15"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TextBox 5"/>
          <p:cNvSpPr txBox="1"/>
          <p:nvPr/>
        </p:nvSpPr>
        <p:spPr>
          <a:xfrm>
            <a:off x="2900045" y="438785"/>
            <a:ext cx="1877695" cy="922020"/>
          </a:xfrm>
          <a:prstGeom prst="rect">
            <a:avLst/>
          </a:prstGeom>
          <a:noFill/>
        </p:spPr>
        <p:txBody>
          <a:bodyPr wrap="square" rtlCol="0">
            <a:spAutoFit/>
          </a:bodyPr>
          <a:lstStyle/>
          <a:p>
            <a:pPr fontAlgn="auto"/>
            <a:r>
              <a:rPr lang="zh-CN" altLang="en-US" b="1"/>
              <a:t>将该段时间</a:t>
            </a:r>
            <a:endParaRPr lang="zh-CN" altLang="en-US" b="1"/>
          </a:p>
          <a:p>
            <a:pPr fontAlgn="auto"/>
            <a:endParaRPr lang="zh-CN" altLang="en-US" b="1"/>
          </a:p>
          <a:p>
            <a:pPr fontAlgn="auto"/>
            <a:r>
              <a:rPr lang="zh-CN" altLang="en-US" b="1">
                <a:solidFill>
                  <a:srgbClr val="C00000"/>
                </a:solidFill>
              </a:rPr>
              <a:t>无限分割</a:t>
            </a:r>
            <a:endParaRPr lang="zh-CN" altLang="en-US" b="1">
              <a:solidFill>
                <a:srgbClr val="C00000"/>
              </a:solidFill>
            </a:endParaRPr>
          </a:p>
        </p:txBody>
      </p:sp>
      <p:grpSp>
        <p:nvGrpSpPr>
          <p:cNvPr id="203" name="Group 29"/>
          <p:cNvGrpSpPr/>
          <p:nvPr/>
        </p:nvGrpSpPr>
        <p:grpSpPr>
          <a:xfrm>
            <a:off x="63500" y="1693545"/>
            <a:ext cx="3188970" cy="2729230"/>
            <a:chOff x="392" y="-86"/>
            <a:chExt cx="5889" cy="4840"/>
          </a:xfrm>
        </p:grpSpPr>
        <p:grpSp>
          <p:nvGrpSpPr>
            <p:cNvPr id="204" name="Group 30"/>
            <p:cNvGrpSpPr/>
            <p:nvPr/>
          </p:nvGrpSpPr>
          <p:grpSpPr>
            <a:xfrm>
              <a:off x="392" y="-86"/>
              <a:ext cx="5889" cy="4840"/>
              <a:chOff x="-129" y="78"/>
              <a:chExt cx="5889" cy="4840"/>
            </a:xfrm>
          </p:grpSpPr>
          <p:grpSp>
            <p:nvGrpSpPr>
              <p:cNvPr id="209" name="Group 31"/>
              <p:cNvGrpSpPr/>
              <p:nvPr/>
            </p:nvGrpSpPr>
            <p:grpSpPr>
              <a:xfrm>
                <a:off x="567" y="436"/>
                <a:ext cx="4763" cy="3538"/>
                <a:chOff x="612" y="436"/>
                <a:chExt cx="4763" cy="3538"/>
              </a:xfrm>
            </p:grpSpPr>
            <p:sp>
              <p:nvSpPr>
                <p:cNvPr id="222" name="Line 32"/>
                <p:cNvSpPr>
                  <a:spLocks noChangeShapeType="1"/>
                </p:cNvSpPr>
                <p:nvPr/>
              </p:nvSpPr>
              <p:spPr bwMode="auto">
                <a:xfrm flipH="1">
                  <a:off x="4241" y="1253"/>
                  <a:ext cx="0" cy="2721"/>
                </a:xfrm>
                <a:prstGeom prst="line">
                  <a:avLst/>
                </a:prstGeom>
                <a:noFill/>
                <a:ln w="25400">
                  <a:solidFill>
                    <a:schemeClr val="tx1"/>
                  </a:solidFill>
                  <a:prstDash val="dash"/>
                  <a:round/>
                </a:ln>
                <a:effectLst/>
              </p:spPr>
              <p:txBody>
                <a:bodyPr/>
                <a:lstStyle/>
                <a:p>
                  <a:endParaRPr lang="zh-CN" altLang="en-US"/>
                </a:p>
              </p:txBody>
            </p:sp>
            <p:sp>
              <p:nvSpPr>
                <p:cNvPr id="223" name="Line 33"/>
                <p:cNvSpPr>
                  <a:spLocks noChangeShapeType="1"/>
                </p:cNvSpPr>
                <p:nvPr/>
              </p:nvSpPr>
              <p:spPr bwMode="auto">
                <a:xfrm flipH="1">
                  <a:off x="612" y="1253"/>
                  <a:ext cx="3629" cy="0"/>
                </a:xfrm>
                <a:prstGeom prst="line">
                  <a:avLst/>
                </a:prstGeom>
                <a:noFill/>
                <a:ln w="25400">
                  <a:solidFill>
                    <a:schemeClr val="tx1"/>
                  </a:solidFill>
                  <a:prstDash val="dash"/>
                  <a:round/>
                </a:ln>
                <a:effectLst/>
              </p:spPr>
              <p:txBody>
                <a:bodyPr/>
                <a:lstStyle/>
                <a:p>
                  <a:endParaRPr lang="zh-CN" altLang="en-US"/>
                </a:p>
              </p:txBody>
            </p:sp>
            <p:sp>
              <p:nvSpPr>
                <p:cNvPr id="224" name="Line 34"/>
                <p:cNvSpPr>
                  <a:spLocks noChangeShapeType="1"/>
                </p:cNvSpPr>
                <p:nvPr/>
              </p:nvSpPr>
              <p:spPr bwMode="auto">
                <a:xfrm flipH="1">
                  <a:off x="3334" y="1797"/>
                  <a:ext cx="0" cy="2177"/>
                </a:xfrm>
                <a:prstGeom prst="line">
                  <a:avLst/>
                </a:prstGeom>
                <a:noFill/>
                <a:ln w="25400">
                  <a:solidFill>
                    <a:schemeClr val="tx1"/>
                  </a:solidFill>
                  <a:prstDash val="dash"/>
                  <a:round/>
                </a:ln>
                <a:effectLst/>
              </p:spPr>
              <p:txBody>
                <a:bodyPr/>
                <a:lstStyle/>
                <a:p>
                  <a:endParaRPr lang="zh-CN" altLang="en-US"/>
                </a:p>
              </p:txBody>
            </p:sp>
            <p:sp>
              <p:nvSpPr>
                <p:cNvPr id="225" name="Line 35"/>
                <p:cNvSpPr>
                  <a:spLocks noChangeShapeType="1"/>
                </p:cNvSpPr>
                <p:nvPr/>
              </p:nvSpPr>
              <p:spPr bwMode="auto">
                <a:xfrm flipH="1">
                  <a:off x="612" y="1797"/>
                  <a:ext cx="2722" cy="0"/>
                </a:xfrm>
                <a:prstGeom prst="line">
                  <a:avLst/>
                </a:prstGeom>
                <a:noFill/>
                <a:ln w="25400">
                  <a:solidFill>
                    <a:schemeClr val="tx1"/>
                  </a:solidFill>
                  <a:prstDash val="dash"/>
                  <a:round/>
                </a:ln>
                <a:effectLst/>
              </p:spPr>
              <p:txBody>
                <a:bodyPr/>
                <a:lstStyle/>
                <a:p>
                  <a:endParaRPr lang="zh-CN" altLang="en-US"/>
                </a:p>
              </p:txBody>
            </p:sp>
            <p:sp>
              <p:nvSpPr>
                <p:cNvPr id="226" name="Line 36"/>
                <p:cNvSpPr>
                  <a:spLocks noChangeShapeType="1"/>
                </p:cNvSpPr>
                <p:nvPr/>
              </p:nvSpPr>
              <p:spPr bwMode="auto">
                <a:xfrm flipH="1">
                  <a:off x="612" y="2387"/>
                  <a:ext cx="1814" cy="0"/>
                </a:xfrm>
                <a:prstGeom prst="line">
                  <a:avLst/>
                </a:prstGeom>
                <a:noFill/>
                <a:ln w="25400">
                  <a:solidFill>
                    <a:schemeClr val="tx1"/>
                  </a:solidFill>
                  <a:prstDash val="dash"/>
                  <a:round/>
                </a:ln>
                <a:effectLst/>
              </p:spPr>
              <p:txBody>
                <a:bodyPr/>
                <a:lstStyle/>
                <a:p>
                  <a:endParaRPr lang="zh-CN" altLang="en-US"/>
                </a:p>
              </p:txBody>
            </p:sp>
            <p:sp>
              <p:nvSpPr>
                <p:cNvPr id="227" name="Line 37"/>
                <p:cNvSpPr>
                  <a:spLocks noChangeShapeType="1"/>
                </p:cNvSpPr>
                <p:nvPr/>
              </p:nvSpPr>
              <p:spPr bwMode="auto">
                <a:xfrm flipH="1">
                  <a:off x="2426" y="2387"/>
                  <a:ext cx="0" cy="1587"/>
                </a:xfrm>
                <a:prstGeom prst="line">
                  <a:avLst/>
                </a:prstGeom>
                <a:noFill/>
                <a:ln w="25400">
                  <a:solidFill>
                    <a:schemeClr val="tx1"/>
                  </a:solidFill>
                  <a:prstDash val="dash"/>
                  <a:round/>
                </a:ln>
                <a:effectLst/>
              </p:spPr>
              <p:txBody>
                <a:bodyPr/>
                <a:lstStyle/>
                <a:p>
                  <a:endParaRPr lang="zh-CN" altLang="en-US"/>
                </a:p>
              </p:txBody>
            </p:sp>
            <p:sp>
              <p:nvSpPr>
                <p:cNvPr id="228" name="Line 38"/>
                <p:cNvSpPr>
                  <a:spLocks noChangeShapeType="1"/>
                </p:cNvSpPr>
                <p:nvPr/>
              </p:nvSpPr>
              <p:spPr bwMode="auto">
                <a:xfrm flipH="1">
                  <a:off x="1519" y="2999"/>
                  <a:ext cx="0" cy="930"/>
                </a:xfrm>
                <a:prstGeom prst="line">
                  <a:avLst/>
                </a:prstGeom>
                <a:noFill/>
                <a:ln w="25400">
                  <a:solidFill>
                    <a:schemeClr val="tx1"/>
                  </a:solidFill>
                  <a:prstDash val="dash"/>
                  <a:round/>
                </a:ln>
                <a:effectLst/>
              </p:spPr>
              <p:txBody>
                <a:bodyPr/>
                <a:lstStyle/>
                <a:p>
                  <a:endParaRPr lang="zh-CN" altLang="en-US"/>
                </a:p>
              </p:txBody>
            </p:sp>
            <p:sp>
              <p:nvSpPr>
                <p:cNvPr id="229" name="Line 39"/>
                <p:cNvSpPr>
                  <a:spLocks noChangeShapeType="1"/>
                </p:cNvSpPr>
                <p:nvPr/>
              </p:nvSpPr>
              <p:spPr bwMode="auto">
                <a:xfrm flipH="1">
                  <a:off x="612" y="2976"/>
                  <a:ext cx="907" cy="0"/>
                </a:xfrm>
                <a:prstGeom prst="line">
                  <a:avLst/>
                </a:prstGeom>
                <a:noFill/>
                <a:ln w="25400">
                  <a:solidFill>
                    <a:schemeClr val="tx1"/>
                  </a:solidFill>
                  <a:prstDash val="dash"/>
                  <a:round/>
                </a:ln>
                <a:effectLst/>
              </p:spPr>
              <p:txBody>
                <a:bodyPr/>
                <a:lstStyle/>
                <a:p>
                  <a:endParaRPr lang="zh-CN" altLang="en-US"/>
                </a:p>
              </p:txBody>
            </p:sp>
            <p:sp>
              <p:nvSpPr>
                <p:cNvPr id="230" name="Line 40"/>
                <p:cNvSpPr>
                  <a:spLocks noChangeShapeType="1"/>
                </p:cNvSpPr>
                <p:nvPr/>
              </p:nvSpPr>
              <p:spPr bwMode="auto">
                <a:xfrm flipV="1">
                  <a:off x="612" y="981"/>
                  <a:ext cx="4037" cy="2540"/>
                </a:xfrm>
                <a:prstGeom prst="line">
                  <a:avLst/>
                </a:prstGeom>
                <a:noFill/>
                <a:ln w="38100">
                  <a:solidFill>
                    <a:schemeClr val="tx1"/>
                  </a:solidFill>
                  <a:round/>
                </a:ln>
                <a:effectLst/>
              </p:spPr>
              <p:txBody>
                <a:bodyPr/>
                <a:lstStyle/>
                <a:p>
                  <a:endParaRPr lang="zh-CN" altLang="en-US"/>
                </a:p>
              </p:txBody>
            </p:sp>
            <p:sp>
              <p:nvSpPr>
                <p:cNvPr id="231" name="Line 41"/>
                <p:cNvSpPr>
                  <a:spLocks noChangeShapeType="1"/>
                </p:cNvSpPr>
                <p:nvPr/>
              </p:nvSpPr>
              <p:spPr bwMode="auto">
                <a:xfrm>
                  <a:off x="612" y="3974"/>
                  <a:ext cx="4763" cy="0"/>
                </a:xfrm>
                <a:prstGeom prst="line">
                  <a:avLst/>
                </a:prstGeom>
                <a:noFill/>
                <a:ln w="38100">
                  <a:solidFill>
                    <a:schemeClr val="tx1"/>
                  </a:solidFill>
                  <a:round/>
                  <a:tailEnd type="triangle" w="med" len="med"/>
                </a:ln>
                <a:effectLst/>
              </p:spPr>
              <p:txBody>
                <a:bodyPr/>
                <a:lstStyle/>
                <a:p>
                  <a:endParaRPr lang="zh-CN" altLang="en-US"/>
                </a:p>
              </p:txBody>
            </p:sp>
            <p:sp>
              <p:nvSpPr>
                <p:cNvPr id="232" name="Line 42"/>
                <p:cNvSpPr>
                  <a:spLocks noChangeShapeType="1"/>
                </p:cNvSpPr>
                <p:nvPr/>
              </p:nvSpPr>
              <p:spPr bwMode="auto">
                <a:xfrm flipH="1" flipV="1">
                  <a:off x="612" y="436"/>
                  <a:ext cx="0" cy="3538"/>
                </a:xfrm>
                <a:prstGeom prst="line">
                  <a:avLst/>
                </a:prstGeom>
                <a:noFill/>
                <a:ln w="38100">
                  <a:solidFill>
                    <a:schemeClr val="tx1"/>
                  </a:solidFill>
                  <a:round/>
                  <a:tailEnd type="triangle" w="med" len="med"/>
                </a:ln>
                <a:effectLst/>
              </p:spPr>
              <p:txBody>
                <a:bodyPr/>
                <a:lstStyle/>
                <a:p>
                  <a:endParaRPr lang="zh-CN" altLang="en-US"/>
                </a:p>
              </p:txBody>
            </p:sp>
          </p:grpSp>
          <p:sp>
            <p:nvSpPr>
              <p:cNvPr id="210" name="Text Box 43"/>
              <p:cNvSpPr txBox="1">
                <a:spLocks noChangeArrowheads="1"/>
              </p:cNvSpPr>
              <p:nvPr/>
            </p:nvSpPr>
            <p:spPr bwMode="auto">
              <a:xfrm>
                <a:off x="85" y="78"/>
                <a:ext cx="2081" cy="816"/>
              </a:xfrm>
              <a:prstGeom prst="rect">
                <a:avLst/>
              </a:prstGeom>
              <a:noFill/>
              <a:ln w="25400">
                <a:noFill/>
                <a:prstDash val="dash"/>
                <a:miter lim="800000"/>
              </a:ln>
              <a:effectLst/>
            </p:spPr>
            <p:txBody>
              <a:bodyPr wrap="square">
                <a:spAutoFit/>
              </a:bodyPr>
              <a:lstStyle/>
              <a:p>
                <a:pPr>
                  <a:spcBef>
                    <a:spcPct val="50000"/>
                  </a:spcBef>
                </a:pPr>
                <a:r>
                  <a:rPr lang="en-US" sz="2400" b="0">
                    <a:latin typeface="Times New Roman" panose="02020603050405020304" pitchFamily="18" charset="0"/>
                    <a:cs typeface="Times New Roman" panose="02020603050405020304" pitchFamily="18" charset="0"/>
                  </a:rPr>
                  <a:t>F</a:t>
                </a:r>
                <a:endParaRPr lang="en-US" sz="2400" b="0">
                  <a:latin typeface="Times New Roman" panose="02020603050405020304" pitchFamily="18" charset="0"/>
                  <a:cs typeface="Times New Roman" panose="02020603050405020304" pitchFamily="18" charset="0"/>
                </a:endParaRPr>
              </a:p>
            </p:txBody>
          </p:sp>
          <p:sp>
            <p:nvSpPr>
              <p:cNvPr id="211" name="Text Box 44"/>
              <p:cNvSpPr txBox="1">
                <a:spLocks noChangeArrowheads="1"/>
              </p:cNvSpPr>
              <p:nvPr/>
            </p:nvSpPr>
            <p:spPr bwMode="auto">
              <a:xfrm>
                <a:off x="4692" y="3992"/>
                <a:ext cx="1068" cy="926"/>
              </a:xfrm>
              <a:prstGeom prst="rect">
                <a:avLst/>
              </a:prstGeom>
              <a:noFill/>
              <a:ln w="25400">
                <a:noFill/>
                <a:prstDash val="dash"/>
                <a:miter lim="800000"/>
              </a:ln>
              <a:effectLst/>
            </p:spPr>
            <p:txBody>
              <a:bodyPr>
                <a:spAutoFit/>
              </a:bodyPr>
              <a:lstStyle/>
              <a:p>
                <a:pPr algn="l" eaLnBrk="1" hangingPunct="1">
                  <a:spcBef>
                    <a:spcPct val="50000"/>
                  </a:spcBef>
                </a:pPr>
                <a:r>
                  <a:rPr lang="en-US" altLang="zh-CN" sz="2800" b="0">
                    <a:latin typeface="Arial" panose="020B0604020202020204" pitchFamily="34" charset="0"/>
                  </a:rPr>
                  <a:t>t/s</a:t>
                </a:r>
                <a:endParaRPr lang="en-US" altLang="zh-CN" sz="2800" b="0">
                  <a:latin typeface="Arial" panose="020B0604020202020204" pitchFamily="34" charset="0"/>
                </a:endParaRPr>
              </a:p>
            </p:txBody>
          </p:sp>
          <p:sp>
            <p:nvSpPr>
              <p:cNvPr id="212" name="Text Box 45"/>
              <p:cNvSpPr txBox="1">
                <a:spLocks noChangeArrowheads="1"/>
              </p:cNvSpPr>
              <p:nvPr/>
            </p:nvSpPr>
            <p:spPr bwMode="auto">
              <a:xfrm>
                <a:off x="4059" y="3992"/>
                <a:ext cx="409"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213" name="Text Box 46"/>
              <p:cNvSpPr txBox="1">
                <a:spLocks noChangeArrowheads="1"/>
              </p:cNvSpPr>
              <p:nvPr/>
            </p:nvSpPr>
            <p:spPr bwMode="auto">
              <a:xfrm>
                <a:off x="3153" y="3992"/>
                <a:ext cx="632"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3</a:t>
                </a:r>
                <a:endParaRPr lang="en-US" altLang="zh-CN" sz="2000" b="0">
                  <a:latin typeface="Arial" panose="020B0604020202020204" pitchFamily="34" charset="0"/>
                </a:endParaRPr>
              </a:p>
            </p:txBody>
          </p:sp>
          <p:sp>
            <p:nvSpPr>
              <p:cNvPr id="214" name="Text Box 47"/>
              <p:cNvSpPr txBox="1">
                <a:spLocks noChangeArrowheads="1"/>
              </p:cNvSpPr>
              <p:nvPr/>
            </p:nvSpPr>
            <p:spPr bwMode="auto">
              <a:xfrm>
                <a:off x="2244" y="3992"/>
                <a:ext cx="681"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215" name="Text Box 48"/>
              <p:cNvSpPr txBox="1">
                <a:spLocks noChangeArrowheads="1"/>
              </p:cNvSpPr>
              <p:nvPr/>
            </p:nvSpPr>
            <p:spPr bwMode="auto">
              <a:xfrm>
                <a:off x="1338" y="3992"/>
                <a:ext cx="453"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1</a:t>
                </a:r>
                <a:endParaRPr lang="en-US" altLang="zh-CN" sz="2000" b="0">
                  <a:latin typeface="Arial" panose="020B0604020202020204" pitchFamily="34" charset="0"/>
                </a:endParaRPr>
              </a:p>
            </p:txBody>
          </p:sp>
          <p:sp>
            <p:nvSpPr>
              <p:cNvPr id="216" name="Text Box 49"/>
              <p:cNvSpPr txBox="1">
                <a:spLocks noChangeArrowheads="1"/>
              </p:cNvSpPr>
              <p:nvPr/>
            </p:nvSpPr>
            <p:spPr bwMode="auto">
              <a:xfrm>
                <a:off x="479" y="3992"/>
                <a:ext cx="497"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0</a:t>
                </a:r>
                <a:endParaRPr lang="en-US" altLang="zh-CN" sz="2000" b="0">
                  <a:latin typeface="Arial" panose="020B0604020202020204" pitchFamily="34" charset="0"/>
                </a:endParaRPr>
              </a:p>
            </p:txBody>
          </p:sp>
          <p:sp>
            <p:nvSpPr>
              <p:cNvPr id="217" name="Text Box 50"/>
              <p:cNvSpPr txBox="1">
                <a:spLocks noChangeArrowheads="1"/>
              </p:cNvSpPr>
              <p:nvPr/>
            </p:nvSpPr>
            <p:spPr bwMode="auto">
              <a:xfrm>
                <a:off x="155" y="3358"/>
                <a:ext cx="412"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218" name="Text Box 51"/>
              <p:cNvSpPr txBox="1">
                <a:spLocks noChangeArrowheads="1"/>
              </p:cNvSpPr>
              <p:nvPr/>
            </p:nvSpPr>
            <p:spPr bwMode="auto">
              <a:xfrm>
                <a:off x="155" y="2841"/>
                <a:ext cx="412"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219" name="Text Box 52"/>
              <p:cNvSpPr txBox="1">
                <a:spLocks noChangeArrowheads="1"/>
              </p:cNvSpPr>
              <p:nvPr/>
            </p:nvSpPr>
            <p:spPr bwMode="auto">
              <a:xfrm>
                <a:off x="155" y="2249"/>
                <a:ext cx="412"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6</a:t>
                </a:r>
                <a:endParaRPr lang="en-US" altLang="zh-CN" sz="2000" b="0">
                  <a:latin typeface="Arial" panose="020B0604020202020204" pitchFamily="34" charset="0"/>
                </a:endParaRPr>
              </a:p>
            </p:txBody>
          </p:sp>
          <p:sp>
            <p:nvSpPr>
              <p:cNvPr id="220" name="Text Box 53"/>
              <p:cNvSpPr txBox="1">
                <a:spLocks noChangeArrowheads="1"/>
              </p:cNvSpPr>
              <p:nvPr/>
            </p:nvSpPr>
            <p:spPr bwMode="auto">
              <a:xfrm>
                <a:off x="-129" y="889"/>
                <a:ext cx="795" cy="1198"/>
              </a:xfrm>
              <a:prstGeom prst="rect">
                <a:avLst/>
              </a:prstGeom>
              <a:noFill/>
              <a:ln w="25400">
                <a:noFill/>
                <a:prstDash val="dash"/>
                <a:miter lim="800000"/>
              </a:ln>
              <a:effectLst/>
            </p:spPr>
            <p:txBody>
              <a:bodyPr>
                <a:spAutoFit/>
              </a:bodyPr>
              <a:lstStyle/>
              <a:p>
                <a:pPr algn="l" eaLnBrk="1" hangingPunct="1">
                  <a:spcBef>
                    <a:spcPct val="50000"/>
                  </a:spcBef>
                </a:pPr>
                <a:r>
                  <a:rPr lang="en-US" altLang="zh-CN" b="0">
                    <a:latin typeface="Arial" panose="020B0604020202020204" pitchFamily="34" charset="0"/>
                  </a:rPr>
                  <a:t>1</a:t>
                </a:r>
                <a:r>
                  <a:rPr lang="en-US" altLang="zh-CN" sz="2000" b="0">
                    <a:latin typeface="Arial" panose="020B0604020202020204" pitchFamily="34" charset="0"/>
                  </a:rPr>
                  <a:t>0</a:t>
                </a:r>
                <a:endParaRPr lang="en-US" altLang="zh-CN" sz="2000" b="0">
                  <a:latin typeface="Arial" panose="020B0604020202020204" pitchFamily="34" charset="0"/>
                </a:endParaRPr>
              </a:p>
            </p:txBody>
          </p:sp>
          <p:sp>
            <p:nvSpPr>
              <p:cNvPr id="221" name="Text Box 54"/>
              <p:cNvSpPr txBox="1">
                <a:spLocks noChangeArrowheads="1"/>
              </p:cNvSpPr>
              <p:nvPr/>
            </p:nvSpPr>
            <p:spPr bwMode="auto">
              <a:xfrm>
                <a:off x="155" y="1660"/>
                <a:ext cx="456" cy="707"/>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8</a:t>
                </a:r>
                <a:endParaRPr lang="en-US" altLang="zh-CN" sz="2000" b="0">
                  <a:latin typeface="Arial" panose="020B0604020202020204" pitchFamily="34" charset="0"/>
                </a:endParaRPr>
              </a:p>
            </p:txBody>
          </p:sp>
        </p:grpSp>
        <p:sp>
          <p:nvSpPr>
            <p:cNvPr id="205" name="Line 55"/>
            <p:cNvSpPr>
              <a:spLocks noChangeShapeType="1"/>
            </p:cNvSpPr>
            <p:nvPr/>
          </p:nvSpPr>
          <p:spPr bwMode="auto">
            <a:xfrm flipH="1">
              <a:off x="3334" y="1978"/>
              <a:ext cx="0" cy="1814"/>
            </a:xfrm>
            <a:prstGeom prst="line">
              <a:avLst/>
            </a:prstGeom>
            <a:noFill/>
            <a:ln w="25400">
              <a:solidFill>
                <a:schemeClr val="tx1"/>
              </a:solidFill>
              <a:prstDash val="dash"/>
              <a:round/>
            </a:ln>
            <a:effectLst/>
          </p:spPr>
          <p:txBody>
            <a:bodyPr/>
            <a:lstStyle/>
            <a:p>
              <a:endParaRPr lang="zh-CN" altLang="en-US"/>
            </a:p>
          </p:txBody>
        </p:sp>
        <p:sp>
          <p:nvSpPr>
            <p:cNvPr id="206" name="Line 56"/>
            <p:cNvSpPr>
              <a:spLocks noChangeShapeType="1"/>
            </p:cNvSpPr>
            <p:nvPr/>
          </p:nvSpPr>
          <p:spPr bwMode="auto">
            <a:xfrm flipH="1">
              <a:off x="2426" y="2522"/>
              <a:ext cx="0" cy="1270"/>
            </a:xfrm>
            <a:prstGeom prst="line">
              <a:avLst/>
            </a:prstGeom>
            <a:noFill/>
            <a:ln w="25400">
              <a:solidFill>
                <a:schemeClr val="tx1"/>
              </a:solidFill>
              <a:prstDash val="dash"/>
              <a:round/>
            </a:ln>
            <a:effectLst/>
          </p:spPr>
          <p:txBody>
            <a:bodyPr/>
            <a:lstStyle/>
            <a:p>
              <a:endParaRPr lang="zh-CN" altLang="en-US"/>
            </a:p>
          </p:txBody>
        </p:sp>
        <p:sp>
          <p:nvSpPr>
            <p:cNvPr id="207" name="Line 57"/>
            <p:cNvSpPr>
              <a:spLocks noChangeShapeType="1"/>
            </p:cNvSpPr>
            <p:nvPr/>
          </p:nvSpPr>
          <p:spPr bwMode="auto">
            <a:xfrm flipH="1">
              <a:off x="1519" y="3113"/>
              <a:ext cx="0" cy="680"/>
            </a:xfrm>
            <a:prstGeom prst="line">
              <a:avLst/>
            </a:prstGeom>
            <a:noFill/>
            <a:ln w="25400">
              <a:solidFill>
                <a:schemeClr val="tx1"/>
              </a:solidFill>
              <a:prstDash val="dash"/>
              <a:round/>
            </a:ln>
            <a:effectLst/>
          </p:spPr>
          <p:txBody>
            <a:bodyPr/>
            <a:lstStyle/>
            <a:p>
              <a:endParaRPr lang="zh-CN" altLang="en-US"/>
            </a:p>
          </p:txBody>
        </p:sp>
        <p:sp>
          <p:nvSpPr>
            <p:cNvPr id="208" name="Line 58"/>
            <p:cNvSpPr>
              <a:spLocks noChangeShapeType="1"/>
            </p:cNvSpPr>
            <p:nvPr/>
          </p:nvSpPr>
          <p:spPr bwMode="auto">
            <a:xfrm flipH="1">
              <a:off x="4241" y="1389"/>
              <a:ext cx="0" cy="2404"/>
            </a:xfrm>
            <a:prstGeom prst="line">
              <a:avLst/>
            </a:prstGeom>
            <a:noFill/>
            <a:ln w="25400">
              <a:solidFill>
                <a:schemeClr val="tx1"/>
              </a:solidFill>
              <a:prstDash val="dash"/>
              <a:round/>
            </a:ln>
            <a:effectLst/>
          </p:spPr>
          <p:txBody>
            <a:bodyPr/>
            <a:lstStyle/>
            <a:p>
              <a:endParaRPr lang="zh-CN" altLang="en-US"/>
            </a:p>
          </p:txBody>
        </p:sp>
      </p:grpSp>
      <p:grpSp>
        <p:nvGrpSpPr>
          <p:cNvPr id="233" name="Group 59"/>
          <p:cNvGrpSpPr/>
          <p:nvPr/>
        </p:nvGrpSpPr>
        <p:grpSpPr>
          <a:xfrm>
            <a:off x="428625" y="2499360"/>
            <a:ext cx="1980565" cy="1379220"/>
            <a:chOff x="358" y="1777"/>
            <a:chExt cx="1969" cy="1515"/>
          </a:xfrm>
        </p:grpSpPr>
        <p:sp>
          <p:nvSpPr>
            <p:cNvPr id="234" name="Rectangle 60"/>
            <p:cNvSpPr>
              <a:spLocks noChangeArrowheads="1"/>
            </p:cNvSpPr>
            <p:nvPr/>
          </p:nvSpPr>
          <p:spPr bwMode="auto">
            <a:xfrm>
              <a:off x="2067" y="1777"/>
              <a:ext cx="260" cy="1498"/>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35" name="Rectangle 61"/>
            <p:cNvSpPr>
              <a:spLocks noChangeArrowheads="1"/>
            </p:cNvSpPr>
            <p:nvPr/>
          </p:nvSpPr>
          <p:spPr bwMode="auto">
            <a:xfrm>
              <a:off x="1825" y="1959"/>
              <a:ext cx="230" cy="1325"/>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36" name="Rectangle 62"/>
            <p:cNvSpPr>
              <a:spLocks noChangeArrowheads="1"/>
            </p:cNvSpPr>
            <p:nvPr/>
          </p:nvSpPr>
          <p:spPr bwMode="auto">
            <a:xfrm>
              <a:off x="1564" y="2113"/>
              <a:ext cx="249" cy="1171"/>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37" name="Rectangle 63"/>
            <p:cNvSpPr>
              <a:spLocks noChangeArrowheads="1"/>
            </p:cNvSpPr>
            <p:nvPr/>
          </p:nvSpPr>
          <p:spPr bwMode="auto">
            <a:xfrm>
              <a:off x="1335" y="2285"/>
              <a:ext cx="231" cy="998"/>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38" name="Rectangle 64"/>
            <p:cNvSpPr>
              <a:spLocks noChangeArrowheads="1"/>
            </p:cNvSpPr>
            <p:nvPr/>
          </p:nvSpPr>
          <p:spPr bwMode="auto">
            <a:xfrm>
              <a:off x="1079" y="2487"/>
              <a:ext cx="259" cy="788"/>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39" name="Rectangle 65"/>
            <p:cNvSpPr>
              <a:spLocks noChangeArrowheads="1"/>
            </p:cNvSpPr>
            <p:nvPr/>
          </p:nvSpPr>
          <p:spPr bwMode="auto">
            <a:xfrm>
              <a:off x="848" y="2660"/>
              <a:ext cx="240" cy="615"/>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240" name="Rectangle 66"/>
            <p:cNvSpPr>
              <a:spLocks noChangeArrowheads="1"/>
            </p:cNvSpPr>
            <p:nvPr/>
          </p:nvSpPr>
          <p:spPr bwMode="auto">
            <a:xfrm>
              <a:off x="577" y="2879"/>
              <a:ext cx="269" cy="413"/>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241" name="Rectangle 67"/>
            <p:cNvSpPr>
              <a:spLocks noChangeArrowheads="1"/>
            </p:cNvSpPr>
            <p:nvPr/>
          </p:nvSpPr>
          <p:spPr bwMode="auto">
            <a:xfrm>
              <a:off x="358" y="3001"/>
              <a:ext cx="240" cy="278"/>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grpSp>
      <p:grpSp>
        <p:nvGrpSpPr>
          <p:cNvPr id="12" name="组合 11"/>
          <p:cNvGrpSpPr/>
          <p:nvPr/>
        </p:nvGrpSpPr>
        <p:grpSpPr>
          <a:xfrm>
            <a:off x="4089400" y="1594485"/>
            <a:ext cx="3472180" cy="2747585"/>
            <a:chOff x="6850" y="1476"/>
            <a:chExt cx="6558" cy="5010"/>
          </a:xfrm>
        </p:grpSpPr>
        <p:grpSp>
          <p:nvGrpSpPr>
            <p:cNvPr id="242" name="Group 68"/>
            <p:cNvGrpSpPr/>
            <p:nvPr/>
          </p:nvGrpSpPr>
          <p:grpSpPr>
            <a:xfrm>
              <a:off x="6850" y="1839"/>
              <a:ext cx="6558" cy="4647"/>
              <a:chOff x="-79" y="436"/>
              <a:chExt cx="5839" cy="4340"/>
            </a:xfrm>
          </p:grpSpPr>
          <p:grpSp>
            <p:nvGrpSpPr>
              <p:cNvPr id="243" name="Group 69"/>
              <p:cNvGrpSpPr/>
              <p:nvPr/>
            </p:nvGrpSpPr>
            <p:grpSpPr>
              <a:xfrm>
                <a:off x="-79" y="436"/>
                <a:ext cx="5839" cy="4340"/>
                <a:chOff x="442" y="272"/>
                <a:chExt cx="5839" cy="4340"/>
              </a:xfrm>
            </p:grpSpPr>
            <p:grpSp>
              <p:nvGrpSpPr>
                <p:cNvPr id="252" name="Group 70"/>
                <p:cNvGrpSpPr/>
                <p:nvPr/>
              </p:nvGrpSpPr>
              <p:grpSpPr>
                <a:xfrm>
                  <a:off x="442" y="272"/>
                  <a:ext cx="5839" cy="4340"/>
                  <a:chOff x="-79" y="436"/>
                  <a:chExt cx="5839" cy="4340"/>
                </a:xfrm>
              </p:grpSpPr>
              <p:grpSp>
                <p:nvGrpSpPr>
                  <p:cNvPr id="257" name="Group 71"/>
                  <p:cNvGrpSpPr/>
                  <p:nvPr/>
                </p:nvGrpSpPr>
                <p:grpSpPr>
                  <a:xfrm>
                    <a:off x="567" y="436"/>
                    <a:ext cx="4763" cy="3538"/>
                    <a:chOff x="612" y="436"/>
                    <a:chExt cx="4763" cy="3538"/>
                  </a:xfrm>
                </p:grpSpPr>
                <p:sp>
                  <p:nvSpPr>
                    <p:cNvPr id="270" name="Line 72"/>
                    <p:cNvSpPr>
                      <a:spLocks noChangeShapeType="1"/>
                    </p:cNvSpPr>
                    <p:nvPr/>
                  </p:nvSpPr>
                  <p:spPr bwMode="auto">
                    <a:xfrm flipH="1">
                      <a:off x="4241" y="1253"/>
                      <a:ext cx="0" cy="2721"/>
                    </a:xfrm>
                    <a:prstGeom prst="line">
                      <a:avLst/>
                    </a:prstGeom>
                    <a:noFill/>
                    <a:ln w="25400">
                      <a:solidFill>
                        <a:schemeClr val="tx1"/>
                      </a:solidFill>
                      <a:prstDash val="dash"/>
                      <a:round/>
                    </a:ln>
                    <a:effectLst/>
                  </p:spPr>
                  <p:txBody>
                    <a:bodyPr/>
                    <a:lstStyle/>
                    <a:p>
                      <a:endParaRPr lang="zh-CN" altLang="en-US"/>
                    </a:p>
                  </p:txBody>
                </p:sp>
                <p:sp>
                  <p:nvSpPr>
                    <p:cNvPr id="271" name="Line 73"/>
                    <p:cNvSpPr>
                      <a:spLocks noChangeShapeType="1"/>
                    </p:cNvSpPr>
                    <p:nvPr/>
                  </p:nvSpPr>
                  <p:spPr bwMode="auto">
                    <a:xfrm flipH="1">
                      <a:off x="612" y="1253"/>
                      <a:ext cx="3629" cy="0"/>
                    </a:xfrm>
                    <a:prstGeom prst="line">
                      <a:avLst/>
                    </a:prstGeom>
                    <a:noFill/>
                    <a:ln w="25400">
                      <a:solidFill>
                        <a:schemeClr val="tx1"/>
                      </a:solidFill>
                      <a:prstDash val="dash"/>
                      <a:round/>
                    </a:ln>
                    <a:effectLst/>
                  </p:spPr>
                  <p:txBody>
                    <a:bodyPr/>
                    <a:lstStyle/>
                    <a:p>
                      <a:endParaRPr lang="zh-CN" altLang="en-US"/>
                    </a:p>
                  </p:txBody>
                </p:sp>
                <p:sp>
                  <p:nvSpPr>
                    <p:cNvPr id="272" name="Line 74"/>
                    <p:cNvSpPr>
                      <a:spLocks noChangeShapeType="1"/>
                    </p:cNvSpPr>
                    <p:nvPr/>
                  </p:nvSpPr>
                  <p:spPr bwMode="auto">
                    <a:xfrm flipH="1">
                      <a:off x="3334" y="1797"/>
                      <a:ext cx="0" cy="2177"/>
                    </a:xfrm>
                    <a:prstGeom prst="line">
                      <a:avLst/>
                    </a:prstGeom>
                    <a:noFill/>
                    <a:ln w="25400">
                      <a:solidFill>
                        <a:schemeClr val="tx1"/>
                      </a:solidFill>
                      <a:prstDash val="dash"/>
                      <a:round/>
                    </a:ln>
                    <a:effectLst/>
                  </p:spPr>
                  <p:txBody>
                    <a:bodyPr/>
                    <a:lstStyle/>
                    <a:p>
                      <a:endParaRPr lang="zh-CN" altLang="en-US"/>
                    </a:p>
                  </p:txBody>
                </p:sp>
                <p:sp>
                  <p:nvSpPr>
                    <p:cNvPr id="273" name="Line 75"/>
                    <p:cNvSpPr>
                      <a:spLocks noChangeShapeType="1"/>
                    </p:cNvSpPr>
                    <p:nvPr/>
                  </p:nvSpPr>
                  <p:spPr bwMode="auto">
                    <a:xfrm flipH="1">
                      <a:off x="612" y="1797"/>
                      <a:ext cx="2722" cy="0"/>
                    </a:xfrm>
                    <a:prstGeom prst="line">
                      <a:avLst/>
                    </a:prstGeom>
                    <a:noFill/>
                    <a:ln w="25400">
                      <a:solidFill>
                        <a:schemeClr val="tx1"/>
                      </a:solidFill>
                      <a:prstDash val="dash"/>
                      <a:round/>
                    </a:ln>
                    <a:effectLst/>
                  </p:spPr>
                  <p:txBody>
                    <a:bodyPr/>
                    <a:lstStyle/>
                    <a:p>
                      <a:endParaRPr lang="zh-CN" altLang="en-US"/>
                    </a:p>
                  </p:txBody>
                </p:sp>
                <p:sp>
                  <p:nvSpPr>
                    <p:cNvPr id="274" name="Line 76"/>
                    <p:cNvSpPr>
                      <a:spLocks noChangeShapeType="1"/>
                    </p:cNvSpPr>
                    <p:nvPr/>
                  </p:nvSpPr>
                  <p:spPr bwMode="auto">
                    <a:xfrm flipH="1">
                      <a:off x="612" y="2387"/>
                      <a:ext cx="1814" cy="0"/>
                    </a:xfrm>
                    <a:prstGeom prst="line">
                      <a:avLst/>
                    </a:prstGeom>
                    <a:noFill/>
                    <a:ln w="25400">
                      <a:solidFill>
                        <a:schemeClr val="tx1"/>
                      </a:solidFill>
                      <a:prstDash val="dash"/>
                      <a:round/>
                    </a:ln>
                    <a:effectLst/>
                  </p:spPr>
                  <p:txBody>
                    <a:bodyPr/>
                    <a:lstStyle/>
                    <a:p>
                      <a:endParaRPr lang="zh-CN" altLang="en-US"/>
                    </a:p>
                  </p:txBody>
                </p:sp>
                <p:sp>
                  <p:nvSpPr>
                    <p:cNvPr id="275" name="Line 77"/>
                    <p:cNvSpPr>
                      <a:spLocks noChangeShapeType="1"/>
                    </p:cNvSpPr>
                    <p:nvPr/>
                  </p:nvSpPr>
                  <p:spPr bwMode="auto">
                    <a:xfrm flipH="1">
                      <a:off x="2426" y="2387"/>
                      <a:ext cx="0" cy="1587"/>
                    </a:xfrm>
                    <a:prstGeom prst="line">
                      <a:avLst/>
                    </a:prstGeom>
                    <a:noFill/>
                    <a:ln w="25400">
                      <a:solidFill>
                        <a:schemeClr val="tx1"/>
                      </a:solidFill>
                      <a:prstDash val="dash"/>
                      <a:round/>
                    </a:ln>
                    <a:effectLst/>
                  </p:spPr>
                  <p:txBody>
                    <a:bodyPr/>
                    <a:lstStyle/>
                    <a:p>
                      <a:endParaRPr lang="zh-CN" altLang="en-US"/>
                    </a:p>
                  </p:txBody>
                </p:sp>
                <p:sp>
                  <p:nvSpPr>
                    <p:cNvPr id="276" name="Line 78"/>
                    <p:cNvSpPr>
                      <a:spLocks noChangeShapeType="1"/>
                    </p:cNvSpPr>
                    <p:nvPr/>
                  </p:nvSpPr>
                  <p:spPr bwMode="auto">
                    <a:xfrm flipH="1">
                      <a:off x="1519" y="2999"/>
                      <a:ext cx="0" cy="930"/>
                    </a:xfrm>
                    <a:prstGeom prst="line">
                      <a:avLst/>
                    </a:prstGeom>
                    <a:noFill/>
                    <a:ln w="25400">
                      <a:solidFill>
                        <a:schemeClr val="tx1"/>
                      </a:solidFill>
                      <a:prstDash val="dash"/>
                      <a:round/>
                    </a:ln>
                    <a:effectLst/>
                  </p:spPr>
                  <p:txBody>
                    <a:bodyPr/>
                    <a:lstStyle/>
                    <a:p>
                      <a:endParaRPr lang="zh-CN" altLang="en-US"/>
                    </a:p>
                  </p:txBody>
                </p:sp>
                <p:sp>
                  <p:nvSpPr>
                    <p:cNvPr id="277" name="Line 79"/>
                    <p:cNvSpPr>
                      <a:spLocks noChangeShapeType="1"/>
                    </p:cNvSpPr>
                    <p:nvPr/>
                  </p:nvSpPr>
                  <p:spPr bwMode="auto">
                    <a:xfrm flipH="1">
                      <a:off x="612" y="2976"/>
                      <a:ext cx="907" cy="0"/>
                    </a:xfrm>
                    <a:prstGeom prst="line">
                      <a:avLst/>
                    </a:prstGeom>
                    <a:noFill/>
                    <a:ln w="25400">
                      <a:solidFill>
                        <a:schemeClr val="tx1"/>
                      </a:solidFill>
                      <a:prstDash val="dash"/>
                      <a:round/>
                    </a:ln>
                    <a:effectLst/>
                  </p:spPr>
                  <p:txBody>
                    <a:bodyPr/>
                    <a:lstStyle/>
                    <a:p>
                      <a:endParaRPr lang="zh-CN" altLang="en-US"/>
                    </a:p>
                  </p:txBody>
                </p:sp>
                <p:sp>
                  <p:nvSpPr>
                    <p:cNvPr id="278" name="Line 80"/>
                    <p:cNvSpPr>
                      <a:spLocks noChangeShapeType="1"/>
                    </p:cNvSpPr>
                    <p:nvPr/>
                  </p:nvSpPr>
                  <p:spPr bwMode="auto">
                    <a:xfrm flipV="1">
                      <a:off x="612" y="981"/>
                      <a:ext cx="4037" cy="2540"/>
                    </a:xfrm>
                    <a:prstGeom prst="line">
                      <a:avLst/>
                    </a:prstGeom>
                    <a:noFill/>
                    <a:ln w="38100">
                      <a:solidFill>
                        <a:schemeClr val="tx1"/>
                      </a:solidFill>
                      <a:round/>
                    </a:ln>
                    <a:effectLst/>
                  </p:spPr>
                  <p:txBody>
                    <a:bodyPr/>
                    <a:lstStyle/>
                    <a:p>
                      <a:endParaRPr lang="zh-CN" altLang="en-US"/>
                    </a:p>
                  </p:txBody>
                </p:sp>
                <p:sp>
                  <p:nvSpPr>
                    <p:cNvPr id="279" name="Line 81"/>
                    <p:cNvSpPr>
                      <a:spLocks noChangeShapeType="1"/>
                    </p:cNvSpPr>
                    <p:nvPr/>
                  </p:nvSpPr>
                  <p:spPr bwMode="auto">
                    <a:xfrm>
                      <a:off x="612" y="3974"/>
                      <a:ext cx="4763" cy="0"/>
                    </a:xfrm>
                    <a:prstGeom prst="line">
                      <a:avLst/>
                    </a:prstGeom>
                    <a:noFill/>
                    <a:ln w="38100">
                      <a:solidFill>
                        <a:schemeClr val="tx1"/>
                      </a:solidFill>
                      <a:round/>
                      <a:tailEnd type="triangle" w="med" len="med"/>
                    </a:ln>
                    <a:effectLst/>
                  </p:spPr>
                  <p:txBody>
                    <a:bodyPr/>
                    <a:lstStyle/>
                    <a:p>
                      <a:endParaRPr lang="zh-CN" altLang="en-US"/>
                    </a:p>
                  </p:txBody>
                </p:sp>
                <p:sp>
                  <p:nvSpPr>
                    <p:cNvPr id="280" name="Line 82"/>
                    <p:cNvSpPr>
                      <a:spLocks noChangeShapeType="1"/>
                    </p:cNvSpPr>
                    <p:nvPr/>
                  </p:nvSpPr>
                  <p:spPr bwMode="auto">
                    <a:xfrm flipH="1" flipV="1">
                      <a:off x="612" y="436"/>
                      <a:ext cx="0" cy="3538"/>
                    </a:xfrm>
                    <a:prstGeom prst="line">
                      <a:avLst/>
                    </a:prstGeom>
                    <a:noFill/>
                    <a:ln w="38100">
                      <a:solidFill>
                        <a:schemeClr val="tx1"/>
                      </a:solidFill>
                      <a:round/>
                      <a:tailEnd type="triangle" w="med" len="med"/>
                    </a:ln>
                    <a:effectLst/>
                  </p:spPr>
                  <p:txBody>
                    <a:bodyPr/>
                    <a:lstStyle/>
                    <a:p>
                      <a:endParaRPr lang="zh-CN" altLang="en-US"/>
                    </a:p>
                  </p:txBody>
                </p:sp>
              </p:grpSp>
              <p:sp>
                <p:nvSpPr>
                  <p:cNvPr id="259" name="Text Box 84"/>
                  <p:cNvSpPr txBox="1">
                    <a:spLocks noChangeArrowheads="1"/>
                  </p:cNvSpPr>
                  <p:nvPr/>
                </p:nvSpPr>
                <p:spPr bwMode="auto">
                  <a:xfrm>
                    <a:off x="4692" y="3992"/>
                    <a:ext cx="1068" cy="784"/>
                  </a:xfrm>
                  <a:prstGeom prst="rect">
                    <a:avLst/>
                  </a:prstGeom>
                  <a:noFill/>
                  <a:ln w="25400">
                    <a:noFill/>
                    <a:prstDash val="dash"/>
                    <a:miter lim="800000"/>
                  </a:ln>
                  <a:effectLst/>
                </p:spPr>
                <p:txBody>
                  <a:bodyPr>
                    <a:spAutoFit/>
                  </a:bodyPr>
                  <a:lstStyle/>
                  <a:p>
                    <a:pPr algn="l" eaLnBrk="1" hangingPunct="1">
                      <a:spcBef>
                        <a:spcPct val="50000"/>
                      </a:spcBef>
                    </a:pPr>
                    <a:r>
                      <a:rPr lang="en-US" altLang="zh-CN" sz="2400" b="0">
                        <a:latin typeface="Arial" panose="020B0604020202020204" pitchFamily="34" charset="0"/>
                      </a:rPr>
                      <a:t>t/s</a:t>
                    </a:r>
                    <a:endParaRPr lang="en-US" altLang="zh-CN" sz="2400" b="0">
                      <a:latin typeface="Arial" panose="020B0604020202020204" pitchFamily="34" charset="0"/>
                    </a:endParaRPr>
                  </a:p>
                </p:txBody>
              </p:sp>
              <p:sp>
                <p:nvSpPr>
                  <p:cNvPr id="260" name="Text Box 85"/>
                  <p:cNvSpPr txBox="1">
                    <a:spLocks noChangeArrowheads="1"/>
                  </p:cNvSpPr>
                  <p:nvPr/>
                </p:nvSpPr>
                <p:spPr bwMode="auto">
                  <a:xfrm>
                    <a:off x="4060" y="3992"/>
                    <a:ext cx="408"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261" name="Text Box 86"/>
                  <p:cNvSpPr txBox="1">
                    <a:spLocks noChangeArrowheads="1"/>
                  </p:cNvSpPr>
                  <p:nvPr/>
                </p:nvSpPr>
                <p:spPr bwMode="auto">
                  <a:xfrm>
                    <a:off x="3153" y="3992"/>
                    <a:ext cx="634"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3</a:t>
                    </a:r>
                    <a:endParaRPr lang="en-US" altLang="zh-CN" sz="2000" b="0">
                      <a:latin typeface="Arial" panose="020B0604020202020204" pitchFamily="34" charset="0"/>
                    </a:endParaRPr>
                  </a:p>
                </p:txBody>
              </p:sp>
              <p:sp>
                <p:nvSpPr>
                  <p:cNvPr id="262" name="Text Box 87"/>
                  <p:cNvSpPr txBox="1">
                    <a:spLocks noChangeArrowheads="1"/>
                  </p:cNvSpPr>
                  <p:nvPr/>
                </p:nvSpPr>
                <p:spPr bwMode="auto">
                  <a:xfrm>
                    <a:off x="2245" y="3992"/>
                    <a:ext cx="680"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263" name="Text Box 88"/>
                  <p:cNvSpPr txBox="1">
                    <a:spLocks noChangeArrowheads="1"/>
                  </p:cNvSpPr>
                  <p:nvPr/>
                </p:nvSpPr>
                <p:spPr bwMode="auto">
                  <a:xfrm>
                    <a:off x="1340" y="3992"/>
                    <a:ext cx="452"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1</a:t>
                    </a:r>
                    <a:endParaRPr lang="en-US" altLang="zh-CN" sz="2000" b="0">
                      <a:latin typeface="Arial" panose="020B0604020202020204" pitchFamily="34" charset="0"/>
                    </a:endParaRPr>
                  </a:p>
                </p:txBody>
              </p:sp>
              <p:sp>
                <p:nvSpPr>
                  <p:cNvPr id="264" name="Text Box 89"/>
                  <p:cNvSpPr txBox="1">
                    <a:spLocks noChangeArrowheads="1"/>
                  </p:cNvSpPr>
                  <p:nvPr/>
                </p:nvSpPr>
                <p:spPr bwMode="auto">
                  <a:xfrm>
                    <a:off x="478" y="3992"/>
                    <a:ext cx="496"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0</a:t>
                    </a:r>
                    <a:endParaRPr lang="en-US" altLang="zh-CN" sz="2000" b="0">
                      <a:latin typeface="Arial" panose="020B0604020202020204" pitchFamily="34" charset="0"/>
                    </a:endParaRPr>
                  </a:p>
                </p:txBody>
              </p:sp>
              <p:sp>
                <p:nvSpPr>
                  <p:cNvPr id="265" name="Text Box 90"/>
                  <p:cNvSpPr txBox="1">
                    <a:spLocks noChangeArrowheads="1"/>
                  </p:cNvSpPr>
                  <p:nvPr/>
                </p:nvSpPr>
                <p:spPr bwMode="auto">
                  <a:xfrm>
                    <a:off x="79" y="3212"/>
                    <a:ext cx="408"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266" name="Text Box 91"/>
                  <p:cNvSpPr txBox="1">
                    <a:spLocks noChangeArrowheads="1"/>
                  </p:cNvSpPr>
                  <p:nvPr/>
                </p:nvSpPr>
                <p:spPr bwMode="auto">
                  <a:xfrm>
                    <a:off x="63" y="2679"/>
                    <a:ext cx="408"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267" name="Text Box 92"/>
                  <p:cNvSpPr txBox="1">
                    <a:spLocks noChangeArrowheads="1"/>
                  </p:cNvSpPr>
                  <p:nvPr/>
                </p:nvSpPr>
                <p:spPr bwMode="auto">
                  <a:xfrm>
                    <a:off x="79" y="2108"/>
                    <a:ext cx="408"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6</a:t>
                    </a:r>
                    <a:endParaRPr lang="en-US" altLang="zh-CN" sz="2000" b="0">
                      <a:latin typeface="Arial" panose="020B0604020202020204" pitchFamily="34" charset="0"/>
                    </a:endParaRPr>
                  </a:p>
                </p:txBody>
              </p:sp>
              <p:sp>
                <p:nvSpPr>
                  <p:cNvPr id="268" name="Text Box 93"/>
                  <p:cNvSpPr txBox="1">
                    <a:spLocks noChangeArrowheads="1"/>
                  </p:cNvSpPr>
                  <p:nvPr/>
                </p:nvSpPr>
                <p:spPr bwMode="auto">
                  <a:xfrm>
                    <a:off x="-79" y="985"/>
                    <a:ext cx="1028" cy="679"/>
                  </a:xfrm>
                  <a:prstGeom prst="rect">
                    <a:avLst/>
                  </a:prstGeom>
                  <a:noFill/>
                  <a:ln w="25400">
                    <a:noFill/>
                    <a:prstDash val="dash"/>
                    <a:miter lim="800000"/>
                  </a:ln>
                  <a:effectLst/>
                </p:spPr>
                <p:txBody>
                  <a:bodyPr wrap="square">
                    <a:spAutoFit/>
                  </a:bodyPr>
                  <a:lstStyle/>
                  <a:p>
                    <a:pPr algn="l" eaLnBrk="1" hangingPunct="1">
                      <a:spcBef>
                        <a:spcPct val="50000"/>
                      </a:spcBef>
                    </a:pPr>
                    <a:r>
                      <a:rPr lang="en-US" altLang="zh-CN" sz="2000" b="0">
                        <a:latin typeface="Arial" panose="020B0604020202020204" pitchFamily="34" charset="0"/>
                      </a:rPr>
                      <a:t>10</a:t>
                    </a:r>
                    <a:endParaRPr lang="en-US" altLang="zh-CN" sz="2000" b="0">
                      <a:latin typeface="Arial" panose="020B0604020202020204" pitchFamily="34" charset="0"/>
                    </a:endParaRPr>
                  </a:p>
                </p:txBody>
              </p:sp>
              <p:sp>
                <p:nvSpPr>
                  <p:cNvPr id="269" name="Text Box 94"/>
                  <p:cNvSpPr txBox="1">
                    <a:spLocks noChangeArrowheads="1"/>
                  </p:cNvSpPr>
                  <p:nvPr/>
                </p:nvSpPr>
                <p:spPr bwMode="auto">
                  <a:xfrm>
                    <a:off x="63" y="1500"/>
                    <a:ext cx="453" cy="679"/>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8</a:t>
                    </a:r>
                    <a:endParaRPr lang="en-US" altLang="zh-CN" sz="2000" b="0">
                      <a:latin typeface="Arial" panose="020B0604020202020204" pitchFamily="34" charset="0"/>
                    </a:endParaRPr>
                  </a:p>
                </p:txBody>
              </p:sp>
            </p:grpSp>
            <p:sp>
              <p:nvSpPr>
                <p:cNvPr id="253" name="Line 95"/>
                <p:cNvSpPr>
                  <a:spLocks noChangeShapeType="1"/>
                </p:cNvSpPr>
                <p:nvPr/>
              </p:nvSpPr>
              <p:spPr bwMode="auto">
                <a:xfrm flipH="1">
                  <a:off x="3334" y="1978"/>
                  <a:ext cx="0" cy="1814"/>
                </a:xfrm>
                <a:prstGeom prst="line">
                  <a:avLst/>
                </a:prstGeom>
                <a:noFill/>
                <a:ln w="25400">
                  <a:solidFill>
                    <a:schemeClr val="tx1"/>
                  </a:solidFill>
                  <a:prstDash val="dash"/>
                  <a:round/>
                </a:ln>
                <a:effectLst/>
              </p:spPr>
              <p:txBody>
                <a:bodyPr/>
                <a:lstStyle/>
                <a:p>
                  <a:endParaRPr lang="zh-CN" altLang="en-US"/>
                </a:p>
              </p:txBody>
            </p:sp>
            <p:sp>
              <p:nvSpPr>
                <p:cNvPr id="254" name="Line 96"/>
                <p:cNvSpPr>
                  <a:spLocks noChangeShapeType="1"/>
                </p:cNvSpPr>
                <p:nvPr/>
              </p:nvSpPr>
              <p:spPr bwMode="auto">
                <a:xfrm flipH="1">
                  <a:off x="2426" y="2522"/>
                  <a:ext cx="0" cy="1270"/>
                </a:xfrm>
                <a:prstGeom prst="line">
                  <a:avLst/>
                </a:prstGeom>
                <a:noFill/>
                <a:ln w="25400">
                  <a:solidFill>
                    <a:schemeClr val="tx1"/>
                  </a:solidFill>
                  <a:prstDash val="dash"/>
                  <a:round/>
                </a:ln>
                <a:effectLst/>
              </p:spPr>
              <p:txBody>
                <a:bodyPr/>
                <a:lstStyle/>
                <a:p>
                  <a:endParaRPr lang="zh-CN" altLang="en-US"/>
                </a:p>
              </p:txBody>
            </p:sp>
            <p:sp>
              <p:nvSpPr>
                <p:cNvPr id="255" name="Line 97"/>
                <p:cNvSpPr>
                  <a:spLocks noChangeShapeType="1"/>
                </p:cNvSpPr>
                <p:nvPr/>
              </p:nvSpPr>
              <p:spPr bwMode="auto">
                <a:xfrm flipH="1">
                  <a:off x="1519" y="3113"/>
                  <a:ext cx="0" cy="680"/>
                </a:xfrm>
                <a:prstGeom prst="line">
                  <a:avLst/>
                </a:prstGeom>
                <a:noFill/>
                <a:ln w="25400">
                  <a:solidFill>
                    <a:schemeClr val="tx1"/>
                  </a:solidFill>
                  <a:prstDash val="dash"/>
                  <a:round/>
                </a:ln>
                <a:effectLst/>
              </p:spPr>
              <p:txBody>
                <a:bodyPr/>
                <a:lstStyle/>
                <a:p>
                  <a:endParaRPr lang="zh-CN" altLang="en-US"/>
                </a:p>
              </p:txBody>
            </p:sp>
            <p:sp>
              <p:nvSpPr>
                <p:cNvPr id="256" name="Line 98"/>
                <p:cNvSpPr>
                  <a:spLocks noChangeShapeType="1"/>
                </p:cNvSpPr>
                <p:nvPr/>
              </p:nvSpPr>
              <p:spPr bwMode="auto">
                <a:xfrm flipH="1">
                  <a:off x="4241" y="1389"/>
                  <a:ext cx="0" cy="2404"/>
                </a:xfrm>
                <a:prstGeom prst="line">
                  <a:avLst/>
                </a:prstGeom>
                <a:noFill/>
                <a:ln w="25400">
                  <a:solidFill>
                    <a:schemeClr val="tx1"/>
                  </a:solidFill>
                  <a:prstDash val="dash"/>
                  <a:round/>
                </a:ln>
                <a:effectLst/>
              </p:spPr>
              <p:txBody>
                <a:bodyPr/>
                <a:lstStyle/>
                <a:p>
                  <a:endParaRPr lang="zh-CN" altLang="en-US"/>
                </a:p>
              </p:txBody>
            </p:sp>
          </p:grpSp>
          <p:sp>
            <p:nvSpPr>
              <p:cNvPr id="244" name="Line 99"/>
              <p:cNvSpPr>
                <a:spLocks noChangeShapeType="1"/>
              </p:cNvSpPr>
              <p:nvPr/>
            </p:nvSpPr>
            <p:spPr bwMode="auto">
              <a:xfrm flipH="1" flipV="1">
                <a:off x="3969" y="1389"/>
                <a:ext cx="0" cy="2585"/>
              </a:xfrm>
              <a:prstGeom prst="line">
                <a:avLst/>
              </a:prstGeom>
              <a:noFill/>
              <a:ln w="25400">
                <a:solidFill>
                  <a:schemeClr val="tx1"/>
                </a:solidFill>
                <a:prstDash val="dash"/>
                <a:round/>
              </a:ln>
              <a:effectLst/>
            </p:spPr>
            <p:txBody>
              <a:bodyPr/>
              <a:lstStyle/>
              <a:p>
                <a:endParaRPr lang="zh-CN" altLang="en-US"/>
              </a:p>
            </p:txBody>
          </p:sp>
          <p:sp>
            <p:nvSpPr>
              <p:cNvPr id="245" name="Line 100"/>
              <p:cNvSpPr>
                <a:spLocks noChangeShapeType="1"/>
              </p:cNvSpPr>
              <p:nvPr/>
            </p:nvSpPr>
            <p:spPr bwMode="auto">
              <a:xfrm flipH="1" flipV="1">
                <a:off x="3515" y="1661"/>
                <a:ext cx="0" cy="2313"/>
              </a:xfrm>
              <a:prstGeom prst="line">
                <a:avLst/>
              </a:prstGeom>
              <a:noFill/>
              <a:ln w="25400">
                <a:solidFill>
                  <a:schemeClr val="tx1"/>
                </a:solidFill>
                <a:prstDash val="dash"/>
                <a:round/>
              </a:ln>
              <a:effectLst/>
            </p:spPr>
            <p:txBody>
              <a:bodyPr/>
              <a:lstStyle/>
              <a:p>
                <a:endParaRPr lang="zh-CN" altLang="en-US"/>
              </a:p>
            </p:txBody>
          </p:sp>
          <p:sp>
            <p:nvSpPr>
              <p:cNvPr id="246" name="Line 101"/>
              <p:cNvSpPr>
                <a:spLocks noChangeShapeType="1"/>
              </p:cNvSpPr>
              <p:nvPr/>
            </p:nvSpPr>
            <p:spPr bwMode="auto">
              <a:xfrm flipH="1" flipV="1">
                <a:off x="3061" y="1933"/>
                <a:ext cx="0" cy="2041"/>
              </a:xfrm>
              <a:prstGeom prst="line">
                <a:avLst/>
              </a:prstGeom>
              <a:noFill/>
              <a:ln w="25400">
                <a:solidFill>
                  <a:schemeClr val="tx1"/>
                </a:solidFill>
                <a:prstDash val="dash"/>
                <a:round/>
              </a:ln>
              <a:effectLst/>
            </p:spPr>
            <p:txBody>
              <a:bodyPr/>
              <a:lstStyle/>
              <a:p>
                <a:endParaRPr lang="zh-CN" altLang="en-US"/>
              </a:p>
            </p:txBody>
          </p:sp>
          <p:sp>
            <p:nvSpPr>
              <p:cNvPr id="247" name="Line 102"/>
              <p:cNvSpPr>
                <a:spLocks noChangeShapeType="1"/>
              </p:cNvSpPr>
              <p:nvPr/>
            </p:nvSpPr>
            <p:spPr bwMode="auto">
              <a:xfrm flipH="1" flipV="1">
                <a:off x="2608" y="2251"/>
                <a:ext cx="0" cy="1723"/>
              </a:xfrm>
              <a:prstGeom prst="line">
                <a:avLst/>
              </a:prstGeom>
              <a:noFill/>
              <a:ln w="25400">
                <a:solidFill>
                  <a:schemeClr val="tx1"/>
                </a:solidFill>
                <a:prstDash val="dash"/>
                <a:round/>
              </a:ln>
              <a:effectLst/>
            </p:spPr>
            <p:txBody>
              <a:bodyPr/>
              <a:lstStyle/>
              <a:p>
                <a:endParaRPr lang="zh-CN" altLang="en-US"/>
              </a:p>
            </p:txBody>
          </p:sp>
          <p:sp>
            <p:nvSpPr>
              <p:cNvPr id="248" name="Line 103"/>
              <p:cNvSpPr>
                <a:spLocks noChangeShapeType="1"/>
              </p:cNvSpPr>
              <p:nvPr/>
            </p:nvSpPr>
            <p:spPr bwMode="auto">
              <a:xfrm flipH="1">
                <a:off x="2154" y="2523"/>
                <a:ext cx="0" cy="1451"/>
              </a:xfrm>
              <a:prstGeom prst="line">
                <a:avLst/>
              </a:prstGeom>
              <a:noFill/>
              <a:ln w="25400">
                <a:solidFill>
                  <a:schemeClr val="tx1"/>
                </a:solidFill>
                <a:prstDash val="dash"/>
                <a:round/>
              </a:ln>
              <a:effectLst/>
            </p:spPr>
            <p:txBody>
              <a:bodyPr/>
              <a:lstStyle/>
              <a:p>
                <a:endParaRPr lang="zh-CN" altLang="en-US"/>
              </a:p>
            </p:txBody>
          </p:sp>
          <p:sp>
            <p:nvSpPr>
              <p:cNvPr id="249" name="Line 104"/>
              <p:cNvSpPr>
                <a:spLocks noChangeShapeType="1"/>
              </p:cNvSpPr>
              <p:nvPr/>
            </p:nvSpPr>
            <p:spPr bwMode="auto">
              <a:xfrm flipH="1">
                <a:off x="1701" y="2842"/>
                <a:ext cx="0" cy="1179"/>
              </a:xfrm>
              <a:prstGeom prst="line">
                <a:avLst/>
              </a:prstGeom>
              <a:noFill/>
              <a:ln w="25400">
                <a:solidFill>
                  <a:schemeClr val="tx1"/>
                </a:solidFill>
                <a:prstDash val="dash"/>
                <a:round/>
              </a:ln>
              <a:effectLst/>
            </p:spPr>
            <p:txBody>
              <a:bodyPr/>
              <a:lstStyle/>
              <a:p>
                <a:endParaRPr lang="zh-CN" altLang="en-US"/>
              </a:p>
            </p:txBody>
          </p:sp>
          <p:sp>
            <p:nvSpPr>
              <p:cNvPr id="250" name="Line 105"/>
              <p:cNvSpPr>
                <a:spLocks noChangeShapeType="1"/>
              </p:cNvSpPr>
              <p:nvPr/>
            </p:nvSpPr>
            <p:spPr bwMode="auto">
              <a:xfrm flipH="1">
                <a:off x="1247" y="3114"/>
                <a:ext cx="0" cy="907"/>
              </a:xfrm>
              <a:prstGeom prst="line">
                <a:avLst/>
              </a:prstGeom>
              <a:noFill/>
              <a:ln w="25400">
                <a:solidFill>
                  <a:schemeClr val="tx1"/>
                </a:solidFill>
                <a:prstDash val="dash"/>
                <a:round/>
              </a:ln>
              <a:effectLst/>
            </p:spPr>
            <p:txBody>
              <a:bodyPr/>
              <a:lstStyle/>
              <a:p>
                <a:endParaRPr lang="zh-CN" altLang="en-US"/>
              </a:p>
            </p:txBody>
          </p:sp>
          <p:sp>
            <p:nvSpPr>
              <p:cNvPr id="251" name="Line 106"/>
              <p:cNvSpPr>
                <a:spLocks noChangeShapeType="1"/>
              </p:cNvSpPr>
              <p:nvPr/>
            </p:nvSpPr>
            <p:spPr bwMode="auto">
              <a:xfrm flipH="1">
                <a:off x="793" y="3422"/>
                <a:ext cx="0" cy="589"/>
              </a:xfrm>
              <a:prstGeom prst="line">
                <a:avLst/>
              </a:prstGeom>
              <a:noFill/>
              <a:ln w="25400">
                <a:solidFill>
                  <a:schemeClr val="tx1"/>
                </a:solidFill>
                <a:prstDash val="dash"/>
                <a:round/>
              </a:ln>
              <a:effectLst/>
            </p:spPr>
            <p:txBody>
              <a:bodyPr/>
              <a:lstStyle/>
              <a:p>
                <a:endParaRPr lang="zh-CN" altLang="en-US"/>
              </a:p>
            </p:txBody>
          </p:sp>
        </p:grpSp>
        <p:grpSp>
          <p:nvGrpSpPr>
            <p:cNvPr id="314" name="Group 140"/>
            <p:cNvGrpSpPr/>
            <p:nvPr/>
          </p:nvGrpSpPr>
          <p:grpSpPr>
            <a:xfrm>
              <a:off x="7558" y="2858"/>
              <a:ext cx="4085" cy="2770"/>
              <a:chOff x="1559" y="1478"/>
              <a:chExt cx="1746" cy="1292"/>
            </a:xfrm>
          </p:grpSpPr>
          <p:grpSp>
            <p:nvGrpSpPr>
              <p:cNvPr id="315" name="Group 141"/>
              <p:cNvGrpSpPr/>
              <p:nvPr/>
            </p:nvGrpSpPr>
            <p:grpSpPr>
              <a:xfrm>
                <a:off x="1559" y="1763"/>
                <a:ext cx="1285" cy="1007"/>
                <a:chOff x="1568" y="1755"/>
                <a:chExt cx="1285" cy="1007"/>
              </a:xfrm>
            </p:grpSpPr>
            <p:grpSp>
              <p:nvGrpSpPr>
                <p:cNvPr id="320" name="Group 142"/>
                <p:cNvGrpSpPr/>
                <p:nvPr/>
              </p:nvGrpSpPr>
              <p:grpSpPr>
                <a:xfrm>
                  <a:off x="1568" y="2053"/>
                  <a:ext cx="833" cy="708"/>
                  <a:chOff x="1567" y="2043"/>
                  <a:chExt cx="833" cy="708"/>
                </a:xfrm>
              </p:grpSpPr>
              <p:grpSp>
                <p:nvGrpSpPr>
                  <p:cNvPr id="325" name="Group 143"/>
                  <p:cNvGrpSpPr/>
                  <p:nvPr/>
                </p:nvGrpSpPr>
                <p:grpSpPr>
                  <a:xfrm>
                    <a:off x="1567" y="2330"/>
                    <a:ext cx="401" cy="412"/>
                    <a:chOff x="1567" y="2321"/>
                    <a:chExt cx="401" cy="412"/>
                  </a:xfrm>
                </p:grpSpPr>
                <p:sp>
                  <p:nvSpPr>
                    <p:cNvPr id="330" name="Rectangle 144"/>
                    <p:cNvSpPr>
                      <a:spLocks noChangeArrowheads="1"/>
                    </p:cNvSpPr>
                    <p:nvPr/>
                  </p:nvSpPr>
                  <p:spPr bwMode="auto">
                    <a:xfrm>
                      <a:off x="1567" y="2522"/>
                      <a:ext cx="96" cy="211"/>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31" name="Rectangle 145"/>
                    <p:cNvSpPr>
                      <a:spLocks noChangeArrowheads="1"/>
                    </p:cNvSpPr>
                    <p:nvPr/>
                  </p:nvSpPr>
                  <p:spPr bwMode="auto">
                    <a:xfrm>
                      <a:off x="1642" y="2464"/>
                      <a:ext cx="86" cy="269"/>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32" name="Rectangle 146"/>
                    <p:cNvSpPr>
                      <a:spLocks noChangeArrowheads="1"/>
                    </p:cNvSpPr>
                    <p:nvPr/>
                  </p:nvSpPr>
                  <p:spPr bwMode="auto">
                    <a:xfrm>
                      <a:off x="1728" y="2396"/>
                      <a:ext cx="125" cy="336"/>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333" name="Rectangle 147"/>
                    <p:cNvSpPr>
                      <a:spLocks noChangeArrowheads="1"/>
                    </p:cNvSpPr>
                    <p:nvPr/>
                  </p:nvSpPr>
                  <p:spPr bwMode="auto">
                    <a:xfrm>
                      <a:off x="1853" y="2321"/>
                      <a:ext cx="115" cy="412"/>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grpSp>
              <p:sp>
                <p:nvSpPr>
                  <p:cNvPr id="326" name="Rectangle 148"/>
                  <p:cNvSpPr>
                    <a:spLocks noChangeArrowheads="1"/>
                  </p:cNvSpPr>
                  <p:nvPr/>
                </p:nvSpPr>
                <p:spPr bwMode="auto">
                  <a:xfrm>
                    <a:off x="1968" y="2232"/>
                    <a:ext cx="96" cy="519"/>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27" name="Rectangle 149"/>
                  <p:cNvSpPr>
                    <a:spLocks noChangeArrowheads="1"/>
                  </p:cNvSpPr>
                  <p:nvPr/>
                </p:nvSpPr>
                <p:spPr bwMode="auto">
                  <a:xfrm>
                    <a:off x="2064" y="2186"/>
                    <a:ext cx="106" cy="557"/>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28" name="Rectangle 150"/>
                  <p:cNvSpPr>
                    <a:spLocks noChangeArrowheads="1"/>
                  </p:cNvSpPr>
                  <p:nvPr/>
                </p:nvSpPr>
                <p:spPr bwMode="auto">
                  <a:xfrm>
                    <a:off x="2160" y="2088"/>
                    <a:ext cx="134" cy="644"/>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29" name="Rectangle 151"/>
                  <p:cNvSpPr>
                    <a:spLocks noChangeArrowheads="1"/>
                  </p:cNvSpPr>
                  <p:nvPr/>
                </p:nvSpPr>
                <p:spPr bwMode="auto">
                  <a:xfrm>
                    <a:off x="2294" y="2043"/>
                    <a:ext cx="106" cy="701"/>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grpSp>
            <p:sp>
              <p:nvSpPr>
                <p:cNvPr id="321" name="Rectangle 152"/>
                <p:cNvSpPr>
                  <a:spLocks noChangeArrowheads="1"/>
                </p:cNvSpPr>
                <p:nvPr/>
              </p:nvSpPr>
              <p:spPr bwMode="auto">
                <a:xfrm>
                  <a:off x="2400" y="1986"/>
                  <a:ext cx="106" cy="768"/>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22" name="Rectangle 153"/>
                <p:cNvSpPr>
                  <a:spLocks noChangeArrowheads="1"/>
                </p:cNvSpPr>
                <p:nvPr/>
              </p:nvSpPr>
              <p:spPr bwMode="auto">
                <a:xfrm>
                  <a:off x="2506" y="1897"/>
                  <a:ext cx="105" cy="855"/>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323" name="Rectangle 154"/>
                <p:cNvSpPr>
                  <a:spLocks noChangeArrowheads="1"/>
                </p:cNvSpPr>
                <p:nvPr/>
              </p:nvSpPr>
              <p:spPr bwMode="auto">
                <a:xfrm>
                  <a:off x="2602" y="1840"/>
                  <a:ext cx="133" cy="922"/>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324" name="Rectangle 155"/>
                <p:cNvSpPr>
                  <a:spLocks noChangeArrowheads="1"/>
                </p:cNvSpPr>
                <p:nvPr/>
              </p:nvSpPr>
              <p:spPr bwMode="auto">
                <a:xfrm>
                  <a:off x="2747" y="1755"/>
                  <a:ext cx="106" cy="999"/>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grpSp>
          <p:sp>
            <p:nvSpPr>
              <p:cNvPr id="316" name="Rectangle 156"/>
              <p:cNvSpPr>
                <a:spLocks noChangeArrowheads="1"/>
              </p:cNvSpPr>
              <p:nvPr/>
            </p:nvSpPr>
            <p:spPr bwMode="auto">
              <a:xfrm>
                <a:off x="2843" y="1699"/>
                <a:ext cx="125" cy="1056"/>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17" name="Rectangle 157"/>
              <p:cNvSpPr>
                <a:spLocks noChangeArrowheads="1"/>
              </p:cNvSpPr>
              <p:nvPr/>
            </p:nvSpPr>
            <p:spPr bwMode="auto">
              <a:xfrm>
                <a:off x="2968" y="1651"/>
                <a:ext cx="106" cy="1104"/>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sp>
            <p:nvSpPr>
              <p:cNvPr id="318" name="Rectangle 158"/>
              <p:cNvSpPr>
                <a:spLocks noChangeArrowheads="1"/>
              </p:cNvSpPr>
              <p:nvPr/>
            </p:nvSpPr>
            <p:spPr bwMode="auto">
              <a:xfrm>
                <a:off x="3074" y="1563"/>
                <a:ext cx="115" cy="1191"/>
              </a:xfrm>
              <a:prstGeom prst="rect">
                <a:avLst/>
              </a:prstGeom>
              <a:solidFill>
                <a:srgbClr val="0000FF"/>
              </a:solidFill>
              <a:ln w="19050" algn="ctr">
                <a:solidFill>
                  <a:schemeClr val="tx1"/>
                </a:solidFill>
                <a:miter lim="800000"/>
              </a:ln>
              <a:effectLst/>
            </p:spPr>
            <p:txBody>
              <a:bodyPr wrap="square" lIns="90000" tIns="46800" rIns="90000" bIns="46800" anchor="ctr">
                <a:spAutoFit/>
              </a:bodyPr>
              <a:lstStyle/>
              <a:p>
                <a:endParaRPr lang="zh-CN" altLang="en-US"/>
              </a:p>
            </p:txBody>
          </p:sp>
          <p:sp>
            <p:nvSpPr>
              <p:cNvPr id="319" name="Rectangle 159"/>
              <p:cNvSpPr>
                <a:spLocks noChangeArrowheads="1"/>
              </p:cNvSpPr>
              <p:nvPr/>
            </p:nvSpPr>
            <p:spPr bwMode="auto">
              <a:xfrm>
                <a:off x="3189" y="1478"/>
                <a:ext cx="116" cy="1277"/>
              </a:xfrm>
              <a:prstGeom prst="rect">
                <a:avLst/>
              </a:prstGeom>
              <a:solidFill>
                <a:srgbClr val="0000FF"/>
              </a:solidFill>
              <a:ln w="19050" algn="ctr">
                <a:solidFill>
                  <a:schemeClr val="tx1"/>
                </a:solidFill>
                <a:miter lim="800000"/>
              </a:ln>
              <a:effectLst/>
            </p:spPr>
            <p:txBody>
              <a:bodyPr lIns="90000" tIns="46800" rIns="90000" bIns="46800" anchor="ctr">
                <a:spAutoFit/>
              </a:bodyPr>
              <a:lstStyle/>
              <a:p>
                <a:endParaRPr lang="zh-CN" altLang="en-US"/>
              </a:p>
            </p:txBody>
          </p:sp>
        </p:grpSp>
        <p:sp>
          <p:nvSpPr>
            <p:cNvPr id="3" name="Text Box 43"/>
            <p:cNvSpPr txBox="1">
              <a:spLocks noChangeArrowheads="1"/>
            </p:cNvSpPr>
            <p:nvPr/>
          </p:nvSpPr>
          <p:spPr bwMode="auto">
            <a:xfrm>
              <a:off x="7022" y="1476"/>
              <a:ext cx="2315" cy="839"/>
            </a:xfrm>
            <a:prstGeom prst="rect">
              <a:avLst/>
            </a:prstGeom>
            <a:noFill/>
            <a:ln w="25400">
              <a:noFill/>
              <a:prstDash val="dash"/>
              <a:miter lim="800000"/>
            </a:ln>
            <a:effectLst/>
          </p:spPr>
          <p:txBody>
            <a:bodyPr wrap="square">
              <a:spAutoFit/>
            </a:bodyPr>
            <a:lstStyle/>
            <a:p>
              <a:pPr>
                <a:spcBef>
                  <a:spcPct val="50000"/>
                </a:spcBef>
              </a:pPr>
              <a:r>
                <a:rPr lang="en-US" sz="2400" b="0">
                  <a:latin typeface="Times New Roman" panose="02020603050405020304" pitchFamily="18" charset="0"/>
                  <a:cs typeface="Times New Roman" panose="02020603050405020304" pitchFamily="18" charset="0"/>
                </a:rPr>
                <a:t>F</a:t>
              </a:r>
              <a:endParaRPr lang="en-US" sz="2400" b="0">
                <a:latin typeface="Times New Roman" panose="02020603050405020304" pitchFamily="18" charset="0"/>
                <a:cs typeface="Times New Roman" panose="02020603050405020304" pitchFamily="18" charset="0"/>
              </a:endParaRPr>
            </a:p>
          </p:txBody>
        </p:sp>
      </p:grpSp>
      <p:grpSp>
        <p:nvGrpSpPr>
          <p:cNvPr id="11" name="组合 10"/>
          <p:cNvGrpSpPr/>
          <p:nvPr/>
        </p:nvGrpSpPr>
        <p:grpSpPr>
          <a:xfrm>
            <a:off x="8489758" y="1802130"/>
            <a:ext cx="3138362" cy="2467665"/>
            <a:chOff x="13261" y="1644"/>
            <a:chExt cx="6134" cy="4480"/>
          </a:xfrm>
        </p:grpSpPr>
        <p:grpSp>
          <p:nvGrpSpPr>
            <p:cNvPr id="76" name="Group 70"/>
            <p:cNvGrpSpPr/>
            <p:nvPr/>
          </p:nvGrpSpPr>
          <p:grpSpPr>
            <a:xfrm>
              <a:off x="13261" y="1949"/>
              <a:ext cx="6134" cy="4175"/>
              <a:chOff x="-396" y="436"/>
              <a:chExt cx="6156" cy="4302"/>
            </a:xfrm>
          </p:grpSpPr>
          <p:grpSp>
            <p:nvGrpSpPr>
              <p:cNvPr id="81" name="Group 71"/>
              <p:cNvGrpSpPr/>
              <p:nvPr/>
            </p:nvGrpSpPr>
            <p:grpSpPr>
              <a:xfrm>
                <a:off x="567" y="436"/>
                <a:ext cx="4763" cy="3538"/>
                <a:chOff x="612" y="436"/>
                <a:chExt cx="4763" cy="3538"/>
              </a:xfrm>
            </p:grpSpPr>
            <p:sp>
              <p:nvSpPr>
                <p:cNvPr id="94" name="Line 72"/>
                <p:cNvSpPr>
                  <a:spLocks noChangeShapeType="1"/>
                </p:cNvSpPr>
                <p:nvPr/>
              </p:nvSpPr>
              <p:spPr bwMode="auto">
                <a:xfrm flipH="1">
                  <a:off x="4241" y="1253"/>
                  <a:ext cx="0" cy="2721"/>
                </a:xfrm>
                <a:prstGeom prst="line">
                  <a:avLst/>
                </a:prstGeom>
                <a:noFill/>
                <a:ln w="25400">
                  <a:solidFill>
                    <a:schemeClr val="tx1"/>
                  </a:solidFill>
                  <a:prstDash val="dash"/>
                  <a:round/>
                </a:ln>
                <a:effectLst/>
              </p:spPr>
              <p:txBody>
                <a:bodyPr/>
                <a:lstStyle/>
                <a:p>
                  <a:endParaRPr lang="zh-CN" altLang="en-US"/>
                </a:p>
              </p:txBody>
            </p:sp>
            <p:sp>
              <p:nvSpPr>
                <p:cNvPr id="102" name="Line 80"/>
                <p:cNvSpPr>
                  <a:spLocks noChangeShapeType="1"/>
                </p:cNvSpPr>
                <p:nvPr/>
              </p:nvSpPr>
              <p:spPr bwMode="auto">
                <a:xfrm flipV="1">
                  <a:off x="612" y="981"/>
                  <a:ext cx="4037" cy="2540"/>
                </a:xfrm>
                <a:prstGeom prst="line">
                  <a:avLst/>
                </a:prstGeom>
                <a:noFill/>
                <a:ln w="38100">
                  <a:solidFill>
                    <a:schemeClr val="tx1"/>
                  </a:solidFill>
                  <a:round/>
                </a:ln>
                <a:effectLst/>
              </p:spPr>
              <p:txBody>
                <a:bodyPr/>
                <a:lstStyle/>
                <a:p>
                  <a:endParaRPr lang="zh-CN" altLang="en-US"/>
                </a:p>
              </p:txBody>
            </p:sp>
            <p:sp>
              <p:nvSpPr>
                <p:cNvPr id="103" name="Line 81"/>
                <p:cNvSpPr>
                  <a:spLocks noChangeShapeType="1"/>
                </p:cNvSpPr>
                <p:nvPr/>
              </p:nvSpPr>
              <p:spPr bwMode="auto">
                <a:xfrm>
                  <a:off x="612" y="3974"/>
                  <a:ext cx="4763" cy="0"/>
                </a:xfrm>
                <a:prstGeom prst="line">
                  <a:avLst/>
                </a:prstGeom>
                <a:noFill/>
                <a:ln w="38100">
                  <a:solidFill>
                    <a:schemeClr val="tx1"/>
                  </a:solidFill>
                  <a:round/>
                  <a:tailEnd type="triangle" w="med" len="med"/>
                </a:ln>
                <a:effectLst/>
              </p:spPr>
              <p:txBody>
                <a:bodyPr/>
                <a:lstStyle/>
                <a:p>
                  <a:endParaRPr lang="zh-CN" altLang="en-US"/>
                </a:p>
              </p:txBody>
            </p:sp>
            <p:sp>
              <p:nvSpPr>
                <p:cNvPr id="104" name="Line 82"/>
                <p:cNvSpPr>
                  <a:spLocks noChangeShapeType="1"/>
                </p:cNvSpPr>
                <p:nvPr/>
              </p:nvSpPr>
              <p:spPr bwMode="auto">
                <a:xfrm flipH="1" flipV="1">
                  <a:off x="612" y="436"/>
                  <a:ext cx="0" cy="3538"/>
                </a:xfrm>
                <a:prstGeom prst="line">
                  <a:avLst/>
                </a:prstGeom>
                <a:noFill/>
                <a:ln w="38100">
                  <a:solidFill>
                    <a:schemeClr val="tx1"/>
                  </a:solidFill>
                  <a:round/>
                  <a:tailEnd type="triangle" w="med" len="med"/>
                </a:ln>
                <a:effectLst/>
              </p:spPr>
              <p:txBody>
                <a:bodyPr/>
                <a:lstStyle/>
                <a:p>
                  <a:endParaRPr lang="zh-CN" altLang="en-US"/>
                </a:p>
              </p:txBody>
            </p:sp>
          </p:grpSp>
          <p:sp>
            <p:nvSpPr>
              <p:cNvPr id="83" name="Text Box 84"/>
              <p:cNvSpPr txBox="1">
                <a:spLocks noChangeArrowheads="1"/>
              </p:cNvSpPr>
              <p:nvPr/>
            </p:nvSpPr>
            <p:spPr bwMode="auto">
              <a:xfrm>
                <a:off x="4692" y="3992"/>
                <a:ext cx="1068"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t/s</a:t>
                </a:r>
                <a:endParaRPr lang="en-US" altLang="zh-CN" sz="2000" b="0">
                  <a:latin typeface="Arial" panose="020B0604020202020204" pitchFamily="34" charset="0"/>
                </a:endParaRPr>
              </a:p>
            </p:txBody>
          </p:sp>
          <p:sp>
            <p:nvSpPr>
              <p:cNvPr id="84" name="Text Box 85"/>
              <p:cNvSpPr txBox="1">
                <a:spLocks noChangeArrowheads="1"/>
              </p:cNvSpPr>
              <p:nvPr/>
            </p:nvSpPr>
            <p:spPr bwMode="auto">
              <a:xfrm>
                <a:off x="4060" y="3992"/>
                <a:ext cx="408"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85" name="Text Box 86"/>
              <p:cNvSpPr txBox="1">
                <a:spLocks noChangeArrowheads="1"/>
              </p:cNvSpPr>
              <p:nvPr/>
            </p:nvSpPr>
            <p:spPr bwMode="auto">
              <a:xfrm>
                <a:off x="3153" y="3992"/>
                <a:ext cx="634"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3</a:t>
                </a:r>
                <a:endParaRPr lang="en-US" altLang="zh-CN" sz="2000" b="0">
                  <a:latin typeface="Arial" panose="020B0604020202020204" pitchFamily="34" charset="0"/>
                </a:endParaRPr>
              </a:p>
            </p:txBody>
          </p:sp>
          <p:sp>
            <p:nvSpPr>
              <p:cNvPr id="86" name="Text Box 87"/>
              <p:cNvSpPr txBox="1">
                <a:spLocks noChangeArrowheads="1"/>
              </p:cNvSpPr>
              <p:nvPr/>
            </p:nvSpPr>
            <p:spPr bwMode="auto">
              <a:xfrm>
                <a:off x="2245" y="3992"/>
                <a:ext cx="680"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87" name="Text Box 88"/>
              <p:cNvSpPr txBox="1">
                <a:spLocks noChangeArrowheads="1"/>
              </p:cNvSpPr>
              <p:nvPr/>
            </p:nvSpPr>
            <p:spPr bwMode="auto">
              <a:xfrm>
                <a:off x="1340" y="3992"/>
                <a:ext cx="452"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1</a:t>
                </a:r>
                <a:endParaRPr lang="en-US" altLang="zh-CN" sz="2000" b="0">
                  <a:latin typeface="Arial" panose="020B0604020202020204" pitchFamily="34" charset="0"/>
                </a:endParaRPr>
              </a:p>
            </p:txBody>
          </p:sp>
          <p:sp>
            <p:nvSpPr>
              <p:cNvPr id="88" name="Text Box 89"/>
              <p:cNvSpPr txBox="1">
                <a:spLocks noChangeArrowheads="1"/>
              </p:cNvSpPr>
              <p:nvPr/>
            </p:nvSpPr>
            <p:spPr bwMode="auto">
              <a:xfrm>
                <a:off x="478" y="3992"/>
                <a:ext cx="496"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0</a:t>
                </a:r>
                <a:endParaRPr lang="en-US" altLang="zh-CN" sz="2000" b="0">
                  <a:latin typeface="Arial" panose="020B0604020202020204" pitchFamily="34" charset="0"/>
                </a:endParaRPr>
              </a:p>
            </p:txBody>
          </p:sp>
          <p:sp>
            <p:nvSpPr>
              <p:cNvPr id="89" name="Text Box 90"/>
              <p:cNvSpPr txBox="1">
                <a:spLocks noChangeArrowheads="1"/>
              </p:cNvSpPr>
              <p:nvPr/>
            </p:nvSpPr>
            <p:spPr bwMode="auto">
              <a:xfrm>
                <a:off x="-145" y="3356"/>
                <a:ext cx="408"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2</a:t>
                </a:r>
                <a:endParaRPr lang="en-US" altLang="zh-CN" sz="2000" b="0">
                  <a:latin typeface="Arial" panose="020B0604020202020204" pitchFamily="34" charset="0"/>
                </a:endParaRPr>
              </a:p>
            </p:txBody>
          </p:sp>
          <p:sp>
            <p:nvSpPr>
              <p:cNvPr id="90" name="Text Box 91"/>
              <p:cNvSpPr txBox="1">
                <a:spLocks noChangeArrowheads="1"/>
              </p:cNvSpPr>
              <p:nvPr/>
            </p:nvSpPr>
            <p:spPr bwMode="auto">
              <a:xfrm>
                <a:off x="-164" y="2839"/>
                <a:ext cx="408"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4</a:t>
                </a:r>
                <a:endParaRPr lang="en-US" altLang="zh-CN" sz="2000" b="0">
                  <a:latin typeface="Arial" panose="020B0604020202020204" pitchFamily="34" charset="0"/>
                </a:endParaRPr>
              </a:p>
            </p:txBody>
          </p:sp>
          <p:sp>
            <p:nvSpPr>
              <p:cNvPr id="91" name="Text Box 92"/>
              <p:cNvSpPr txBox="1">
                <a:spLocks noChangeArrowheads="1"/>
              </p:cNvSpPr>
              <p:nvPr/>
            </p:nvSpPr>
            <p:spPr bwMode="auto">
              <a:xfrm>
                <a:off x="-164" y="2252"/>
                <a:ext cx="408"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6</a:t>
                </a:r>
                <a:endParaRPr lang="en-US" altLang="zh-CN" sz="2000" b="0">
                  <a:latin typeface="Arial" panose="020B0604020202020204" pitchFamily="34" charset="0"/>
                </a:endParaRPr>
              </a:p>
            </p:txBody>
          </p:sp>
          <p:sp>
            <p:nvSpPr>
              <p:cNvPr id="92" name="Text Box 93"/>
              <p:cNvSpPr txBox="1">
                <a:spLocks noChangeArrowheads="1"/>
              </p:cNvSpPr>
              <p:nvPr/>
            </p:nvSpPr>
            <p:spPr bwMode="auto">
              <a:xfrm>
                <a:off x="-396" y="1069"/>
                <a:ext cx="1092" cy="746"/>
              </a:xfrm>
              <a:prstGeom prst="rect">
                <a:avLst/>
              </a:prstGeom>
              <a:noFill/>
              <a:ln w="25400">
                <a:noFill/>
                <a:prstDash val="dash"/>
                <a:miter lim="800000"/>
              </a:ln>
              <a:effectLst/>
            </p:spPr>
            <p:txBody>
              <a:bodyPr wrap="square">
                <a:spAutoFit/>
              </a:bodyPr>
              <a:lstStyle/>
              <a:p>
                <a:pPr algn="l" eaLnBrk="1" hangingPunct="1">
                  <a:spcBef>
                    <a:spcPct val="50000"/>
                  </a:spcBef>
                </a:pPr>
                <a:r>
                  <a:rPr lang="en-US" altLang="zh-CN" sz="2000" b="0">
                    <a:latin typeface="Arial" panose="020B0604020202020204" pitchFamily="34" charset="0"/>
                  </a:rPr>
                  <a:t>10</a:t>
                </a:r>
                <a:endParaRPr lang="en-US" altLang="zh-CN" sz="2000" b="0">
                  <a:latin typeface="Arial" panose="020B0604020202020204" pitchFamily="34" charset="0"/>
                </a:endParaRPr>
              </a:p>
            </p:txBody>
          </p:sp>
          <p:sp>
            <p:nvSpPr>
              <p:cNvPr id="93" name="Text Box 94"/>
              <p:cNvSpPr txBox="1">
                <a:spLocks noChangeArrowheads="1"/>
              </p:cNvSpPr>
              <p:nvPr/>
            </p:nvSpPr>
            <p:spPr bwMode="auto">
              <a:xfrm>
                <a:off x="-202" y="1660"/>
                <a:ext cx="453" cy="746"/>
              </a:xfrm>
              <a:prstGeom prst="rect">
                <a:avLst/>
              </a:prstGeom>
              <a:noFill/>
              <a:ln w="25400">
                <a:noFill/>
                <a:prstDash val="dash"/>
                <a:miter lim="800000"/>
              </a:ln>
              <a:effectLst/>
            </p:spPr>
            <p:txBody>
              <a:bodyPr>
                <a:spAutoFit/>
              </a:bodyPr>
              <a:lstStyle/>
              <a:p>
                <a:pPr algn="l" eaLnBrk="1" hangingPunct="1">
                  <a:spcBef>
                    <a:spcPct val="50000"/>
                  </a:spcBef>
                </a:pPr>
                <a:r>
                  <a:rPr lang="en-US" altLang="zh-CN" sz="2000" b="0">
                    <a:latin typeface="Arial" panose="020B0604020202020204" pitchFamily="34" charset="0"/>
                  </a:rPr>
                  <a:t>8</a:t>
                </a:r>
                <a:endParaRPr lang="en-US" altLang="zh-CN" sz="2000" b="0">
                  <a:latin typeface="Arial" panose="020B0604020202020204" pitchFamily="34" charset="0"/>
                </a:endParaRPr>
              </a:p>
            </p:txBody>
          </p:sp>
        </p:grpSp>
        <p:sp>
          <p:nvSpPr>
            <p:cNvPr id="306" name="AutoShape 81"/>
            <p:cNvSpPr>
              <a:spLocks noChangeArrowheads="1"/>
            </p:cNvSpPr>
            <p:nvPr/>
          </p:nvSpPr>
          <p:spPr bwMode="auto">
            <a:xfrm flipH="1">
              <a:off x="14212" y="2464"/>
              <a:ext cx="4100" cy="2445"/>
            </a:xfrm>
            <a:prstGeom prst="rtTriangle">
              <a:avLst/>
            </a:prstGeom>
            <a:solidFill>
              <a:srgbClr val="0000FF"/>
            </a:solidFill>
            <a:ln w="25400">
              <a:noFill/>
              <a:miter lim="800000"/>
            </a:ln>
            <a:effectLst/>
          </p:spPr>
          <p:txBody>
            <a:bodyPr wrap="none" anchor="ctr"/>
            <a:lstStyle/>
            <a:p>
              <a:endParaRPr lang="zh-CN" altLang="en-US" sz="1400"/>
            </a:p>
          </p:txBody>
        </p:sp>
        <p:sp>
          <p:nvSpPr>
            <p:cNvPr id="307" name="Rectangle 82"/>
            <p:cNvSpPr>
              <a:spLocks noChangeArrowheads="1"/>
            </p:cNvSpPr>
            <p:nvPr/>
          </p:nvSpPr>
          <p:spPr bwMode="auto">
            <a:xfrm>
              <a:off x="14244" y="4865"/>
              <a:ext cx="4082" cy="485"/>
            </a:xfrm>
            <a:prstGeom prst="rect">
              <a:avLst/>
            </a:prstGeom>
            <a:solidFill>
              <a:srgbClr val="0000FF"/>
            </a:solidFill>
            <a:ln w="19050" algn="ctr">
              <a:noFill/>
              <a:miter lim="800000"/>
            </a:ln>
            <a:effectLst/>
          </p:spPr>
          <p:txBody>
            <a:bodyPr wrap="square" lIns="90000" tIns="46800" rIns="90000" bIns="46800" anchor="ctr">
              <a:spAutoFit/>
            </a:bodyPr>
            <a:lstStyle/>
            <a:p>
              <a:endParaRPr lang="zh-CN" altLang="en-US" sz="1400"/>
            </a:p>
          </p:txBody>
        </p:sp>
        <p:sp>
          <p:nvSpPr>
            <p:cNvPr id="10" name="Text Box 43"/>
            <p:cNvSpPr txBox="1">
              <a:spLocks noChangeArrowheads="1"/>
            </p:cNvSpPr>
            <p:nvPr/>
          </p:nvSpPr>
          <p:spPr bwMode="auto">
            <a:xfrm>
              <a:off x="13368" y="1644"/>
              <a:ext cx="2315" cy="836"/>
            </a:xfrm>
            <a:prstGeom prst="rect">
              <a:avLst/>
            </a:prstGeom>
            <a:noFill/>
            <a:ln w="25400">
              <a:noFill/>
              <a:prstDash val="dash"/>
              <a:miter lim="800000"/>
            </a:ln>
            <a:effectLst/>
          </p:spPr>
          <p:txBody>
            <a:bodyPr wrap="square">
              <a:spAutoFit/>
            </a:bodyPr>
            <a:lstStyle/>
            <a:p>
              <a:pPr>
                <a:spcBef>
                  <a:spcPct val="50000"/>
                </a:spcBef>
              </a:pPr>
              <a:r>
                <a:rPr lang="en-US" sz="2400" b="0">
                  <a:latin typeface="Times New Roman" panose="02020603050405020304" pitchFamily="18" charset="0"/>
                  <a:cs typeface="Times New Roman" panose="02020603050405020304" pitchFamily="18" charset="0"/>
                </a:rPr>
                <a:t>F</a:t>
              </a:r>
              <a:endParaRPr lang="en-US" sz="2400" b="0">
                <a:latin typeface="Times New Roman" panose="02020603050405020304" pitchFamily="18" charset="0"/>
                <a:cs typeface="Times New Roman" panose="02020603050405020304" pitchFamily="18" charset="0"/>
              </a:endParaRPr>
            </a:p>
          </p:txBody>
        </p:sp>
      </p:grpSp>
      <p:sp>
        <p:nvSpPr>
          <p:cNvPr id="14" name="矩形 13"/>
          <p:cNvSpPr/>
          <p:nvPr/>
        </p:nvSpPr>
        <p:spPr>
          <a:xfrm>
            <a:off x="290830" y="657860"/>
            <a:ext cx="2383155" cy="454660"/>
          </a:xfrm>
          <a:prstGeom prst="rect">
            <a:avLst/>
          </a:prstGeom>
          <a:gradFill>
            <a:gsLst>
              <a:gs pos="0">
                <a:srgbClr val="B4DEFA"/>
              </a:gs>
              <a:gs pos="50000">
                <a:schemeClr val="accent1">
                  <a:tint val="44500"/>
                  <a:satMod val="160000"/>
                </a:schemeClr>
              </a:gs>
              <a:gs pos="100000">
                <a:schemeClr val="accent1">
                  <a:tint val="23500"/>
                  <a:satMod val="160000"/>
                </a:schemeClr>
              </a:gs>
            </a:gsLst>
            <a:lin ang="5400000" scaled="0"/>
          </a:gradFill>
          <a:ln>
            <a:noFill/>
          </a:ln>
          <a:effectLst>
            <a:outerShdw blurRad="50800" dist="101600" dir="3600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r>
              <a:rPr lang="zh-CN" altLang="en-US" sz="2000" b="1">
                <a:solidFill>
                  <a:schemeClr val="tx1"/>
                </a:solidFill>
              </a:rPr>
              <a:t>一段时间内的变力</a:t>
            </a:r>
            <a:endParaRPr lang="en-US" altLang="zh-CN" sz="2000" b="1">
              <a:solidFill>
                <a:schemeClr val="tx1"/>
              </a:solidFill>
            </a:endParaRPr>
          </a:p>
        </p:txBody>
      </p:sp>
      <p:sp>
        <p:nvSpPr>
          <p:cNvPr id="15" name="右箭头 14"/>
          <p:cNvSpPr/>
          <p:nvPr/>
        </p:nvSpPr>
        <p:spPr>
          <a:xfrm>
            <a:off x="3020060" y="758190"/>
            <a:ext cx="1210945" cy="254000"/>
          </a:xfrm>
          <a:prstGeom prst="rightArrow">
            <a:avLst/>
          </a:prstGeom>
          <a:gradFill>
            <a:gsLst>
              <a:gs pos="0">
                <a:schemeClr val="accent2">
                  <a:lumMod val="50000"/>
                </a:schemeClr>
              </a:gs>
              <a:gs pos="50000">
                <a:schemeClr val="accent1">
                  <a:tint val="44500"/>
                  <a:satMod val="160000"/>
                </a:schemeClr>
              </a:gs>
              <a:gs pos="100000">
                <a:srgbClr val="C00000"/>
              </a:gs>
            </a:gsLst>
            <a:lin ang="5400000" scaled="0"/>
          </a:gradFill>
          <a:ln>
            <a:noFill/>
          </a:ln>
          <a:effectLst>
            <a:outerShdw blurRad="152400" dist="50800" dir="54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4497070" y="577850"/>
            <a:ext cx="2647315" cy="734060"/>
          </a:xfrm>
          <a:prstGeom prst="rect">
            <a:avLst/>
          </a:prstGeom>
          <a:solidFill>
            <a:schemeClr val="accent1">
              <a:lumMod val="20000"/>
              <a:lumOff val="80000"/>
            </a:schemeClr>
          </a:solidFill>
          <a:ln>
            <a:noFill/>
          </a:ln>
          <a:effectLst>
            <a:outerShdw blurRad="50800" dist="101600" dir="3600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r>
              <a:rPr lang="zh-CN" altLang="en-US" sz="2000" b="1">
                <a:solidFill>
                  <a:schemeClr val="tx1"/>
                </a:solidFill>
              </a:rPr>
              <a:t>近似认为物体在每一时段以受到某一恒力</a:t>
            </a:r>
            <a:endParaRPr lang="zh-CN" altLang="en-US" sz="2000" b="1">
              <a:solidFill>
                <a:schemeClr val="tx1"/>
              </a:solidFill>
            </a:endParaRPr>
          </a:p>
        </p:txBody>
      </p:sp>
      <p:sp>
        <p:nvSpPr>
          <p:cNvPr id="19" name="右箭头 18"/>
          <p:cNvSpPr/>
          <p:nvPr/>
        </p:nvSpPr>
        <p:spPr>
          <a:xfrm>
            <a:off x="7724140" y="772795"/>
            <a:ext cx="1210945" cy="254000"/>
          </a:xfrm>
          <a:prstGeom prst="rightArrow">
            <a:avLst/>
          </a:prstGeom>
          <a:gradFill>
            <a:gsLst>
              <a:gs pos="0">
                <a:schemeClr val="accent2">
                  <a:lumMod val="50000"/>
                </a:schemeClr>
              </a:gs>
              <a:gs pos="50000">
                <a:schemeClr val="accent1">
                  <a:tint val="44500"/>
                  <a:satMod val="160000"/>
                </a:schemeClr>
              </a:gs>
              <a:gs pos="100000">
                <a:srgbClr val="C00000"/>
              </a:gs>
            </a:gsLst>
            <a:lin ang="5400000" scaled="0"/>
          </a:gradFill>
          <a:ln>
            <a:noFill/>
          </a:ln>
          <a:effectLst>
            <a:outerShdw blurRad="152400" dist="50800" dir="54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9280525" y="610235"/>
            <a:ext cx="1829435" cy="669290"/>
          </a:xfrm>
          <a:prstGeom prst="rect">
            <a:avLst/>
          </a:prstGeom>
          <a:gradFill>
            <a:gsLst>
              <a:gs pos="0">
                <a:srgbClr val="B4DEFA"/>
              </a:gs>
              <a:gs pos="50000">
                <a:schemeClr val="accent1">
                  <a:tint val="44500"/>
                  <a:satMod val="160000"/>
                </a:schemeClr>
              </a:gs>
              <a:gs pos="100000">
                <a:schemeClr val="accent1">
                  <a:tint val="23500"/>
                  <a:satMod val="160000"/>
                </a:schemeClr>
              </a:gs>
            </a:gsLst>
            <a:lin ang="5400000" scaled="0"/>
          </a:gradFill>
          <a:ln>
            <a:noFill/>
          </a:ln>
          <a:effectLst>
            <a:outerShdw blurRad="50800" dist="101600" dir="3600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r>
              <a:rPr lang="zh-CN" altLang="en-US" sz="2000" b="1">
                <a:solidFill>
                  <a:schemeClr val="tx1"/>
                </a:solidFill>
              </a:rPr>
              <a:t>一段时间内的变力的冲量</a:t>
            </a:r>
            <a:endParaRPr lang="zh-CN" altLang="en-US" sz="2000" b="1">
              <a:solidFill>
                <a:schemeClr val="tx1"/>
              </a:solidFill>
            </a:endParaRPr>
          </a:p>
        </p:txBody>
      </p:sp>
      <p:sp>
        <p:nvSpPr>
          <p:cNvPr id="21" name="TextBox 7"/>
          <p:cNvSpPr txBox="1"/>
          <p:nvPr/>
        </p:nvSpPr>
        <p:spPr>
          <a:xfrm>
            <a:off x="7656831" y="961729"/>
            <a:ext cx="1874520" cy="398780"/>
          </a:xfrm>
          <a:prstGeom prst="rect">
            <a:avLst/>
          </a:prstGeom>
          <a:noFill/>
        </p:spPr>
        <p:txBody>
          <a:bodyPr wrap="square" rtlCol="0">
            <a:spAutoFit/>
          </a:bodyPr>
          <a:lstStyle/>
          <a:p>
            <a:r>
              <a:rPr lang="zh-CN" altLang="en-US" sz="2000" b="1">
                <a:solidFill>
                  <a:srgbClr val="C00000"/>
                </a:solidFill>
              </a:rPr>
              <a:t>微分求和</a:t>
            </a:r>
            <a:endParaRPr lang="zh-CN" altLang="en-US" sz="2000" b="1">
              <a:solidFill>
                <a:srgbClr val="C00000"/>
              </a:solidFill>
            </a:endParaRPr>
          </a:p>
        </p:txBody>
      </p:sp>
      <p:sp>
        <p:nvSpPr>
          <p:cNvPr id="22" name="右箭头 21"/>
          <p:cNvSpPr/>
          <p:nvPr/>
        </p:nvSpPr>
        <p:spPr>
          <a:xfrm>
            <a:off x="3143885" y="2854960"/>
            <a:ext cx="711835" cy="138430"/>
          </a:xfrm>
          <a:prstGeom prst="rightArrow">
            <a:avLst/>
          </a:prstGeom>
          <a:gradFill>
            <a:gsLst>
              <a:gs pos="0">
                <a:srgbClr val="E30000"/>
              </a:gs>
              <a:gs pos="100000">
                <a:srgbClr val="760303"/>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右箭头 22"/>
          <p:cNvSpPr/>
          <p:nvPr/>
        </p:nvSpPr>
        <p:spPr>
          <a:xfrm>
            <a:off x="7423785" y="2860040"/>
            <a:ext cx="711835" cy="138430"/>
          </a:xfrm>
          <a:prstGeom prst="rightArrow">
            <a:avLst/>
          </a:prstGeom>
          <a:gradFill>
            <a:gsLst>
              <a:gs pos="0">
                <a:srgbClr val="E30000"/>
              </a:gs>
              <a:gs pos="100000">
                <a:srgbClr val="760303"/>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AutoShape 87"/>
          <p:cNvSpPr>
            <a:spLocks noChangeArrowheads="1"/>
          </p:cNvSpPr>
          <p:nvPr/>
        </p:nvSpPr>
        <p:spPr bwMode="auto">
          <a:xfrm>
            <a:off x="217170" y="4422775"/>
            <a:ext cx="2743200" cy="1828800"/>
          </a:xfrm>
          <a:prstGeom prst="irregularSeal2">
            <a:avLst/>
          </a:prstGeom>
          <a:solidFill>
            <a:srgbClr val="FFFF00"/>
          </a:solidFill>
          <a:ln w="9525">
            <a:solidFill>
              <a:srgbClr val="FF0000"/>
            </a:solidFill>
            <a:miter lim="800000"/>
          </a:ln>
          <a:effectLst/>
        </p:spPr>
        <p:txBody>
          <a:bodyPr wrap="none" anchor="ctr"/>
          <a:lstStyle/>
          <a:p>
            <a:pPr algn="ctr" eaLnBrk="1" hangingPunct="1"/>
            <a:r>
              <a:rPr kumimoji="1" lang="zh-CN" altLang="en-US" sz="3200">
                <a:solidFill>
                  <a:srgbClr val="CC0000"/>
                </a:solidFill>
                <a:latin typeface="Times New Roman" panose="02020603050405020304" pitchFamily="18" charset="0"/>
                <a:ea typeface="宋体" panose="02010600030101010101" pitchFamily="2" charset="-122"/>
              </a:rPr>
              <a:t>微元法</a:t>
            </a:r>
            <a:endParaRPr kumimoji="1" lang="zh-CN" altLang="en-US" sz="3200">
              <a:solidFill>
                <a:srgbClr val="CC0000"/>
              </a:solidFill>
              <a:latin typeface="Times New Roman" panose="02020603050405020304" pitchFamily="18" charset="0"/>
              <a:ea typeface="宋体" panose="02010600030101010101" pitchFamily="2" charset="-122"/>
            </a:endParaRPr>
          </a:p>
        </p:txBody>
      </p:sp>
      <p:sp>
        <p:nvSpPr>
          <p:cNvPr id="18448" name="文本框 18447"/>
          <p:cNvSpPr txBox="1"/>
          <p:nvPr/>
        </p:nvSpPr>
        <p:spPr>
          <a:xfrm>
            <a:off x="3252470" y="4860290"/>
            <a:ext cx="7545070" cy="953135"/>
          </a:xfrm>
          <a:prstGeom prst="rect">
            <a:avLst/>
          </a:prstGeom>
          <a:noFill/>
          <a:ln w="76200" cap="flat" cmpd="sng">
            <a:solidFill>
              <a:srgbClr val="0000FF"/>
            </a:solidFill>
            <a:prstDash val="solid"/>
            <a:miter/>
            <a:headEnd type="none" w="med" len="med"/>
            <a:tailEnd type="none" w="med" len="med"/>
          </a:ln>
        </p:spPr>
        <p:txBody>
          <a:bodyPr wrap="square">
            <a:spAutoFit/>
          </a:bodyPr>
          <a:lstStyle/>
          <a:p>
            <a:pPr algn="just">
              <a:spcBef>
                <a:spcPct val="50000"/>
              </a:spcBef>
            </a:pPr>
            <a:r>
              <a:rPr lang="zh-CN" altLang="en-US"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由图可知</a:t>
            </a:r>
            <a:r>
              <a:rPr lang="en-US" altLang="zh-CN"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F-t</a:t>
            </a:r>
            <a:r>
              <a:rPr lang="zh-CN" altLang="en-US"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图线与时间轴之间所围的“面积”的大小表示对应时间</a:t>
            </a:r>
            <a:r>
              <a:rPr lang="en-US" altLang="zh-CN"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t</a:t>
            </a:r>
            <a:r>
              <a:rPr lang="en-US" altLang="zh-CN" sz="2800" b="1" baseline="-25000">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0</a:t>
            </a:r>
            <a:r>
              <a:rPr lang="zh-CN" altLang="en-US"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内，力</a:t>
            </a:r>
            <a:r>
              <a:rPr lang="en-US" altLang="zh-CN"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F</a:t>
            </a:r>
            <a:r>
              <a:rPr lang="en-US" altLang="zh-CN" sz="2800" b="1" baseline="-25000">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0</a:t>
            </a:r>
            <a:r>
              <a:rPr lang="zh-CN" altLang="en-US"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rPr>
              <a:t>的冲量的大小。</a:t>
            </a:r>
            <a:endParaRPr lang="zh-CN" altLang="en-US" sz="2800" b="1">
              <a:solidFill>
                <a:schemeClr val="tx1"/>
              </a:solidFill>
              <a:effectLst>
                <a:outerShdw blurRad="38100" dist="38100" dir="2700000">
                  <a:srgbClr val="FFFFFF"/>
                </a:outerShdw>
              </a:effectLst>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1"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anim calcmode="lin" valueType="num">
                                      <p:cBhvr>
                                        <p:cTn id="55" dur="500" fill="hold"/>
                                        <p:tgtEl>
                                          <p:spTgt spid="24"/>
                                        </p:tgtEl>
                                        <p:attrNameLst>
                                          <p:attrName>ppt_w</p:attrName>
                                        </p:attrNameLst>
                                      </p:cBhvr>
                                      <p:tavLst>
                                        <p:tav tm="0">
                                          <p:val>
                                            <p:fltVal val="0"/>
                                          </p:val>
                                        </p:tav>
                                        <p:tav tm="100000">
                                          <p:val>
                                            <p:strVal val="#ppt_w"/>
                                          </p:val>
                                        </p:tav>
                                      </p:tavLst>
                                    </p:anim>
                                    <p:anim calcmode="lin" valueType="num">
                                      <p:cBhvr>
                                        <p:cTn id="56"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7" presetClass="entr" presetSubtype="0" fill="hold" grpId="0" nodeType="clickEffect">
                                  <p:stCondLst>
                                    <p:cond delay="0"/>
                                  </p:stCondLst>
                                  <p:iterate type="lt">
                                    <p:tmPct val="50000"/>
                                  </p:iterate>
                                  <p:childTnLst>
                                    <p:set>
                                      <p:cBhvr>
                                        <p:cTn id="60" dur="1" fill="hold">
                                          <p:stCondLst>
                                            <p:cond delay="0"/>
                                          </p:stCondLst>
                                        </p:cTn>
                                        <p:tgtEl>
                                          <p:spTgt spid="18448"/>
                                        </p:tgtEl>
                                        <p:attrNameLst>
                                          <p:attrName>style.visibility</p:attrName>
                                        </p:attrNameLst>
                                      </p:cBhvr>
                                      <p:to>
                                        <p:strVal val="visible"/>
                                      </p:to>
                                    </p:set>
                                    <p:anim calcmode="discrete" valueType="clr">
                                      <p:cBhvr override="childStyle">
                                        <p:cTn id="61" dur="80"/>
                                        <p:tgtEl>
                                          <p:spTgt spid="18448"/>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18448"/>
                                        </p:tgtEl>
                                        <p:attrNameLst>
                                          <p:attrName>fillcolor</p:attrName>
                                        </p:attrNameLst>
                                      </p:cBhvr>
                                      <p:tavLst>
                                        <p:tav tm="0">
                                          <p:val>
                                            <p:clrVal>
                                              <a:schemeClr val="accent2"/>
                                            </p:clrVal>
                                          </p:val>
                                        </p:tav>
                                        <p:tav tm="50000">
                                          <p:val>
                                            <p:clrVal>
                                              <a:schemeClr val="hlink"/>
                                            </p:clrVal>
                                          </p:val>
                                        </p:tav>
                                      </p:tavLst>
                                    </p:anim>
                                    <p:set>
                                      <p:cBhvr>
                                        <p:cTn id="63" dur="80"/>
                                        <p:tgtEl>
                                          <p:spTgt spid="1844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15" grpId="0"/>
      <p:bldP spid="16" grpId="0"/>
      <p:bldP spid="17" grpId="1"/>
      <p:bldP spid="19" grpId="0"/>
      <p:bldP spid="20" grpId="1"/>
      <p:bldP spid="21" grpId="0"/>
      <p:bldP spid="22" grpId="0"/>
      <p:bldP spid="23" grpId="0"/>
      <p:bldP spid="24" grpId="0"/>
      <p:bldP spid="18448"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图片 4"/>
          <p:cNvPicPr>
            <a:picLocks noChangeAspect="1"/>
          </p:cNvPicPr>
          <p:nvPr>
            <p:custDataLst>
              <p:tags r:id="rId1"/>
            </p:custDataLst>
          </p:nvPr>
        </p:nvPicPr>
        <p:blipFill>
          <a:blip r:embed="rId2"/>
          <a:stretch>
            <a:fillRect/>
          </a:stretch>
        </p:blipFill>
        <p:spPr>
          <a:xfrm>
            <a:off x="8604250" y="750570"/>
            <a:ext cx="3267075" cy="2486025"/>
          </a:xfrm>
          <a:prstGeom prst="rect">
            <a:avLst/>
          </a:prstGeom>
        </p:spPr>
      </p:pic>
      <p:sp>
        <p:nvSpPr>
          <p:cNvPr id="103451" name="文本框 103450"/>
          <p:cNvSpPr txBox="1"/>
          <p:nvPr/>
        </p:nvSpPr>
        <p:spPr>
          <a:xfrm>
            <a:off x="668655" y="1102995"/>
            <a:ext cx="7935595" cy="4246245"/>
          </a:xfrm>
          <a:prstGeom prst="rect">
            <a:avLst/>
          </a:prstGeom>
          <a:noFill/>
          <a:ln w="76200">
            <a:noFill/>
          </a:ln>
        </p:spPr>
        <p:txBody>
          <a:bodyPr wrap="square">
            <a:spAutoFit/>
          </a:bodyPr>
          <a:lstStyle/>
          <a:p>
            <a:pPr marR="0" defTabSz="914400" fontAlgn="auto">
              <a:lnSpc>
                <a:spcPct val="150000"/>
              </a:lnSpc>
              <a:spcBef>
                <a:spcPct val="0"/>
              </a:spcBef>
              <a:buClrTx/>
              <a:buSzTx/>
              <a:defRPr/>
            </a:pPr>
            <a:r>
              <a:rPr kumimoji="0" lang="zh-CN" altLang="en-US" sz="3600" b="1" kern="1200" cap="none" spc="0" normalizeH="0" baseline="0" noProof="0">
                <a:solidFill>
                  <a:schemeClr val="bg2"/>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   </a:t>
            </a:r>
            <a:r>
              <a:rPr kumimoji="0" lang="zh-CN" altLang="en-US" sz="36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 </a:t>
            </a:r>
            <a:r>
              <a:rPr kumimoji="0" lang="zh-CN" altLang="en-US" sz="24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rPr>
              <a:t>我们可以把碰撞过程细分为很多短暂过程，每个短暂过程中物体所受得力没有很大的变化，这样对于每个短暂过程就能够应用</a:t>
            </a:r>
            <a:r>
              <a:rPr lang="zh-CN" altLang="en-US" sz="2400" b="1" i="1">
                <a:latin typeface="Times New Roman" panose="02020603050405020304" pitchFamily="18" charset="0"/>
                <a:ea typeface="宋体" panose="02010600030101010101" pitchFamily="2" charset="-122"/>
                <a:sym typeface="+mn-ea"/>
              </a:rPr>
              <a:t> </a:t>
            </a:r>
            <a:r>
              <a:rPr lang="zh-CN" altLang="en-US" sz="2400" b="1" noProof="0">
                <a:effectLst>
                  <a:outerShdw blurRad="38100" dist="38100" dir="2700000" algn="tl">
                    <a:srgbClr val="FFFFFF"/>
                  </a:outerShdw>
                </a:effectLst>
                <a:latin typeface="Times New Roman" panose="02020603050405020304" pitchFamily="18" charset="0"/>
                <a:ea typeface="楷体" panose="02010609060101010101" pitchFamily="49" charset="-122"/>
                <a:cs typeface="Times New Roman" panose="02020603050405020304" pitchFamily="18" charset="0"/>
                <a:sym typeface="+mn-ea"/>
              </a:rPr>
              <a:t>Ft =Δp ，把应用于每个短暂过程的关系式相加，就得到整个过程的动量定理。在应用Ft =Δp处理变力问题时，式中</a:t>
            </a:r>
            <a:r>
              <a:rPr lang="en-US" altLang="zh-CN" sz="2400" b="1" noProof="0">
                <a:effectLst>
                  <a:outerShdw blurRad="38100" dist="38100" dir="2700000" algn="tl">
                    <a:srgbClr val="FFFFFF"/>
                  </a:outerShdw>
                </a:effectLst>
                <a:latin typeface="Times New Roman" panose="02020603050405020304" pitchFamily="18" charset="0"/>
                <a:ea typeface="楷体" panose="02010609060101010101" pitchFamily="49" charset="-122"/>
                <a:cs typeface="Times New Roman" panose="02020603050405020304" pitchFamily="18" charset="0"/>
                <a:sym typeface="+mn-ea"/>
              </a:rPr>
              <a:t>F</a:t>
            </a:r>
            <a:r>
              <a:rPr lang="zh-CN" altLang="en-US" sz="2400" b="1" noProof="0">
                <a:effectLst>
                  <a:outerShdw blurRad="38100" dist="38100" dir="2700000" algn="tl">
                    <a:srgbClr val="FFFFFF"/>
                  </a:outerShdw>
                </a:effectLst>
                <a:latin typeface="Times New Roman" panose="02020603050405020304" pitchFamily="18" charset="0"/>
                <a:ea typeface="楷体" panose="02010609060101010101" pitchFamily="49" charset="-122"/>
                <a:cs typeface="Times New Roman" panose="02020603050405020304" pitchFamily="18" charset="0"/>
                <a:sym typeface="+mn-ea"/>
              </a:rPr>
              <a:t>应该理解为变力在作用时间内的平均值。</a:t>
            </a:r>
            <a:endParaRPr lang="en-US" altLang="zh-CN" sz="2400" b="1">
              <a:solidFill>
                <a:srgbClr val="FF0000"/>
              </a:solidFill>
              <a:latin typeface="Times New Roman" panose="02020603050405020304" pitchFamily="18" charset="0"/>
              <a:ea typeface="宋体" panose="02010600030101010101" pitchFamily="2" charset="-122"/>
              <a:sym typeface="+mn-ea"/>
            </a:endParaRPr>
          </a:p>
          <a:p>
            <a:pPr marR="0" defTabSz="914400" fontAlgn="auto">
              <a:lnSpc>
                <a:spcPct val="150000"/>
              </a:lnSpc>
              <a:spcBef>
                <a:spcPct val="0"/>
              </a:spcBef>
              <a:buClrTx/>
              <a:buSzTx/>
              <a:defRPr/>
            </a:pPr>
            <a:endParaRPr kumimoji="0" lang="zh-CN" altLang="en-US" sz="2400" b="1" kern="1200" cap="none" spc="0" normalizeH="0" baseline="0" noProof="0">
              <a:solidFill>
                <a:schemeClr val="tx1"/>
              </a:solidFill>
              <a:effectLst>
                <a:outerShdw blurRad="38100" dist="38100" dir="2700000" algn="tl">
                  <a:srgbClr val="FFFFFF"/>
                </a:outerShdw>
              </a:effectLst>
              <a:latin typeface="楷体" panose="02010609060101010101" pitchFamily="49" charset="-122"/>
              <a:ea typeface="楷体" panose="02010609060101010101" pitchFamily="49"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
</file>

<file path=ppt/tags/tag1.xml><?xml version="1.0" encoding="utf-8"?>
<p:tagLst xmlns:p="http://schemas.openxmlformats.org/presentationml/2006/main">
  <p:tag name="KSO_WM_UNIT_PLACING_PICTURE_USER_VIEWPORT" val="{&quot;height&quot;:2500,&quot;width&quot;:8205}"/>
</p:tagLst>
</file>

<file path=ppt/tags/tag2.xml><?xml version="1.0" encoding="utf-8"?>
<p:tagLst xmlns:p="http://schemas.openxmlformats.org/presentationml/2006/main">
  <p:tag name="KSO_WM_UNIT_PLACING_PICTURE_USER_VIEWPORT" val="{&quot;height&quot;:3915,&quot;width&quot;:5145}"/>
</p:tagLst>
</file>

<file path=ppt/tags/tag3.xml><?xml version="1.0" encoding="utf-8"?>
<p:tagLst xmlns:p="http://schemas.openxmlformats.org/presentationml/2006/main">
  <p:tag name="AS_OS" val="Unix 3.10 unknown"/>
  <p:tag name="AS_RELEASE_DATE" val="2020.11.30"/>
  <p:tag name="AS_TITLE" val="Aspose.Slides for Java"/>
  <p:tag name="AS_VERSION" val="20.11"/>
  <p:tag name="ISPRING_PRESENTATION_TITLE" val="毕业活动策划"/>
  <p:tag name="KSO_WM_DOC_GUID" val="{42bd8650-b790-4050-be52-eb8cba04ccd4}"/>
</p:tagLst>
</file>

<file path=ppt/theme/theme1.xml><?xml version="1.0" encoding="utf-8"?>
<a:theme xmlns:a="http://schemas.openxmlformats.org/drawingml/2006/main" name="1_Office 主题">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lang="zh-CN" altLang="en-US" b="1" dirty="0">
            <a:solidFill>
              <a:schemeClr val="accent1"/>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2755</Words>
  <Application>WPS 演示</Application>
  <PresentationFormat/>
  <Paragraphs>283</Paragraphs>
  <Slides>20</Slides>
  <Notes>0</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11</vt:i4>
      </vt:variant>
      <vt:variant>
        <vt:lpstr>幻灯片标题</vt:lpstr>
      </vt:variant>
      <vt:variant>
        <vt:i4>20</vt:i4>
      </vt:variant>
    </vt:vector>
  </HeadingPairs>
  <TitlesOfParts>
    <vt:vector size="45" baseType="lpstr">
      <vt:lpstr>Arial</vt:lpstr>
      <vt:lpstr>宋体</vt:lpstr>
      <vt:lpstr>Wingdings</vt:lpstr>
      <vt:lpstr>华文新魏</vt:lpstr>
      <vt:lpstr>Times New Roman</vt:lpstr>
      <vt:lpstr>楷体</vt:lpstr>
      <vt:lpstr>Calibri</vt:lpstr>
      <vt:lpstr>Calibri</vt:lpstr>
      <vt:lpstr>楷体_GB2312</vt:lpstr>
      <vt:lpstr>新宋体</vt:lpstr>
      <vt:lpstr>楷体_GB2312</vt:lpstr>
      <vt:lpstr>黑体</vt:lpstr>
      <vt:lpstr>华文楷体</vt:lpstr>
      <vt:lpstr>1_Office 主题</vt:lpstr>
      <vt:lpstr>Equation.KSEE3</vt:lpstr>
      <vt:lpstr>Equation.KSEE3</vt:lpstr>
      <vt:lpstr>Equation.KSEE3</vt:lpstr>
      <vt:lpstr>Equation.KSEE3</vt:lpstr>
      <vt:lpstr>Equation.3</vt:lpstr>
      <vt:lpstr>Equation.3</vt:lpstr>
      <vt:lpstr>Equation.KSEE3</vt:lpstr>
      <vt:lpstr>Equation.KSEE3</vt:lpstr>
      <vt:lpstr>Equation.DSMT4</vt:lpstr>
      <vt:lpstr>Equation.DSMT4</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LUMIN</cp:lastModifiedBy>
  <cp:revision>2</cp:revision>
  <cp:lastPrinted>2021-01-26T15:59:00Z</cp:lastPrinted>
  <dcterms:created xsi:type="dcterms:W3CDTF">2021-01-26T15:59:00Z</dcterms:created>
  <dcterms:modified xsi:type="dcterms:W3CDTF">2021-04-04T13:48:29Z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B39D9EDB9A39447F87622AC1AC2BA3A3</vt:lpwstr>
  </property>
  <property fmtid="{D5CDD505-2E9C-101B-9397-08002B2CF9AE}" pid="7" name="KSOProductBuildVer">
    <vt:lpwstr>2052-11.1.0.10446</vt:lpwstr>
  </property>
</Properties>
</file>