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329" r:id="rId3"/>
    <p:sldId id="524" r:id="rId4"/>
    <p:sldId id="548" r:id="rId5"/>
    <p:sldId id="609" r:id="rId6"/>
    <p:sldId id="592" r:id="rId7"/>
    <p:sldId id="593" r:id="rId8"/>
    <p:sldId id="594" r:id="rId9"/>
    <p:sldId id="610" r:id="rId10"/>
    <p:sldId id="614" r:id="rId11"/>
    <p:sldId id="613" r:id="rId12"/>
    <p:sldId id="617" r:id="rId13"/>
    <p:sldId id="618" r:id="rId14"/>
    <p:sldId id="619" r:id="rId15"/>
    <p:sldId id="615" r:id="rId16"/>
    <p:sldId id="612" r:id="rId17"/>
    <p:sldId id="629" r:id="rId18"/>
    <p:sldId id="630" r:id="rId19"/>
    <p:sldId id="631" r:id="rId20"/>
    <p:sldId id="635" r:id="rId21"/>
    <p:sldId id="632" r:id="rId22"/>
    <p:sldId id="633" r:id="rId23"/>
    <p:sldId id="634" r:id="rId24"/>
    <p:sldId id="636" r:id="rId25"/>
    <p:sldId id="330" r:id="rId26"/>
  </p:sldIdLst>
  <p:sldSz cx="12192000" cy="6858000"/>
  <p:notesSz cx="7103745" cy="10234295"/>
  <p:custDataLst>
    <p:tags r:id="rId3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39636" initials="3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48"/>
      </p:cViewPr>
      <p:guideLst>
        <p:guide orient="horz" pos="2204"/>
        <p:guide pos="37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gs" Target="tags/tag2.xml"/><Relationship Id="rId31" Type="http://schemas.openxmlformats.org/officeDocument/2006/relationships/commentAuthors" Target="commentAuthors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notesMaster" Target="notesMasters/notesMaster1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1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1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1.jpe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oleObject" Target="../embeddings/oleObject9.bin"/><Relationship Id="rId7" Type="http://schemas.openxmlformats.org/officeDocument/2006/relationships/image" Target="../media/image13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12.png"/><Relationship Id="rId4" Type="http://schemas.openxmlformats.org/officeDocument/2006/relationships/oleObject" Target="../embeddings/oleObject7.bin"/><Relationship Id="rId3" Type="http://schemas.openxmlformats.org/officeDocument/2006/relationships/image" Target="../media/image11.wmf"/><Relationship Id="rId2" Type="http://schemas.openxmlformats.org/officeDocument/2006/relationships/oleObject" Target="../embeddings/oleObject6.bin"/><Relationship Id="rId17" Type="http://schemas.openxmlformats.org/officeDocument/2006/relationships/vmlDrawing" Target="../drawings/vmlDrawing2.vml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17.wmf"/><Relationship Id="rId14" Type="http://schemas.openxmlformats.org/officeDocument/2006/relationships/oleObject" Target="../embeddings/oleObject12.bin"/><Relationship Id="rId13" Type="http://schemas.openxmlformats.org/officeDocument/2006/relationships/image" Target="../media/image16.wmf"/><Relationship Id="rId12" Type="http://schemas.openxmlformats.org/officeDocument/2006/relationships/oleObject" Target="../embeddings/oleObject11.bin"/><Relationship Id="rId11" Type="http://schemas.openxmlformats.org/officeDocument/2006/relationships/image" Target="../media/image15.wmf"/><Relationship Id="rId10" Type="http://schemas.openxmlformats.org/officeDocument/2006/relationships/oleObject" Target="../embeddings/oleObject10.bin"/><Relationship Id="rId1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1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8.png"/><Relationship Id="rId1" Type="http://schemas.openxmlformats.org/officeDocument/2006/relationships/tags" Target="../tags/tag1.xml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oleObject" Target="../embeddings/oleObject18.bin"/><Relationship Id="rId7" Type="http://schemas.openxmlformats.org/officeDocument/2006/relationships/image" Target="../media/image21.wmf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oleObject" Target="../embeddings/oleObject16.bin"/><Relationship Id="rId2" Type="http://schemas.openxmlformats.org/officeDocument/2006/relationships/image" Target="../media/image11.wmf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7.xml"/><Relationship Id="rId13" Type="http://schemas.openxmlformats.org/officeDocument/2006/relationships/image" Target="../media/image24.wmf"/><Relationship Id="rId12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10" Type="http://schemas.openxmlformats.org/officeDocument/2006/relationships/oleObject" Target="../embeddings/oleObject19.bin"/><Relationship Id="rId1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14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26.wmf"/><Relationship Id="rId2" Type="http://schemas.openxmlformats.org/officeDocument/2006/relationships/oleObject" Target="../embeddings/oleObject21.bin"/><Relationship Id="rId1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7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4.wmf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8.wmf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562340" y="170815"/>
            <a:ext cx="3704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accent1"/>
                </a:solidFill>
              </a:rPr>
              <a:t>人教版</a:t>
            </a:r>
            <a:r>
              <a:rPr lang="en-US" altLang="zh-CN" b="1">
                <a:solidFill>
                  <a:schemeClr val="accent1"/>
                </a:solidFill>
              </a:rPr>
              <a:t>2019</a:t>
            </a:r>
            <a:r>
              <a:rPr lang="zh-CN" altLang="en-US" b="1">
                <a:solidFill>
                  <a:schemeClr val="accent1"/>
                </a:solidFill>
              </a:rPr>
              <a:t>版选择性必修第一册</a:t>
            </a:r>
            <a:endParaRPr lang="zh-CN" altLang="en-US" b="1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8010" y="930910"/>
            <a:ext cx="8686165" cy="1106805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6600" b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第一章</a:t>
            </a:r>
            <a:r>
              <a:rPr lang="en-US" altLang="zh-CN" sz="6600" b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zh-CN" altLang="en-US" sz="6600" b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动量守恒定律</a:t>
            </a:r>
            <a:endParaRPr lang="zh-CN" altLang="en-US" sz="6600" b="1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41040" y="3101340"/>
            <a:ext cx="616648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  </a:t>
            </a:r>
            <a:r>
              <a:rPr lang="zh-CN" altLang="en-US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动量守恒定律</a:t>
            </a:r>
            <a:endParaRPr lang="en-US" altLang="zh-CN" sz="5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矩形 16387"/>
          <p:cNvSpPr>
            <a:spLocks noGrp="1"/>
          </p:cNvSpPr>
          <p:nvPr/>
        </p:nvSpPr>
        <p:spPr>
          <a:xfrm>
            <a:off x="452120" y="675640"/>
            <a:ext cx="11021695" cy="165354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>
              <a:lnSpc>
                <a:spcPct val="150000"/>
              </a:lnSpc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【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例题</a:t>
            </a:r>
            <a:r>
              <a:rPr lang="en-US" altLang="zh-CN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一枚在空中飞行的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火箭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质量为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，在某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时刻的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速度为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，方向水平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，燃料即将耗。此时，火箭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突然炸裂成两块(如图)，其中质量为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的一块沿着与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相反的方向飞去，速度为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 pitchFamily="34" charset="0"/>
              </a:rPr>
              <a:t>1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。求炸裂后另一块的速度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 pitchFamily="34" charset="0"/>
              </a:rPr>
              <a:t>2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 </a:t>
            </a:r>
            <a:endParaRPr lang="en-US" altLang="en-US" sz="2400" b="1" strike="noStrike" noProof="1"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14485" y="1986915"/>
            <a:ext cx="2781300" cy="1638300"/>
          </a:xfrm>
          <a:prstGeom prst="rect">
            <a:avLst/>
          </a:prstGeom>
        </p:spPr>
      </p:pic>
      <p:sp>
        <p:nvSpPr>
          <p:cNvPr id="115714" name="Text Box 2"/>
          <p:cNvSpPr txBox="1">
            <a:spLocks noChangeArrowheads="1"/>
          </p:cNvSpPr>
          <p:nvPr/>
        </p:nvSpPr>
        <p:spPr bwMode="auto">
          <a:xfrm>
            <a:off x="640080" y="2439670"/>
            <a:ext cx="8424545" cy="1938020"/>
          </a:xfrm>
          <a:prstGeom prst="rect">
            <a:avLst/>
          </a:prstGeom>
          <a:noFill/>
          <a:ln w="28575" cap="rnd">
            <a:noFill/>
            <a:prstDash val="sysDot"/>
            <a:miter lim="800000"/>
          </a:ln>
          <a:effectLst>
            <a:outerShdw sy="50000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fontAlgn="auto">
              <a:lnSpc>
                <a:spcPct val="100000"/>
              </a:lnSpc>
              <a:spcBef>
                <a:spcPct val="0"/>
              </a:spcBef>
              <a:buClr>
                <a:schemeClr val="accent1"/>
              </a:buClr>
              <a:buSzPct val="80000"/>
            </a:pPr>
            <a:r>
              <a:rPr lang="zh-CN" sz="2400" b="1" smtClean="0">
                <a:solidFill>
                  <a:srgbClr val="0000FF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炸裂前，可以认为火箭是由质量</a:t>
            </a:r>
            <a:r>
              <a:rPr lang="en-US" altLang="en-US" sz="2400" b="1" i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en-US" sz="2400" b="1" i="1" baseline="-2500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和（</a:t>
            </a:r>
            <a:r>
              <a:rPr lang="en-US" altLang="en-US" sz="2400" b="1" i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m-m</a:t>
            </a:r>
            <a:r>
              <a:rPr lang="en-US" altLang="en-US" sz="2400" b="1" i="1" baseline="-2500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zh-CN" altLang="en-US" sz="2400" b="1">
                <a:solidFill>
                  <a:srgbClr val="0000FF"/>
                </a:solidFill>
                <a:effectLst/>
                <a:latin typeface="华文楷体" panose="02010600040101010101" charset="-122"/>
                <a:ea typeface="华文楷体" panose="02010600040101010101" charset="-122"/>
                <a:cs typeface="Times New Roman" panose="02020603050405020304" pitchFamily="18" charset="0"/>
                <a:sym typeface="+mn-ea"/>
              </a:rPr>
              <a:t>的两部分组成，火箭的炸裂过程可以看作炸裂的两部分相互作用的过程。在炸裂过程中，火箭受到重力的作用，所受合外力的矢量和不为</a:t>
            </a:r>
            <a:r>
              <a:rPr lang="en-US" altLang="zh-CN" sz="2400" b="1">
                <a:solidFill>
                  <a:srgbClr val="0000FF"/>
                </a:solidFill>
                <a:effectLst/>
                <a:latin typeface="华文楷体" panose="02010600040101010101" charset="-122"/>
                <a:ea typeface="华文楷体" panose="02010600040101010101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400" b="1">
                <a:solidFill>
                  <a:srgbClr val="0000FF"/>
                </a:solidFill>
                <a:effectLst/>
                <a:latin typeface="华文楷体" panose="02010600040101010101" charset="-122"/>
                <a:ea typeface="华文楷体" panose="02010600040101010101" charset="-122"/>
                <a:cs typeface="Times New Roman" panose="02020603050405020304" pitchFamily="18" charset="0"/>
                <a:sym typeface="+mn-ea"/>
              </a:rPr>
              <a:t>，但是</a:t>
            </a:r>
            <a:r>
              <a:rPr lang="zh-CN" altLang="en-US" sz="2400" b="1">
                <a:solidFill>
                  <a:srgbClr val="FF0000"/>
                </a:solidFill>
                <a:effectLst/>
                <a:latin typeface="华文楷体" panose="02010600040101010101" charset="-122"/>
                <a:ea typeface="华文楷体" panose="02010600040101010101" charset="-122"/>
                <a:cs typeface="Times New Roman" panose="02020603050405020304" pitchFamily="18" charset="0"/>
                <a:sym typeface="+mn-ea"/>
              </a:rPr>
              <a:t>所受的重力远小于爆炸时的作用力</a:t>
            </a:r>
            <a:r>
              <a:rPr lang="zh-CN" altLang="en-US" sz="2400" b="1">
                <a:solidFill>
                  <a:srgbClr val="0000FF"/>
                </a:solidFill>
                <a:effectLst/>
                <a:latin typeface="华文楷体" panose="02010600040101010101" charset="-122"/>
                <a:ea typeface="华文楷体" panose="02010600040101010101" charset="-122"/>
                <a:cs typeface="Times New Roman" panose="02020603050405020304" pitchFamily="18" charset="0"/>
                <a:sym typeface="+mn-ea"/>
              </a:rPr>
              <a:t>，所以可以近似认为系统满足动量守恒定律。</a:t>
            </a:r>
            <a:endParaRPr lang="en-US" altLang="zh-CN" sz="2400" b="1" smtClean="0">
              <a:solidFill>
                <a:srgbClr val="0000FF"/>
              </a:solidFill>
              <a:effectLst/>
              <a:latin typeface="华文楷体" panose="02010600040101010101" charset="-122"/>
              <a:ea typeface="华文楷体" panose="0201060004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556895" y="5826760"/>
            <a:ext cx="10335260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auto">
              <a:lnSpc>
                <a:spcPct val="100000"/>
              </a:lnSpc>
            </a:pPr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(3)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所受外力合力不为零，</a:t>
            </a:r>
            <a:r>
              <a:rPr lang="zh-CN" sz="2400" b="1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但系统</a:t>
            </a:r>
            <a:r>
              <a:rPr lang="zh-CN" sz="2400" b="1" smtClean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内力远大</a:t>
            </a:r>
            <a:r>
              <a:rPr lang="zh-CN" sz="2400" b="1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于外力，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外力相对来说可以忽略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不计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，因而系统动量近似守恒；</a:t>
            </a:r>
            <a:r>
              <a:rPr lang="zh-CN" altLang="zh-CN" sz="2400" b="1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sz="2400" b="1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近似条件）</a:t>
            </a:r>
            <a:endParaRPr lang="zh-CN" sz="2400" b="1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452024" y="4377386"/>
            <a:ext cx="18669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、适用条件</a:t>
            </a:r>
            <a:endParaRPr lang="zh-CN" altLang="en-US" sz="24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72438" y="4883520"/>
            <a:ext cx="4318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(1)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不受外力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理想条件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)</a:t>
            </a:r>
            <a:endParaRPr lang="en-US" alt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72010" y="5344094"/>
            <a:ext cx="861784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(2)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受到外力，但外力的合力为零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实际条件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)</a:t>
            </a:r>
            <a:endParaRPr lang="en-US" alt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/>
      <p:bldP spid="20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66175" y="2069465"/>
            <a:ext cx="2781300" cy="1638300"/>
          </a:xfrm>
          <a:prstGeom prst="rect">
            <a:avLst/>
          </a:prstGeom>
        </p:spPr>
      </p:pic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140348" y="4733608"/>
          <a:ext cx="152479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2" imgW="114300" imgH="215265" progId="Equation.3">
                  <p:embed/>
                </p:oleObj>
              </mc:Choice>
              <mc:Fallback>
                <p:oleObj name="" r:id="rId2" imgW="114300" imgH="2152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140348" y="4733608"/>
                        <a:ext cx="152479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119170" y="4768533"/>
          <a:ext cx="152479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4" imgW="114300" imgH="215265" progId="Equation.3">
                  <p:embed/>
                </p:oleObj>
              </mc:Choice>
              <mc:Fallback>
                <p:oleObj name="" r:id="rId4" imgW="114300" imgH="2152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119170" y="4768533"/>
                        <a:ext cx="152479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5" name="组合 74"/>
          <p:cNvGrpSpPr/>
          <p:nvPr/>
        </p:nvGrpSpPr>
        <p:grpSpPr>
          <a:xfrm>
            <a:off x="8064622" y="1990259"/>
            <a:ext cx="3808183" cy="704572"/>
            <a:chOff x="1539314" y="2094867"/>
            <a:chExt cx="3808183" cy="70457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1994742" y="2204211"/>
                  <a:ext cx="62518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b="1" i="1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v</a:t>
                  </a:r>
                  <a14:m>
                    <m:oMath xmlns:m="http://schemas.openxmlformats.org/officeDocument/2006/math">
                      <m:r>
                        <a:rPr lang="en-US" altLang="zh-CN" sz="2800" b="1" i="1" baseline="-25000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𝟏</m:t>
                      </m:r>
                    </m:oMath>
                  </a14:m>
                  <a:endPara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4742" y="2204211"/>
                  <a:ext cx="625185" cy="523220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8" name="直接箭头连接符 77"/>
            <p:cNvCxnSpPr/>
            <p:nvPr/>
          </p:nvCxnSpPr>
          <p:spPr>
            <a:xfrm flipH="1">
              <a:off x="1539314" y="2799439"/>
              <a:ext cx="1008605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矩形 83"/>
            <p:cNvSpPr/>
            <p:nvPr/>
          </p:nvSpPr>
          <p:spPr>
            <a:xfrm>
              <a:off x="1611815" y="2188326"/>
              <a:ext cx="518795" cy="4603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b="1" i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zh-CN" sz="2400" b="1" baseline="-250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400" b="1" baseline="-25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矩形 84"/>
            <p:cNvSpPr/>
            <p:nvPr/>
          </p:nvSpPr>
          <p:spPr>
            <a:xfrm>
              <a:off x="4490247" y="2094867"/>
              <a:ext cx="857250" cy="4603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b="1" i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m-m</a:t>
              </a:r>
              <a:r>
                <a:rPr lang="en-US" altLang="zh-CN" sz="2400" b="1" baseline="-250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400" b="1" baseline="-25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603141" y="3184406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+mn-ea"/>
              </a:rPr>
              <a:t>火箭炸裂前的总动量为</a:t>
            </a:r>
            <a:endParaRPr lang="zh-CN" altLang="en-US" sz="2400" b="1" smtClean="0">
              <a:solidFill>
                <a:srgbClr val="000099"/>
              </a:solidFill>
              <a:latin typeface="+mn-ea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47606" y="3883526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+mn-ea"/>
              </a:rPr>
              <a:t>炸裂后的总动量为</a:t>
            </a:r>
            <a:endParaRPr lang="zh-CN" altLang="en-US" sz="2400" b="1" smtClean="0">
              <a:solidFill>
                <a:srgbClr val="000099"/>
              </a:solidFill>
              <a:latin typeface="+mn-ea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47606" y="4478754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000099"/>
                </a:solidFill>
                <a:latin typeface="+mn-ea"/>
              </a:rPr>
              <a:t>根据</a:t>
            </a:r>
            <a:r>
              <a:rPr lang="zh-CN" altLang="en-US" sz="2400" b="1" smtClean="0">
                <a:solidFill>
                  <a:srgbClr val="000099"/>
                </a:solidFill>
                <a:latin typeface="+mn-ea"/>
              </a:rPr>
              <a:t>动量守恒定律可得：</a:t>
            </a:r>
            <a:endParaRPr lang="zh-CN" altLang="en-US" sz="2400" b="1" smtClean="0">
              <a:solidFill>
                <a:srgbClr val="000099"/>
              </a:solidFill>
              <a:latin typeface="+mn-ea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045845" y="5275193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+mn-ea"/>
              </a:rPr>
              <a:t>解出</a:t>
            </a:r>
            <a:endParaRPr lang="zh-CN" altLang="en-US" sz="2400" b="1" smtClean="0">
              <a:solidFill>
                <a:srgbClr val="000099"/>
              </a:solidFill>
              <a:latin typeface="+mn-ea"/>
            </a:endParaRPr>
          </a:p>
        </p:txBody>
      </p:sp>
      <p:graphicFrame>
        <p:nvGraphicFramePr>
          <p:cNvPr id="21" name="对象 20"/>
          <p:cNvGraphicFramePr>
            <a:graphicFrameLocks noChangeAspect="1"/>
          </p:cNvGraphicFramePr>
          <p:nvPr/>
        </p:nvGraphicFramePr>
        <p:xfrm>
          <a:off x="4341178" y="3247251"/>
          <a:ext cx="12731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6" imgW="12192000" imgH="3962400" progId="Equation.DSMT4">
                  <p:embed/>
                </p:oleObj>
              </mc:Choice>
              <mc:Fallback>
                <p:oleObj name="Equation" r:id="rId6" imgW="12192000" imgH="3962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41178" y="3247251"/>
                        <a:ext cx="127317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4098855" y="3808348"/>
          <a:ext cx="35306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8" imgW="33832800" imgH="5486400" progId="Equation.DSMT4">
                  <p:embed/>
                </p:oleObj>
              </mc:Choice>
              <mc:Fallback>
                <p:oleObj name="Equation" r:id="rId8" imgW="33832800" imgH="5486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98855" y="3808348"/>
                        <a:ext cx="35306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4341231" y="4478819"/>
          <a:ext cx="372268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0" imgW="35661600" imgH="5486400" progId="Equation.DSMT4">
                  <p:embed/>
                </p:oleObj>
              </mc:Choice>
              <mc:Fallback>
                <p:oleObj name="Equation" r:id="rId10" imgW="35661600" imgH="5486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341231" y="4478819"/>
                        <a:ext cx="372268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3239894" y="4984606"/>
          <a:ext cx="254476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2" imgW="24384000" imgH="10363200" progId="Equation.DSMT4">
                  <p:embed/>
                </p:oleObj>
              </mc:Choice>
              <mc:Fallback>
                <p:oleObj name="Equation" r:id="rId12" imgW="24384000" imgH="10363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239894" y="4984606"/>
                        <a:ext cx="2544762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组合 3"/>
          <p:cNvGrpSpPr/>
          <p:nvPr/>
        </p:nvGrpSpPr>
        <p:grpSpPr>
          <a:xfrm>
            <a:off x="736572" y="2543591"/>
            <a:ext cx="2326640" cy="460375"/>
            <a:chOff x="3578895" y="2427604"/>
            <a:chExt cx="2326640" cy="460375"/>
          </a:xfrm>
        </p:grpSpPr>
        <p:sp>
          <p:nvSpPr>
            <p:cNvPr id="32" name="TextBox 31"/>
            <p:cNvSpPr txBox="1"/>
            <p:nvPr/>
          </p:nvSpPr>
          <p:spPr>
            <a:xfrm>
              <a:off x="3578895" y="2427604"/>
              <a:ext cx="232664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b="1" smtClean="0">
                  <a:solidFill>
                    <a:srgbClr val="000099"/>
                  </a:solidFill>
                  <a:latin typeface="+mn-ea"/>
                  <a:cs typeface="+mn-ea"/>
                </a:rPr>
                <a:t>以  的方向为正</a:t>
              </a:r>
              <a:endParaRPr lang="zh-CN" altLang="en-US" sz="2400" b="1" smtClean="0">
                <a:solidFill>
                  <a:srgbClr val="000099"/>
                </a:solidFill>
                <a:latin typeface="+mn-ea"/>
                <a:cs typeface="+mn-ea"/>
              </a:endParaRPr>
            </a:p>
          </p:txBody>
        </p:sp>
        <p:graphicFrame>
          <p:nvGraphicFramePr>
            <p:cNvPr id="5" name="对象 4"/>
            <p:cNvGraphicFramePr>
              <a:graphicFrameLocks noChangeAspect="1"/>
            </p:cNvGraphicFramePr>
            <p:nvPr/>
          </p:nvGraphicFramePr>
          <p:xfrm>
            <a:off x="3963052" y="2502529"/>
            <a:ext cx="447334" cy="313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name="Equation" r:id="rId14" imgW="3048000" imgH="3352800" progId="Equation.DSMT4">
                    <p:embed/>
                  </p:oleObj>
                </mc:Choice>
                <mc:Fallback>
                  <p:oleObj name="Equation" r:id="rId14" imgW="3048000" imgH="33528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3963052" y="2502529"/>
                          <a:ext cx="447334" cy="31322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矩形 5"/>
          <p:cNvSpPr>
            <a:spLocks noGrp="1"/>
          </p:cNvSpPr>
          <p:nvPr/>
        </p:nvSpPr>
        <p:spPr>
          <a:xfrm>
            <a:off x="452120" y="675640"/>
            <a:ext cx="11021695" cy="165354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>
              <a:lnSpc>
                <a:spcPct val="150000"/>
              </a:lnSpc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【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例题</a:t>
            </a:r>
            <a:r>
              <a:rPr lang="en-US" altLang="zh-CN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一枚在空中飞行的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火箭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质量为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，在某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时刻的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速度为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，方向水平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，燃料即将耗。此时，火箭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突然炸裂成两块(如图)，其中质量为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的一块沿着与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相反的方向飞去，速度为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 pitchFamily="34" charset="0"/>
              </a:rPr>
              <a:t>1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。求炸裂后另一块的速度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 pitchFamily="34" charset="0"/>
              </a:rPr>
              <a:t>2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 </a:t>
            </a:r>
            <a:endParaRPr lang="en-US" altLang="en-US" sz="2400" b="1" strike="noStrike" noProof="1"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1" grpId="0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66175" y="2069465"/>
            <a:ext cx="2781300" cy="1638300"/>
          </a:xfrm>
          <a:prstGeom prst="rect">
            <a:avLst/>
          </a:prstGeom>
        </p:spPr>
      </p:pic>
      <p:grpSp>
        <p:nvGrpSpPr>
          <p:cNvPr id="75" name="组合 74"/>
          <p:cNvGrpSpPr/>
          <p:nvPr/>
        </p:nvGrpSpPr>
        <p:grpSpPr>
          <a:xfrm>
            <a:off x="8064622" y="1990259"/>
            <a:ext cx="3808183" cy="704572"/>
            <a:chOff x="1539314" y="2094867"/>
            <a:chExt cx="3808183" cy="70457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1994742" y="2204211"/>
                  <a:ext cx="62518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b="1" i="1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v</a:t>
                  </a:r>
                  <a14:m>
                    <m:oMath xmlns:m="http://schemas.openxmlformats.org/officeDocument/2006/math">
                      <m:r>
                        <a:rPr lang="en-US" altLang="zh-CN" sz="2800" b="1" i="1" baseline="-25000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𝟏</m:t>
                      </m:r>
                    </m:oMath>
                  </a14:m>
                  <a:endPara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4742" y="2204211"/>
                  <a:ext cx="625185" cy="523220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8" name="直接箭头连接符 77"/>
            <p:cNvCxnSpPr/>
            <p:nvPr/>
          </p:nvCxnSpPr>
          <p:spPr>
            <a:xfrm flipH="1">
              <a:off x="1539314" y="2799439"/>
              <a:ext cx="1008605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矩形 83"/>
            <p:cNvSpPr/>
            <p:nvPr/>
          </p:nvSpPr>
          <p:spPr>
            <a:xfrm>
              <a:off x="1611815" y="2188326"/>
              <a:ext cx="518795" cy="4603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b="1" i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zh-CN" sz="2400" b="1" baseline="-250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400" b="1" baseline="-25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矩形 84"/>
            <p:cNvSpPr/>
            <p:nvPr/>
          </p:nvSpPr>
          <p:spPr>
            <a:xfrm>
              <a:off x="4490247" y="2094867"/>
              <a:ext cx="857250" cy="4603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b="1" i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m-m</a:t>
              </a:r>
              <a:r>
                <a:rPr lang="en-US" altLang="zh-CN" sz="2400" b="1" baseline="-250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400" b="1" baseline="-25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385" name="文本占位符 17409"/>
          <p:cNvSpPr>
            <a:spLocks noGrp="1"/>
          </p:cNvSpPr>
          <p:nvPr/>
        </p:nvSpPr>
        <p:spPr>
          <a:xfrm>
            <a:off x="81280" y="3707765"/>
            <a:ext cx="11887200" cy="301117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2400"/>
              <a:t>    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  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若沿炸裂前速度</a:t>
            </a:r>
            <a:r>
              <a:rPr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v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的方向建立坐标轴，</a:t>
            </a:r>
            <a:r>
              <a:rPr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v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为正值，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v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Arial" panose="020B0604020202020204" pitchFamily="34" charset="0"/>
              </a:rPr>
              <a:t>1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与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v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的方向相反，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v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为负值。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此外，一定有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m-m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&gt;0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。于是，由上式可知，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v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Arial" panose="020B0604020202020204" pitchFamily="34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应为正值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。这表示质量为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(m-m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)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的那部分沿着与坐标轴相同的方向飞去。这个结论容易理解。炸裂的一部分沿着相反的方向飞去，另一部分不会也沿着相反的方向飞去，假如这样，炸裂后的总动量将与炸裂前的总动量方向相反，动量就不守恒了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6" name="矩形 5"/>
          <p:cNvSpPr>
            <a:spLocks noGrp="1"/>
          </p:cNvSpPr>
          <p:nvPr/>
        </p:nvSpPr>
        <p:spPr>
          <a:xfrm>
            <a:off x="452120" y="675640"/>
            <a:ext cx="11021695" cy="165354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>
              <a:lnSpc>
                <a:spcPct val="150000"/>
              </a:lnSpc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【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例题</a:t>
            </a:r>
            <a:r>
              <a:rPr lang="en-US" altLang="zh-CN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一枚在空中飞行的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火箭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质量为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，在某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时刻的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速度为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，方向水平</a:t>
            </a: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，燃料即将耗。此时，火箭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突然炸裂成两块(如图)，其中质量为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的一块沿着与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相反的方向飞去，速度为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 pitchFamily="34" charset="0"/>
              </a:rPr>
              <a:t>1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。求炸裂后另一块的速度</a:t>
            </a:r>
            <a:r>
              <a:rPr lang="en-US" altLang="en-US" sz="2400" b="1" i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en-US" sz="2400" b="1" i="1" strike="noStrike" baseline="-25000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 pitchFamily="34" charset="0"/>
              </a:rPr>
              <a:t>2</a:t>
            </a:r>
            <a:r>
              <a:rPr lang="en-US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 </a:t>
            </a:r>
            <a:endParaRPr lang="en-US" altLang="en-US" sz="2400" b="1" strike="noStrike" noProof="1"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文本框 45057"/>
          <p:cNvSpPr txBox="1"/>
          <p:nvPr/>
        </p:nvSpPr>
        <p:spPr>
          <a:xfrm>
            <a:off x="641985" y="751840"/>
            <a:ext cx="10006013" cy="119888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marR="0" defTabSz="914400" fontAlgn="auto">
              <a:lnSpc>
                <a:spcPct val="150000"/>
              </a:lnSpc>
              <a:spcBef>
                <a:spcPct val="0"/>
              </a:spcBef>
              <a:buClrTx/>
              <a:buSzTx/>
              <a:buFontTx/>
              <a:defRPr/>
            </a:pPr>
            <a:r>
              <a:rPr lang="en-US" altLang="zh-CN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【</a:t>
            </a:r>
            <a:r>
              <a:rPr lang="zh-CN" altLang="en-US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思考</a:t>
            </a:r>
            <a:r>
              <a:rPr lang="en-US" altLang="zh-CN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kumimoji="0" lang="en-US" altLang="en-US" sz="2400" b="1" kern="1200" cap="none" spc="0" normalizeH="0" baseline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斜面B置于光滑水平面上，物体A沿光滑斜面滑下，</a:t>
            </a:r>
            <a:r>
              <a:rPr kumimoji="0" lang="en-US" altLang="en-US" sz="2400" b="1" kern="1200" cap="none" spc="0" normalizeH="0" baseline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则AB组成的系统受到几个作用力？哪些力是内力？哪些是外力？</a:t>
            </a:r>
            <a:r>
              <a:rPr kumimoji="0" lang="en-US" altLang="en-US" sz="2400" b="1" kern="1200" cap="none" spc="0" normalizeH="0" baseline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系统动量守恒吗？</a:t>
            </a:r>
            <a:endParaRPr kumimoji="0" lang="en-US" altLang="en-US" sz="2400" b="1" kern="1200" cap="none" spc="0" normalizeH="0" baseline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5059" name="直角三角形 45058"/>
          <p:cNvSpPr/>
          <p:nvPr/>
        </p:nvSpPr>
        <p:spPr>
          <a:xfrm flipH="1">
            <a:off x="7269163" y="2457450"/>
            <a:ext cx="2422525" cy="13716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12700" cap="sq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484" name="直接连接符 45060"/>
          <p:cNvSpPr/>
          <p:nvPr/>
        </p:nvSpPr>
        <p:spPr>
          <a:xfrm>
            <a:off x="6742113" y="3829050"/>
            <a:ext cx="3475037" cy="0"/>
          </a:xfrm>
          <a:prstGeom prst="line">
            <a:avLst/>
          </a:prstGeom>
          <a:ln w="130175" cap="sq" cmpd="sng">
            <a:solidFill>
              <a:srgbClr val="003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/>
        </p:txBody>
      </p:sp>
      <p:sp>
        <p:nvSpPr>
          <p:cNvPr id="20485" name="直接连接符 45061"/>
          <p:cNvSpPr/>
          <p:nvPr/>
        </p:nvSpPr>
        <p:spPr>
          <a:xfrm flipH="1" flipV="1">
            <a:off x="9005888" y="2076450"/>
            <a:ext cx="0" cy="1295400"/>
          </a:xfrm>
          <a:prstGeom prst="line">
            <a:avLst/>
          </a:prstGeom>
          <a:ln w="38100" cap="sq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20486" name="直接连接符 45062"/>
          <p:cNvSpPr/>
          <p:nvPr/>
        </p:nvSpPr>
        <p:spPr>
          <a:xfrm flipH="1">
            <a:off x="9005888" y="3371850"/>
            <a:ext cx="0" cy="838200"/>
          </a:xfrm>
          <a:prstGeom prst="line">
            <a:avLst/>
          </a:prstGeom>
          <a:ln w="38100" cap="sq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20487" name="直接连接符 45063"/>
          <p:cNvSpPr/>
          <p:nvPr/>
        </p:nvSpPr>
        <p:spPr>
          <a:xfrm>
            <a:off x="9005888" y="3371850"/>
            <a:ext cx="320675" cy="457200"/>
          </a:xfrm>
          <a:prstGeom prst="line">
            <a:avLst/>
          </a:prstGeom>
          <a:ln w="57150" cap="sq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45066" name="矩形 45065"/>
          <p:cNvSpPr/>
          <p:nvPr/>
        </p:nvSpPr>
        <p:spPr>
          <a:xfrm rot="-1973253">
            <a:off x="8439150" y="2838450"/>
            <a:ext cx="322263" cy="228600"/>
          </a:xfrm>
          <a:prstGeom prst="rect">
            <a:avLst/>
          </a:prstGeom>
          <a:solidFill>
            <a:srgbClr val="FFFF00"/>
          </a:solidFill>
          <a:ln w="12700" cap="sq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490" name="直接连接符 45066"/>
          <p:cNvSpPr/>
          <p:nvPr/>
        </p:nvSpPr>
        <p:spPr>
          <a:xfrm flipH="1">
            <a:off x="8601075" y="2914650"/>
            <a:ext cx="0" cy="609600"/>
          </a:xfrm>
          <a:prstGeom prst="line">
            <a:avLst/>
          </a:prstGeom>
          <a:ln w="38100" cap="sq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2" name="文本框 1"/>
          <p:cNvSpPr txBox="1"/>
          <p:nvPr/>
        </p:nvSpPr>
        <p:spPr>
          <a:xfrm>
            <a:off x="879475" y="2362200"/>
            <a:ext cx="5538788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竖直方向失重：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N&lt;(M+m)g 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系统动量不守恒。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水平方向：系统不受外力动量守恒。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493" name="文本框 3"/>
          <p:cNvSpPr txBox="1"/>
          <p:nvPr/>
        </p:nvSpPr>
        <p:spPr>
          <a:xfrm>
            <a:off x="9117013" y="1831975"/>
            <a:ext cx="366712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endParaRPr lang="en-US" altLang="zh-CN" sz="20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494" name="文本框 4"/>
          <p:cNvSpPr txBox="1"/>
          <p:nvPr/>
        </p:nvSpPr>
        <p:spPr>
          <a:xfrm>
            <a:off x="8797925" y="4278313"/>
            <a:ext cx="893763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Mg</a:t>
            </a:r>
            <a:endParaRPr lang="en-US" altLang="zh-CN" sz="20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495" name="文本框 5"/>
          <p:cNvSpPr txBox="1"/>
          <p:nvPr/>
        </p:nvSpPr>
        <p:spPr>
          <a:xfrm>
            <a:off x="8154988" y="3222625"/>
            <a:ext cx="59531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mg</a:t>
            </a:r>
            <a:endParaRPr lang="en-US" altLang="zh-CN" sz="18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488" name="直接连接符 45064"/>
          <p:cNvSpPr/>
          <p:nvPr/>
        </p:nvSpPr>
        <p:spPr>
          <a:xfrm flipH="1" flipV="1">
            <a:off x="8275638" y="2457450"/>
            <a:ext cx="325437" cy="457200"/>
          </a:xfrm>
          <a:prstGeom prst="line">
            <a:avLst/>
          </a:prstGeom>
          <a:ln w="57150" cap="sq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4" name="文本框 3"/>
          <p:cNvSpPr txBox="1"/>
          <p:nvPr/>
        </p:nvSpPr>
        <p:spPr>
          <a:xfrm>
            <a:off x="8036560" y="2076450"/>
            <a:ext cx="474980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altLang="zh-CN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000" b="1" baseline="-25000">
              <a:solidFill>
                <a:srgbClr val="0000FF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26880" y="3829050"/>
            <a:ext cx="6330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N’</a:t>
            </a:r>
            <a:r>
              <a:rPr lang="en-US" altLang="zh-CN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000" b="1" baseline="-25000">
              <a:solidFill>
                <a:srgbClr val="0000FF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5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charRg st="25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charRg st="25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5" grpId="0"/>
      <p:bldP spid="20494" grpId="0"/>
      <p:bldP spid="4" grpId="0"/>
      <p:bldP spid="5" grpId="0"/>
      <p:bldP spid="2049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98354" y="871551"/>
            <a:ext cx="18669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、适用条件</a:t>
            </a:r>
            <a:endParaRPr lang="zh-CN" altLang="en-US" sz="24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18768" y="1377685"/>
            <a:ext cx="4318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(1)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不受外力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理想条件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)</a:t>
            </a:r>
            <a:endParaRPr lang="en-US" alt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418340" y="1914459"/>
            <a:ext cx="861784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(2)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受到外力，但外力的合力为零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实际条件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)</a:t>
            </a:r>
            <a:endParaRPr lang="en-US" alt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32435" y="2403475"/>
            <a:ext cx="10335260" cy="119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(3)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所受外力合力不为零，</a:t>
            </a:r>
            <a:r>
              <a:rPr lang="zh-CN" sz="2400" b="1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但系统</a:t>
            </a:r>
            <a:r>
              <a:rPr lang="zh-CN" sz="2400" b="1" smtClean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内力远大</a:t>
            </a:r>
            <a:r>
              <a:rPr lang="zh-CN" sz="2400" b="1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于外力，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外力相对来说可以忽略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不计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，因而系统动量近似守恒；</a:t>
            </a:r>
            <a:r>
              <a:rPr lang="zh-CN" altLang="zh-CN" sz="2400" b="1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sz="2400" b="1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近似条件）</a:t>
            </a:r>
            <a:endParaRPr lang="zh-CN" sz="2400" b="1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453390" y="3621405"/>
            <a:ext cx="10876915" cy="11988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(4)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altLang="en-US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所受的合外力不为</a:t>
            </a:r>
            <a:r>
              <a:rPr lang="zh-CN" altLang="en-US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零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，</a:t>
            </a:r>
            <a:r>
              <a:rPr lang="zh-CN" altLang="en-US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但某一方向上合外力为零，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则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系统在这一方向上动量守恒。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altLang="zh-CN" sz="2400" b="1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单向条件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)</a:t>
            </a:r>
            <a:endParaRPr lang="en-US" alt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19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/>
          <p:nvPr/>
        </p:nvSpPr>
        <p:spPr>
          <a:xfrm>
            <a:off x="0" y="532765"/>
            <a:ext cx="1734185" cy="461645"/>
          </a:xfrm>
          <a:prstGeom prst="roundRect">
            <a:avLst/>
          </a:prstGeom>
          <a:solidFill>
            <a:srgbClr val="C0000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3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spcBef>
                <a:spcPct val="0"/>
              </a:spcBef>
              <a:buClr>
                <a:srgbClr val="FFFFFF"/>
              </a:buClr>
              <a:buSzTx/>
              <a:tabLst>
                <a:tab pos="2667000" algn="l"/>
              </a:tabLst>
              <a:defRPr/>
            </a:pPr>
            <a:r>
              <a:rPr lang="zh-CN" altLang="en-US" sz="20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思考与讨论</a:t>
            </a:r>
            <a:endParaRPr lang="zh-CN" altLang="en-US" sz="2000" b="1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1506095" y="1182304"/>
            <a:ext cx="8617847" cy="119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静止的两辆小车用细线相连，中间有一个压缩了的轻质弹簧。烧断细线后，由于弹力的作用，两辆小车分别向左、右运动，它们都获得了动量，它们的总动量是否增加了？</a:t>
            </a:r>
            <a:endParaRPr 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535555" y="2440305"/>
            <a:ext cx="5949950" cy="1778635"/>
          </a:xfrm>
          <a:prstGeom prst="rect">
            <a:avLst/>
          </a:prstGeom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12775" y="4533199"/>
            <a:ext cx="8617847" cy="119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sz="2400" b="1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烧断细线的瞬间，两个小车所组成的系统所受外力的矢量和为</a:t>
            </a:r>
            <a:r>
              <a:rPr lang="en-US" altLang="zh-CN" sz="2400" b="1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0</a:t>
            </a:r>
            <a:r>
              <a:rPr lang="zh-CN" altLang="en-US" sz="2400" b="1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，这个系统的总动量保持不变。烧断前，系统的总动量为</a:t>
            </a:r>
            <a:r>
              <a:rPr lang="en-US" altLang="zh-CN" sz="2400" b="1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0</a:t>
            </a:r>
            <a:r>
              <a:rPr lang="zh-CN" altLang="en-US" sz="2400" b="1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，由动量守恒定律可知，细线烧断后，它们的总动量仍然为</a:t>
            </a:r>
            <a:r>
              <a:rPr lang="en-US" altLang="zh-CN" sz="2400" b="1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0</a:t>
            </a:r>
            <a:r>
              <a:rPr lang="zh-CN" altLang="en-US" sz="2400" b="1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lang="zh-CN" altLang="en-US" sz="2400" b="1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Grp="1"/>
          </p:cNvSpPr>
          <p:nvPr/>
        </p:nvSpPr>
        <p:spPr>
          <a:xfrm>
            <a:off x="452120" y="675640"/>
            <a:ext cx="11021695" cy="165354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【例题】</a:t>
            </a:r>
            <a:r>
              <a:rPr lang="en-US" altLang="en-US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在列车编组站里，一辆质量为1.8×10</a:t>
            </a:r>
            <a:r>
              <a:rPr lang="en-US" altLang="en-US" sz="2400" b="1" baseline="300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en-US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kg 的货车在平直轨道上以2 m/s 的速度运动，碰上一辆质量为2.2×10</a:t>
            </a:r>
            <a:r>
              <a:rPr lang="en-US" altLang="en-US" sz="2400" b="1" baseline="300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en-US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kg的静止货车，它们碰撞后结合在一起继续运动，求货车碰撞后的运动速度。</a:t>
            </a:r>
            <a:endParaRPr lang="en-US" altLang="en-US" sz="2400" b="1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482300" y="3213088"/>
            <a:ext cx="935617" cy="43074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8" name="圆角矩形 117"/>
          <p:cNvSpPr/>
          <p:nvPr/>
        </p:nvSpPr>
        <p:spPr>
          <a:xfrm>
            <a:off x="950108" y="5313438"/>
            <a:ext cx="791676" cy="40541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Text Box 205"/>
          <p:cNvSpPr txBox="1">
            <a:spLocks noChangeArrowheads="1"/>
          </p:cNvSpPr>
          <p:nvPr/>
        </p:nvSpPr>
        <p:spPr bwMode="auto">
          <a:xfrm>
            <a:off x="452165" y="3506832"/>
            <a:ext cx="1732388" cy="53848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</a:ln>
          <a:effectLst/>
        </p:spPr>
        <p:txBody>
          <a:bodyPr wrap="square" lIns="108839" tIns="54419" rIns="108839" bIns="54419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1">
                <a:solidFill>
                  <a:srgbClr val="000099"/>
                </a:solidFill>
                <a:latin typeface="华光楷体_CNKI" panose="02000500000000000000" charset="-122"/>
                <a:ea typeface="华光楷体_CNKI" panose="02000500000000000000" charset="-122"/>
              </a:rPr>
              <a:t>审题指导</a:t>
            </a:r>
            <a:endParaRPr lang="zh-CN" altLang="en-US" sz="2800" b="1">
              <a:solidFill>
                <a:srgbClr val="000099"/>
              </a:solidFill>
              <a:latin typeface="华光楷体_CNKI" panose="02000500000000000000" charset="-122"/>
              <a:ea typeface="华光楷体_CNKI" panose="02000500000000000000" charset="-122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6212417" y="4192081"/>
          <a:ext cx="152400" cy="21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1" imgW="114300" imgH="215265" progId="Equation.3">
                  <p:embed/>
                </p:oleObj>
              </mc:Choice>
              <mc:Fallback>
                <p:oleObj name="" r:id="rId1" imgW="114300" imgH="2152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212417" y="4192081"/>
                        <a:ext cx="152400" cy="21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6191250" y="4226988"/>
          <a:ext cx="152400" cy="21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" r:id="rId3" imgW="114300" imgH="215265" progId="Equation.3">
                  <p:embed/>
                </p:oleObj>
              </mc:Choice>
              <mc:Fallback>
                <p:oleObj name="" r:id="rId3" imgW="114300" imgH="2152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191250" y="4226988"/>
                        <a:ext cx="152400" cy="21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矩形 2"/>
          <p:cNvSpPr/>
          <p:nvPr/>
        </p:nvSpPr>
        <p:spPr>
          <a:xfrm>
            <a:off x="579755" y="5759450"/>
            <a:ext cx="113436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zh-CN" altLang="en-US" sz="2400" b="1" smtClean="0">
                <a:solidFill>
                  <a:srgbClr val="000099"/>
                </a:solidFill>
                <a:latin typeface="华光楷体_CNKI" panose="02000500000000000000" charset="-122"/>
                <a:ea typeface="华光楷体_CNKI" panose="02000500000000000000" charset="-122"/>
                <a:cs typeface="华光楷体_CNKI" panose="02000500000000000000" charset="-122"/>
              </a:rPr>
              <a:t> </a:t>
            </a:r>
            <a:r>
              <a:rPr lang="zh-CN" altLang="en-US" sz="2400" b="1">
                <a:solidFill>
                  <a:srgbClr val="000099"/>
                </a:solidFill>
                <a:latin typeface="华光楷体_CNKI" panose="02000500000000000000" charset="-122"/>
                <a:ea typeface="华光楷体_CNKI" panose="02000500000000000000" charset="-122"/>
                <a:cs typeface="华光楷体_CNKI" panose="02000500000000000000" charset="-122"/>
              </a:rPr>
              <a:t>③ 本题中研究的是哪一个过程？该过程的初状态和末状态分别是什么？</a:t>
            </a:r>
            <a:endParaRPr lang="zh-CN" altLang="en-US" sz="2400" b="1">
              <a:solidFill>
                <a:srgbClr val="000099"/>
              </a:solidFill>
              <a:latin typeface="华光楷体_CNKI" panose="02000500000000000000" charset="-122"/>
              <a:ea typeface="华光楷体_CNKI" panose="02000500000000000000" charset="-122"/>
              <a:cs typeface="华光楷体_CNKI" panose="02000500000000000000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77589" y="4212282"/>
            <a:ext cx="6530096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zh-CN" altLang="zh-CN" sz="2400" b="1">
                <a:solidFill>
                  <a:srgbClr val="000099"/>
                </a:solidFill>
                <a:latin typeface="华光楷体_CNKI" panose="02000500000000000000" charset="-122"/>
                <a:ea typeface="华光楷体_CNKI" panose="02000500000000000000" charset="-122"/>
                <a:cs typeface="Times New Roman" panose="02020603050405020304" pitchFamily="18" charset="0"/>
              </a:rPr>
              <a:t>①</a:t>
            </a:r>
            <a:r>
              <a:rPr lang="zh-CN" altLang="en-US" sz="2400" b="1">
                <a:solidFill>
                  <a:srgbClr val="000099"/>
                </a:solidFill>
                <a:latin typeface="华光楷体_CNKI" panose="02000500000000000000" charset="-122"/>
                <a:ea typeface="华光楷体_CNKI" panose="02000500000000000000" charset="-122"/>
                <a:cs typeface="Times New Roman" panose="02020603050405020304" pitchFamily="18" charset="0"/>
              </a:rPr>
              <a:t>本题中相互作用的系统是什么？</a:t>
            </a:r>
            <a:endParaRPr lang="zh-CN" altLang="en-US" sz="2400" b="1">
              <a:solidFill>
                <a:srgbClr val="000099"/>
              </a:solidFill>
              <a:latin typeface="华光楷体_CNKI" panose="02000500000000000000" charset="-122"/>
              <a:ea typeface="华光楷体_CNKI" panose="02000500000000000000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64210" y="4815205"/>
            <a:ext cx="10507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zh-CN" altLang="en-US" sz="2400" b="1">
                <a:solidFill>
                  <a:srgbClr val="000099"/>
                </a:solidFill>
                <a:latin typeface="华光楷体_CNKI" panose="02000500000000000000" charset="-122"/>
                <a:ea typeface="华光楷体_CNKI" panose="02000500000000000000" charset="-122"/>
                <a:cs typeface="华光楷体_CNKI" panose="02000500000000000000" charset="-122"/>
              </a:rPr>
              <a:t>②分析系统受到哪几个外力的作用？是否符合动量守恒的条件？ </a:t>
            </a:r>
            <a:endParaRPr lang="zh-CN" altLang="en-US" sz="2400" b="1">
              <a:solidFill>
                <a:srgbClr val="000099"/>
              </a:solidFill>
              <a:latin typeface="华光楷体_CNKI" panose="02000500000000000000" charset="-122"/>
              <a:ea typeface="华光楷体_CNKI" panose="02000500000000000000" charset="-122"/>
              <a:cs typeface="华光楷体_CNKI" panose="02000500000000000000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528259" y="6219860"/>
            <a:ext cx="171323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smtClean="0">
                <a:solidFill>
                  <a:srgbClr val="FF0000"/>
                </a:solidFill>
                <a:latin typeface="华光楷体_CNKI" panose="02000500000000000000" charset="-122"/>
                <a:ea typeface="华光楷体_CNKI" panose="02000500000000000000" charset="-122"/>
                <a:cs typeface="Times New Roman" panose="02020603050405020304" pitchFamily="18" charset="0"/>
              </a:rPr>
              <a:t>碰撞</a:t>
            </a:r>
            <a:r>
              <a:rPr lang="zh-CN" altLang="en-US" sz="2400" b="1" smtClean="0">
                <a:solidFill>
                  <a:srgbClr val="FF0000"/>
                </a:solidFill>
                <a:latin typeface="华光楷体_CNKI" panose="02000500000000000000" charset="-122"/>
                <a:ea typeface="华光楷体_CNKI" panose="02000500000000000000" charset="-122"/>
                <a:cs typeface="Times New Roman" panose="02020603050405020304" pitchFamily="18" charset="0"/>
              </a:rPr>
              <a:t>前、</a:t>
            </a:r>
            <a:r>
              <a:rPr lang="zh-CN" altLang="zh-CN" sz="2400" b="1" smtClean="0">
                <a:solidFill>
                  <a:srgbClr val="FF0000"/>
                </a:solidFill>
                <a:latin typeface="华光楷体_CNKI" panose="02000500000000000000" charset="-122"/>
                <a:ea typeface="华光楷体_CNKI" panose="02000500000000000000" charset="-122"/>
                <a:cs typeface="Times New Roman" panose="02020603050405020304" pitchFamily="18" charset="0"/>
              </a:rPr>
              <a:t>后</a:t>
            </a:r>
            <a:endParaRPr lang="zh-CN" altLang="zh-CN" sz="2400" b="1" smtClean="0">
              <a:solidFill>
                <a:srgbClr val="FF0000"/>
              </a:solidFill>
              <a:latin typeface="华光楷体_CNKI" panose="02000500000000000000" charset="-122"/>
              <a:ea typeface="华光楷体_CNKI" panose="02000500000000000000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70305" y="5327650"/>
            <a:ext cx="38868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华光楷体_CNKI" panose="02000500000000000000" charset="-122"/>
                <a:ea typeface="华光楷体_CNKI" panose="02000500000000000000" charset="-122"/>
              </a:rPr>
              <a:t>地面</a:t>
            </a:r>
            <a:r>
              <a:rPr lang="zh-CN" altLang="en-US" sz="2400" b="1" smtClean="0">
                <a:solidFill>
                  <a:srgbClr val="FF0000"/>
                </a:solidFill>
                <a:latin typeface="华光楷体_CNKI" panose="02000500000000000000" charset="-122"/>
                <a:ea typeface="华光楷体_CNKI" panose="02000500000000000000" charset="-122"/>
              </a:rPr>
              <a:t>摩擦力和空气阻力</a:t>
            </a:r>
            <a:endParaRPr lang="zh-CN" altLang="en-US" sz="2400" b="1" smtClean="0">
              <a:solidFill>
                <a:srgbClr val="FF0000"/>
              </a:solidFill>
              <a:latin typeface="华光楷体_CNKI" panose="02000500000000000000" charset="-122"/>
              <a:ea typeface="华光楷体_CNKI" panose="02000500000000000000" charset="-122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320530" y="5318317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  <a:latin typeface="华光楷体_CNKI" panose="02000500000000000000" charset="-122"/>
                <a:ea typeface="华光楷体_CNKI" panose="02000500000000000000" charset="-122"/>
              </a:rPr>
              <a:t>远小于内力</a:t>
            </a:r>
            <a:endParaRPr lang="zh-CN" altLang="en-US" sz="2400" b="1" smtClean="0">
              <a:solidFill>
                <a:srgbClr val="FF0000"/>
              </a:solidFill>
              <a:latin typeface="华光楷体_CNKI" panose="02000500000000000000" charset="-122"/>
              <a:ea typeface="华光楷体_CNKI" panose="02000500000000000000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551616" y="5337471"/>
            <a:ext cx="14071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华光楷体_CNKI" panose="02000500000000000000" charset="-122"/>
                <a:ea typeface="华光楷体_CNKI" panose="02000500000000000000" charset="-122"/>
                <a:cs typeface="Times New Roman" panose="02020603050405020304" pitchFamily="18" charset="0"/>
              </a:rPr>
              <a:t>动量守恒</a:t>
            </a:r>
            <a:endParaRPr lang="zh-CN" altLang="en-US" sz="2400" b="1">
              <a:solidFill>
                <a:srgbClr val="FF0000"/>
              </a:solidFill>
              <a:latin typeface="华光楷体_CNKI" panose="02000500000000000000" charset="-122"/>
              <a:ea typeface="华光楷体_CNKI" panose="02000500000000000000" charset="-122"/>
              <a:cs typeface="Times New Roman" panose="02020603050405020304" pitchFamily="18" charset="0"/>
            </a:endParaRPr>
          </a:p>
        </p:txBody>
      </p:sp>
      <p:pic>
        <p:nvPicPr>
          <p:cNvPr id="36960" name="Picture 9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04" t="3767" b="16185"/>
          <a:stretch>
            <a:fillRect/>
          </a:stretch>
        </p:blipFill>
        <p:spPr bwMode="auto">
          <a:xfrm>
            <a:off x="6352382" y="2775921"/>
            <a:ext cx="1748235" cy="67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6" name="Picture 9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04" t="3767" r="4262" b="16185"/>
          <a:stretch>
            <a:fillRect/>
          </a:stretch>
        </p:blipFill>
        <p:spPr bwMode="auto">
          <a:xfrm>
            <a:off x="3257650" y="2787261"/>
            <a:ext cx="1562408" cy="67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" name="Picture 9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04" t="3767" r="4262" b="16185"/>
          <a:stretch>
            <a:fillRect/>
          </a:stretch>
        </p:blipFill>
        <p:spPr bwMode="auto">
          <a:xfrm>
            <a:off x="4861944" y="2787261"/>
            <a:ext cx="1562408" cy="67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9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04" t="3767" b="16185"/>
          <a:stretch>
            <a:fillRect/>
          </a:stretch>
        </p:blipFill>
        <p:spPr bwMode="auto">
          <a:xfrm>
            <a:off x="6352382" y="2775921"/>
            <a:ext cx="1748235" cy="67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5" name="组合 74"/>
          <p:cNvGrpSpPr/>
          <p:nvPr/>
        </p:nvGrpSpPr>
        <p:grpSpPr>
          <a:xfrm>
            <a:off x="3475568" y="2453742"/>
            <a:ext cx="3732261" cy="797385"/>
            <a:chOff x="1003621" y="1467362"/>
            <a:chExt cx="3734205" cy="79780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2313388" y="1467362"/>
                  <a:ext cx="62518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b="1" i="1" smtClean="0">
                      <a:solidFill>
                        <a:schemeClr val="tx1"/>
                      </a:solidFill>
                      <a:latin typeface="Book Antiqua" panose="02040602050305030304" pitchFamily="18" charset="0"/>
                    </a:rPr>
                    <a:t>v</a:t>
                  </a:r>
                  <a14:m>
                    <m:oMath xmlns:m="http://schemas.openxmlformats.org/officeDocument/2006/math">
                      <m:r>
                        <a:rPr lang="en-US" altLang="zh-CN" sz="2800" b="1" i="1" baseline="-25000" smtClean="0">
                          <a:solidFill>
                            <a:schemeClr val="tx1"/>
                          </a:solidFill>
                          <a:latin typeface="Cambria Math" panose="02040503050406030204"/>
                        </a:rPr>
                        <m:t>𝟏</m:t>
                      </m:r>
                    </m:oMath>
                  </a14:m>
                  <a:endParaRPr lang="zh-CN" altLang="en-US"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13388" y="1467362"/>
                  <a:ext cx="625185" cy="523220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8" name="直接箭头连接符 77"/>
            <p:cNvCxnSpPr/>
            <p:nvPr/>
          </p:nvCxnSpPr>
          <p:spPr>
            <a:xfrm>
              <a:off x="2290501" y="2052137"/>
              <a:ext cx="78216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矩形 83"/>
            <p:cNvSpPr/>
            <p:nvPr/>
          </p:nvSpPr>
          <p:spPr>
            <a:xfrm>
              <a:off x="1003621" y="1742920"/>
              <a:ext cx="575610" cy="5222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b="1" i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zh-CN" sz="2800" b="1" baseline="-250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矩形 84"/>
            <p:cNvSpPr/>
            <p:nvPr/>
          </p:nvSpPr>
          <p:spPr>
            <a:xfrm>
              <a:off x="4162216" y="1729047"/>
              <a:ext cx="575610" cy="5222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b="1" i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zh-CN" sz="2800" b="1" baseline="-250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矩形 5"/>
          <p:cNvSpPr/>
          <p:nvPr/>
        </p:nvSpPr>
        <p:spPr>
          <a:xfrm>
            <a:off x="7647851" y="2211497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系统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92" name="Group 3"/>
          <p:cNvGrpSpPr/>
          <p:nvPr/>
        </p:nvGrpSpPr>
        <p:grpSpPr>
          <a:xfrm>
            <a:off x="5485171" y="1852649"/>
            <a:ext cx="572892" cy="1169011"/>
            <a:chOff x="-13" y="370"/>
            <a:chExt cx="178" cy="484"/>
          </a:xfrm>
        </p:grpSpPr>
        <p:sp>
          <p:nvSpPr>
            <p:cNvPr id="93" name="Line 4"/>
            <p:cNvSpPr>
              <a:spLocks noChangeShapeType="1"/>
            </p:cNvSpPr>
            <p:nvPr/>
          </p:nvSpPr>
          <p:spPr bwMode="auto">
            <a:xfrm rot="5400000" flipH="1" flipV="1">
              <a:off x="-230" y="635"/>
              <a:ext cx="436" cy="1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4" name="Rectangle 5"/>
            <p:cNvSpPr>
              <a:spLocks noChangeArrowheads="1"/>
            </p:cNvSpPr>
            <p:nvPr/>
          </p:nvSpPr>
          <p:spPr bwMode="auto">
            <a:xfrm>
              <a:off x="9" y="370"/>
              <a:ext cx="156" cy="19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4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N</a:t>
              </a:r>
              <a:r>
                <a:rPr lang="en-IE" altLang="en-US" sz="24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1</a:t>
              </a:r>
              <a:endParaRPr lang="zh-CN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</p:grpSp>
      <p:grpSp>
        <p:nvGrpSpPr>
          <p:cNvPr id="98" name="Group 10"/>
          <p:cNvGrpSpPr/>
          <p:nvPr/>
        </p:nvGrpSpPr>
        <p:grpSpPr>
          <a:xfrm>
            <a:off x="7237146" y="1893159"/>
            <a:ext cx="549329" cy="1164748"/>
            <a:chOff x="108" y="264"/>
            <a:chExt cx="192" cy="545"/>
          </a:xfrm>
        </p:grpSpPr>
        <p:sp>
          <p:nvSpPr>
            <p:cNvPr id="99" name="Line 11"/>
            <p:cNvSpPr>
              <a:spLocks noChangeShapeType="1"/>
            </p:cNvSpPr>
            <p:nvPr/>
          </p:nvSpPr>
          <p:spPr bwMode="auto">
            <a:xfrm rot="5400000" flipH="1" flipV="1">
              <a:off x="-153" y="542"/>
              <a:ext cx="527" cy="6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0" name="Rectangle 12"/>
            <p:cNvSpPr>
              <a:spLocks noChangeArrowheads="1"/>
            </p:cNvSpPr>
            <p:nvPr/>
          </p:nvSpPr>
          <p:spPr bwMode="auto">
            <a:xfrm>
              <a:off x="124" y="264"/>
              <a:ext cx="176" cy="21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4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N</a:t>
              </a:r>
              <a:r>
                <a:rPr lang="en-IE" altLang="en-US" sz="24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2</a:t>
              </a:r>
              <a:endParaRPr lang="zh-CN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</p:grpSp>
      <p:grpSp>
        <p:nvGrpSpPr>
          <p:cNvPr id="107" name="Group 21"/>
          <p:cNvGrpSpPr/>
          <p:nvPr/>
        </p:nvGrpSpPr>
        <p:grpSpPr>
          <a:xfrm>
            <a:off x="7252104" y="2820327"/>
            <a:ext cx="1682750" cy="522015"/>
            <a:chOff x="0" y="-363"/>
            <a:chExt cx="795" cy="329"/>
          </a:xfrm>
        </p:grpSpPr>
        <p:sp>
          <p:nvSpPr>
            <p:cNvPr id="108" name="Rectangle 23"/>
            <p:cNvSpPr>
              <a:spLocks noChangeArrowheads="1"/>
            </p:cNvSpPr>
            <p:nvPr/>
          </p:nvSpPr>
          <p:spPr bwMode="auto">
            <a:xfrm>
              <a:off x="542" y="-363"/>
              <a:ext cx="253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800" b="1" i="1">
                  <a:solidFill>
                    <a:srgbClr val="FF0000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F</a:t>
              </a:r>
              <a:r>
                <a:rPr lang="en-IE" altLang="en-US" sz="2800" b="1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2</a:t>
              </a:r>
              <a:endParaRPr lang="zh-CN" altLang="en-US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  <p:sp>
          <p:nvSpPr>
            <p:cNvPr id="109" name="Line 22"/>
            <p:cNvSpPr>
              <a:spLocks noChangeShapeType="1"/>
            </p:cNvSpPr>
            <p:nvPr/>
          </p:nvSpPr>
          <p:spPr bwMode="auto">
            <a:xfrm>
              <a:off x="0" y="-214"/>
              <a:ext cx="589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1" name="Text Box 25"/>
          <p:cNvSpPr txBox="1">
            <a:spLocks noChangeArrowheads="1"/>
          </p:cNvSpPr>
          <p:nvPr/>
        </p:nvSpPr>
        <p:spPr bwMode="auto">
          <a:xfrm>
            <a:off x="8724261" y="2787261"/>
            <a:ext cx="1082706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内力</a:t>
            </a:r>
            <a:endParaRPr lang="zh-CN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2" name="Text Box 25"/>
          <p:cNvSpPr txBox="1">
            <a:spLocks noChangeArrowheads="1"/>
          </p:cNvSpPr>
          <p:nvPr/>
        </p:nvSpPr>
        <p:spPr bwMode="auto">
          <a:xfrm>
            <a:off x="5992530" y="3670061"/>
            <a:ext cx="1082706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外</a:t>
            </a:r>
            <a:r>
              <a:rPr lang="zh-CN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力</a:t>
            </a:r>
            <a:endParaRPr lang="zh-CN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04" name="Group 18"/>
          <p:cNvGrpSpPr/>
          <p:nvPr/>
        </p:nvGrpSpPr>
        <p:grpSpPr>
          <a:xfrm>
            <a:off x="3886419" y="2753485"/>
            <a:ext cx="1602317" cy="522015"/>
            <a:chOff x="123" y="29"/>
            <a:chExt cx="757" cy="329"/>
          </a:xfrm>
        </p:grpSpPr>
        <p:sp>
          <p:nvSpPr>
            <p:cNvPr id="105" name="Rectangle 20"/>
            <p:cNvSpPr>
              <a:spLocks noChangeArrowheads="1"/>
            </p:cNvSpPr>
            <p:nvPr/>
          </p:nvSpPr>
          <p:spPr bwMode="auto">
            <a:xfrm>
              <a:off x="123" y="29"/>
              <a:ext cx="253" cy="32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800" b="1" i="1">
                  <a:solidFill>
                    <a:srgbClr val="FF0000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F</a:t>
              </a:r>
              <a:r>
                <a:rPr lang="en-IE" altLang="en-US" sz="2800" b="1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1</a:t>
              </a:r>
              <a:endParaRPr lang="zh-CN" altLang="en-US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  <p:sp>
          <p:nvSpPr>
            <p:cNvPr id="106" name="Line 19"/>
            <p:cNvSpPr>
              <a:spLocks noChangeShapeType="1"/>
            </p:cNvSpPr>
            <p:nvPr/>
          </p:nvSpPr>
          <p:spPr bwMode="auto">
            <a:xfrm flipH="1">
              <a:off x="291" y="190"/>
              <a:ext cx="589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36961" name="Picture 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23"/>
          <a:stretch>
            <a:fillRect/>
          </a:stretch>
        </p:blipFill>
        <p:spPr bwMode="auto">
          <a:xfrm>
            <a:off x="3132930" y="3415353"/>
            <a:ext cx="8185418" cy="142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" name="椭圆 89"/>
          <p:cNvSpPr/>
          <p:nvPr/>
        </p:nvSpPr>
        <p:spPr>
          <a:xfrm>
            <a:off x="4609199" y="2618374"/>
            <a:ext cx="3542446" cy="1123658"/>
          </a:xfrm>
          <a:prstGeom prst="ellipse">
            <a:avLst/>
          </a:prstGeom>
          <a:noFill/>
          <a:ln w="57150">
            <a:solidFill>
              <a:srgbClr val="0099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5" name="Group 6"/>
          <p:cNvGrpSpPr/>
          <p:nvPr/>
        </p:nvGrpSpPr>
        <p:grpSpPr>
          <a:xfrm>
            <a:off x="5471963" y="2976587"/>
            <a:ext cx="518535" cy="1320973"/>
            <a:chOff x="2" y="1"/>
            <a:chExt cx="160" cy="544"/>
          </a:xfrm>
        </p:grpSpPr>
        <p:sp>
          <p:nvSpPr>
            <p:cNvPr id="96" name="Rectangle 7"/>
            <p:cNvSpPr>
              <a:spLocks noChangeArrowheads="1"/>
            </p:cNvSpPr>
            <p:nvPr/>
          </p:nvSpPr>
          <p:spPr bwMode="auto">
            <a:xfrm>
              <a:off x="7" y="355"/>
              <a:ext cx="155" cy="19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4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G</a:t>
              </a:r>
              <a:r>
                <a:rPr lang="en-IE" altLang="en-US" sz="24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1</a:t>
              </a:r>
              <a:endParaRPr lang="zh-CN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  <p:sp>
          <p:nvSpPr>
            <p:cNvPr id="97" name="Line 8"/>
            <p:cNvSpPr>
              <a:spLocks noChangeShapeType="1"/>
            </p:cNvSpPr>
            <p:nvPr/>
          </p:nvSpPr>
          <p:spPr bwMode="auto">
            <a:xfrm rot="16200000" flipH="1" flipV="1">
              <a:off x="-233" y="236"/>
              <a:ext cx="475" cy="5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1" name="Group 13"/>
          <p:cNvGrpSpPr/>
          <p:nvPr/>
        </p:nvGrpSpPr>
        <p:grpSpPr>
          <a:xfrm>
            <a:off x="7209874" y="3052472"/>
            <a:ext cx="501161" cy="1246136"/>
            <a:chOff x="96" y="0"/>
            <a:chExt cx="167" cy="554"/>
          </a:xfrm>
        </p:grpSpPr>
        <p:sp>
          <p:nvSpPr>
            <p:cNvPr id="102" name="Rectangle 14"/>
            <p:cNvSpPr>
              <a:spLocks noChangeArrowheads="1"/>
            </p:cNvSpPr>
            <p:nvPr/>
          </p:nvSpPr>
          <p:spPr bwMode="auto">
            <a:xfrm>
              <a:off x="96" y="349"/>
              <a:ext cx="167" cy="20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4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G</a:t>
              </a:r>
              <a:r>
                <a:rPr lang="en-IE" altLang="en-US" sz="24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2</a:t>
              </a:r>
              <a:endParaRPr lang="zh-CN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  <p:sp>
          <p:nvSpPr>
            <p:cNvPr id="103" name="Line 15"/>
            <p:cNvSpPr>
              <a:spLocks noChangeShapeType="1"/>
            </p:cNvSpPr>
            <p:nvPr/>
          </p:nvSpPr>
          <p:spPr bwMode="auto">
            <a:xfrm rot="16200000" flipH="1" flipV="1">
              <a:off x="-133" y="238"/>
              <a:ext cx="479" cy="3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48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06 -2.31214E-07 L 0.12969 0.00209" pathEditMode="relative" ptsTypes="AA">
                                      <p:cBhvr>
                                        <p:cTn id="1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0" presetClass="path" presetSubtype="0" decel="4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086 -3.98844E-06 L 0.37617 0.00024" pathEditMode="relative" rAng="0" ptsTypes="AA">
                                      <p:cBhvr>
                                        <p:cTn id="20" dur="4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66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decel="4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531 0.00023" pathEditMode="relative" ptsTypes="AA">
                                      <p:cBhvr>
                                        <p:cTn id="22" dur="4000" fill="hold"/>
                                        <p:tgtEl>
                                          <p:spTgt spid="36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8" grpId="0"/>
      <p:bldP spid="70" grpId="0"/>
      <p:bldP spid="3" grpId="0"/>
      <p:bldP spid="4" grpId="0"/>
      <p:bldP spid="5" grpId="0"/>
      <p:bldP spid="9" grpId="0"/>
      <p:bldP spid="11" grpId="0"/>
      <p:bldP spid="120" grpId="0"/>
      <p:bldP spid="12" grpId="0"/>
      <p:bldP spid="6" grpId="0"/>
      <p:bldP spid="111" grpId="0"/>
      <p:bldP spid="112" grpId="0"/>
      <p:bldP spid="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圆角矩形 9"/>
          <p:cNvSpPr/>
          <p:nvPr/>
        </p:nvSpPr>
        <p:spPr>
          <a:xfrm>
            <a:off x="482300" y="3232482"/>
            <a:ext cx="935617" cy="43074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8" name="圆角矩形 117"/>
          <p:cNvSpPr/>
          <p:nvPr/>
        </p:nvSpPr>
        <p:spPr>
          <a:xfrm>
            <a:off x="950108" y="5332831"/>
            <a:ext cx="791676" cy="40541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6212417" y="4401631"/>
          <a:ext cx="152400" cy="21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" r:id="rId1" imgW="114300" imgH="215265" progId="Equation.3">
                  <p:embed/>
                </p:oleObj>
              </mc:Choice>
              <mc:Fallback>
                <p:oleObj name="" r:id="rId1" imgW="114300" imgH="2152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212417" y="4401631"/>
                        <a:ext cx="152400" cy="21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6191250" y="4436538"/>
          <a:ext cx="152400" cy="21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" r:id="rId3" imgW="114300" imgH="215265" progId="Equation.3">
                  <p:embed/>
                </p:oleObj>
              </mc:Choice>
              <mc:Fallback>
                <p:oleObj name="" r:id="rId3" imgW="114300" imgH="2152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191250" y="4436538"/>
                        <a:ext cx="152400" cy="21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 Box 206"/>
          <p:cNvSpPr txBox="1">
            <a:spLocks noChangeArrowheads="1"/>
          </p:cNvSpPr>
          <p:nvPr/>
        </p:nvSpPr>
        <p:spPr bwMode="auto">
          <a:xfrm>
            <a:off x="782734" y="2422714"/>
            <a:ext cx="1124952" cy="538480"/>
          </a:xfrm>
          <a:prstGeom prst="rect">
            <a:avLst/>
          </a:prstGeom>
          <a:gradFill rotWithShape="1">
            <a:gsLst>
              <a:gs pos="0">
                <a:srgbClr val="3333CC"/>
              </a:gs>
              <a:gs pos="50000">
                <a:schemeClr val="bg1"/>
              </a:gs>
              <a:gs pos="100000">
                <a:srgbClr val="3333CC"/>
              </a:gs>
            </a:gsLst>
            <a:lin ang="5400000" scaled="1"/>
          </a:gradFill>
          <a:ln w="9525" algn="ctr">
            <a:solidFill>
              <a:srgbClr val="000099"/>
            </a:solidFill>
            <a:miter lim="800000"/>
          </a:ln>
          <a:effectLst/>
        </p:spPr>
        <p:txBody>
          <a:bodyPr lIns="108839" tIns="54419" rIns="108839" bIns="54419">
            <a:spAutoFit/>
          </a:bodyPr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1">
                <a:solidFill>
                  <a:srgbClr val="CC0000"/>
                </a:solidFill>
                <a:latin typeface="华光楷体_CNKI" panose="02000500000000000000" charset="-122"/>
                <a:ea typeface="华光楷体_CNKI" panose="02000500000000000000" charset="-122"/>
              </a:rPr>
              <a:t>解析</a:t>
            </a:r>
            <a:endParaRPr lang="zh-CN" altLang="en-US" sz="2800" b="1">
              <a:solidFill>
                <a:srgbClr val="CC0000"/>
              </a:solidFill>
              <a:latin typeface="华光楷体_CNKI" panose="02000500000000000000" charset="-122"/>
              <a:ea typeface="华光楷体_CNKI" panose="02000500000000000000" charset="-122"/>
            </a:endParaRPr>
          </a:p>
        </p:txBody>
      </p:sp>
      <p:pic>
        <p:nvPicPr>
          <p:cNvPr id="36960" name="Picture 9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04" t="3767" b="16185"/>
          <a:stretch>
            <a:fillRect/>
          </a:stretch>
        </p:blipFill>
        <p:spPr bwMode="auto">
          <a:xfrm>
            <a:off x="5691140" y="2209559"/>
            <a:ext cx="1748235" cy="67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962" name="Picture 9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3" r="62505" b="17897"/>
          <a:stretch>
            <a:fillRect/>
          </a:stretch>
        </p:blipFill>
        <p:spPr bwMode="auto">
          <a:xfrm>
            <a:off x="2914331" y="2167163"/>
            <a:ext cx="1525272" cy="695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961" name="Picture 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23"/>
          <a:stretch>
            <a:fillRect/>
          </a:stretch>
        </p:blipFill>
        <p:spPr bwMode="auto">
          <a:xfrm>
            <a:off x="2573699" y="2867225"/>
            <a:ext cx="8185418" cy="142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5" name="组合 74"/>
          <p:cNvGrpSpPr/>
          <p:nvPr/>
        </p:nvGrpSpPr>
        <p:grpSpPr>
          <a:xfrm>
            <a:off x="3346154" y="1905614"/>
            <a:ext cx="3454131" cy="783519"/>
            <a:chOff x="1281896" y="1467362"/>
            <a:chExt cx="3455930" cy="78392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2313388" y="1467362"/>
                  <a:ext cx="62518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b="1" i="1" smtClean="0">
                      <a:solidFill>
                        <a:schemeClr val="tx1"/>
                      </a:solidFill>
                      <a:latin typeface="Book Antiqua" panose="02040602050305030304" pitchFamily="18" charset="0"/>
                    </a:rPr>
                    <a:t>v</a:t>
                  </a:r>
                  <a14:m>
                    <m:oMath xmlns:m="http://schemas.openxmlformats.org/officeDocument/2006/math">
                      <m:r>
                        <a:rPr lang="en-US" altLang="zh-CN" sz="2800" b="1" i="1" baseline="-25000" smtClean="0">
                          <a:solidFill>
                            <a:schemeClr val="tx1"/>
                          </a:solidFill>
                          <a:latin typeface="Cambria Math" panose="02040503050406030204"/>
                        </a:rPr>
                        <m:t>𝟏</m:t>
                      </m:r>
                    </m:oMath>
                  </a14:m>
                  <a:endParaRPr lang="zh-CN" altLang="en-US"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13388" y="1467362"/>
                  <a:ext cx="625185" cy="523220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8" name="直接箭头连接符 77"/>
            <p:cNvCxnSpPr/>
            <p:nvPr/>
          </p:nvCxnSpPr>
          <p:spPr>
            <a:xfrm>
              <a:off x="2290501" y="2052137"/>
              <a:ext cx="78216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矩形 83"/>
            <p:cNvSpPr/>
            <p:nvPr/>
          </p:nvSpPr>
          <p:spPr>
            <a:xfrm>
              <a:off x="1281896" y="1709883"/>
              <a:ext cx="575610" cy="5222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b="1" i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zh-CN" sz="2800" b="1" baseline="-250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矩形 84"/>
            <p:cNvSpPr/>
            <p:nvPr/>
          </p:nvSpPr>
          <p:spPr>
            <a:xfrm>
              <a:off x="4162216" y="1729047"/>
              <a:ext cx="575610" cy="5222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b="1" i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zh-CN" sz="2800" b="1" baseline="-250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71634" y="3038644"/>
            <a:ext cx="721296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以碰前货车的运动方向为正方向（</a:t>
            </a: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以</a:t>
            </a:r>
            <a:r>
              <a:rPr lang="zh-CN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zh-CN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</a:t>
            </a:r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方向为正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），</a:t>
            </a:r>
            <a:endParaRPr lang="zh-CN" altLang="en-US" sz="2400" b="1" smtClean="0">
              <a:solidFill>
                <a:srgbClr val="000099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417789" y="3498932"/>
            <a:ext cx="28295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则</a:t>
            </a:r>
            <a:r>
              <a:rPr lang="zh-CN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zh-CN" altLang="zh-CN" sz="2400" b="1" baseline="-2500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</a:t>
            </a: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= 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2</a:t>
            </a: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m/s</a:t>
            </a: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，</a:t>
            </a:r>
            <a:r>
              <a:rPr lang="zh-CN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2</a:t>
            </a: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= 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0</a:t>
            </a:r>
            <a:endParaRPr lang="en-US" altLang="zh-CN" sz="2400" b="1" smtClean="0">
              <a:solidFill>
                <a:srgbClr val="000099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902433" y="3038557"/>
            <a:ext cx="37541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设两车结合后的速度为</a:t>
            </a:r>
            <a:r>
              <a:rPr lang="zh-CN" altLang="zh-CN" sz="2400" b="1" i="1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 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。</a:t>
            </a:r>
            <a:endParaRPr lang="zh-CN" altLang="en-US" sz="2400" b="1" smtClean="0">
              <a:solidFill>
                <a:srgbClr val="000099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950049" y="3976567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华文楷体" panose="02010600040101010101" charset="-122"/>
                <a:ea typeface="华文楷体" panose="02010600040101010101" charset="-122"/>
              </a:rPr>
              <a:t>两车碰撞前的总动量为</a:t>
            </a:r>
            <a:endParaRPr lang="zh-CN" altLang="en-US" sz="2400" b="1" smtClean="0">
              <a:solidFill>
                <a:srgbClr val="000099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50049" y="4494041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华文楷体" panose="02010600040101010101" charset="-122"/>
                <a:ea typeface="华文楷体" panose="02010600040101010101" charset="-122"/>
              </a:rPr>
              <a:t>两车碰撞后的总动量为</a:t>
            </a:r>
            <a:endParaRPr lang="zh-CN" altLang="en-US" sz="2400" b="1" smtClean="0">
              <a:solidFill>
                <a:srgbClr val="000099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950049" y="5059263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华文楷体" panose="02010600040101010101" charset="-122"/>
                <a:ea typeface="华文楷体" panose="02010600040101010101" charset="-122"/>
              </a:rPr>
              <a:t>由动量守恒定律可得：</a:t>
            </a:r>
            <a:endParaRPr lang="zh-CN" altLang="en-US" sz="2400" b="1" smtClean="0">
              <a:solidFill>
                <a:srgbClr val="000099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452584" y="5551489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华文楷体" panose="02010600040101010101" charset="-122"/>
                <a:ea typeface="华文楷体" panose="02010600040101010101" charset="-122"/>
              </a:rPr>
              <a:t>所以</a:t>
            </a:r>
            <a:endParaRPr lang="zh-CN" altLang="en-US" sz="2400" b="1" smtClean="0">
              <a:solidFill>
                <a:srgbClr val="000099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573881" y="624166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smtClean="0">
                <a:solidFill>
                  <a:srgbClr val="000099"/>
                </a:solidFill>
                <a:latin typeface="华文楷体" panose="02010600040101010101" charset="-122"/>
                <a:ea typeface="华文楷体" panose="02010600040101010101" charset="-122"/>
              </a:rPr>
              <a:t>代入数值，得</a:t>
            </a:r>
            <a:endParaRPr lang="zh-CN" altLang="en-US" sz="2400" b="1" smtClean="0">
              <a:solidFill>
                <a:srgbClr val="000099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4582795" y="4440555"/>
          <a:ext cx="2209800" cy="491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6" imgW="1028700" imgH="228600" progId="Equation.DSMT4">
                  <p:embed/>
                </p:oleObj>
              </mc:Choice>
              <mc:Fallback>
                <p:oleObj name="Equation" r:id="rId6" imgW="1028700" imgH="228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82795" y="4440555"/>
                        <a:ext cx="2209800" cy="491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4439285" y="4954270"/>
          <a:ext cx="2656840" cy="508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8" imgW="28651200" imgH="5486400" progId="Equation.DSMT4">
                  <p:embed/>
                </p:oleObj>
              </mc:Choice>
              <mc:Fallback>
                <p:oleObj name="Equation" r:id="rId8" imgW="28651200" imgH="5486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39285" y="4954270"/>
                        <a:ext cx="2656840" cy="5086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4439285" y="5420360"/>
          <a:ext cx="1359535" cy="723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0" imgW="812800" imgH="431800" progId="Equation.DSMT4">
                  <p:embed/>
                </p:oleObj>
              </mc:Choice>
              <mc:Fallback>
                <p:oleObj name="Equation" r:id="rId10" imgW="8128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39285" y="5420360"/>
                        <a:ext cx="1359535" cy="723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矩形 76"/>
          <p:cNvSpPr/>
          <p:nvPr/>
        </p:nvSpPr>
        <p:spPr>
          <a:xfrm>
            <a:off x="5190940" y="6241405"/>
            <a:ext cx="148272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zh-CN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= 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0.9 m/s</a:t>
            </a:r>
            <a:r>
              <a:rPr lang="zh-CN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endParaRPr lang="zh-CN" altLang="zh-CN" sz="2400" b="1" smtClean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>
            <a:spLocks noGrp="1"/>
          </p:cNvSpPr>
          <p:nvPr/>
        </p:nvSpPr>
        <p:spPr>
          <a:xfrm>
            <a:off x="452120" y="675640"/>
            <a:ext cx="11021695" cy="165354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400" b="1" strike="noStrike" noProof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【例题】</a:t>
            </a:r>
            <a:r>
              <a:rPr lang="en-US" altLang="en-US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在列车编组站里，一辆质量为1.8×10</a:t>
            </a:r>
            <a:r>
              <a:rPr lang="en-US" altLang="en-US" sz="2400" b="1" baseline="300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en-US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kg 的货车在平直轨道上以2 m/s 的速度运动，碰上一辆质量为2.2×10</a:t>
            </a:r>
            <a:r>
              <a:rPr lang="en-US" altLang="en-US" sz="2400" b="1" baseline="300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en-US" sz="2400" b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kg的静止货车，它们碰撞后结合在一起继续运动，求货车碰撞后的运动速度。</a:t>
            </a:r>
            <a:endParaRPr lang="en-US" altLang="en-US" sz="2400" b="1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84420" y="3990975"/>
          <a:ext cx="1135380" cy="449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" r:id="rId12" imgW="545465" imgH="215900" progId="Equation.KSEE3">
                  <p:embed/>
                </p:oleObj>
              </mc:Choice>
              <mc:Fallback>
                <p:oleObj name="" r:id="rId12" imgW="545465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884420" y="3990975"/>
                        <a:ext cx="1135380" cy="449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19" grpId="0"/>
      <p:bldP spid="20" grpId="0"/>
      <p:bldP spid="62" grpId="0"/>
      <p:bldP spid="68" grpId="0"/>
      <p:bldP spid="69" grpId="0"/>
      <p:bldP spid="71" grpId="0"/>
      <p:bldP spid="72" grpId="0"/>
      <p:bldP spid="73" grpId="0"/>
      <p:bldP spid="7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27880" y="1522876"/>
            <a:ext cx="11011489" cy="3634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⑴</a:t>
            </a:r>
            <a:r>
              <a:rPr lang="zh-CN" altLang="en-US" sz="32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找</a:t>
            </a:r>
            <a:r>
              <a:rPr lang="zh-CN" altLang="en-US" sz="3200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：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找研究对象</a:t>
            </a:r>
            <a:r>
              <a:rPr lang="en-US" altLang="zh-CN" sz="3200" b="1" smtClean="0">
                <a:latin typeface="楷体_GB2312" pitchFamily="1" charset="-122"/>
                <a:ea typeface="楷体_GB2312" pitchFamily="1" charset="-122"/>
              </a:rPr>
              <a:t>(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系统包括那几个物体</a:t>
            </a:r>
            <a:r>
              <a:rPr lang="en-US" altLang="zh-CN" sz="3200" b="1" smtClean="0">
                <a:latin typeface="楷体_GB2312" pitchFamily="1" charset="-122"/>
                <a:ea typeface="楷体_GB2312" pitchFamily="1" charset="-122"/>
              </a:rPr>
              <a:t>)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和研究过程；</a:t>
            </a:r>
            <a:endParaRPr lang="zh-CN" altLang="en-US" sz="3200" b="1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⑵</a:t>
            </a:r>
            <a:r>
              <a:rPr lang="zh-CN" altLang="en-US" sz="32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析：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进行受力分析，判断系统</a:t>
            </a:r>
            <a:r>
              <a:rPr lang="zh-CN" altLang="en-US" sz="3200" b="1">
                <a:latin typeface="楷体_GB2312" pitchFamily="1" charset="-122"/>
                <a:ea typeface="楷体_GB2312" pitchFamily="1" charset="-122"/>
              </a:rPr>
              <a:t>动量是否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守恒</a:t>
            </a:r>
            <a:r>
              <a:rPr lang="en-US" altLang="zh-CN" sz="3200" b="1" smtClean="0">
                <a:latin typeface="楷体_GB2312" pitchFamily="1" charset="-122"/>
                <a:ea typeface="楷体_GB2312" pitchFamily="1" charset="-122"/>
              </a:rPr>
              <a:t>(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或在某一方向是否守恒</a:t>
            </a:r>
            <a:r>
              <a:rPr lang="en-US" altLang="zh-CN" sz="3200" b="1" smtClean="0">
                <a:latin typeface="楷体_GB2312" pitchFamily="1" charset="-122"/>
                <a:ea typeface="楷体_GB2312" pitchFamily="1" charset="-122"/>
              </a:rPr>
              <a:t>)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；</a:t>
            </a:r>
            <a:endParaRPr lang="zh-CN" altLang="en-US" sz="3200" b="1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⑶</a:t>
            </a:r>
            <a:r>
              <a:rPr lang="zh-CN" altLang="en-US" sz="32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定：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规定</a:t>
            </a:r>
            <a:r>
              <a:rPr lang="zh-CN" altLang="en-US" sz="3200" b="1">
                <a:latin typeface="楷体_GB2312" pitchFamily="1" charset="-122"/>
                <a:ea typeface="楷体_GB2312" pitchFamily="1" charset="-122"/>
              </a:rPr>
              <a:t>正方向，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确定</a:t>
            </a:r>
            <a:r>
              <a:rPr lang="zh-CN" altLang="en-US" sz="3200" b="1">
                <a:latin typeface="楷体_GB2312" pitchFamily="1" charset="-122"/>
                <a:ea typeface="楷体_GB2312" pitchFamily="1" charset="-122"/>
              </a:rPr>
              <a:t>初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末状态动量正负号；</a:t>
            </a:r>
            <a:endParaRPr lang="zh-CN" altLang="en-US" sz="3200" b="1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⑷</a:t>
            </a:r>
            <a:r>
              <a:rPr lang="zh-CN" altLang="en-US" sz="32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列：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由动量守恒定律列</a:t>
            </a:r>
            <a:r>
              <a:rPr lang="zh-CN" altLang="en-US" sz="3200" b="1">
                <a:latin typeface="楷体_GB2312" pitchFamily="1" charset="-122"/>
                <a:ea typeface="楷体_GB2312" pitchFamily="1" charset="-122"/>
              </a:rPr>
              <a:t>方程；</a:t>
            </a:r>
            <a:endParaRPr lang="zh-CN" altLang="en-US" sz="3200" b="1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⑸</a:t>
            </a:r>
            <a:r>
              <a:rPr lang="zh-CN" altLang="en-US" sz="3200" b="1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解</a:t>
            </a:r>
            <a:r>
              <a:rPr lang="zh-CN" altLang="en-US" sz="32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：</a:t>
            </a:r>
            <a:r>
              <a:rPr lang="zh-CN" altLang="en-US" sz="3200" b="1" smtClean="0">
                <a:latin typeface="华文琥珀" panose="02010800040101010101" pitchFamily="2" charset="-122"/>
                <a:ea typeface="楷体_GB2312"/>
              </a:rPr>
              <a:t>解方程</a:t>
            </a:r>
            <a:r>
              <a:rPr lang="zh-CN" altLang="en-US" sz="3200" b="1" smtClean="0">
                <a:latin typeface="楷体_GB2312" pitchFamily="1" charset="-122"/>
                <a:ea typeface="楷体_GB2312" pitchFamily="1" charset="-122"/>
              </a:rPr>
              <a:t>，得出最后的结果，并对结果进行分析。</a:t>
            </a:r>
            <a:endParaRPr lang="zh-CN" altLang="en-US" sz="3200" b="1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12508" y="751485"/>
            <a:ext cx="6617970" cy="607695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应用动量守恒定律解题的基本步骤和方法</a:t>
            </a:r>
            <a:endParaRPr lang="zh-CN" altLang="en-US" sz="28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870710" y="2829560"/>
            <a:ext cx="8450580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CN" altLang="en-US" sz="5400" b="1">
                <a:solidFill>
                  <a:schemeClr val="accent4"/>
                </a:solidFill>
                <a:effectLst/>
              </a:rPr>
              <a:t>三、动量守恒定律的普适性</a:t>
            </a:r>
            <a:endParaRPr lang="zh-CN" altLang="en-US" sz="5400" b="1">
              <a:solidFill>
                <a:schemeClr val="accent4"/>
              </a:solidFill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/>
          <p:nvPr/>
        </p:nvSpPr>
        <p:spPr>
          <a:xfrm>
            <a:off x="1642745" y="1543050"/>
            <a:ext cx="7140575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SzTx/>
              <a:tabLst>
                <a:tab pos="2667000" algn=""/>
              </a:tabLst>
              <a:defRPr/>
            </a:pPr>
            <a:r>
              <a:rPr lang="zh-CN" altLang="en-US" sz="2400" b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第一节中我们通过分析一辆小车碰撞一辆静止小车，得出碰撞前后两辆小车的动量之和不变的结论。对于冰壶等物体的碰撞也是这样么？怎样证明这一结论？这是一个普遍的规律么？</a:t>
            </a:r>
            <a:endParaRPr lang="zh-CN" sz="2400" b="1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" name="Picture 2" descr="c:\users\smzx\appdata\roaming\360se6\User Data\temp\20150128151710586.jpg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73025" y="3755390"/>
            <a:ext cx="25828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9545" y="1357630"/>
            <a:ext cx="2971800" cy="29146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117600" y="555625"/>
            <a:ext cx="9481820" cy="521970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zh-CN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用</a:t>
            </a:r>
            <a:r>
              <a:rPr lang="zh-CN" altLang="zh-CN" sz="2800" b="1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动量守恒定律与牛顿运动定律两种方法</a:t>
            </a:r>
            <a:r>
              <a:rPr lang="zh-CN" altLang="zh-CN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解题</a:t>
            </a:r>
            <a:r>
              <a:rPr lang="zh-CN" altLang="en-US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并进行比较</a:t>
            </a:r>
            <a:endParaRPr lang="zh-CN" altLang="en-US" sz="2800" b="1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27380" y="4059555"/>
            <a:ext cx="716788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取</a:t>
            </a:r>
            <a:r>
              <a:rPr lang="en-US" altLang="zh-CN" sz="2400" b="1" i="1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25000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2</a:t>
            </a: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水平</a:t>
            </a: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向右为正方向</a:t>
            </a: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，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则：</a:t>
            </a:r>
            <a:r>
              <a:rPr lang="en-US" altLang="zh-CN" sz="2400" b="1" smtClean="0"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i="1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30000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= -1m/s；</a:t>
            </a:r>
            <a:r>
              <a:rPr lang="en-US" altLang="zh-CN" sz="2400" b="1" i="1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v</a:t>
            </a:r>
            <a:r>
              <a:rPr lang="en-US" altLang="zh-CN" sz="2400" b="1" i="1" baseline="-30000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2 m/s</a:t>
            </a:r>
            <a:endParaRPr lang="en-US" altLang="zh-CN" sz="2400" b="1">
              <a:solidFill>
                <a:srgbClr val="0000FF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Text Box 206"/>
          <p:cNvSpPr txBox="1">
            <a:spLocks noChangeArrowheads="1"/>
          </p:cNvSpPr>
          <p:nvPr/>
        </p:nvSpPr>
        <p:spPr bwMode="auto">
          <a:xfrm>
            <a:off x="627084" y="3442004"/>
            <a:ext cx="1124952" cy="538480"/>
          </a:xfrm>
          <a:prstGeom prst="rect">
            <a:avLst/>
          </a:prstGeom>
          <a:gradFill rotWithShape="1">
            <a:gsLst>
              <a:gs pos="0">
                <a:srgbClr val="3333CC"/>
              </a:gs>
              <a:gs pos="50000">
                <a:schemeClr val="bg1"/>
              </a:gs>
              <a:gs pos="100000">
                <a:srgbClr val="3333CC"/>
              </a:gs>
            </a:gsLst>
            <a:lin ang="5400000" scaled="1"/>
          </a:gradFill>
          <a:ln w="9525" algn="ctr">
            <a:solidFill>
              <a:srgbClr val="000099"/>
            </a:solidFill>
            <a:miter lim="800000"/>
          </a:ln>
          <a:effectLst/>
        </p:spPr>
        <p:txBody>
          <a:bodyPr lIns="108839" tIns="54419" rIns="108839" bIns="54419">
            <a:spAutoFit/>
          </a:bodyPr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1">
                <a:solidFill>
                  <a:srgbClr val="CC0000"/>
                </a:solidFill>
                <a:latin typeface="华光楷体_CNKI" panose="02000500000000000000" charset="-122"/>
                <a:ea typeface="华光楷体_CNKI" panose="02000500000000000000" charset="-122"/>
              </a:rPr>
              <a:t>解析</a:t>
            </a:r>
            <a:endParaRPr lang="zh-CN" altLang="en-US" sz="2800" b="1">
              <a:solidFill>
                <a:srgbClr val="CC0000"/>
              </a:solidFill>
              <a:latin typeface="华光楷体_CNKI" panose="02000500000000000000" charset="-122"/>
              <a:ea typeface="华光楷体_CNKI" panose="02000500000000000000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146052" y="3511688"/>
            <a:ext cx="232537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光楷体_CNKI" panose="02000500000000000000" charset="-122"/>
              </a:rPr>
              <a:t>用</a:t>
            </a: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光楷体_CNKI" panose="02000500000000000000" charset="-122"/>
              </a:rPr>
              <a:t>动量守恒定律</a:t>
            </a:r>
            <a:endParaRPr lang="zh-CN" altLang="zh-CN" sz="2400" b="1">
              <a:solidFill>
                <a:srgbClr val="000099"/>
              </a:solidFill>
              <a:latin typeface="Times New Roman" panose="02020603050405020304" pitchFamily="18" charset="0"/>
              <a:ea typeface="华光楷体_CNKI" panose="02000500000000000000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859266" y="3511688"/>
            <a:ext cx="14071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光楷体_CNKI" panose="02000500000000000000" charset="-122"/>
              </a:rPr>
              <a:t>方法一：</a:t>
            </a:r>
            <a:endParaRPr lang="zh-CN" altLang="zh-CN" sz="2400" b="1">
              <a:solidFill>
                <a:srgbClr val="000099"/>
              </a:solidFill>
              <a:latin typeface="Times New Roman" panose="02020603050405020304" pitchFamily="18" charset="0"/>
              <a:ea typeface="华光楷体_CNKI" panose="02000500000000000000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262064" y="4816093"/>
            <a:ext cx="3899029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i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i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i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=(</a:t>
            </a:r>
            <a:r>
              <a:rPr lang="en-US" altLang="zh-CN" sz="2400" b="1" i="1" err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baseline="-25000" err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err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i="1" err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baseline="-25000" err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400" b="1" i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2400" b="1" smtClean="0">
              <a:solidFill>
                <a:srgbClr val="0000FF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495690" y="5510395"/>
            <a:ext cx="239966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解得</a:t>
            </a: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=lm</a:t>
            </a:r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／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s</a:t>
            </a:r>
            <a:r>
              <a:rPr lang="en-US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endParaRPr lang="en-US" altLang="zh-CN" sz="2400" b="1">
              <a:solidFill>
                <a:srgbClr val="000099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>
            <a:spLocks noGrp="1"/>
          </p:cNvSpPr>
          <p:nvPr/>
        </p:nvSpPr>
        <p:spPr>
          <a:xfrm>
            <a:off x="452120" y="1077595"/>
            <a:ext cx="11021695" cy="165354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indent="266700" fontAlgn="auto">
              <a:lnSpc>
                <a:spcPct val="150000"/>
              </a:lnSpc>
            </a:pPr>
            <a:r>
              <a:rPr 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【例题】如图所示，质量</a:t>
            </a:r>
            <a:r>
              <a:rPr lang="en-US" altLang="zh-CN" sz="2400" b="1" i="1" err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i="1" baseline="-30000" err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1kg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的平板小车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在光滑水平面上以</a:t>
            </a:r>
            <a:r>
              <a:rPr lang="en-US" altLang="zh-CN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baseline="-3000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=1m/s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的速度向左匀速运动。当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t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=0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时，质量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i="1" baseline="-3000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2kg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的小铁块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以</a:t>
            </a:r>
            <a:r>
              <a:rPr lang="en-US" altLang="zh-CN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i="1" baseline="-3000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 m/s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的速度水平向右滑上小车，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与小车间的动摩擦因数为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μ=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0.2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。若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最终没有滑出小车，取水平向右为正方向，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g</a:t>
            </a:r>
            <a:r>
              <a:rPr lang="zh-CN" altLang="en-US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10m/s</a:t>
            </a:r>
            <a:r>
              <a:rPr lang="en-US" altLang="zh-CN" sz="2400" b="1" i="1" baseline="3000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，求：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在小车上停止运动时，小车的速度大小。</a:t>
            </a:r>
            <a:endParaRPr lang="en-US" altLang="en-US" sz="2400" b="1" strike="noStrike" noProof="1"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0" t="8046" r="11625" b="9580"/>
          <a:stretch>
            <a:fillRect/>
          </a:stretch>
        </p:blipFill>
        <p:spPr bwMode="auto">
          <a:xfrm>
            <a:off x="8469630" y="3392170"/>
            <a:ext cx="3307715" cy="1442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7" grpId="0"/>
      <p:bldP spid="9" grpId="0"/>
      <p:bldP spid="11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圆角矩形 22"/>
          <p:cNvSpPr/>
          <p:nvPr/>
        </p:nvSpPr>
        <p:spPr>
          <a:xfrm>
            <a:off x="1130034" y="5516145"/>
            <a:ext cx="3310644" cy="43182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0" t="8046" r="11625" b="9580"/>
          <a:stretch>
            <a:fillRect/>
          </a:stretch>
        </p:blipFill>
        <p:spPr bwMode="auto">
          <a:xfrm>
            <a:off x="8469630" y="3392170"/>
            <a:ext cx="3307715" cy="1442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156799" y="3889102"/>
            <a:ext cx="7402647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设小车的加速度为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</a:t>
            </a: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，</a:t>
            </a:r>
            <a:endParaRPr lang="en-US" altLang="zh-CN" sz="2400" b="1" smtClean="0">
              <a:solidFill>
                <a:srgbClr val="000099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小铁块的</a:t>
            </a: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加速度为</a:t>
            </a:r>
            <a:r>
              <a:rPr lang="en-US" altLang="zh-CN" sz="2400" b="1" i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baseline="-2500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2</a:t>
            </a: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，运动时间为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t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；</a:t>
            </a:r>
            <a:endParaRPr lang="zh-CN" altLang="en-US" sz="2400" b="1" smtClean="0">
              <a:solidFill>
                <a:srgbClr val="000099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70508" y="3428953"/>
            <a:ext cx="116649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000099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方法二</a:t>
            </a:r>
            <a:r>
              <a:rPr lang="en-US" altLang="zh-CN" sz="2400" b="1">
                <a:solidFill>
                  <a:srgbClr val="000099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:</a:t>
            </a:r>
            <a:endParaRPr lang="en-US" altLang="zh-CN" sz="2400" b="1">
              <a:solidFill>
                <a:srgbClr val="000099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237144" y="3409654"/>
            <a:ext cx="232092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zh-CN" sz="2400" b="1">
                <a:solidFill>
                  <a:srgbClr val="000099"/>
                </a:solidFill>
                <a:latin typeface="华文楷体" panose="02010600040101010101" charset="-122"/>
                <a:ea typeface="华文楷体" panose="02010600040101010101" charset="-122"/>
                <a:cs typeface="Times New Roman" panose="02020603050405020304" pitchFamily="18" charset="0"/>
              </a:rPr>
              <a:t>用牛顿运动定律</a:t>
            </a:r>
            <a:endParaRPr lang="zh-CN" altLang="zh-CN" sz="2400" b="1">
              <a:solidFill>
                <a:srgbClr val="000099"/>
              </a:solidFill>
              <a:latin typeface="华文楷体" panose="02010600040101010101" charset="-122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-181730"/>
            <a:ext cx="308610" cy="36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392" tIns="45696" rIns="91392" bIns="45696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308267"/>
            <a:ext cx="308610" cy="243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392" tIns="45696" rIns="91392" bIns="45696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endParaRPr kumimoji="0" lang="en-US" altLang="zh-CN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402478" y="5088132"/>
            <a:ext cx="672867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所以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t=</a:t>
            </a:r>
            <a:r>
              <a:rPr lang="en-US" altLang="zh-CN" sz="2400" b="1" i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 baseline="-25000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-a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t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   </a:t>
            </a:r>
            <a:r>
              <a:rPr lang="zh-CN" altLang="zh-CN" sz="2400" b="1" smtClean="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解</a:t>
            </a: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得：</a:t>
            </a:r>
            <a:r>
              <a:rPr lang="en-US" altLang="zh-CN" sz="2400" b="1" i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t</a:t>
            </a: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0.5s     </a:t>
            </a:r>
            <a:endParaRPr lang="en-US" altLang="zh-CN" sz="2400" b="1">
              <a:solidFill>
                <a:srgbClr val="000099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1" name="对象 20"/>
          <p:cNvGraphicFramePr>
            <a:graphicFrameLocks noChangeAspect="1"/>
          </p:cNvGraphicFramePr>
          <p:nvPr/>
        </p:nvGraphicFramePr>
        <p:xfrm>
          <a:off x="7270750" y="3996055"/>
          <a:ext cx="104013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2" imgW="12496800" imgH="5486400" progId="Equation.DSMT4">
                  <p:embed/>
                </p:oleObj>
              </mc:Choice>
              <mc:Fallback>
                <p:oleObj name="Equation" r:id="rId2" imgW="12496800" imgH="5486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270750" y="3996055"/>
                        <a:ext cx="104013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5153025" y="3840480"/>
          <a:ext cx="1410970" cy="828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4" imgW="17678400" imgH="10363200" progId="Equation.DSMT4">
                  <p:embed/>
                </p:oleObj>
              </mc:Choice>
              <mc:Fallback>
                <p:oleObj name="Equation" r:id="rId4" imgW="17678400" imgH="10363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53025" y="3840480"/>
                        <a:ext cx="1410970" cy="828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矩形 24"/>
          <p:cNvSpPr/>
          <p:nvPr/>
        </p:nvSpPr>
        <p:spPr>
          <a:xfrm>
            <a:off x="5259840" y="5733123"/>
            <a:ext cx="523981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得：</a:t>
            </a:r>
            <a:r>
              <a:rPr lang="en-US" altLang="zh-CN" sz="2400" b="1" i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i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2500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i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-a</a:t>
            </a:r>
            <a:r>
              <a:rPr lang="en-US" altLang="zh-CN" sz="2400" b="1" baseline="-25000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i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t=</a:t>
            </a:r>
            <a:r>
              <a:rPr lang="en-US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1+4×0.5=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1m/s</a:t>
            </a:r>
            <a:r>
              <a:rPr lang="en-US" altLang="zh-CN" sz="2400" b="1">
                <a:solidFill>
                  <a:srgbClr val="000099"/>
                </a:solidFill>
                <a:latin typeface="Times New Roman" panose="02020603050405020304" pitchFamily="18" charset="0"/>
                <a:ea typeface="华文楷体" panose="02010600040101010101" charset="-122"/>
                <a:cs typeface="Times New Roman" panose="02020603050405020304" pitchFamily="18" charset="0"/>
              </a:rPr>
              <a:t> </a:t>
            </a:r>
            <a:endParaRPr lang="en-US" altLang="zh-CN" sz="2400" b="1">
              <a:solidFill>
                <a:srgbClr val="000099"/>
              </a:solidFill>
              <a:latin typeface="Times New Roman" panose="02020603050405020304" pitchFamily="18" charset="0"/>
              <a:ea typeface="华文楷体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>
            <a:spLocks noGrp="1"/>
          </p:cNvSpPr>
          <p:nvPr/>
        </p:nvSpPr>
        <p:spPr>
          <a:xfrm>
            <a:off x="452120" y="1077595"/>
            <a:ext cx="11021695" cy="165354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indent="266700" fontAlgn="auto">
              <a:lnSpc>
                <a:spcPct val="150000"/>
              </a:lnSpc>
            </a:pPr>
            <a:r>
              <a:rPr 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【例题】如图所示，质量</a:t>
            </a:r>
            <a:r>
              <a:rPr lang="en-US" altLang="zh-CN" sz="2400" b="1" i="1" err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i="1" baseline="-30000" err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1kg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的平板小车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在光滑水平面上以</a:t>
            </a:r>
            <a:r>
              <a:rPr lang="en-US" altLang="zh-CN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baseline="-3000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=1m/s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的速度向左匀速运动。当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t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=0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时，质量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i="1" baseline="-3000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2kg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的小铁块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以</a:t>
            </a:r>
            <a:r>
              <a:rPr lang="en-US" altLang="zh-CN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i="1" baseline="-3000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 m/s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的速度水平向右滑上小车，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与小车间的动摩擦因数为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μ=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0.2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。若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最终没有滑出小车，取水平向右为正方向，</a:t>
            </a:r>
            <a:r>
              <a:rPr lang="en-US" altLang="zh-CN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g</a:t>
            </a:r>
            <a:r>
              <a:rPr lang="zh-CN" altLang="en-US" sz="2400" b="1" i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10m/s</a:t>
            </a:r>
            <a:r>
              <a:rPr lang="en-US" altLang="zh-CN" sz="2400" b="1" i="1" baseline="3000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，求：</a:t>
            </a:r>
            <a:r>
              <a:rPr lang="en-US" altLang="zh-CN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在小车上停止运动时，小车的速度大小。</a:t>
            </a:r>
            <a:endParaRPr lang="en-US" altLang="en-US" sz="2400" b="1" strike="noStrike" noProof="1"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117600" y="555625"/>
            <a:ext cx="9481820" cy="521970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zh-CN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用</a:t>
            </a:r>
            <a:r>
              <a:rPr lang="zh-CN" altLang="zh-CN" sz="2800" b="1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动量守恒定律与牛顿运动定律两种方法</a:t>
            </a:r>
            <a:r>
              <a:rPr lang="zh-CN" altLang="zh-CN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解题</a:t>
            </a:r>
            <a:r>
              <a:rPr lang="zh-CN" altLang="en-US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并进行比较</a:t>
            </a:r>
            <a:endParaRPr lang="zh-CN" altLang="en-US" sz="2800" b="1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6" name="Text Box 206"/>
          <p:cNvSpPr txBox="1">
            <a:spLocks noChangeArrowheads="1"/>
          </p:cNvSpPr>
          <p:nvPr/>
        </p:nvSpPr>
        <p:spPr bwMode="auto">
          <a:xfrm>
            <a:off x="627084" y="3442004"/>
            <a:ext cx="1124952" cy="538480"/>
          </a:xfrm>
          <a:prstGeom prst="rect">
            <a:avLst/>
          </a:prstGeom>
          <a:gradFill rotWithShape="1">
            <a:gsLst>
              <a:gs pos="0">
                <a:srgbClr val="3333CC"/>
              </a:gs>
              <a:gs pos="50000">
                <a:schemeClr val="bg1"/>
              </a:gs>
              <a:gs pos="100000">
                <a:srgbClr val="3333CC"/>
              </a:gs>
            </a:gsLst>
            <a:lin ang="5400000" scaled="1"/>
          </a:gradFill>
          <a:ln w="9525" algn="ctr">
            <a:solidFill>
              <a:srgbClr val="000099"/>
            </a:solidFill>
            <a:miter lim="800000"/>
          </a:ln>
          <a:effectLst/>
        </p:spPr>
        <p:txBody>
          <a:bodyPr lIns="108839" tIns="54419" rIns="108839" bIns="54419">
            <a:spAutoFit/>
          </a:bodyPr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1">
                <a:solidFill>
                  <a:srgbClr val="CC0000"/>
                </a:solidFill>
                <a:latin typeface="华光楷体_CNKI" panose="02000500000000000000" charset="-122"/>
                <a:ea typeface="华光楷体_CNKI" panose="02000500000000000000" charset="-122"/>
              </a:rPr>
              <a:t>解析</a:t>
            </a:r>
            <a:endParaRPr lang="zh-CN" altLang="en-US" sz="2800" b="1">
              <a:solidFill>
                <a:srgbClr val="CC0000"/>
              </a:solidFill>
              <a:latin typeface="华光楷体_CNKI" panose="02000500000000000000" charset="-122"/>
              <a:ea typeface="华光楷体_CNKI" panose="02000500000000000000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0" grpId="0"/>
      <p:bldP spid="2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30300" y="1989455"/>
            <a:ext cx="9711690" cy="40589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、动量守恒定律只涉及过程始末两个状态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与过程中力的细节无关</a:t>
            </a:r>
            <a:r>
              <a:rPr lang="zh-CN" altLang="en-US" sz="2800" b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b="1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、动量守恒定律不仅适用于宏观、低速问题，而且适用于高速、微观的问题</a:t>
            </a:r>
            <a:r>
              <a:rPr lang="zh-CN" altLang="en-US" sz="2800" b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b="1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、动量守恒定律是一个独立的实验规律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它适用于目前为止物理学研究的一切领域。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63347" y="1235379"/>
            <a:ext cx="3757930" cy="52197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sz="2800" b="1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动量守恒定律的普适性</a:t>
            </a:r>
            <a:endParaRPr lang="zh-CN" sz="2800" b="1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33828" y="2934636"/>
            <a:ext cx="74953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smtClean="0">
                <a:solidFill>
                  <a:srgbClr val="0033CC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牛顿运动定律解决问题要涉及整个过程的力。</a:t>
            </a:r>
            <a:endParaRPr lang="zh-CN" altLang="en-US" sz="2800" b="1">
              <a:solidFill>
                <a:srgbClr val="0033CC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7596" y="4231218"/>
            <a:ext cx="58826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smtClean="0">
                <a:solidFill>
                  <a:srgbClr val="0033CC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这些领域，牛顿运动定律不在适用。</a:t>
            </a:r>
            <a:endParaRPr lang="zh-CN" altLang="en-US" sz="2800" b="1">
              <a:solidFill>
                <a:srgbClr val="0033CC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417917" y="3727482"/>
            <a:ext cx="4102319" cy="5037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117600" y="555625"/>
            <a:ext cx="9481820" cy="521970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zh-CN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用</a:t>
            </a:r>
            <a:r>
              <a:rPr lang="zh-CN" altLang="zh-CN" sz="2800" b="1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动量守恒定律与牛顿运动定律两种方法</a:t>
            </a:r>
            <a:r>
              <a:rPr lang="zh-CN" altLang="zh-CN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解题</a:t>
            </a:r>
            <a:r>
              <a:rPr lang="zh-CN" altLang="en-US" sz="2800" b="1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并进行比较</a:t>
            </a:r>
            <a:endParaRPr lang="zh-CN" altLang="en-US" sz="2800" b="1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3277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95148" y="965300"/>
            <a:ext cx="9859961" cy="5433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  <a:spcBef>
                <a:spcPct val="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sz="28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定律内容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：一个</a:t>
            </a:r>
            <a:r>
              <a:rPr 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系统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不受外力或所受外力之</a:t>
            </a:r>
            <a:r>
              <a:rPr 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和为零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，这个系统的总动量保持不变。</a:t>
            </a:r>
            <a:endParaRPr lang="zh-CN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fontAlgn="auto">
              <a:lnSpc>
                <a:spcPct val="200000"/>
              </a:lnSpc>
              <a:spcBef>
                <a:spcPct val="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sz="28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公式表达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：（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2800" b="1" baseline="-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800" b="1" i="1">
                <a:solidFill>
                  <a:schemeClr val="tx1"/>
                </a:solidFill>
                <a:latin typeface="Book Antiqua" panose="0204060205030503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zh-CN" altLang="zh-CN" sz="2800" b="1" baseline="-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zh-CN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2800" b="1" baseline="-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800" b="1" i="1">
                <a:solidFill>
                  <a:schemeClr val="tx1"/>
                </a:solidFill>
                <a:latin typeface="Book Antiqua" panose="0204060205030503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zh-CN" altLang="zh-CN" sz="2800" b="1" baseline="-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2800" b="1" baseline="-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800" b="1" i="1">
                <a:solidFill>
                  <a:schemeClr val="tx1"/>
                </a:solidFill>
                <a:latin typeface="Book Antiqua" panose="0204060205030503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zh-CN" altLang="zh-CN" sz="2800" b="1" baseline="-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800" b="1" baseline="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′</a:t>
            </a:r>
            <a:r>
              <a:rPr lang="zh-CN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zh-CN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2800" b="1" baseline="-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800" b="1" i="1">
                <a:solidFill>
                  <a:schemeClr val="tx1"/>
                </a:solidFill>
                <a:latin typeface="Book Antiqua" panose="0204060205030503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zh-CN" altLang="zh-CN" sz="2800" b="1" baseline="-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800" b="1" baseline="30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′</a:t>
            </a:r>
            <a:endParaRPr lang="zh-CN" altLang="zh-CN" sz="2800" b="1" baseline="300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ct val="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            （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800" b="1" i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2800" b="1" baseline="-2500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＝－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800" b="1" i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2800" b="1" baseline="-2500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或</a:t>
            </a:r>
            <a:r>
              <a:rPr lang="en-US" altLang="zh-CN" sz="2800" b="1" i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-2500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800" b="1" i="1" smtClean="0">
                <a:solidFill>
                  <a:schemeClr val="tx1"/>
                </a:solidFill>
                <a:latin typeface="Book Antiqua" panose="0204060205030503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800" b="1" baseline="-2500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＝－</a:t>
            </a:r>
            <a:r>
              <a:rPr lang="en-US" altLang="zh-CN" sz="2800" b="1" i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-2500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800" b="1" i="1" smtClean="0">
                <a:solidFill>
                  <a:schemeClr val="tx1"/>
                </a:solidFill>
                <a:latin typeface="Book Antiqua" panose="0204060205030503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800" b="1" baseline="-2500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altLang="zh-CN" sz="2800" b="1" smtClean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ct val="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            （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800" b="1" i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endParaRPr lang="zh-CN" altLang="zh-CN" sz="2800" b="1" baseline="300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sz="2800" b="1">
                <a:solidFill>
                  <a:srgbClr val="CC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适用条件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理想条件、实际条件、近似条件、单向条件</a:t>
            </a:r>
            <a:endParaRPr lang="zh-CN" sz="2800" b="1">
              <a:solidFill>
                <a:srgbClr val="0000FF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应用动量守恒定律</a:t>
            </a:r>
            <a:r>
              <a:rPr lang="zh-CN" sz="2800" b="1" smtClean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解题</a:t>
            </a:r>
            <a:endParaRPr lang="zh-CN" sz="2800" b="1" smtClean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555625"/>
            <a:ext cx="2394857" cy="609601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smtClean="0"/>
              <a:t>课堂小结</a:t>
            </a:r>
            <a:endParaRPr lang="zh-CN" altLang="en-US" sz="3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487410" y="295275"/>
            <a:ext cx="3704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accent1"/>
                </a:solidFill>
              </a:rPr>
              <a:t>人教版</a:t>
            </a:r>
            <a:r>
              <a:rPr lang="en-US" altLang="zh-CN" b="1">
                <a:solidFill>
                  <a:schemeClr val="accent1"/>
                </a:solidFill>
              </a:rPr>
              <a:t>2019</a:t>
            </a:r>
            <a:r>
              <a:rPr lang="zh-CN" altLang="en-US" b="1">
                <a:solidFill>
                  <a:schemeClr val="accent1"/>
                </a:solidFill>
              </a:rPr>
              <a:t>版选择性必修第一册</a:t>
            </a:r>
            <a:endParaRPr lang="zh-CN" altLang="en-US" b="1">
              <a:solidFill>
                <a:schemeClr val="accent1"/>
              </a:solidFill>
            </a:endParaRPr>
          </a:p>
        </p:txBody>
      </p:sp>
      <p:pic>
        <p:nvPicPr>
          <p:cNvPr id="5" name="New picture"/>
          <p:cNvPicPr/>
          <p:nvPr/>
        </p:nvPicPr>
        <p:blipFill>
          <a:blip r:embed="rId1"/>
          <a:stretch>
            <a:fillRect/>
          </a:stretch>
        </p:blipFill>
        <p:spPr>
          <a:xfrm>
            <a:off x="12001500" y="10947400"/>
            <a:ext cx="317500" cy="241300"/>
          </a:xfrm>
          <a:prstGeom prst="cube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090035" y="2216150"/>
            <a:ext cx="613410" cy="4025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3821430" y="2618740"/>
            <a:ext cx="3632835" cy="0"/>
          </a:xfrm>
          <a:prstGeom prst="line">
            <a:avLst/>
          </a:prstGeom>
          <a:ln w="28575" cmpd="sng">
            <a:solidFill>
              <a:schemeClr val="tx1">
                <a:lumMod val="85000"/>
                <a:lumOff val="1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50000"/>
              </a:prstClr>
            </a:outerShdw>
            <a:reflection blurRad="495300" stA="50000" endA="300" endPos="84000" dist="127000" dir="5400000" sy="-100000" algn="bl" rotWithShape="0"/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>
            <a:stCxn id="7" idx="3"/>
          </p:cNvCxnSpPr>
          <p:nvPr/>
        </p:nvCxnSpPr>
        <p:spPr>
          <a:xfrm flipV="1">
            <a:off x="4703445" y="2398395"/>
            <a:ext cx="661035" cy="9525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837430" y="1938020"/>
            <a:ext cx="5461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45255" y="3168015"/>
            <a:ext cx="43014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·</a:t>
            </a:r>
            <a:r>
              <a:rPr lang="el-GR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800" b="1"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t=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v'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–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mv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el-GR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  <a:cs typeface="Times New Roman" panose="02020603050405020304" pitchFamily="18" charset="0"/>
                <a:sym typeface="+mn-ea"/>
              </a:rPr>
              <a:t>p</a:t>
            </a:r>
            <a:endParaRPr lang="en-US" altLang="zh-CN" sz="2800" b="1" i="1" baseline="-25000">
              <a:solidFill>
                <a:schemeClr val="tx1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楷体_GB2312" pitchFamily="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224020" y="1817370"/>
            <a:ext cx="5461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v</a:t>
            </a:r>
            <a:r>
              <a:rPr lang="en-US" altLang="zh-CN" sz="2000" b="1" baseline="-250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0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0" y="532765"/>
            <a:ext cx="4750435" cy="461645"/>
          </a:xfrm>
          <a:prstGeom prst="roundRect">
            <a:avLst/>
          </a:prstGeom>
          <a:solidFill>
            <a:srgbClr val="C0000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3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spcBef>
                <a:spcPct val="0"/>
              </a:spcBef>
              <a:buClr>
                <a:srgbClr val="FFFFFF"/>
              </a:buClr>
              <a:buSzTx/>
              <a:tabLst>
                <a:tab pos="2667000" algn=""/>
              </a:tabLst>
              <a:defRPr/>
            </a:pPr>
            <a:r>
              <a:rPr lang="zh-CN" sz="20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单个物体受力与动量变化量之间的关系</a:t>
            </a:r>
            <a:endParaRPr lang="zh-CN" sz="2000" b="1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" name="TextBox 2"/>
          <p:cNvSpPr txBox="1"/>
          <p:nvPr/>
        </p:nvSpPr>
        <p:spPr>
          <a:xfrm>
            <a:off x="744220" y="4188460"/>
            <a:ext cx="107035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 b="1" smtClean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思考：</a:t>
            </a:r>
            <a:r>
              <a:rPr lang="zh-CN" sz="2800" b="1" smtClean="0">
                <a:solidFill>
                  <a:schemeClr val="tx1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若用动量定理分别研究两个相互作用的物体，会有新收获么</a:t>
            </a:r>
            <a:r>
              <a:rPr lang="zh-CN" altLang="en-US" sz="2800" b="1" smtClean="0">
                <a:solidFill>
                  <a:schemeClr val="tx1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？</a:t>
            </a:r>
            <a:endParaRPr lang="zh-CN" altLang="en-US" sz="2800" b="1" smtClean="0">
              <a:solidFill>
                <a:schemeClr val="tx1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+mn-ea"/>
            </a:endParaRPr>
          </a:p>
        </p:txBody>
      </p:sp>
      <p:grpSp>
        <p:nvGrpSpPr>
          <p:cNvPr id="64" name="组合 63"/>
          <p:cNvGrpSpPr/>
          <p:nvPr/>
        </p:nvGrpSpPr>
        <p:grpSpPr>
          <a:xfrm>
            <a:off x="5708650" y="1847850"/>
            <a:ext cx="1292860" cy="765810"/>
            <a:chOff x="9656" y="1181"/>
            <a:chExt cx="2036" cy="1206"/>
          </a:xfrm>
        </p:grpSpPr>
        <p:grpSp>
          <p:nvGrpSpPr>
            <p:cNvPr id="17" name="组合 16"/>
            <p:cNvGrpSpPr/>
            <p:nvPr/>
          </p:nvGrpSpPr>
          <p:grpSpPr>
            <a:xfrm>
              <a:off x="9656" y="1181"/>
              <a:ext cx="2037" cy="1206"/>
              <a:chOff x="10841" y="1181"/>
              <a:chExt cx="2037" cy="1206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10841" y="1753"/>
                <a:ext cx="966" cy="63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11110" y="1181"/>
                <a:ext cx="548" cy="580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lstStyle/>
              <a:p>
                <a:r>
                  <a:rPr lang="en-US" altLang="zh-CN" b="1" i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v'</a:t>
                </a:r>
                <a:endParaRPr lang="zh-CN" altLang="en-US" b="1">
                  <a:solidFill>
                    <a:schemeClr val="accent1"/>
                  </a:solidFill>
                </a:endParaRPr>
              </a:p>
            </p:txBody>
          </p:sp>
          <p:cxnSp>
            <p:nvCxnSpPr>
              <p:cNvPr id="14" name="直接箭头连接符 13"/>
              <p:cNvCxnSpPr/>
              <p:nvPr/>
            </p:nvCxnSpPr>
            <p:spPr>
              <a:xfrm flipV="1">
                <a:off x="11807" y="2048"/>
                <a:ext cx="1041" cy="1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文本框 14"/>
              <p:cNvSpPr txBox="1"/>
              <p:nvPr/>
            </p:nvSpPr>
            <p:spPr>
              <a:xfrm>
                <a:off x="12018" y="1308"/>
                <a:ext cx="860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5" name="文本框 54"/>
            <p:cNvSpPr txBox="1"/>
            <p:nvPr/>
          </p:nvSpPr>
          <p:spPr>
            <a:xfrm>
              <a:off x="9728" y="1742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56" name="文本框 55"/>
          <p:cNvSpPr txBox="1"/>
          <p:nvPr/>
        </p:nvSpPr>
        <p:spPr>
          <a:xfrm>
            <a:off x="4112895" y="2219960"/>
            <a:ext cx="56769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92760" y="2829560"/>
            <a:ext cx="11206480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CN" altLang="en-US" sz="5400" b="1">
                <a:solidFill>
                  <a:schemeClr val="accent4"/>
                </a:solidFill>
                <a:effectLst/>
              </a:rPr>
              <a:t>一、相互作用的两个物体的动量变化</a:t>
            </a:r>
            <a:endParaRPr lang="zh-CN" altLang="en-US" sz="5400" b="1">
              <a:solidFill>
                <a:schemeClr val="accent4"/>
              </a:solidFill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1704340" y="843915"/>
            <a:ext cx="8063230" cy="831850"/>
            <a:chOff x="3541" y="6176"/>
            <a:chExt cx="12698" cy="1310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3541" y="7468"/>
              <a:ext cx="12699" cy="18"/>
            </a:xfrm>
            <a:prstGeom prst="line">
              <a:avLst/>
            </a:prstGeom>
            <a:ln w="28575" cmpd="sng">
              <a:solidFill>
                <a:schemeClr val="tx1">
                  <a:lumMod val="85000"/>
                  <a:lumOff val="15000"/>
                </a:scheme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50000"/>
                </a:prstClr>
              </a:outerShdw>
              <a:reflection blurRad="495300" stA="50000" endA="300" endPos="84000" dist="127000" dir="5400000" sy="-100000" algn="bl" rotWithShape="0"/>
            </a:effec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8" name="组合 7"/>
            <p:cNvGrpSpPr/>
            <p:nvPr/>
          </p:nvGrpSpPr>
          <p:grpSpPr>
            <a:xfrm>
              <a:off x="3964" y="6176"/>
              <a:ext cx="2007" cy="1262"/>
              <a:chOff x="3964" y="6206"/>
              <a:chExt cx="2007" cy="1262"/>
            </a:xfrm>
          </p:grpSpPr>
          <p:sp>
            <p:nvSpPr>
              <p:cNvPr id="9" name="矩形 8"/>
              <p:cNvSpPr/>
              <p:nvPr/>
            </p:nvSpPr>
            <p:spPr>
              <a:xfrm>
                <a:off x="3964" y="6834"/>
                <a:ext cx="966" cy="63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0" name="直接箭头连接符 9"/>
              <p:cNvCxnSpPr>
                <a:stCxn id="9" idx="3"/>
              </p:cNvCxnSpPr>
              <p:nvPr/>
            </p:nvCxnSpPr>
            <p:spPr>
              <a:xfrm flipV="1">
                <a:off x="4930" y="7136"/>
                <a:ext cx="1041" cy="1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文本框 10"/>
              <p:cNvSpPr txBox="1"/>
              <p:nvPr/>
            </p:nvSpPr>
            <p:spPr>
              <a:xfrm>
                <a:off x="4175" y="6206"/>
                <a:ext cx="860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i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B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文本框 11"/>
              <p:cNvSpPr txBox="1"/>
              <p:nvPr/>
            </p:nvSpPr>
            <p:spPr>
              <a:xfrm>
                <a:off x="5141" y="6399"/>
                <a:ext cx="657" cy="72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lstStyle/>
              <a:p>
                <a:r>
                  <a:rPr lang="en-US" altLang="zh-CN" sz="2400" b="1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v</a:t>
                </a:r>
                <a:r>
                  <a:rPr lang="en-US" altLang="zh-CN" sz="2400" b="1" baseline="-2500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2</a:t>
                </a:r>
                <a:endParaRPr lang="en-US" altLang="zh-CN" sz="2400" b="1" baseline="-25000">
                  <a:solidFill>
                    <a:schemeClr val="accent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4000" y="6825"/>
                <a:ext cx="894" cy="628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en-US" altLang="zh-CN" sz="20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m</a:t>
                </a:r>
                <a:r>
                  <a:rPr lang="en-US" altLang="zh-CN" sz="2000" b="1" baseline="-250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2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endParaRPr>
              </a:p>
            </p:txBody>
          </p:sp>
        </p:grpSp>
        <p:grpSp>
          <p:nvGrpSpPr>
            <p:cNvPr id="14" name="组合 13"/>
            <p:cNvGrpSpPr/>
            <p:nvPr/>
          </p:nvGrpSpPr>
          <p:grpSpPr>
            <a:xfrm>
              <a:off x="6563" y="6238"/>
              <a:ext cx="1972" cy="1182"/>
              <a:chOff x="7973" y="6254"/>
              <a:chExt cx="1972" cy="1182"/>
            </a:xfrm>
          </p:grpSpPr>
          <p:grpSp>
            <p:nvGrpSpPr>
              <p:cNvPr id="15" name="组合 14"/>
              <p:cNvGrpSpPr/>
              <p:nvPr/>
            </p:nvGrpSpPr>
            <p:grpSpPr>
              <a:xfrm>
                <a:off x="7973" y="6254"/>
                <a:ext cx="1972" cy="1180"/>
                <a:chOff x="10876" y="1181"/>
                <a:chExt cx="1972" cy="1180"/>
              </a:xfrm>
            </p:grpSpPr>
            <p:sp>
              <p:nvSpPr>
                <p:cNvPr id="16" name="矩形 15"/>
                <p:cNvSpPr/>
                <p:nvPr/>
              </p:nvSpPr>
              <p:spPr>
                <a:xfrm>
                  <a:off x="10876" y="1727"/>
                  <a:ext cx="966" cy="634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7" name="文本框 16"/>
                <p:cNvSpPr txBox="1"/>
                <p:nvPr/>
              </p:nvSpPr>
              <p:spPr>
                <a:xfrm>
                  <a:off x="11110" y="1181"/>
                  <a:ext cx="528" cy="580"/>
                </a:xfrm>
                <a:prstGeom prst="rect">
                  <a:avLst/>
                </a:prstGeom>
                <a:noFill/>
              </p:spPr>
              <p:txBody>
                <a:bodyPr wrap="none" rtlCol="0" anchor="t">
                  <a:spAutoFit/>
                </a:bodyPr>
                <a:lstStyle/>
                <a:p>
                  <a:r>
                    <a:rPr lang="en-US" b="1" i="1">
                      <a:latin typeface="Times New Roman" panose="02020603050405020304" pitchFamily="18" charset="0"/>
                      <a:ea typeface="宋体" panose="02010600030101010101" pitchFamily="2" charset="-122"/>
                      <a:sym typeface="+mn-ea"/>
                    </a:rPr>
                    <a:t>A</a:t>
                  </a:r>
                  <a:endParaRPr lang="en-US" b="1">
                    <a:solidFill>
                      <a:schemeClr val="accent1"/>
                    </a:solidFill>
                  </a:endParaRPr>
                </a:p>
              </p:txBody>
            </p:sp>
            <p:cxnSp>
              <p:nvCxnSpPr>
                <p:cNvPr id="18" name="直接箭头连接符 17"/>
                <p:cNvCxnSpPr/>
                <p:nvPr/>
              </p:nvCxnSpPr>
              <p:spPr>
                <a:xfrm flipV="1">
                  <a:off x="11807" y="2048"/>
                  <a:ext cx="1041" cy="15"/>
                </a:xfrm>
                <a:prstGeom prst="straightConnector1">
                  <a:avLst/>
                </a:prstGeom>
                <a:ln w="2222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文本框 21"/>
              <p:cNvSpPr txBox="1"/>
              <p:nvPr/>
            </p:nvSpPr>
            <p:spPr>
              <a:xfrm>
                <a:off x="9096" y="6381"/>
                <a:ext cx="657" cy="72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lstStyle/>
              <a:p>
                <a:r>
                  <a:rPr lang="en-US" altLang="zh-CN" sz="2400" b="1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v</a:t>
                </a:r>
                <a:r>
                  <a:rPr lang="en-US" altLang="zh-CN" sz="2400" b="1" baseline="-2500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1</a:t>
                </a:r>
                <a:endParaRPr lang="en-US" altLang="zh-CN" sz="2400" b="1" baseline="-25000">
                  <a:solidFill>
                    <a:schemeClr val="accent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28" name="文本框 27"/>
              <p:cNvSpPr txBox="1"/>
              <p:nvPr/>
            </p:nvSpPr>
            <p:spPr>
              <a:xfrm>
                <a:off x="8010" y="6808"/>
                <a:ext cx="894" cy="628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en-US" altLang="zh-CN" sz="20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m</a:t>
                </a:r>
                <a:r>
                  <a:rPr lang="en-US" altLang="zh-CN" sz="2000" b="1" baseline="-250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1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endParaRPr>
              </a:p>
            </p:txBody>
          </p:sp>
        </p:grpSp>
      </p:grpSp>
      <p:grpSp>
        <p:nvGrpSpPr>
          <p:cNvPr id="48" name="组合 47"/>
          <p:cNvGrpSpPr/>
          <p:nvPr/>
        </p:nvGrpSpPr>
        <p:grpSpPr>
          <a:xfrm>
            <a:off x="7541895" y="836295"/>
            <a:ext cx="1362710" cy="801370"/>
            <a:chOff x="3964" y="6206"/>
            <a:chExt cx="2146" cy="1262"/>
          </a:xfrm>
        </p:grpSpPr>
        <p:sp>
          <p:nvSpPr>
            <p:cNvPr id="49" name="矩形 48"/>
            <p:cNvSpPr/>
            <p:nvPr/>
          </p:nvSpPr>
          <p:spPr>
            <a:xfrm>
              <a:off x="3964" y="6834"/>
              <a:ext cx="966" cy="63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50" name="直接箭头连接符 49"/>
            <p:cNvCxnSpPr>
              <a:stCxn id="49" idx="3"/>
            </p:cNvCxnSpPr>
            <p:nvPr/>
          </p:nvCxnSpPr>
          <p:spPr>
            <a:xfrm flipV="1">
              <a:off x="4930" y="7136"/>
              <a:ext cx="1041" cy="15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文本框 50"/>
            <p:cNvSpPr txBox="1"/>
            <p:nvPr/>
          </p:nvSpPr>
          <p:spPr>
            <a:xfrm>
              <a:off x="4175" y="6206"/>
              <a:ext cx="86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B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5141" y="6399"/>
              <a:ext cx="969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l"/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v</a:t>
              </a:r>
              <a:r>
                <a:rPr lang="en-US" altLang="zh-CN"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' </a:t>
              </a:r>
              <a:endParaRPr lang="en-US" altLang="zh-CN" sz="2400" b="1">
                <a:solidFill>
                  <a:schemeClr val="accent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4000" y="6840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8983980" y="876300"/>
            <a:ext cx="1274445" cy="770890"/>
            <a:chOff x="7938" y="6254"/>
            <a:chExt cx="2007" cy="1214"/>
          </a:xfrm>
        </p:grpSpPr>
        <p:grpSp>
          <p:nvGrpSpPr>
            <p:cNvPr id="55" name="组合 54"/>
            <p:cNvGrpSpPr/>
            <p:nvPr/>
          </p:nvGrpSpPr>
          <p:grpSpPr>
            <a:xfrm>
              <a:off x="7938" y="6254"/>
              <a:ext cx="2007" cy="1206"/>
              <a:chOff x="10841" y="1181"/>
              <a:chExt cx="2007" cy="1206"/>
            </a:xfrm>
          </p:grpSpPr>
          <p:sp>
            <p:nvSpPr>
              <p:cNvPr id="56" name="矩形 55"/>
              <p:cNvSpPr/>
              <p:nvPr/>
            </p:nvSpPr>
            <p:spPr>
              <a:xfrm>
                <a:off x="10841" y="1753"/>
                <a:ext cx="966" cy="63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7" name="文本框 56"/>
              <p:cNvSpPr txBox="1"/>
              <p:nvPr/>
            </p:nvSpPr>
            <p:spPr>
              <a:xfrm>
                <a:off x="11110" y="1181"/>
                <a:ext cx="528" cy="580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lstStyle/>
              <a:p>
                <a:r>
                  <a:rPr lang="en-US" b="1" i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A</a:t>
                </a:r>
                <a:endParaRPr lang="en-US" b="1">
                  <a:solidFill>
                    <a:schemeClr val="accent1"/>
                  </a:solidFill>
                </a:endParaRPr>
              </a:p>
            </p:txBody>
          </p:sp>
          <p:cxnSp>
            <p:nvCxnSpPr>
              <p:cNvPr id="64" name="直接箭头连接符 63"/>
              <p:cNvCxnSpPr/>
              <p:nvPr/>
            </p:nvCxnSpPr>
            <p:spPr>
              <a:xfrm flipV="1">
                <a:off x="11807" y="2048"/>
                <a:ext cx="1041" cy="1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文本框 68"/>
            <p:cNvSpPr txBox="1"/>
            <p:nvPr/>
          </p:nvSpPr>
          <p:spPr>
            <a:xfrm>
              <a:off x="9096" y="6381"/>
              <a:ext cx="790" cy="725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pPr algn="l"/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v</a:t>
              </a:r>
              <a:r>
                <a:rPr lang="en-US" altLang="zh-CN"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' </a:t>
              </a:r>
              <a:endParaRPr lang="en-US" altLang="zh-CN" sz="2400" b="1" baseline="-25000">
                <a:solidFill>
                  <a:schemeClr val="accent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70" name="文本框 69"/>
            <p:cNvSpPr txBox="1"/>
            <p:nvPr/>
          </p:nvSpPr>
          <p:spPr>
            <a:xfrm>
              <a:off x="7974" y="6840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78" name="椭圆 77"/>
          <p:cNvSpPr/>
          <p:nvPr/>
        </p:nvSpPr>
        <p:spPr>
          <a:xfrm>
            <a:off x="5090795" y="985520"/>
            <a:ext cx="2250440" cy="768350"/>
          </a:xfrm>
          <a:prstGeom prst="ellipse">
            <a:avLst/>
          </a:prstGeom>
          <a:noFill/>
          <a:ln>
            <a:solidFill>
              <a:srgbClr val="007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文本框 78"/>
          <p:cNvSpPr txBox="1"/>
          <p:nvPr/>
        </p:nvSpPr>
        <p:spPr>
          <a:xfrm>
            <a:off x="5627370" y="588645"/>
            <a:ext cx="1168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tx1"/>
                </a:solidFill>
              </a:rPr>
              <a:t>碰撞过程</a:t>
            </a:r>
            <a:endParaRPr lang="zh-CN" altLang="en-US" b="1">
              <a:solidFill>
                <a:schemeClr val="tx1"/>
              </a:solidFill>
            </a:endParaRPr>
          </a:p>
        </p:txBody>
      </p:sp>
      <p:sp>
        <p:nvSpPr>
          <p:cNvPr id="2784276" name="Text Box 20"/>
          <p:cNvSpPr txBox="1"/>
          <p:nvPr/>
        </p:nvSpPr>
        <p:spPr>
          <a:xfrm>
            <a:off x="3081655" y="2103755"/>
            <a:ext cx="27285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应用动量定理：</a:t>
            </a:r>
            <a:endParaRPr lang="zh-CN" altLang="en-US" sz="2400" b="1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80" name="对象 7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61660" y="2078355"/>
          <a:ext cx="263271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1" imgW="1104900" imgH="215900" progId="Equation.KSEE3">
                  <p:embed/>
                </p:oleObj>
              </mc:Choice>
              <mc:Fallback>
                <p:oleObj name="" r:id="rId1" imgW="1104900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61660" y="2078355"/>
                        <a:ext cx="263271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 Box 20"/>
          <p:cNvSpPr txBox="1"/>
          <p:nvPr/>
        </p:nvSpPr>
        <p:spPr>
          <a:xfrm>
            <a:off x="3068320" y="2899410"/>
            <a:ext cx="27285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应用动量定理：</a:t>
            </a:r>
            <a:endParaRPr lang="zh-CN" altLang="en-US" sz="2400" b="1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82" name="对象 8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557520" y="2874010"/>
          <a:ext cx="281432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3" imgW="1181100" imgH="215900" progId="Equation.KSEE3">
                  <p:embed/>
                </p:oleObj>
              </mc:Choice>
              <mc:Fallback>
                <p:oleObj name="" r:id="rId3" imgW="1181100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57520" y="2874010"/>
                        <a:ext cx="281432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 Box 20"/>
          <p:cNvSpPr txBox="1"/>
          <p:nvPr/>
        </p:nvSpPr>
        <p:spPr>
          <a:xfrm>
            <a:off x="2901315" y="3709035"/>
            <a:ext cx="27285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根据牛顿第三定律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endParaRPr lang="zh-CN" altLang="en-US" sz="2400" b="1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85" name="对象 8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74995" y="3696970"/>
          <a:ext cx="1222375" cy="47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5" imgW="558800" imgH="215900" progId="Equation.KSEE3">
                  <p:embed/>
                </p:oleObj>
              </mc:Choice>
              <mc:Fallback>
                <p:oleObj name="" r:id="rId5" imgW="558800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74995" y="3696970"/>
                        <a:ext cx="1222375" cy="472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对象 8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190365" y="4378960"/>
          <a:ext cx="3942080" cy="496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7" imgW="1714500" imgH="215900" progId="Equation.KSEE3">
                  <p:embed/>
                </p:oleObj>
              </mc:Choice>
              <mc:Fallback>
                <p:oleObj name="" r:id="rId7" imgW="1714500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90365" y="4378960"/>
                        <a:ext cx="3942080" cy="4965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对象 9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36720" y="5012055"/>
          <a:ext cx="3629660" cy="506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9" imgW="1548765" imgH="215900" progId="Equation.KSEE3">
                  <p:embed/>
                </p:oleObj>
              </mc:Choice>
              <mc:Fallback>
                <p:oleObj name="" r:id="rId9" imgW="1548765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36720" y="5012055"/>
                        <a:ext cx="3629660" cy="506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 Box 20"/>
          <p:cNvSpPr txBox="1"/>
          <p:nvPr/>
        </p:nvSpPr>
        <p:spPr>
          <a:xfrm>
            <a:off x="3495675" y="4397375"/>
            <a:ext cx="6197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得</a:t>
            </a:r>
            <a:endParaRPr lang="zh-CN" altLang="en-US" sz="2400" b="1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2799080" y="5672455"/>
            <a:ext cx="7106285" cy="71183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两个物体碰撞后的动量之和等于碰撞前的动量之和</a:t>
            </a:r>
            <a:endParaRPr lang="zh-CN" altLang="en-US" sz="2400" b="1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5176520" y="1033145"/>
            <a:ext cx="2165350" cy="631190"/>
            <a:chOff x="8152" y="1627"/>
            <a:chExt cx="3410" cy="994"/>
          </a:xfrm>
        </p:grpSpPr>
        <p:grpSp>
          <p:nvGrpSpPr>
            <p:cNvPr id="71" name="组合 70"/>
            <p:cNvGrpSpPr/>
            <p:nvPr/>
          </p:nvGrpSpPr>
          <p:grpSpPr>
            <a:xfrm>
              <a:off x="8152" y="1627"/>
              <a:ext cx="3410" cy="974"/>
              <a:chOff x="9009" y="6474"/>
              <a:chExt cx="3410" cy="974"/>
            </a:xfrm>
          </p:grpSpPr>
          <p:sp>
            <p:nvSpPr>
              <p:cNvPr id="72" name="矩形 71"/>
              <p:cNvSpPr/>
              <p:nvPr/>
            </p:nvSpPr>
            <p:spPr>
              <a:xfrm>
                <a:off x="9563" y="6810"/>
                <a:ext cx="966" cy="63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10607" y="6814"/>
                <a:ext cx="966" cy="63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74" name="直接箭头连接符 73"/>
              <p:cNvCxnSpPr/>
              <p:nvPr/>
            </p:nvCxnSpPr>
            <p:spPr>
              <a:xfrm flipV="1">
                <a:off x="11168" y="7139"/>
                <a:ext cx="1041" cy="1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文本框 74"/>
              <p:cNvSpPr txBox="1"/>
              <p:nvPr/>
            </p:nvSpPr>
            <p:spPr>
              <a:xfrm>
                <a:off x="11559" y="6474"/>
                <a:ext cx="860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000" b="1" baseline="-25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6" name="直接箭头连接符 75"/>
              <p:cNvCxnSpPr/>
              <p:nvPr/>
            </p:nvCxnSpPr>
            <p:spPr>
              <a:xfrm flipH="1" flipV="1">
                <a:off x="9009" y="7139"/>
                <a:ext cx="1000" cy="8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文本框 76"/>
              <p:cNvSpPr txBox="1"/>
              <p:nvPr/>
            </p:nvSpPr>
            <p:spPr>
              <a:xfrm>
                <a:off x="9079" y="6519"/>
                <a:ext cx="860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000" b="1" baseline="-25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4" name="文本框 93"/>
            <p:cNvSpPr txBox="1"/>
            <p:nvPr/>
          </p:nvSpPr>
          <p:spPr>
            <a:xfrm>
              <a:off x="8817" y="1963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95" name="文本框 94"/>
            <p:cNvSpPr txBox="1"/>
            <p:nvPr/>
          </p:nvSpPr>
          <p:spPr>
            <a:xfrm>
              <a:off x="9822" y="1993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8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2784276" grpId="0"/>
      <p:bldP spid="81" grpId="0"/>
      <p:bldP spid="84" grpId="0"/>
      <p:bldP spid="92" grpId="0"/>
      <p:bldP spid="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组合 64"/>
          <p:cNvGrpSpPr/>
          <p:nvPr/>
        </p:nvGrpSpPr>
        <p:grpSpPr>
          <a:xfrm>
            <a:off x="5274310" y="3320415"/>
            <a:ext cx="1285875" cy="408305"/>
            <a:chOff x="8306" y="5229"/>
            <a:chExt cx="2025" cy="643"/>
          </a:xfrm>
        </p:grpSpPr>
        <p:sp>
          <p:nvSpPr>
            <p:cNvPr id="40" name="矩形 39"/>
            <p:cNvSpPr/>
            <p:nvPr/>
          </p:nvSpPr>
          <p:spPr>
            <a:xfrm>
              <a:off x="8306" y="5229"/>
              <a:ext cx="966" cy="63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9350" y="5233"/>
              <a:ext cx="966" cy="63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8417" y="5229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58" name="文本框 57"/>
            <p:cNvSpPr txBox="1"/>
            <p:nvPr/>
          </p:nvSpPr>
          <p:spPr>
            <a:xfrm>
              <a:off x="9437" y="5244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18" name="TextBox 2"/>
          <p:cNvSpPr txBox="1"/>
          <p:nvPr/>
        </p:nvSpPr>
        <p:spPr>
          <a:xfrm>
            <a:off x="847090" y="2166620"/>
            <a:ext cx="107035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 b="1" smtClean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思考：</a:t>
            </a:r>
            <a:r>
              <a:rPr lang="zh-CN" sz="2800" b="1" smtClean="0">
                <a:solidFill>
                  <a:schemeClr val="tx1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碰撞前后满足动量之和不变的两个物体的受力情况是怎样？</a:t>
            </a:r>
            <a:endParaRPr lang="zh-CN" altLang="en-US" sz="2800" b="1" smtClean="0">
              <a:solidFill>
                <a:schemeClr val="tx1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+mn-ea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1704340" y="843915"/>
            <a:ext cx="8063230" cy="831850"/>
            <a:chOff x="3541" y="6176"/>
            <a:chExt cx="12698" cy="1310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3541" y="7468"/>
              <a:ext cx="12699" cy="18"/>
            </a:xfrm>
            <a:prstGeom prst="line">
              <a:avLst/>
            </a:prstGeom>
            <a:ln w="28575" cmpd="sng">
              <a:solidFill>
                <a:schemeClr val="tx1">
                  <a:lumMod val="85000"/>
                  <a:lumOff val="15000"/>
                </a:scheme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50000"/>
                </a:prstClr>
              </a:outerShdw>
              <a:reflection blurRad="495300" stA="50000" endA="300" endPos="84000" dist="127000" dir="5400000" sy="-100000" algn="bl" rotWithShape="0"/>
            </a:effec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7" name="组合 16"/>
            <p:cNvGrpSpPr/>
            <p:nvPr/>
          </p:nvGrpSpPr>
          <p:grpSpPr>
            <a:xfrm>
              <a:off x="3964" y="6176"/>
              <a:ext cx="2007" cy="1262"/>
              <a:chOff x="3964" y="6206"/>
              <a:chExt cx="2007" cy="1262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3964" y="6834"/>
                <a:ext cx="966" cy="63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0" name="直接箭头连接符 19"/>
              <p:cNvCxnSpPr>
                <a:stCxn id="19" idx="3"/>
              </p:cNvCxnSpPr>
              <p:nvPr/>
            </p:nvCxnSpPr>
            <p:spPr>
              <a:xfrm flipV="1">
                <a:off x="4930" y="7136"/>
                <a:ext cx="1041" cy="1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文本框 20"/>
              <p:cNvSpPr txBox="1"/>
              <p:nvPr/>
            </p:nvSpPr>
            <p:spPr>
              <a:xfrm>
                <a:off x="4175" y="6206"/>
                <a:ext cx="860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i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B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文本框 21"/>
              <p:cNvSpPr txBox="1"/>
              <p:nvPr/>
            </p:nvSpPr>
            <p:spPr>
              <a:xfrm>
                <a:off x="5141" y="6399"/>
                <a:ext cx="657" cy="72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lstStyle/>
              <a:p>
                <a:r>
                  <a:rPr lang="en-US" altLang="zh-CN" sz="2400" b="1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v</a:t>
                </a:r>
                <a:r>
                  <a:rPr lang="en-US" altLang="zh-CN" sz="2400" b="1" baseline="-2500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2</a:t>
                </a:r>
                <a:endParaRPr lang="en-US" altLang="zh-CN" sz="2400" b="1" baseline="-25000">
                  <a:solidFill>
                    <a:schemeClr val="accent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23" name="文本框 22"/>
              <p:cNvSpPr txBox="1"/>
              <p:nvPr/>
            </p:nvSpPr>
            <p:spPr>
              <a:xfrm>
                <a:off x="4000" y="6825"/>
                <a:ext cx="894" cy="628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en-US" altLang="zh-CN" sz="20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m</a:t>
                </a:r>
                <a:r>
                  <a:rPr lang="en-US" altLang="zh-CN" sz="2000" b="1" baseline="-250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2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endParaRP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6563" y="6238"/>
              <a:ext cx="1972" cy="1182"/>
              <a:chOff x="7973" y="6254"/>
              <a:chExt cx="1972" cy="1182"/>
            </a:xfrm>
          </p:grpSpPr>
          <p:grpSp>
            <p:nvGrpSpPr>
              <p:cNvPr id="25" name="组合 24"/>
              <p:cNvGrpSpPr/>
              <p:nvPr/>
            </p:nvGrpSpPr>
            <p:grpSpPr>
              <a:xfrm>
                <a:off x="7973" y="6254"/>
                <a:ext cx="1972" cy="1180"/>
                <a:chOff x="10876" y="1181"/>
                <a:chExt cx="1972" cy="1180"/>
              </a:xfrm>
            </p:grpSpPr>
            <p:sp>
              <p:nvSpPr>
                <p:cNvPr id="26" name="矩形 25"/>
                <p:cNvSpPr/>
                <p:nvPr/>
              </p:nvSpPr>
              <p:spPr>
                <a:xfrm>
                  <a:off x="10876" y="1727"/>
                  <a:ext cx="966" cy="634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7" name="文本框 26"/>
                <p:cNvSpPr txBox="1"/>
                <p:nvPr/>
              </p:nvSpPr>
              <p:spPr>
                <a:xfrm>
                  <a:off x="11110" y="1181"/>
                  <a:ext cx="528" cy="580"/>
                </a:xfrm>
                <a:prstGeom prst="rect">
                  <a:avLst/>
                </a:prstGeom>
                <a:noFill/>
              </p:spPr>
              <p:txBody>
                <a:bodyPr wrap="none" rtlCol="0" anchor="t">
                  <a:spAutoFit/>
                </a:bodyPr>
                <a:lstStyle/>
                <a:p>
                  <a:r>
                    <a:rPr lang="en-US" b="1" i="1">
                      <a:latin typeface="Times New Roman" panose="02020603050405020304" pitchFamily="18" charset="0"/>
                      <a:ea typeface="宋体" panose="02010600030101010101" pitchFamily="2" charset="-122"/>
                      <a:sym typeface="+mn-ea"/>
                    </a:rPr>
                    <a:t>A</a:t>
                  </a:r>
                  <a:endParaRPr lang="en-US" b="1">
                    <a:solidFill>
                      <a:schemeClr val="accent1"/>
                    </a:solidFill>
                  </a:endParaRPr>
                </a:p>
              </p:txBody>
            </p:sp>
            <p:cxnSp>
              <p:nvCxnSpPr>
                <p:cNvPr id="28" name="直接箭头连接符 27"/>
                <p:cNvCxnSpPr/>
                <p:nvPr/>
              </p:nvCxnSpPr>
              <p:spPr>
                <a:xfrm flipV="1">
                  <a:off x="11807" y="2048"/>
                  <a:ext cx="1041" cy="15"/>
                </a:xfrm>
                <a:prstGeom prst="straightConnector1">
                  <a:avLst/>
                </a:prstGeom>
                <a:ln w="2222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文本框 28"/>
              <p:cNvSpPr txBox="1"/>
              <p:nvPr/>
            </p:nvSpPr>
            <p:spPr>
              <a:xfrm>
                <a:off x="9096" y="6381"/>
                <a:ext cx="657" cy="72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lstStyle/>
              <a:p>
                <a:r>
                  <a:rPr lang="en-US" altLang="zh-CN" sz="2400" b="1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v</a:t>
                </a:r>
                <a:r>
                  <a:rPr lang="en-US" altLang="zh-CN" sz="2400" b="1" baseline="-2500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1</a:t>
                </a:r>
                <a:endParaRPr lang="en-US" altLang="zh-CN" sz="2400" b="1" baseline="-25000">
                  <a:solidFill>
                    <a:schemeClr val="accent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8010" y="6808"/>
                <a:ext cx="894" cy="628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en-US" altLang="zh-CN" sz="20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m</a:t>
                </a:r>
                <a:r>
                  <a:rPr lang="en-US" altLang="zh-CN" sz="2000" b="1" baseline="-250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1</a:t>
                </a:r>
                <a:endPara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endParaRPr>
              </a:p>
            </p:txBody>
          </p:sp>
        </p:grpSp>
      </p:grpSp>
      <p:grpSp>
        <p:nvGrpSpPr>
          <p:cNvPr id="48" name="组合 47"/>
          <p:cNvGrpSpPr/>
          <p:nvPr/>
        </p:nvGrpSpPr>
        <p:grpSpPr>
          <a:xfrm>
            <a:off x="7541895" y="836295"/>
            <a:ext cx="1362710" cy="801370"/>
            <a:chOff x="3964" y="6206"/>
            <a:chExt cx="2146" cy="1262"/>
          </a:xfrm>
        </p:grpSpPr>
        <p:sp>
          <p:nvSpPr>
            <p:cNvPr id="49" name="矩形 48"/>
            <p:cNvSpPr/>
            <p:nvPr/>
          </p:nvSpPr>
          <p:spPr>
            <a:xfrm>
              <a:off x="3964" y="6834"/>
              <a:ext cx="966" cy="63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50" name="直接箭头连接符 49"/>
            <p:cNvCxnSpPr>
              <a:stCxn id="49" idx="3"/>
            </p:cNvCxnSpPr>
            <p:nvPr/>
          </p:nvCxnSpPr>
          <p:spPr>
            <a:xfrm flipV="1">
              <a:off x="4930" y="7136"/>
              <a:ext cx="1041" cy="15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文本框 50"/>
            <p:cNvSpPr txBox="1"/>
            <p:nvPr/>
          </p:nvSpPr>
          <p:spPr>
            <a:xfrm>
              <a:off x="4175" y="6206"/>
              <a:ext cx="86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B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5141" y="6399"/>
              <a:ext cx="969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l"/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v</a:t>
              </a:r>
              <a:r>
                <a:rPr lang="en-US" altLang="zh-CN"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' </a:t>
              </a:r>
              <a:endParaRPr lang="en-US" altLang="zh-CN" sz="2400" b="1">
                <a:solidFill>
                  <a:schemeClr val="accent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4000" y="6840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8983980" y="876300"/>
            <a:ext cx="1274445" cy="770890"/>
            <a:chOff x="7938" y="6254"/>
            <a:chExt cx="2007" cy="1214"/>
          </a:xfrm>
        </p:grpSpPr>
        <p:grpSp>
          <p:nvGrpSpPr>
            <p:cNvPr id="55" name="组合 54"/>
            <p:cNvGrpSpPr/>
            <p:nvPr/>
          </p:nvGrpSpPr>
          <p:grpSpPr>
            <a:xfrm>
              <a:off x="7938" y="6254"/>
              <a:ext cx="2007" cy="1206"/>
              <a:chOff x="10841" y="1181"/>
              <a:chExt cx="2007" cy="1206"/>
            </a:xfrm>
          </p:grpSpPr>
          <p:sp>
            <p:nvSpPr>
              <p:cNvPr id="56" name="矩形 55"/>
              <p:cNvSpPr/>
              <p:nvPr/>
            </p:nvSpPr>
            <p:spPr>
              <a:xfrm>
                <a:off x="10841" y="1753"/>
                <a:ext cx="966" cy="63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7" name="文本框 56"/>
              <p:cNvSpPr txBox="1"/>
              <p:nvPr/>
            </p:nvSpPr>
            <p:spPr>
              <a:xfrm>
                <a:off x="11110" y="1181"/>
                <a:ext cx="528" cy="580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lstStyle/>
              <a:p>
                <a:r>
                  <a:rPr lang="en-US" b="1" i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A</a:t>
                </a:r>
                <a:endParaRPr lang="en-US" b="1">
                  <a:solidFill>
                    <a:schemeClr val="accent1"/>
                  </a:solidFill>
                </a:endParaRPr>
              </a:p>
            </p:txBody>
          </p:sp>
          <p:cxnSp>
            <p:nvCxnSpPr>
              <p:cNvPr id="64" name="直接箭头连接符 63"/>
              <p:cNvCxnSpPr/>
              <p:nvPr/>
            </p:nvCxnSpPr>
            <p:spPr>
              <a:xfrm flipV="1">
                <a:off x="11807" y="2048"/>
                <a:ext cx="1041" cy="1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文本框 68"/>
            <p:cNvSpPr txBox="1"/>
            <p:nvPr/>
          </p:nvSpPr>
          <p:spPr>
            <a:xfrm>
              <a:off x="9096" y="6381"/>
              <a:ext cx="790" cy="725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pPr algn="l"/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v</a:t>
              </a:r>
              <a:r>
                <a:rPr lang="en-US" altLang="zh-CN"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' </a:t>
              </a:r>
              <a:endParaRPr lang="en-US" altLang="zh-CN" sz="2400" b="1" baseline="-25000">
                <a:solidFill>
                  <a:schemeClr val="accent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70" name="文本框 69"/>
            <p:cNvSpPr txBox="1"/>
            <p:nvPr/>
          </p:nvSpPr>
          <p:spPr>
            <a:xfrm>
              <a:off x="7974" y="6840"/>
              <a:ext cx="894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5052695" y="1004570"/>
            <a:ext cx="2289175" cy="647065"/>
            <a:chOff x="8814" y="6429"/>
            <a:chExt cx="3605" cy="1019"/>
          </a:xfrm>
        </p:grpSpPr>
        <p:sp>
          <p:nvSpPr>
            <p:cNvPr id="72" name="矩形 71"/>
            <p:cNvSpPr/>
            <p:nvPr/>
          </p:nvSpPr>
          <p:spPr>
            <a:xfrm>
              <a:off x="9563" y="6810"/>
              <a:ext cx="966" cy="63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3" name="矩形 72"/>
            <p:cNvSpPr/>
            <p:nvPr/>
          </p:nvSpPr>
          <p:spPr>
            <a:xfrm>
              <a:off x="10607" y="6814"/>
              <a:ext cx="966" cy="63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74" name="直接箭头连接符 73"/>
            <p:cNvCxnSpPr/>
            <p:nvPr/>
          </p:nvCxnSpPr>
          <p:spPr>
            <a:xfrm flipV="1">
              <a:off x="11168" y="7139"/>
              <a:ext cx="1041" cy="15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文本框 74"/>
            <p:cNvSpPr txBox="1"/>
            <p:nvPr/>
          </p:nvSpPr>
          <p:spPr>
            <a:xfrm>
              <a:off x="11559" y="6429"/>
              <a:ext cx="86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6" name="直接箭头连接符 75"/>
            <p:cNvCxnSpPr/>
            <p:nvPr/>
          </p:nvCxnSpPr>
          <p:spPr>
            <a:xfrm flipH="1" flipV="1">
              <a:off x="8814" y="7139"/>
              <a:ext cx="1000" cy="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文本框 76"/>
            <p:cNvSpPr txBox="1"/>
            <p:nvPr/>
          </p:nvSpPr>
          <p:spPr>
            <a:xfrm>
              <a:off x="9079" y="6459"/>
              <a:ext cx="86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="1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8" name="椭圆 77"/>
          <p:cNvSpPr/>
          <p:nvPr/>
        </p:nvSpPr>
        <p:spPr>
          <a:xfrm>
            <a:off x="4837430" y="3135630"/>
            <a:ext cx="2250440" cy="768350"/>
          </a:xfrm>
          <a:prstGeom prst="ellipse">
            <a:avLst/>
          </a:prstGeom>
          <a:noFill/>
          <a:ln>
            <a:solidFill>
              <a:srgbClr val="007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文本框 78"/>
          <p:cNvSpPr txBox="1"/>
          <p:nvPr/>
        </p:nvSpPr>
        <p:spPr>
          <a:xfrm>
            <a:off x="5687695" y="655320"/>
            <a:ext cx="1168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tx1"/>
                </a:solidFill>
              </a:rPr>
              <a:t>碰撞过程</a:t>
            </a:r>
            <a:endParaRPr lang="zh-CN" altLang="en-US" b="1">
              <a:solidFill>
                <a:schemeClr val="tx1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5598795" y="1246505"/>
            <a:ext cx="56769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6246495" y="1256030"/>
            <a:ext cx="56769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42" name="直接箭头连接符 41"/>
          <p:cNvCxnSpPr/>
          <p:nvPr/>
        </p:nvCxnSpPr>
        <p:spPr>
          <a:xfrm flipV="1">
            <a:off x="6270625" y="3529330"/>
            <a:ext cx="661035" cy="9525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6541770" y="3078480"/>
            <a:ext cx="5461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4" name="直接箭头连接符 43"/>
          <p:cNvCxnSpPr/>
          <p:nvPr/>
        </p:nvCxnSpPr>
        <p:spPr>
          <a:xfrm flipH="1" flipV="1">
            <a:off x="4798695" y="3529330"/>
            <a:ext cx="635000" cy="508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4966970" y="3097530"/>
            <a:ext cx="5461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7" name="Group 3"/>
          <p:cNvGrpSpPr/>
          <p:nvPr/>
        </p:nvGrpSpPr>
        <p:grpSpPr>
          <a:xfrm>
            <a:off x="6270511" y="2688524"/>
            <a:ext cx="483026" cy="908630"/>
            <a:chOff x="-2" y="434"/>
            <a:chExt cx="150" cy="376"/>
          </a:xfrm>
        </p:grpSpPr>
        <p:sp>
          <p:nvSpPr>
            <p:cNvPr id="88" name="Line 4"/>
            <p:cNvSpPr>
              <a:spLocks noChangeShapeType="1"/>
            </p:cNvSpPr>
            <p:nvPr/>
          </p:nvSpPr>
          <p:spPr bwMode="auto">
            <a:xfrm rot="5400000" flipH="1">
              <a:off x="-161" y="651"/>
              <a:ext cx="318" cy="0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9" name="Rectangle 5"/>
            <p:cNvSpPr>
              <a:spLocks noChangeArrowheads="1"/>
            </p:cNvSpPr>
            <p:nvPr/>
          </p:nvSpPr>
          <p:spPr bwMode="auto">
            <a:xfrm>
              <a:off x="9" y="434"/>
              <a:ext cx="139" cy="1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0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N</a:t>
              </a:r>
              <a:r>
                <a:rPr lang="en-IE" altLang="en-US" sz="20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1</a:t>
              </a:r>
              <a:endParaRPr lang="en-IE" altLang="en-US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</p:grpSp>
      <p:grpSp>
        <p:nvGrpSpPr>
          <p:cNvPr id="90" name="Group 6"/>
          <p:cNvGrpSpPr/>
          <p:nvPr/>
        </p:nvGrpSpPr>
        <p:grpSpPr>
          <a:xfrm>
            <a:off x="6270770" y="3597179"/>
            <a:ext cx="447468" cy="748294"/>
            <a:chOff x="2" y="9"/>
            <a:chExt cx="138" cy="308"/>
          </a:xfrm>
        </p:grpSpPr>
        <p:sp>
          <p:nvSpPr>
            <p:cNvPr id="91" name="Rectangle 7"/>
            <p:cNvSpPr>
              <a:spLocks noChangeArrowheads="1"/>
            </p:cNvSpPr>
            <p:nvPr/>
          </p:nvSpPr>
          <p:spPr bwMode="auto">
            <a:xfrm>
              <a:off x="2" y="153"/>
              <a:ext cx="138" cy="16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0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G</a:t>
              </a:r>
              <a:r>
                <a:rPr lang="en-IE" altLang="en-US" sz="20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1</a:t>
              </a:r>
              <a:endParaRPr lang="en-IE" altLang="en-US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  <p:sp>
          <p:nvSpPr>
            <p:cNvPr id="92" name="Line 8"/>
            <p:cNvSpPr>
              <a:spLocks noChangeShapeType="1"/>
            </p:cNvSpPr>
            <p:nvPr/>
          </p:nvSpPr>
          <p:spPr bwMode="auto">
            <a:xfrm rot="16200000" flipH="1">
              <a:off x="-145" y="156"/>
              <a:ext cx="294" cy="0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3" name="Group 3"/>
          <p:cNvGrpSpPr/>
          <p:nvPr/>
        </p:nvGrpSpPr>
        <p:grpSpPr>
          <a:xfrm>
            <a:off x="5463426" y="2699319"/>
            <a:ext cx="483026" cy="908630"/>
            <a:chOff x="-2" y="434"/>
            <a:chExt cx="150" cy="376"/>
          </a:xfrm>
        </p:grpSpPr>
        <p:sp>
          <p:nvSpPr>
            <p:cNvPr id="34" name="Line 4"/>
            <p:cNvSpPr>
              <a:spLocks noChangeShapeType="1"/>
            </p:cNvSpPr>
            <p:nvPr/>
          </p:nvSpPr>
          <p:spPr bwMode="auto">
            <a:xfrm rot="5400000" flipH="1">
              <a:off x="-161" y="651"/>
              <a:ext cx="318" cy="0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Rectangle 5"/>
            <p:cNvSpPr>
              <a:spLocks noChangeArrowheads="1"/>
            </p:cNvSpPr>
            <p:nvPr/>
          </p:nvSpPr>
          <p:spPr bwMode="auto">
            <a:xfrm>
              <a:off x="9" y="434"/>
              <a:ext cx="139" cy="1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IE" sz="20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N</a:t>
              </a:r>
              <a:r>
                <a:rPr lang="en-US" altLang="en-IE" sz="20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2</a:t>
              </a:r>
              <a:endParaRPr lang="en-US" altLang="en-IE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</p:grpSp>
      <p:grpSp>
        <p:nvGrpSpPr>
          <p:cNvPr id="36" name="Group 6"/>
          <p:cNvGrpSpPr/>
          <p:nvPr/>
        </p:nvGrpSpPr>
        <p:grpSpPr>
          <a:xfrm>
            <a:off x="5463685" y="3611647"/>
            <a:ext cx="447468" cy="787167"/>
            <a:chOff x="2" y="-7"/>
            <a:chExt cx="138" cy="324"/>
          </a:xfrm>
        </p:grpSpPr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2" y="153"/>
              <a:ext cx="138" cy="16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0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G</a:t>
              </a:r>
              <a:r>
                <a:rPr lang="en-US" altLang="en-IE" sz="20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2</a:t>
              </a:r>
              <a:endParaRPr lang="en-US" altLang="en-IE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rot="16200000" flipH="1">
              <a:off x="-145" y="140"/>
              <a:ext cx="294" cy="0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3" name="矩形 92"/>
          <p:cNvSpPr/>
          <p:nvPr/>
        </p:nvSpPr>
        <p:spPr>
          <a:xfrm>
            <a:off x="1104265" y="5999480"/>
            <a:ext cx="10379710" cy="6134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两个碰撞的物体在所受外部对它们的作用力的矢量和为</a:t>
            </a:r>
            <a:r>
              <a:rPr lang="en-US" altLang="zh-CN" sz="2400" b="1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0</a:t>
            </a:r>
            <a:r>
              <a:rPr lang="zh-CN" altLang="en-US" sz="2400" b="1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的情况下动量守恒。</a:t>
            </a:r>
            <a:endParaRPr lang="zh-CN" altLang="en-US" sz="2400" b="1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59" name="椭圆 58"/>
          <p:cNvSpPr/>
          <p:nvPr/>
        </p:nvSpPr>
        <p:spPr>
          <a:xfrm>
            <a:off x="5213350" y="1141095"/>
            <a:ext cx="2250440" cy="768350"/>
          </a:xfrm>
          <a:prstGeom prst="ellipse">
            <a:avLst/>
          </a:prstGeom>
          <a:noFill/>
          <a:ln>
            <a:solidFill>
              <a:srgbClr val="007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 59"/>
          <p:cNvSpPr/>
          <p:nvPr/>
        </p:nvSpPr>
        <p:spPr>
          <a:xfrm>
            <a:off x="7113905" y="3174365"/>
            <a:ext cx="1101090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系统</a:t>
            </a:r>
            <a:endParaRPr lang="zh-CN" altLang="en-US" sz="36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1" name="Text Box 27"/>
          <p:cNvSpPr txBox="1">
            <a:spLocks noChangeArrowheads="1"/>
          </p:cNvSpPr>
          <p:nvPr/>
        </p:nvSpPr>
        <p:spPr bwMode="auto">
          <a:xfrm>
            <a:off x="1285875" y="4459605"/>
            <a:ext cx="108045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400" b="1">
                <a:latin typeface="+mn-ea"/>
                <a:cs typeface="+mn-ea"/>
              </a:rPr>
              <a:t>系统：我们把两个（或多个）相互作用的物体构成的整体叫做一个力学系统。 </a:t>
            </a:r>
            <a:endParaRPr lang="zh-CN" altLang="en-US" sz="2400" b="1">
              <a:latin typeface="+mn-ea"/>
              <a:cs typeface="+mn-ea"/>
            </a:endParaRPr>
          </a:p>
        </p:txBody>
      </p:sp>
      <p:sp>
        <p:nvSpPr>
          <p:cNvPr id="62" name="Text Box 28"/>
          <p:cNvSpPr txBox="1">
            <a:spLocks noChangeArrowheads="1"/>
          </p:cNvSpPr>
          <p:nvPr/>
        </p:nvSpPr>
        <p:spPr bwMode="auto">
          <a:xfrm>
            <a:off x="1320208" y="4961612"/>
            <a:ext cx="8445794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400" b="1">
                <a:latin typeface="+mn-ea"/>
                <a:cs typeface="Times New Roman" panose="02020603050405020304" pitchFamily="18" charset="0"/>
              </a:rPr>
              <a:t>内力：系统中物体间的作用力叫做内力。</a:t>
            </a:r>
            <a:endParaRPr lang="zh-CN" altLang="en-US" sz="2400" b="1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1320165" y="5472430"/>
            <a:ext cx="972693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400" b="1">
                <a:latin typeface="+mn-ea"/>
                <a:cs typeface="+mn-ea"/>
              </a:rPr>
              <a:t>外力：系统以外的物体施加给系统内物体的力，叫做外力。</a:t>
            </a:r>
            <a:endParaRPr lang="zh-CN" altLang="en-US" sz="2400" b="1">
              <a:latin typeface="+mn-ea"/>
              <a:cs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93" grpId="0"/>
      <p:bldP spid="78" grpId="0"/>
      <p:bldP spid="60" grpId="0"/>
      <p:bldP spid="61" grpId="0"/>
      <p:bldP spid="62" grpId="0"/>
      <p:bldP spid="63" grpId="0"/>
      <p:bldP spid="45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248660" y="2829560"/>
            <a:ext cx="5694680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CN" altLang="en-US" sz="5400" b="1">
                <a:solidFill>
                  <a:schemeClr val="accent4"/>
                </a:solidFill>
                <a:effectLst/>
              </a:rPr>
              <a:t>二、动量守恒定律</a:t>
            </a:r>
            <a:endParaRPr lang="zh-CN" altLang="en-US" sz="5400" b="1">
              <a:solidFill>
                <a:schemeClr val="accent4"/>
              </a:solidFill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145925" y="866661"/>
            <a:ext cx="8420550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如果</a:t>
            </a:r>
            <a:r>
              <a:rPr lang="zh-CN" altLang="en-US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一个系统不受外力，或者所受外力的矢量和</a:t>
            </a:r>
            <a:r>
              <a:rPr lang="zh-CN" altLang="en-US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，</a:t>
            </a:r>
            <a:r>
              <a:rPr lang="zh-CN" altLang="en-US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这个系统的总动量保持不变。这就是动量守恒定律。</a:t>
            </a:r>
            <a:endParaRPr lang="zh-CN" altLang="en-US" sz="2400" b="1"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44381" y="862429"/>
            <a:ext cx="12547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、</a:t>
            </a: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内容</a:t>
            </a: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44800" y="1888300"/>
            <a:ext cx="156083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、</a:t>
            </a: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表达式</a:t>
            </a: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4046220" y="838200"/>
            <a:ext cx="5110480" cy="47688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2" name="文本框 1"/>
          <p:cNvSpPr txBox="1"/>
          <p:nvPr/>
        </p:nvSpPr>
        <p:spPr>
          <a:xfrm>
            <a:off x="2118360" y="1755140"/>
            <a:ext cx="949960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′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或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400" b="1" i="1" smtClean="0">
                <a:solidFill>
                  <a:srgbClr val="0033CC"/>
                </a:solidFill>
                <a:latin typeface="Book Antiqua" panose="0204060205030503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 i="1" smtClean="0">
                <a:solidFill>
                  <a:srgbClr val="0033CC"/>
                </a:solidFill>
                <a:latin typeface="Book Antiqua" panose="0204060205030503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400" b="1" i="1" smtClean="0">
                <a:solidFill>
                  <a:srgbClr val="0033CC"/>
                </a:solidFill>
                <a:latin typeface="Book Antiqua" panose="0204060205030503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′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 i="1" smtClean="0">
                <a:solidFill>
                  <a:srgbClr val="0033CC"/>
                </a:solidFill>
                <a:latin typeface="Book Antiqua" panose="0204060205030503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′</a:t>
            </a:r>
            <a:endParaRPr lang="en-US" altLang="zh-CN" sz="2400" b="1" smtClean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CN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en-US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系统作用前的总动量等于作用后的总动量</a:t>
            </a:r>
            <a:r>
              <a:rPr lang="en-US" altLang="zh-CN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zh-CN" altLang="en-US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400" b="1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＝－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或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400" b="1" i="1" smtClean="0">
                <a:solidFill>
                  <a:srgbClr val="0033CC"/>
                </a:solidFill>
                <a:latin typeface="Book Antiqua" panose="0204060205030503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＝－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400" b="1" i="1" smtClean="0">
                <a:solidFill>
                  <a:srgbClr val="0033CC"/>
                </a:solidFill>
                <a:latin typeface="Book Antiqua" panose="0204060205030503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en-US" altLang="zh-CN" sz="2400" b="1" baseline="-25000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altLang="zh-CN" sz="2400" b="1" baseline="-25000" smtClean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CN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en-US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系统内一个物体的动量变化与另一物体的动量变化等大反向</a:t>
            </a:r>
            <a:r>
              <a:rPr lang="en-US" altLang="zh-CN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 sz="2400" b="1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en-US" altLang="zh-CN" sz="2400" b="1" i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400" b="1" smtClean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endParaRPr lang="en-US" altLang="zh-CN" sz="2400" b="1" smtClean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CN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en-US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系统总动量的变化量为零</a:t>
            </a:r>
            <a:r>
              <a:rPr lang="en-US" altLang="zh-CN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 sz="2400" b="1" smtClean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3" grpId="0"/>
      <p:bldP spid="4" grpId="0"/>
      <p:bldP spid="12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98354" y="871551"/>
            <a:ext cx="18669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、适用条件</a:t>
            </a:r>
            <a:endParaRPr lang="zh-CN" altLang="en-US" sz="24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18768" y="1377685"/>
            <a:ext cx="4318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(1)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不受外力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理想条件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)</a:t>
            </a:r>
            <a:endParaRPr lang="en-US" alt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537085" y="5523799"/>
            <a:ext cx="861784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(2)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系统</a:t>
            </a:r>
            <a:r>
              <a:rPr lang="zh-CN" sz="2400" b="1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受到外力，但外力的合力为零</a:t>
            </a:r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(</a:t>
            </a:r>
            <a:r>
              <a:rPr 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实际条件</a:t>
            </a:r>
            <a:r>
              <a:rPr lang="en-US" altLang="zh-CN" sz="2400" b="1" smtClean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)</a:t>
            </a:r>
            <a:endParaRPr lang="en-US" alt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537513" y="1920610"/>
            <a:ext cx="1150747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sz="2400" b="1" smtClean="0">
                <a:latin typeface="楷体_GB2312" pitchFamily="1" charset="-122"/>
                <a:ea typeface="楷体_GB2312" pitchFamily="1" charset="-122"/>
                <a:cs typeface="Times New Roman" panose="02020603050405020304" pitchFamily="18" charset="0"/>
              </a:rPr>
              <a:t>在光滑水平面上有两个载有磁铁的相对运动的小车，两小车组成的系统动量守恒么？</a:t>
            </a:r>
            <a:endParaRPr lang="zh-CN" sz="2400" b="1" smtClean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4890" y="2749550"/>
            <a:ext cx="4943475" cy="790575"/>
          </a:xfrm>
          <a:prstGeom prst="rect">
            <a:avLst/>
          </a:prstGeom>
        </p:spPr>
      </p:pic>
      <p:grpSp>
        <p:nvGrpSpPr>
          <p:cNvPr id="33" name="Group 3"/>
          <p:cNvGrpSpPr/>
          <p:nvPr/>
        </p:nvGrpSpPr>
        <p:grpSpPr>
          <a:xfrm>
            <a:off x="3999751" y="2265614"/>
            <a:ext cx="483026" cy="908630"/>
            <a:chOff x="-2" y="434"/>
            <a:chExt cx="150" cy="376"/>
          </a:xfrm>
        </p:grpSpPr>
        <p:sp>
          <p:nvSpPr>
            <p:cNvPr id="34" name="Line 4"/>
            <p:cNvSpPr>
              <a:spLocks noChangeShapeType="1"/>
            </p:cNvSpPr>
            <p:nvPr/>
          </p:nvSpPr>
          <p:spPr bwMode="auto">
            <a:xfrm rot="5400000" flipH="1">
              <a:off x="-161" y="651"/>
              <a:ext cx="318" cy="0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Rectangle 5"/>
            <p:cNvSpPr>
              <a:spLocks noChangeArrowheads="1"/>
            </p:cNvSpPr>
            <p:nvPr/>
          </p:nvSpPr>
          <p:spPr bwMode="auto">
            <a:xfrm>
              <a:off x="9" y="434"/>
              <a:ext cx="139" cy="1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IE" sz="20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N</a:t>
              </a:r>
              <a:r>
                <a:rPr lang="en-US" altLang="en-IE" sz="20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2</a:t>
              </a:r>
              <a:endParaRPr lang="en-US" altLang="en-IE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</p:grpSp>
      <p:grpSp>
        <p:nvGrpSpPr>
          <p:cNvPr id="36" name="Group 6"/>
          <p:cNvGrpSpPr/>
          <p:nvPr/>
        </p:nvGrpSpPr>
        <p:grpSpPr>
          <a:xfrm>
            <a:off x="4000010" y="3177942"/>
            <a:ext cx="447468" cy="787167"/>
            <a:chOff x="2" y="-7"/>
            <a:chExt cx="138" cy="324"/>
          </a:xfrm>
        </p:grpSpPr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2" y="153"/>
              <a:ext cx="138" cy="16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0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G</a:t>
              </a:r>
              <a:r>
                <a:rPr lang="en-US" altLang="en-IE" sz="20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2</a:t>
              </a:r>
              <a:endParaRPr lang="en-US" altLang="en-IE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rot="16200000" flipH="1">
              <a:off x="-145" y="140"/>
              <a:ext cx="294" cy="0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7" name="Group 3"/>
          <p:cNvGrpSpPr/>
          <p:nvPr/>
        </p:nvGrpSpPr>
        <p:grpSpPr>
          <a:xfrm>
            <a:off x="8097406" y="2254819"/>
            <a:ext cx="483026" cy="908630"/>
            <a:chOff x="-2" y="434"/>
            <a:chExt cx="150" cy="376"/>
          </a:xfrm>
        </p:grpSpPr>
        <p:sp>
          <p:nvSpPr>
            <p:cNvPr id="88" name="Line 4"/>
            <p:cNvSpPr>
              <a:spLocks noChangeShapeType="1"/>
            </p:cNvSpPr>
            <p:nvPr/>
          </p:nvSpPr>
          <p:spPr bwMode="auto">
            <a:xfrm rot="5400000" flipH="1">
              <a:off x="-161" y="651"/>
              <a:ext cx="318" cy="0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9" name="Rectangle 5"/>
            <p:cNvSpPr>
              <a:spLocks noChangeArrowheads="1"/>
            </p:cNvSpPr>
            <p:nvPr/>
          </p:nvSpPr>
          <p:spPr bwMode="auto">
            <a:xfrm>
              <a:off x="9" y="434"/>
              <a:ext cx="139" cy="1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0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N</a:t>
              </a:r>
              <a:r>
                <a:rPr lang="en-IE" altLang="en-US" sz="20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1</a:t>
              </a:r>
              <a:endParaRPr lang="en-IE" altLang="en-US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</p:grpSp>
      <p:grpSp>
        <p:nvGrpSpPr>
          <p:cNvPr id="90" name="Group 6"/>
          <p:cNvGrpSpPr/>
          <p:nvPr/>
        </p:nvGrpSpPr>
        <p:grpSpPr>
          <a:xfrm>
            <a:off x="8097665" y="3163474"/>
            <a:ext cx="447468" cy="748294"/>
            <a:chOff x="2" y="9"/>
            <a:chExt cx="138" cy="308"/>
          </a:xfrm>
        </p:grpSpPr>
        <p:sp>
          <p:nvSpPr>
            <p:cNvPr id="91" name="Rectangle 7"/>
            <p:cNvSpPr>
              <a:spLocks noChangeArrowheads="1"/>
            </p:cNvSpPr>
            <p:nvPr/>
          </p:nvSpPr>
          <p:spPr bwMode="auto">
            <a:xfrm>
              <a:off x="2" y="153"/>
              <a:ext cx="138" cy="16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IE" altLang="en-US" sz="2000" b="1" i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G</a:t>
              </a:r>
              <a:r>
                <a:rPr lang="en-IE" altLang="en-US" sz="20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1" charset="-122"/>
                </a:rPr>
                <a:t>1</a:t>
              </a:r>
              <a:endParaRPr lang="en-IE" altLang="en-US" sz="2000" b="1" baseline="-25000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1" charset="-122"/>
              </a:endParaRPr>
            </a:p>
          </p:txBody>
        </p:sp>
        <p:sp>
          <p:nvSpPr>
            <p:cNvPr id="92" name="Line 8"/>
            <p:cNvSpPr>
              <a:spLocks noChangeShapeType="1"/>
            </p:cNvSpPr>
            <p:nvPr/>
          </p:nvSpPr>
          <p:spPr bwMode="auto">
            <a:xfrm rot="16200000" flipH="1">
              <a:off x="-145" y="156"/>
              <a:ext cx="294" cy="0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cxnSp>
        <p:nvCxnSpPr>
          <p:cNvPr id="42" name="直接箭头连接符 41"/>
          <p:cNvCxnSpPr/>
          <p:nvPr/>
        </p:nvCxnSpPr>
        <p:spPr>
          <a:xfrm flipV="1">
            <a:off x="8097520" y="3140075"/>
            <a:ext cx="661035" cy="9525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8368665" y="2689225"/>
            <a:ext cx="5461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4" name="直接箭头连接符 43"/>
          <p:cNvCxnSpPr/>
          <p:nvPr/>
        </p:nvCxnSpPr>
        <p:spPr>
          <a:xfrm flipH="1" flipV="1">
            <a:off x="3285490" y="3154045"/>
            <a:ext cx="635000" cy="508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3453765" y="2722245"/>
            <a:ext cx="5461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000" b="1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sz="2000" b="1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714" name="Text Box 2"/>
          <p:cNvSpPr txBox="1">
            <a:spLocks noChangeArrowheads="1"/>
          </p:cNvSpPr>
          <p:nvPr/>
        </p:nvSpPr>
        <p:spPr bwMode="auto">
          <a:xfrm>
            <a:off x="732155" y="4107815"/>
            <a:ext cx="10727690" cy="1198880"/>
          </a:xfrm>
          <a:prstGeom prst="rect">
            <a:avLst/>
          </a:prstGeom>
          <a:noFill/>
          <a:ln w="28575" cap="rnd">
            <a:noFill/>
            <a:prstDash val="sysDot"/>
            <a:miter lim="800000"/>
          </a:ln>
          <a:effectLst>
            <a:outerShdw sy="50000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Clr>
                <a:schemeClr val="accent1"/>
              </a:buClr>
              <a:buSzPct val="80000"/>
            </a:pPr>
            <a:r>
              <a:rPr lang="zh-CN" altLang="en-US" sz="2400" b="1" smtClean="0">
                <a:solidFill>
                  <a:srgbClr val="0000FF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两</a:t>
            </a:r>
            <a:r>
              <a:rPr lang="zh-CN" altLang="en-US" sz="2400" b="1">
                <a:solidFill>
                  <a:srgbClr val="0000FF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小车在运动过程中，相互排斥的磁力属于内力，整个系统的外力即重力和支持力的和为零，所以系统</a:t>
            </a:r>
            <a:r>
              <a:rPr lang="zh-CN" altLang="en-US" sz="2400" b="1" smtClean="0">
                <a:solidFill>
                  <a:srgbClr val="0000FF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动量守恒。</a:t>
            </a:r>
            <a:endParaRPr lang="en-US" altLang="zh-CN" sz="2400" b="1" smtClean="0">
              <a:solidFill>
                <a:srgbClr val="0000FF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2" grpId="0"/>
      <p:bldP spid="45" grpId="0"/>
      <p:bldP spid="43" grpId="0"/>
      <p:bldP spid="115714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2085,&quot;width&quot;:6975}"/>
</p:tagLst>
</file>

<file path=ppt/tags/tag2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ISPRING_PRESENTATION_TITLE" val="毕业活动策划"/>
  <p:tag name="KSO_WM_DOC_GUID" val="{42bd8650-b790-4050-be52-eb8cba04ccd4}"/>
</p:tagLst>
</file>

<file path=ppt/theme/theme1.xml><?xml version="1.0" encoding="utf-8"?>
<a:theme xmlns:a="http://schemas.openxmlformats.org/drawingml/2006/main" name="1_Office 主题">
  <a:themeElements>
    <a:clrScheme name="穿越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lang="zh-CN" altLang="en-US" b="1" dirty="0">
            <a:solidFill>
              <a:schemeClr val="accent1"/>
            </a:solidFill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3546</Words>
  <Application>WPS 演示</Application>
  <PresentationFormat/>
  <Paragraphs>383</Paragraphs>
  <Slides>24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22</vt:i4>
      </vt:variant>
      <vt:variant>
        <vt:lpstr>幻灯片标题</vt:lpstr>
      </vt:variant>
      <vt:variant>
        <vt:i4>24</vt:i4>
      </vt:variant>
    </vt:vector>
  </HeadingPairs>
  <TitlesOfParts>
    <vt:vector size="66" baseType="lpstr">
      <vt:lpstr>Arial</vt:lpstr>
      <vt:lpstr>宋体</vt:lpstr>
      <vt:lpstr>Wingdings</vt:lpstr>
      <vt:lpstr>Times New Roman</vt:lpstr>
      <vt:lpstr>微软雅黑</vt:lpstr>
      <vt:lpstr>楷体_GB2312</vt:lpstr>
      <vt:lpstr>新宋体</vt:lpstr>
      <vt:lpstr>华文中宋</vt:lpstr>
      <vt:lpstr>华文新魏</vt:lpstr>
      <vt:lpstr>华文楷体</vt:lpstr>
      <vt:lpstr>Book Antiqua</vt:lpstr>
      <vt:lpstr>Cambria Math</vt:lpstr>
      <vt:lpstr>楷体</vt:lpstr>
      <vt:lpstr>华光楷体_CNKI</vt:lpstr>
      <vt:lpstr>黑体</vt:lpstr>
      <vt:lpstr>华文琥珀</vt:lpstr>
      <vt:lpstr>楷体_GB2312</vt:lpstr>
      <vt:lpstr>华文行楷</vt:lpstr>
      <vt:lpstr>Calibri</vt:lpstr>
      <vt:lpstr>1_Office 主题</vt:lpstr>
      <vt:lpstr>Equation.KSEE3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Equation.DSMT4</vt:lpstr>
      <vt:lpstr>Equation.DSMT4</vt:lpstr>
      <vt:lpstr>Equation.DSMT4</vt:lpstr>
      <vt:lpstr>Equation.KSEE3</vt:lpstr>
      <vt:lpstr>Equation.KSEE3</vt:lpstr>
      <vt:lpstr>Equation.DSMT4</vt:lpstr>
      <vt:lpstr>Equation.DSMT4</vt:lpstr>
      <vt:lpstr>Equation.KSEE3</vt:lpstr>
      <vt:lpstr>Equation.KSEE3</vt:lpstr>
      <vt:lpstr>Equation.KSEE3</vt:lpstr>
      <vt:lpstr>Equation.3</vt:lpstr>
      <vt:lpstr>Equation.3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LUMIN</cp:lastModifiedBy>
  <cp:revision>2</cp:revision>
  <cp:lastPrinted>2021-03-02T16:30:00Z</cp:lastPrinted>
  <dcterms:created xsi:type="dcterms:W3CDTF">2021-03-02T16:30:00Z</dcterms:created>
  <dcterms:modified xsi:type="dcterms:W3CDTF">2021-04-04T13:48:33Z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BA5A240BB55A4ACA9FEE8D5BBB378D70</vt:lpwstr>
  </property>
  <property fmtid="{D5CDD505-2E9C-101B-9397-08002B2CF9AE}" pid="7" name="KSOProductBuildVer">
    <vt:lpwstr>2052-11.1.0.10446</vt:lpwstr>
  </property>
</Properties>
</file>