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1168" r:id="rId3"/>
    <p:sldId id="1169" r:id="rId4"/>
    <p:sldId id="1170" r:id="rId5"/>
    <p:sldId id="1171" r:id="rId6"/>
    <p:sldId id="1172" r:id="rId7"/>
    <p:sldId id="1173" r:id="rId8"/>
    <p:sldId id="1174" r:id="rId10"/>
    <p:sldId id="1175" r:id="rId11"/>
    <p:sldId id="1176" r:id="rId12"/>
    <p:sldId id="1177" r:id="rId13"/>
    <p:sldId id="1178" r:id="rId14"/>
    <p:sldId id="1179" r:id="rId15"/>
    <p:sldId id="1180" r:id="rId16"/>
    <p:sldId id="1181" r:id="rId17"/>
    <p:sldId id="1182" r:id="rId18"/>
    <p:sldId id="1183" r:id="rId19"/>
    <p:sldId id="1184" r:id="rId20"/>
    <p:sldId id="1185" r:id="rId21"/>
    <p:sldId id="1186" r:id="rId22"/>
    <p:sldId id="1187" r:id="rId23"/>
    <p:sldId id="1188" r:id="rId24"/>
    <p:sldId id="1189" r:id="rId25"/>
    <p:sldId id="1190" r:id="rId26"/>
    <p:sldId id="1191" r:id="rId27"/>
    <p:sldId id="1192" r:id="rId28"/>
    <p:sldId id="1193" r:id="rId29"/>
    <p:sldId id="1194" r:id="rId30"/>
    <p:sldId id="1195" r:id="rId31"/>
    <p:sldId id="1196" r:id="rId32"/>
    <p:sldId id="1197" r:id="rId33"/>
    <p:sldId id="1198" r:id="rId34"/>
    <p:sldId id="1199" r:id="rId35"/>
    <p:sldId id="1200" r:id="rId36"/>
    <p:sldId id="1201" r:id="rId37"/>
  </p:sldIdLst>
  <p:sldSz cx="12192000" cy="6858000"/>
  <p:notesSz cx="7103745" cy="10234295"/>
  <p:custDataLst>
    <p:tags r:id="rId4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600" y="48"/>
      </p:cViewPr>
      <p:guideLst>
        <p:guide orient="horz" pos="2457"/>
        <p:guide pos="3837"/>
      </p:guideLst>
    </p:cSldViewPr>
  </p:slideViewPr>
  <p:notesTextViewPr>
    <p:cViewPr>
      <p:scale>
        <a:sx n="1" d="1"/>
        <a:sy n="1" d="1"/>
      </p:scale>
      <p:origin x="0" y="0"/>
    </p:cViewPr>
  </p:notesText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70.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4" Type="http://schemas.openxmlformats.org/officeDocument/2006/relationships/image" Target="../media/image15.wmf"/><Relationship Id="rId3" Type="http://schemas.openxmlformats.org/officeDocument/2006/relationships/image" Target="../media/image14.wmf"/><Relationship Id="rId2" Type="http://schemas.openxmlformats.org/officeDocument/2006/relationships/image" Target="../media/image12.wmf"/><Relationship Id="rId1" Type="http://schemas.openxmlformats.org/officeDocument/2006/relationships/image" Target="../media/image1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custDataLst>
              <p:tags r:id="rId2"/>
            </p:custDataLst>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custDataLst>
              <p:tags r:id="rId3"/>
            </p:custDataLst>
          </p:nvPr>
        </p:nvSpPr>
        <p:spPr>
          <a:xfrm>
            <a:off x="481584" y="1279287"/>
            <a:ext cx="6140577" cy="3454075"/>
          </a:xfrm>
          <a:prstGeom prst="rect">
            <a:avLst/>
          </a:prstGeom>
          <a:noFill/>
          <a:ln w="12700">
            <a:solidFill>
              <a:prstClr val="black"/>
            </a:solidFill>
          </a:ln>
        </p:spPr>
      </p:sp>
      <p:sp>
        <p:nvSpPr>
          <p:cNvPr id="5" name="备注占位符 4"/>
          <p:cNvSpPr>
            <a:spLocks noGrp="1"/>
          </p:cNvSpPr>
          <p:nvPr>
            <p:ph type="body" sz="quarter" idx="3"/>
            <p:custDataLst>
              <p:tags r:id="rId4"/>
            </p:custDataLst>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custDataLst>
              <p:tags r:id="rId5"/>
            </p:custDataLst>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custDataLst>
              <p:tags r:id="rId6"/>
            </p:custDataLst>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p:cNvSpPr>
          <p:nvPr>
            <p:ph type="sldImg"/>
          </p:nvPr>
        </p:nvSpPr>
        <p:spPr/>
      </p:sp>
      <p:sp>
        <p:nvSpPr>
          <p:cNvPr id="21506" name="文本占位符 2"/>
          <p:cNvSpPr>
            <a:spLocks noGrp="1"/>
          </p:cNvSpPr>
          <p:nvPr>
            <p:ph type="body" idx="1"/>
          </p:nvPr>
        </p:nvSpPr>
        <p:spPr/>
        <p:txBody>
          <a:bodyPr lIns="91440" tIns="45720" rIns="91440" bIns="45720" anchor="t"/>
          <a:lstStyle/>
          <a:p>
            <a:pPr lvl="0"/>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p:cNvSpPr>
          <p:nvPr>
            <p:ph type="sldImg"/>
          </p:nvPr>
        </p:nvSpPr>
        <p:spPr/>
      </p:sp>
      <p:sp>
        <p:nvSpPr>
          <p:cNvPr id="23554" name="文本占位符 2"/>
          <p:cNvSpPr>
            <a:spLocks noGrp="1"/>
          </p:cNvSpPr>
          <p:nvPr>
            <p:ph type="body" idx="1"/>
          </p:nvPr>
        </p:nvSpPr>
        <p:spPr/>
        <p:txBody>
          <a:bodyPr lIns="91440" tIns="45720" rIns="91440" bIns="45720" anchor="t"/>
          <a:lstStyle/>
          <a:p>
            <a:pPr lvl="0"/>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p:cNvSpPr>
          <p:nvPr>
            <p:ph type="sldImg"/>
          </p:nvPr>
        </p:nvSpPr>
        <p:spPr/>
      </p:sp>
      <p:sp>
        <p:nvSpPr>
          <p:cNvPr id="23554" name="文本占位符 2"/>
          <p:cNvSpPr>
            <a:spLocks noGrp="1"/>
          </p:cNvSpPr>
          <p:nvPr>
            <p:ph type="body" idx="1"/>
          </p:nvPr>
        </p:nvSpPr>
        <p:spPr/>
        <p:txBody>
          <a:bodyPr lIns="91440" tIns="45720" rIns="91440" bIns="45720" anchor="t"/>
          <a:lstStyle/>
          <a:p>
            <a:pPr lvl="0"/>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p:cNvSpPr>
          <p:nvPr>
            <p:ph type="sldImg"/>
          </p:nvPr>
        </p:nvSpPr>
        <p:spPr/>
      </p:sp>
      <p:sp>
        <p:nvSpPr>
          <p:cNvPr id="21506" name="文本占位符 2"/>
          <p:cNvSpPr>
            <a:spLocks noGrp="1"/>
          </p:cNvSpPr>
          <p:nvPr>
            <p:ph type="body" idx="1"/>
          </p:nvPr>
        </p:nvSpPr>
        <p:spPr/>
        <p:txBody>
          <a:bodyPr lIns="91440" tIns="45720" rIns="91440" bIns="45720" anchor="t"/>
          <a:lstStyle/>
          <a:p>
            <a:pPr lvl="0"/>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p:cNvSpPr>
          <p:nvPr>
            <p:ph type="sldImg"/>
          </p:nvPr>
        </p:nvSpPr>
        <p:spPr/>
      </p:sp>
      <p:sp>
        <p:nvSpPr>
          <p:cNvPr id="21506" name="文本占位符 2"/>
          <p:cNvSpPr>
            <a:spLocks noGrp="1"/>
          </p:cNvSpPr>
          <p:nvPr>
            <p:ph type="body" idx="1"/>
          </p:nvPr>
        </p:nvSpPr>
        <p:spPr/>
        <p:txBody>
          <a:bodyPr lIns="91440" tIns="45720" rIns="91440" bIns="45720" anchor="t"/>
          <a:lstStyle/>
          <a:p>
            <a:pPr lvl="0"/>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8.xml"/><Relationship Id="rId5" Type="http://schemas.openxmlformats.org/officeDocument/2006/relationships/tags" Target="../tags/tag57.xml"/><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7" Type="http://schemas.openxmlformats.org/officeDocument/2006/relationships/tags" Target="../tags/tag48.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914400" y="2130427"/>
            <a:ext cx="10363200" cy="1470025"/>
          </a:xfrm>
        </p:spPr>
        <p:txBody>
          <a:bodyPr/>
          <a:lstStyle/>
          <a:p>
            <a:r>
              <a:rPr lang="zh-CN" altLang="en-US"/>
              <a:t>单击此处编辑母版标题样式</a:t>
            </a:r>
            <a:endParaRPr lang="zh-CN" altLang="en-US"/>
          </a:p>
        </p:txBody>
      </p:sp>
      <p:sp>
        <p:nvSpPr>
          <p:cNvPr id="3" name="副标题 2"/>
          <p:cNvSpPr>
            <a:spLocks noGrp="1"/>
          </p:cNvSpPr>
          <p:nvPr>
            <p:ph type="subTitle" idx="1"/>
            <p:custDataLst>
              <p:tags r:id="rId3"/>
            </p:custDataLst>
          </p:nvPr>
        </p:nvSpPr>
        <p:spPr>
          <a:xfrm>
            <a:off x="1828800" y="3886200"/>
            <a:ext cx="8534400" cy="1752600"/>
          </a:xfrm>
        </p:spPr>
        <p:txBody>
          <a:bodyPr/>
          <a:lstStyle>
            <a:lvl1pPr marL="0" indent="0" algn="ctr">
              <a:buNone/>
              <a:defRPr>
                <a:solidFill>
                  <a:schemeClr val="tx1">
                    <a:tint val="75000"/>
                  </a:schemeClr>
                </a:solidFill>
              </a:defRPr>
            </a:lvl1pPr>
            <a:lvl2pPr marL="609600" indent="0" algn="ctr">
              <a:buNone/>
              <a:defRPr>
                <a:solidFill>
                  <a:schemeClr val="tx1">
                    <a:tint val="75000"/>
                  </a:schemeClr>
                </a:solidFill>
              </a:defRPr>
            </a:lvl2pPr>
            <a:lvl3pPr marL="1219200" indent="0" algn="ctr">
              <a:buNone/>
              <a:defRPr>
                <a:solidFill>
                  <a:schemeClr val="tx1">
                    <a:tint val="75000"/>
                  </a:schemeClr>
                </a:solidFill>
              </a:defRPr>
            </a:lvl3pPr>
            <a:lvl4pPr marL="1828800" indent="0" algn="ctr">
              <a:buNone/>
              <a:defRPr>
                <a:solidFill>
                  <a:schemeClr val="tx1">
                    <a:tint val="75000"/>
                  </a:schemeClr>
                </a:solidFill>
              </a:defRPr>
            </a:lvl4pPr>
            <a:lvl5pPr marL="2438400" indent="0" algn="ctr">
              <a:buNone/>
              <a:defRPr>
                <a:solidFill>
                  <a:schemeClr val="tx1">
                    <a:tint val="75000"/>
                  </a:schemeClr>
                </a:solidFill>
              </a:defRPr>
            </a:lvl5pPr>
            <a:lvl6pPr marL="3048000" indent="0" algn="ctr">
              <a:buNone/>
              <a:defRPr>
                <a:solidFill>
                  <a:schemeClr val="tx1">
                    <a:tint val="75000"/>
                  </a:schemeClr>
                </a:solidFill>
              </a:defRPr>
            </a:lvl6pPr>
            <a:lvl7pPr marL="3657600" indent="0" algn="ctr">
              <a:buNone/>
              <a:defRPr>
                <a:solidFill>
                  <a:schemeClr val="tx1">
                    <a:tint val="75000"/>
                  </a:schemeClr>
                </a:solidFill>
              </a:defRPr>
            </a:lvl7pPr>
            <a:lvl8pPr marL="4267200" indent="0" algn="ctr">
              <a:buNone/>
              <a:defRPr>
                <a:solidFill>
                  <a:schemeClr val="tx1">
                    <a:tint val="75000"/>
                  </a:schemeClr>
                </a:solidFill>
              </a:defRPr>
            </a:lvl8pPr>
            <a:lvl9pPr marL="48768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custDataLst>
              <p:tags r:id="rId3"/>
            </p:custDataLst>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8839200" y="274640"/>
            <a:ext cx="27432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custDataLst>
              <p:tags r:id="rId3"/>
            </p:custDataLst>
          </p:nvPr>
        </p:nvSpPr>
        <p:spPr>
          <a:xfrm>
            <a:off x="609600" y="274640"/>
            <a:ext cx="80264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idx="1"/>
            <p:custDataLst>
              <p:tags r:id="rId3"/>
            </p:custDataLst>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963084" y="4406901"/>
            <a:ext cx="10363200" cy="1362075"/>
          </a:xfrm>
        </p:spPr>
        <p:txBody>
          <a:bodyPr anchor="t"/>
          <a:lstStyle>
            <a:lvl1pPr algn="l">
              <a:defRPr sz="5335" b="1" cap="all"/>
            </a:lvl1pPr>
          </a:lstStyle>
          <a:p>
            <a:r>
              <a:rPr lang="zh-CN" altLang="en-US"/>
              <a:t>单击此处编辑母版标题样式</a:t>
            </a:r>
            <a:endParaRPr lang="zh-CN" altLang="en-US"/>
          </a:p>
        </p:txBody>
      </p:sp>
      <p:sp>
        <p:nvSpPr>
          <p:cNvPr id="3" name="文本占位符 2"/>
          <p:cNvSpPr>
            <a:spLocks noGrp="1"/>
          </p:cNvSpPr>
          <p:nvPr>
            <p:ph type="body" idx="1"/>
            <p:custDataLst>
              <p:tags r:id="rId3"/>
            </p:custDataLst>
          </p:nvPr>
        </p:nvSpPr>
        <p:spPr>
          <a:xfrm>
            <a:off x="963084" y="2906713"/>
            <a:ext cx="10363200" cy="1500187"/>
          </a:xfrm>
        </p:spPr>
        <p:txBody>
          <a:bodyPr anchor="b"/>
          <a:lstStyle>
            <a:lvl1pPr marL="0" indent="0">
              <a:buNone/>
              <a:defRPr sz="2665">
                <a:solidFill>
                  <a:schemeClr val="tx1">
                    <a:tint val="75000"/>
                  </a:schemeClr>
                </a:solidFill>
              </a:defRPr>
            </a:lvl1pPr>
            <a:lvl2pPr marL="609600" indent="0">
              <a:buNone/>
              <a:defRPr sz="2400">
                <a:solidFill>
                  <a:schemeClr val="tx1">
                    <a:tint val="75000"/>
                  </a:schemeClr>
                </a:solidFill>
              </a:defRPr>
            </a:lvl2pPr>
            <a:lvl3pPr marL="1219200" indent="0">
              <a:buNone/>
              <a:defRPr sz="2135">
                <a:solidFill>
                  <a:schemeClr val="tx1">
                    <a:tint val="75000"/>
                  </a:schemeClr>
                </a:solidFill>
              </a:defRPr>
            </a:lvl3pPr>
            <a:lvl4pPr marL="1828800" indent="0">
              <a:buNone/>
              <a:defRPr sz="1865">
                <a:solidFill>
                  <a:schemeClr val="tx1">
                    <a:tint val="75000"/>
                  </a:schemeClr>
                </a:solidFill>
              </a:defRPr>
            </a:lvl4pPr>
            <a:lvl5pPr marL="2438400" indent="0">
              <a:buNone/>
              <a:defRPr sz="1865">
                <a:solidFill>
                  <a:schemeClr val="tx1">
                    <a:tint val="75000"/>
                  </a:schemeClr>
                </a:solidFill>
              </a:defRPr>
            </a:lvl5pPr>
            <a:lvl6pPr marL="3048000" indent="0">
              <a:buNone/>
              <a:defRPr sz="1865">
                <a:solidFill>
                  <a:schemeClr val="tx1">
                    <a:tint val="75000"/>
                  </a:schemeClr>
                </a:solidFill>
              </a:defRPr>
            </a:lvl6pPr>
            <a:lvl7pPr marL="3657600" indent="0">
              <a:buNone/>
              <a:defRPr sz="1865">
                <a:solidFill>
                  <a:schemeClr val="tx1">
                    <a:tint val="75000"/>
                  </a:schemeClr>
                </a:solidFill>
              </a:defRPr>
            </a:lvl7pPr>
            <a:lvl8pPr marL="4267200" indent="0">
              <a:buNone/>
              <a:defRPr sz="1865">
                <a:solidFill>
                  <a:schemeClr val="tx1">
                    <a:tint val="75000"/>
                  </a:schemeClr>
                </a:solidFill>
              </a:defRPr>
            </a:lvl8pPr>
            <a:lvl9pPr marL="4876800" indent="0">
              <a:buNone/>
              <a:defRPr sz="1865">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609600" y="1600201"/>
            <a:ext cx="5384800" cy="4525963"/>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custDataLst>
              <p:tags r:id="rId4"/>
            </p:custDataLst>
          </p:nvPr>
        </p:nvSpPr>
        <p:spPr>
          <a:xfrm>
            <a:off x="6197600" y="1600201"/>
            <a:ext cx="5384800" cy="4525963"/>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5"/>
            </p:custDataLst>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custDataLst>
              <p:tags r:id="rId3"/>
            </p:custDataLst>
          </p:nvPr>
        </p:nvSpPr>
        <p:spPr>
          <a:xfrm>
            <a:off x="609600" y="1535113"/>
            <a:ext cx="5386917"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endParaRPr lang="zh-CN" altLang="en-US"/>
          </a:p>
        </p:txBody>
      </p:sp>
      <p:sp>
        <p:nvSpPr>
          <p:cNvPr id="4" name="内容占位符 3"/>
          <p:cNvSpPr>
            <a:spLocks noGrp="1"/>
          </p:cNvSpPr>
          <p:nvPr>
            <p:ph sz="half" idx="2"/>
            <p:custDataLst>
              <p:tags r:id="rId4"/>
            </p:custDataLst>
          </p:nvPr>
        </p:nvSpPr>
        <p:spPr>
          <a:xfrm>
            <a:off x="609600" y="2174875"/>
            <a:ext cx="5386917"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custDataLst>
              <p:tags r:id="rId5"/>
            </p:custDataLst>
          </p:nvPr>
        </p:nvSpPr>
        <p:spPr>
          <a:xfrm>
            <a:off x="6193371" y="1535113"/>
            <a:ext cx="5389033"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endParaRPr lang="zh-CN" altLang="en-US"/>
          </a:p>
        </p:txBody>
      </p:sp>
      <p:sp>
        <p:nvSpPr>
          <p:cNvPr id="6" name="内容占位符 5"/>
          <p:cNvSpPr>
            <a:spLocks noGrp="1"/>
          </p:cNvSpPr>
          <p:nvPr>
            <p:ph sz="quarter" idx="4"/>
            <p:custDataLst>
              <p:tags r:id="rId6"/>
            </p:custDataLst>
          </p:nvPr>
        </p:nvSpPr>
        <p:spPr>
          <a:xfrm>
            <a:off x="6193371" y="2174875"/>
            <a:ext cx="5389033"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custDataLst>
              <p:tags r:id="rId7"/>
            </p:custDataLst>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9603" y="273049"/>
            <a:ext cx="4011084" cy="1162051"/>
          </a:xfrm>
        </p:spPr>
        <p:txBody>
          <a:bodyPr anchor="b"/>
          <a:lstStyle>
            <a:lvl1pPr algn="l">
              <a:defRPr sz="2665" b="1"/>
            </a:lvl1pPr>
          </a:lstStyle>
          <a:p>
            <a:r>
              <a:rPr lang="zh-CN" altLang="en-US"/>
              <a:t>单击此处编辑母版标题样式</a:t>
            </a:r>
            <a:endParaRPr lang="zh-CN" altLang="en-US"/>
          </a:p>
        </p:txBody>
      </p:sp>
      <p:sp>
        <p:nvSpPr>
          <p:cNvPr id="3" name="内容占位符 2"/>
          <p:cNvSpPr>
            <a:spLocks noGrp="1"/>
          </p:cNvSpPr>
          <p:nvPr>
            <p:ph idx="1"/>
            <p:custDataLst>
              <p:tags r:id="rId3"/>
            </p:custDataLst>
          </p:nvPr>
        </p:nvSpPr>
        <p:spPr>
          <a:xfrm>
            <a:off x="4766733" y="273052"/>
            <a:ext cx="6815667" cy="5853113"/>
          </a:xfrm>
        </p:spPr>
        <p:txBody>
          <a:bodyPr/>
          <a:lstStyle>
            <a:lvl1pPr>
              <a:defRPr sz="4265"/>
            </a:lvl1pPr>
            <a:lvl2pPr>
              <a:defRPr sz="3735"/>
            </a:lvl2pPr>
            <a:lvl3pPr>
              <a:defRPr sz="3200"/>
            </a:lvl3pPr>
            <a:lvl4pPr>
              <a:defRPr sz="2665"/>
            </a:lvl4pPr>
            <a:lvl5pPr>
              <a:defRPr sz="2665"/>
            </a:lvl5pPr>
            <a:lvl6pPr>
              <a:defRPr sz="2665"/>
            </a:lvl6pPr>
            <a:lvl7pPr>
              <a:defRPr sz="2665"/>
            </a:lvl7pPr>
            <a:lvl8pPr>
              <a:defRPr sz="2665"/>
            </a:lvl8pPr>
            <a:lvl9pPr>
              <a:defRPr sz="266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custDataLst>
              <p:tags r:id="rId4"/>
            </p:custDataLst>
          </p:nvPr>
        </p:nvSpPr>
        <p:spPr>
          <a:xfrm>
            <a:off x="609603" y="1435103"/>
            <a:ext cx="4011084" cy="46910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5"/>
            </p:custDataLst>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2389717" y="4800600"/>
            <a:ext cx="7315200" cy="566739"/>
          </a:xfrm>
        </p:spPr>
        <p:txBody>
          <a:bodyPr anchor="b"/>
          <a:lstStyle>
            <a:lvl1pPr algn="l">
              <a:defRPr sz="2665" b="1"/>
            </a:lvl1pPr>
          </a:lstStyle>
          <a:p>
            <a:r>
              <a:rPr lang="zh-CN" altLang="en-US"/>
              <a:t>单击此处编辑母版标题样式</a:t>
            </a:r>
            <a:endParaRPr lang="zh-CN" altLang="en-US"/>
          </a:p>
        </p:txBody>
      </p:sp>
      <p:sp>
        <p:nvSpPr>
          <p:cNvPr id="3" name="图片占位符 2"/>
          <p:cNvSpPr>
            <a:spLocks noGrp="1"/>
          </p:cNvSpPr>
          <p:nvPr>
            <p:ph type="pic" idx="1"/>
            <p:custDataLst>
              <p:tags r:id="rId3"/>
            </p:custDataLst>
          </p:nvPr>
        </p:nvSpPr>
        <p:spPr>
          <a:xfrm>
            <a:off x="2389717" y="612775"/>
            <a:ext cx="7315200" cy="4114800"/>
          </a:xfrm>
        </p:spPr>
        <p:txBody>
          <a:bodyPr/>
          <a:lstStyle>
            <a:lvl1pPr marL="0" indent="0">
              <a:buNone/>
              <a:defRPr sz="4265"/>
            </a:lvl1pPr>
            <a:lvl2pPr marL="609600" indent="0">
              <a:buNone/>
              <a:defRPr sz="3735"/>
            </a:lvl2pPr>
            <a:lvl3pPr marL="1219200" indent="0">
              <a:buNone/>
              <a:defRPr sz="3200"/>
            </a:lvl3pPr>
            <a:lvl4pPr marL="1828800" indent="0">
              <a:buNone/>
              <a:defRPr sz="2665"/>
            </a:lvl4pPr>
            <a:lvl5pPr marL="2438400" indent="0">
              <a:buNone/>
              <a:defRPr sz="2665"/>
            </a:lvl5pPr>
            <a:lvl6pPr marL="3048000" indent="0">
              <a:buNone/>
              <a:defRPr sz="2665"/>
            </a:lvl6pPr>
            <a:lvl7pPr marL="3657600" indent="0">
              <a:buNone/>
              <a:defRPr sz="2665"/>
            </a:lvl7pPr>
            <a:lvl8pPr marL="4267200" indent="0">
              <a:buNone/>
              <a:defRPr sz="2665"/>
            </a:lvl8pPr>
            <a:lvl9pPr marL="4876800" indent="0">
              <a:buNone/>
              <a:defRPr sz="2665"/>
            </a:lvl9pPr>
          </a:lstStyle>
          <a:p>
            <a:endParaRPr lang="zh-CN" altLang="en-US"/>
          </a:p>
        </p:txBody>
      </p:sp>
      <p:sp>
        <p:nvSpPr>
          <p:cNvPr id="4" name="文本占位符 3"/>
          <p:cNvSpPr>
            <a:spLocks noGrp="1"/>
          </p:cNvSpPr>
          <p:nvPr>
            <p:ph type="body" sz="half" idx="2"/>
            <p:custDataLst>
              <p:tags r:id="rId4"/>
            </p:custDataLst>
          </p:nvPr>
        </p:nvSpPr>
        <p:spPr>
          <a:xfrm>
            <a:off x="2389717" y="5367339"/>
            <a:ext cx="7315200" cy="8048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5"/>
            </p:custDataLst>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5" Type="http://schemas.openxmlformats.org/officeDocument/2006/relationships/theme" Target="../theme/theme1.xml"/><Relationship Id="rId34" Type="http://schemas.openxmlformats.org/officeDocument/2006/relationships/tags" Target="../tags/tag63.xml"/><Relationship Id="rId33" Type="http://schemas.openxmlformats.org/officeDocument/2006/relationships/tags" Target="../tags/tag62.xml"/><Relationship Id="rId32" Type="http://schemas.openxmlformats.org/officeDocument/2006/relationships/tags" Target="../tags/tag61.xml"/><Relationship Id="rId31" Type="http://schemas.openxmlformats.org/officeDocument/2006/relationships/tags" Target="../tags/tag60.xml"/><Relationship Id="rId30" Type="http://schemas.openxmlformats.org/officeDocument/2006/relationships/tags" Target="../tags/tag59.xml"/><Relationship Id="rId3" Type="http://schemas.openxmlformats.org/officeDocument/2006/relationships/slideLayout" Target="../slideLayouts/slideLayout3.xml"/><Relationship Id="rId29" Type="http://schemas.openxmlformats.org/officeDocument/2006/relationships/image" Target="../media/image1.png"/><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9"/>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30"/>
            </p:custDataLst>
          </p:nvPr>
        </p:nvSpPr>
        <p:spPr>
          <a:xfrm>
            <a:off x="609600" y="274637"/>
            <a:ext cx="109728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31"/>
            </p:custDataLst>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32"/>
            </p:custDataLst>
          </p:nvPr>
        </p:nvSpPr>
        <p:spPr>
          <a:xfrm>
            <a:off x="609600" y="6356352"/>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custDataLst>
              <p:tags r:id="rId33"/>
            </p:custDataLst>
          </p:nvPr>
        </p:nvSpPr>
        <p:spPr>
          <a:xfrm>
            <a:off x="4165600" y="6356352"/>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34"/>
            </p:custDataLst>
          </p:nvPr>
        </p:nvSpPr>
        <p:spPr>
          <a:xfrm>
            <a:off x="8737600" y="6356352"/>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Lst>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xStyles>
    <p:titleStyle>
      <a:lvl1pPr algn="ctr" defTabSz="1219200" rtl="0" eaLnBrk="1" latinLnBrk="0" hangingPunct="1">
        <a:spcBef>
          <a:spcPct val="0"/>
        </a:spcBef>
        <a:buNone/>
        <a:defRPr sz="5865" kern="1200">
          <a:solidFill>
            <a:schemeClr val="tx1"/>
          </a:solidFill>
          <a:latin typeface="+mj-lt"/>
          <a:ea typeface="+mj-ea"/>
          <a:cs typeface="+mj-cs"/>
        </a:defRPr>
      </a:lvl1pPr>
    </p:titleStyle>
    <p:bodyStyle>
      <a:lvl1pPr marL="457200" indent="-457200" algn="l" defTabSz="1219200" rtl="0" eaLnBrk="1" latinLnBrk="0" hangingPunct="1">
        <a:spcBef>
          <a:spcPts val="130"/>
        </a:spcBef>
        <a:buFont typeface="Arial" panose="020B0604020202020204" pitchFamily="34" charset="0"/>
        <a:buChar char="•"/>
        <a:defRPr sz="4265" kern="1200">
          <a:solidFill>
            <a:schemeClr val="tx1"/>
          </a:solidFill>
          <a:latin typeface="+mn-lt"/>
          <a:ea typeface="+mn-ea"/>
          <a:cs typeface="+mn-cs"/>
        </a:defRPr>
      </a:lvl1pPr>
      <a:lvl2pPr marL="990600" indent="-381000" algn="l" defTabSz="1219200" rtl="0" eaLnBrk="1" latinLnBrk="0" hangingPunct="1">
        <a:spcBef>
          <a:spcPts val="130"/>
        </a:spcBef>
        <a:buFont typeface="Arial" panose="020B0604020202020204" pitchFamily="34" charset="0"/>
        <a:buChar char="–"/>
        <a:defRPr sz="3735" kern="1200">
          <a:solidFill>
            <a:schemeClr val="tx1"/>
          </a:solidFill>
          <a:latin typeface="+mn-lt"/>
          <a:ea typeface="+mn-ea"/>
          <a:cs typeface="+mn-cs"/>
        </a:defRPr>
      </a:lvl2pPr>
      <a:lvl3pPr marL="1524000" indent="-304800" algn="l" defTabSz="1219200" rtl="0" eaLnBrk="1" latinLnBrk="0" hangingPunct="1">
        <a:spcBef>
          <a:spcPts val="13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4pPr>
      <a:lvl5pPr marL="27432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5pPr>
      <a:lvl6pPr marL="33528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6pPr>
      <a:lvl7pPr marL="39624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7pPr>
      <a:lvl8pPr marL="45720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8pPr>
      <a:lvl9pPr marL="5181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vmlDrawing" Target="../drawings/vmlDrawing2.vml"/><Relationship Id="rId3" Type="http://schemas.openxmlformats.org/officeDocument/2006/relationships/slideLayout" Target="../slideLayouts/slideLayout13.xml"/><Relationship Id="rId2" Type="http://schemas.openxmlformats.org/officeDocument/2006/relationships/image" Target="../media/image16.wmf"/><Relationship Id="rId1"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vmlDrawing" Target="../drawings/vmlDrawing3.vml"/><Relationship Id="rId3" Type="http://schemas.openxmlformats.org/officeDocument/2006/relationships/slideLayout" Target="../slideLayouts/slideLayout13.xml"/><Relationship Id="rId2" Type="http://schemas.openxmlformats.org/officeDocument/2006/relationships/image" Target="../media/image17.wmf"/><Relationship Id="rId1" Type="http://schemas.openxmlformats.org/officeDocument/2006/relationships/oleObject" Target="../embeddings/oleObject6.bin"/></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8.GI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image" Target="../media/image19.png"/></Relationships>
</file>

<file path=ppt/slides/_rels/slide16.xml.rels><?xml version="1.0" encoding="UTF-8" standalone="yes"?>
<Relationships xmlns="http://schemas.openxmlformats.org/package/2006/relationships"><Relationship Id="rId6" Type="http://schemas.openxmlformats.org/officeDocument/2006/relationships/notesSlide" Target="../notesSlides/notesSlide9.xml"/><Relationship Id="rId5" Type="http://schemas.openxmlformats.org/officeDocument/2006/relationships/vmlDrawing" Target="../drawings/vmlDrawing4.vml"/><Relationship Id="rId4" Type="http://schemas.openxmlformats.org/officeDocument/2006/relationships/slideLayout" Target="../slideLayouts/slideLayout13.xml"/><Relationship Id="rId3" Type="http://schemas.openxmlformats.org/officeDocument/2006/relationships/image" Target="../media/image21.png"/><Relationship Id="rId2" Type="http://schemas.openxmlformats.org/officeDocument/2006/relationships/image" Target="../media/image20.wmf"/><Relationship Id="rId1" Type="http://schemas.openxmlformats.org/officeDocument/2006/relationships/oleObject" Target="../embeddings/oleObject7.bin"/></Relationships>
</file>

<file path=ppt/slides/_rels/slide17.xml.rels><?xml version="1.0" encoding="UTF-8" standalone="yes"?>
<Relationships xmlns="http://schemas.openxmlformats.org/package/2006/relationships"><Relationship Id="rId6" Type="http://schemas.openxmlformats.org/officeDocument/2006/relationships/notesSlide" Target="../notesSlides/notesSlide10.xml"/><Relationship Id="rId5" Type="http://schemas.openxmlformats.org/officeDocument/2006/relationships/vmlDrawing" Target="../drawings/vmlDrawing5.vml"/><Relationship Id="rId4" Type="http://schemas.openxmlformats.org/officeDocument/2006/relationships/slideLayout" Target="../slideLayouts/slideLayout13.xml"/><Relationship Id="rId3" Type="http://schemas.openxmlformats.org/officeDocument/2006/relationships/image" Target="../media/image22.png"/><Relationship Id="rId2" Type="http://schemas.openxmlformats.org/officeDocument/2006/relationships/image" Target="../media/image20.wmf"/><Relationship Id="rId1"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vmlDrawing" Target="../drawings/vmlDrawing6.vml"/><Relationship Id="rId3" Type="http://schemas.openxmlformats.org/officeDocument/2006/relationships/slideLayout" Target="../slideLayouts/slideLayout13.xml"/><Relationship Id="rId2" Type="http://schemas.openxmlformats.org/officeDocument/2006/relationships/image" Target="../media/image20.wmf"/><Relationship Id="rId1" Type="http://schemas.openxmlformats.org/officeDocument/2006/relationships/oleObject" Target="../embeddings/oleObject9.bin"/></Relationships>
</file>

<file path=ppt/slides/_rels/slide19.xml.rels><?xml version="1.0" encoding="UTF-8" standalone="yes"?>
<Relationships xmlns="http://schemas.openxmlformats.org/package/2006/relationships"><Relationship Id="rId9" Type="http://schemas.openxmlformats.org/officeDocument/2006/relationships/notesSlide" Target="../notesSlides/notesSlide12.xml"/><Relationship Id="rId8" Type="http://schemas.openxmlformats.org/officeDocument/2006/relationships/vmlDrawing" Target="../drawings/vmlDrawing7.vml"/><Relationship Id="rId7" Type="http://schemas.openxmlformats.org/officeDocument/2006/relationships/slideLayout" Target="../slideLayouts/slideLayout13.xml"/><Relationship Id="rId6" Type="http://schemas.openxmlformats.org/officeDocument/2006/relationships/image" Target="../media/image24.wmf"/><Relationship Id="rId5" Type="http://schemas.openxmlformats.org/officeDocument/2006/relationships/oleObject" Target="../embeddings/oleObject12.bin"/><Relationship Id="rId4" Type="http://schemas.openxmlformats.org/officeDocument/2006/relationships/image" Target="../media/image23.wmf"/><Relationship Id="rId3" Type="http://schemas.openxmlformats.org/officeDocument/2006/relationships/oleObject" Target="../embeddings/oleObject11.bin"/><Relationship Id="rId2" Type="http://schemas.openxmlformats.org/officeDocument/2006/relationships/image" Target="../media/image20.wmf"/><Relationship Id="rId1" Type="http://schemas.openxmlformats.org/officeDocument/2006/relationships/oleObject" Target="../embeddings/oleObject10.bin"/></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2.GI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7" Type="http://schemas.openxmlformats.org/officeDocument/2006/relationships/notesSlide" Target="../notesSlides/notesSlide14.xml"/><Relationship Id="rId6" Type="http://schemas.openxmlformats.org/officeDocument/2006/relationships/vmlDrawing" Target="../drawings/vmlDrawing8.vml"/><Relationship Id="rId5" Type="http://schemas.openxmlformats.org/officeDocument/2006/relationships/slideLayout" Target="../slideLayouts/slideLayout7.xml"/><Relationship Id="rId4" Type="http://schemas.openxmlformats.org/officeDocument/2006/relationships/image" Target="../media/image26.wmf"/><Relationship Id="rId3" Type="http://schemas.openxmlformats.org/officeDocument/2006/relationships/oleObject" Target="../embeddings/oleObject14.bin"/><Relationship Id="rId2" Type="http://schemas.openxmlformats.org/officeDocument/2006/relationships/image" Target="../media/image25.wmf"/><Relationship Id="rId1" Type="http://schemas.openxmlformats.org/officeDocument/2006/relationships/oleObject" Target="../embeddings/oleObject13.bin"/></Relationships>
</file>

<file path=ppt/slides/_rels/slide22.xml.rels><?xml version="1.0" encoding="UTF-8" standalone="yes"?>
<Relationships xmlns="http://schemas.openxmlformats.org/package/2006/relationships"><Relationship Id="rId8" Type="http://schemas.openxmlformats.org/officeDocument/2006/relationships/notesSlide" Target="../notesSlides/notesSlide15.xml"/><Relationship Id="rId7" Type="http://schemas.openxmlformats.org/officeDocument/2006/relationships/vmlDrawing" Target="../drawings/vmlDrawing9.vml"/><Relationship Id="rId6" Type="http://schemas.openxmlformats.org/officeDocument/2006/relationships/slideLayout" Target="../slideLayouts/slideLayout7.xml"/><Relationship Id="rId5" Type="http://schemas.openxmlformats.org/officeDocument/2006/relationships/image" Target="../media/image28.wmf"/><Relationship Id="rId4" Type="http://schemas.openxmlformats.org/officeDocument/2006/relationships/oleObject" Target="../embeddings/oleObject17.bin"/><Relationship Id="rId3" Type="http://schemas.openxmlformats.org/officeDocument/2006/relationships/oleObject" Target="../embeddings/oleObject16.bin"/><Relationship Id="rId2" Type="http://schemas.openxmlformats.org/officeDocument/2006/relationships/image" Target="../media/image27.wmf"/><Relationship Id="rId1" Type="http://schemas.openxmlformats.org/officeDocument/2006/relationships/oleObject" Target="../embeddings/oleObject15.bin"/></Relationships>
</file>

<file path=ppt/slides/_rels/slide23.xml.rels><?xml version="1.0" encoding="UTF-8" standalone="yes"?>
<Relationships xmlns="http://schemas.openxmlformats.org/package/2006/relationships"><Relationship Id="rId5" Type="http://schemas.openxmlformats.org/officeDocument/2006/relationships/notesSlide" Target="../notesSlides/notesSlide16.xml"/><Relationship Id="rId4" Type="http://schemas.openxmlformats.org/officeDocument/2006/relationships/vmlDrawing" Target="../drawings/vmlDrawing10.vml"/><Relationship Id="rId3" Type="http://schemas.openxmlformats.org/officeDocument/2006/relationships/slideLayout" Target="../slideLayouts/slideLayout7.xml"/><Relationship Id="rId2" Type="http://schemas.openxmlformats.org/officeDocument/2006/relationships/image" Target="../media/image29.wmf"/><Relationship Id="rId1" Type="http://schemas.openxmlformats.org/officeDocument/2006/relationships/oleObject" Target="../embeddings/oleObject18.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4" Type="http://schemas.openxmlformats.org/officeDocument/2006/relationships/notesSlide" Target="../notesSlides/notesSlide19.xml"/><Relationship Id="rId3" Type="http://schemas.openxmlformats.org/officeDocument/2006/relationships/slideLayout" Target="../slideLayouts/slideLayout7.xml"/><Relationship Id="rId2" Type="http://schemas.openxmlformats.org/officeDocument/2006/relationships/image" Target="../media/image31.jpeg"/><Relationship Id="rId1" Type="http://schemas.openxmlformats.org/officeDocument/2006/relationships/image" Target="../media/image30.png"/></Relationships>
</file>

<file path=ppt/slides/_rels/slide27.xml.rels><?xml version="1.0" encoding="UTF-8" standalone="yes"?>
<Relationships xmlns="http://schemas.openxmlformats.org/package/2006/relationships"><Relationship Id="rId6" Type="http://schemas.openxmlformats.org/officeDocument/2006/relationships/notesSlide" Target="../notesSlides/notesSlide20.xml"/><Relationship Id="rId5" Type="http://schemas.openxmlformats.org/officeDocument/2006/relationships/vmlDrawing" Target="../drawings/vmlDrawing11.vml"/><Relationship Id="rId4" Type="http://schemas.openxmlformats.org/officeDocument/2006/relationships/slideLayout" Target="../slideLayouts/slideLayout7.xml"/><Relationship Id="rId3" Type="http://schemas.openxmlformats.org/officeDocument/2006/relationships/image" Target="../media/image33.wmf"/><Relationship Id="rId2" Type="http://schemas.openxmlformats.org/officeDocument/2006/relationships/oleObject" Target="../embeddings/oleObject19.bin"/><Relationship Id="rId1" Type="http://schemas.openxmlformats.org/officeDocument/2006/relationships/image" Target="../media/image32.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5" Type="http://schemas.openxmlformats.org/officeDocument/2006/relationships/notesSlide" Target="../notesSlides/notesSlide24.xml"/><Relationship Id="rId4" Type="http://schemas.openxmlformats.org/officeDocument/2006/relationships/vmlDrawing" Target="../drawings/vmlDrawing12.vml"/><Relationship Id="rId3" Type="http://schemas.openxmlformats.org/officeDocument/2006/relationships/slideLayout" Target="../slideLayouts/slideLayout7.xml"/><Relationship Id="rId2" Type="http://schemas.openxmlformats.org/officeDocument/2006/relationships/image" Target="../media/image34.wmf"/><Relationship Id="rId1" Type="http://schemas.openxmlformats.org/officeDocument/2006/relationships/oleObject" Target="../embeddings/oleObject20.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4" Type="http://schemas.openxmlformats.org/officeDocument/2006/relationships/vmlDrawing" Target="../drawings/vmlDrawing13.vml"/><Relationship Id="rId3" Type="http://schemas.openxmlformats.org/officeDocument/2006/relationships/slideLayout" Target="../slideLayouts/slideLayout7.xml"/><Relationship Id="rId2" Type="http://schemas.openxmlformats.org/officeDocument/2006/relationships/image" Target="../media/image35.wmf"/><Relationship Id="rId1" Type="http://schemas.openxmlformats.org/officeDocument/2006/relationships/oleObject" Target="../embeddings/oleObject21.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9.GIF"/></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3.xml"/><Relationship Id="rId2" Type="http://schemas.openxmlformats.org/officeDocument/2006/relationships/image" Target="NULL" TargetMode="External"/><Relationship Id="rId1" Type="http://schemas.openxmlformats.org/officeDocument/2006/relationships/image" Target="../media/image10.png"/></Relationships>
</file>

<file path=ppt/slides/_rels/slide9.xml.rels><?xml version="1.0" encoding="UTF-8" standalone="yes"?>
<Relationships xmlns="http://schemas.openxmlformats.org/package/2006/relationships"><Relationship Id="rId9" Type="http://schemas.openxmlformats.org/officeDocument/2006/relationships/image" Target="../media/image15.wmf"/><Relationship Id="rId8" Type="http://schemas.openxmlformats.org/officeDocument/2006/relationships/oleObject" Target="../embeddings/oleObject4.bin"/><Relationship Id="rId7" Type="http://schemas.openxmlformats.org/officeDocument/2006/relationships/image" Target="../media/image14.wmf"/><Relationship Id="rId6" Type="http://schemas.openxmlformats.org/officeDocument/2006/relationships/oleObject" Target="../embeddings/oleObject3.bin"/><Relationship Id="rId5" Type="http://schemas.openxmlformats.org/officeDocument/2006/relationships/image" Target="../media/image13.png"/><Relationship Id="rId4" Type="http://schemas.openxmlformats.org/officeDocument/2006/relationships/image" Target="../media/image12.wmf"/><Relationship Id="rId3" Type="http://schemas.openxmlformats.org/officeDocument/2006/relationships/oleObject" Target="../embeddings/oleObject2.bin"/><Relationship Id="rId2" Type="http://schemas.openxmlformats.org/officeDocument/2006/relationships/image" Target="../media/image11.wmf"/><Relationship Id="rId12" Type="http://schemas.openxmlformats.org/officeDocument/2006/relationships/notesSlide" Target="../notesSlides/notesSlide3.xml"/><Relationship Id="rId11" Type="http://schemas.openxmlformats.org/officeDocument/2006/relationships/vmlDrawing" Target="../drawings/vmlDrawing1.vml"/><Relationship Id="rId10" Type="http://schemas.openxmlformats.org/officeDocument/2006/relationships/slideLayout" Target="../slideLayouts/slideLayout13.xml"/><Relationship Id="rId1"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735060" y="227965"/>
            <a:ext cx="3704590" cy="368300"/>
          </a:xfrm>
          <a:prstGeom prst="rect">
            <a:avLst/>
          </a:prstGeom>
          <a:noFill/>
        </p:spPr>
        <p:txBody>
          <a:bodyPr wrap="square" rtlCol="0">
            <a:spAutoFit/>
          </a:bodyPr>
          <a:lstStyle/>
          <a:p>
            <a:r>
              <a:rPr lang="zh-CN" altLang="en-US" b="1">
                <a:solidFill>
                  <a:schemeClr val="accent1"/>
                </a:solidFill>
              </a:rPr>
              <a:t>人教版</a:t>
            </a:r>
            <a:r>
              <a:rPr lang="en-US" altLang="zh-CN" b="1">
                <a:solidFill>
                  <a:schemeClr val="accent1"/>
                </a:solidFill>
              </a:rPr>
              <a:t>2019</a:t>
            </a:r>
            <a:r>
              <a:rPr lang="zh-CN" altLang="en-US" b="1">
                <a:solidFill>
                  <a:schemeClr val="accent1"/>
                </a:solidFill>
              </a:rPr>
              <a:t>版选择性必修第一册</a:t>
            </a:r>
            <a:endParaRPr lang="zh-CN" altLang="en-US" b="1">
              <a:solidFill>
                <a:schemeClr val="accent1"/>
              </a:solidFill>
            </a:endParaRPr>
          </a:p>
        </p:txBody>
      </p:sp>
      <p:sp>
        <p:nvSpPr>
          <p:cNvPr id="5" name="TextBox 4"/>
          <p:cNvSpPr txBox="1"/>
          <p:nvPr/>
        </p:nvSpPr>
        <p:spPr>
          <a:xfrm>
            <a:off x="2783205" y="930910"/>
            <a:ext cx="8111490" cy="1106805"/>
          </a:xfrm>
          <a:prstGeom prst="rect">
            <a:avLst/>
          </a:prstGeom>
          <a:noFill/>
          <a:effectLst>
            <a:outerShdw blurRad="50800" dist="38100" dir="16200000" rotWithShape="0">
              <a:prstClr val="black">
                <a:alpha val="40000"/>
              </a:prstClr>
            </a:outerShdw>
          </a:effectLst>
        </p:spPr>
        <p:txBody>
          <a:bodyPr wrap="square" rtlCol="0">
            <a:spAutoFit/>
          </a:bodyPr>
          <a:lstStyle/>
          <a:p>
            <a:r>
              <a:rPr lang="zh-CN" altLang="en-US" sz="6600" b="1" smtClean="0">
                <a:solidFill>
                  <a:schemeClr val="bg2">
                    <a:lumMod val="10000"/>
                  </a:schemeClr>
                </a:solidFill>
                <a:effectLst>
                  <a:outerShdw blurRad="38100" dist="38100" dir="2700000" algn="tl">
                    <a:srgbClr val="000000">
                      <a:alpha val="43137"/>
                    </a:srgbClr>
                  </a:outerShdw>
                </a:effectLst>
              </a:rPr>
              <a:t>第二章  机械振动</a:t>
            </a:r>
            <a:endParaRPr lang="zh-CN" altLang="en-US" sz="6600" b="1" smtClean="0">
              <a:solidFill>
                <a:schemeClr val="bg2">
                  <a:lumMod val="10000"/>
                </a:schemeClr>
              </a:solidFill>
              <a:effectLst>
                <a:outerShdw blurRad="38100" dist="38100" dir="2700000" algn="tl">
                  <a:srgbClr val="000000">
                    <a:alpha val="43137"/>
                  </a:srgbClr>
                </a:outerShdw>
              </a:effectLst>
            </a:endParaRPr>
          </a:p>
        </p:txBody>
      </p:sp>
      <p:sp>
        <p:nvSpPr>
          <p:cNvPr id="7" name="TextBox 6"/>
          <p:cNvSpPr txBox="1"/>
          <p:nvPr/>
        </p:nvSpPr>
        <p:spPr>
          <a:xfrm>
            <a:off x="4394200" y="2904490"/>
            <a:ext cx="3431540" cy="922020"/>
          </a:xfrm>
          <a:prstGeom prst="rect">
            <a:avLst/>
          </a:prstGeom>
          <a:noFill/>
        </p:spPr>
        <p:txBody>
          <a:bodyPr wrap="square" rtlCol="0">
            <a:spAutoFit/>
          </a:bodyPr>
          <a:lstStyle/>
          <a:p>
            <a:r>
              <a:rPr lang="en-US" altLang="zh-CN" sz="5400" b="1" smtClean="0">
                <a:solidFill>
                  <a:srgbClr val="C00000"/>
                </a:solidFill>
                <a:effectLst>
                  <a:outerShdw blurRad="38100" dist="38100" dir="2700000" algn="tl">
                    <a:srgbClr val="000000">
                      <a:alpha val="43137"/>
                    </a:srgbClr>
                  </a:outerShdw>
                </a:effectLst>
              </a:rPr>
              <a:t>2.4</a:t>
            </a:r>
            <a:r>
              <a:rPr lang="en-US" sz="5400" b="1" smtClean="0">
                <a:solidFill>
                  <a:srgbClr val="C00000"/>
                </a:solidFill>
                <a:effectLst>
                  <a:outerShdw blurRad="38100" dist="38100" dir="2700000" algn="tl">
                    <a:srgbClr val="000000">
                      <a:alpha val="43137"/>
                    </a:srgbClr>
                  </a:outerShdw>
                </a:effectLst>
              </a:rPr>
              <a:t>单摆</a:t>
            </a:r>
            <a:endParaRPr lang="en-US" sz="5400" b="1" smtClean="0">
              <a:solidFill>
                <a:srgbClr val="C00000"/>
              </a:solidFill>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9" name="文本框 8"/>
          <p:cNvSpPr txBox="1"/>
          <p:nvPr/>
        </p:nvSpPr>
        <p:spPr>
          <a:xfrm>
            <a:off x="706120" y="2695575"/>
            <a:ext cx="10772775" cy="2769870"/>
          </a:xfrm>
          <a:prstGeom prst="rect">
            <a:avLst/>
          </a:prstGeom>
        </p:spPr>
        <p:style>
          <a:lnRef idx="1">
            <a:schemeClr val="accent1"/>
          </a:lnRef>
          <a:fillRef idx="2">
            <a:schemeClr val="accent1"/>
          </a:fillRef>
          <a:effectRef idx="1">
            <a:schemeClr val="accent1"/>
          </a:effectRef>
          <a:fontRef idx="minor">
            <a:schemeClr val="dk1"/>
          </a:fontRef>
        </p:style>
        <p:txBody>
          <a:bodyPr wrap="square" lIns="0" tIns="0" rIns="0" bIns="0" rtlCol="0">
            <a:spAutoFit/>
          </a:bodyPr>
          <a:lstStyle/>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(1)所谓平衡位置，是指摆球静止时，摆线拉力与小球所受重力平衡的位置，并不是指摆动过程中的受力平衡位置．实际上，在摆动过程中，摆球受力不可能平衡．</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(2)回复力是由摆球受到的重力沿圆弧切线方向的分力             提供的，不可误认为回复力是重力G与摆线拉力T的合力．</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p:txBody>
      </p:sp>
      <p:sp>
        <p:nvSpPr>
          <p:cNvPr id="30"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一、单摆的回复力   </a:t>
            </a:r>
            <a:endParaRPr lang="zh-CN" altLang="en-US" sz="3200" b="1">
              <a:latin typeface="黑体" panose="02010609060101010101" pitchFamily="49" charset="-122"/>
              <a:ea typeface="黑体" panose="02010609060101010101" pitchFamily="49" charset="-122"/>
            </a:endParaRPr>
          </a:p>
        </p:txBody>
      </p:sp>
      <p:sp>
        <p:nvSpPr>
          <p:cNvPr id="3" name="文本框 2"/>
          <p:cNvSpPr txBox="1"/>
          <p:nvPr/>
        </p:nvSpPr>
        <p:spPr>
          <a:xfrm>
            <a:off x="269875" y="1731645"/>
            <a:ext cx="2937510" cy="460375"/>
          </a:xfrm>
          <a:prstGeom prst="rect">
            <a:avLst/>
          </a:prstGeom>
        </p:spPr>
        <p:style>
          <a:lnRef idx="1">
            <a:schemeClr val="accent2"/>
          </a:lnRef>
          <a:fillRef idx="2">
            <a:schemeClr val="accent2"/>
          </a:fillRef>
          <a:effectRef idx="1">
            <a:schemeClr val="accent2"/>
          </a:effectRef>
          <a:fontRef idx="minor">
            <a:schemeClr val="dk1"/>
          </a:fontRef>
        </p:style>
        <p:txBody>
          <a:bodyPr wrap="none" rtlCol="0" anchor="t">
            <a:spAutoFit/>
          </a:bodyPr>
          <a:lstStyle/>
          <a:p>
            <a:pPr algn="l"/>
            <a:r>
              <a:rPr altLang="zh-CN" sz="2400" b="1" kern="100">
                <a:latin typeface="宋体" panose="02010600030101010101" pitchFamily="2" charset="-122"/>
                <a:ea typeface="宋体" panose="02010600030101010101" pitchFamily="2" charset="-122"/>
                <a:cs typeface="Times New Roman" panose="02020603050405020304"/>
                <a:sym typeface="+mn-ea"/>
              </a:rPr>
              <a:t>对于单摆的两点说明</a:t>
            </a:r>
            <a:endParaRPr altLang="zh-CN" sz="2400" b="1" kern="100">
              <a:latin typeface="宋体" panose="02010600030101010101" pitchFamily="2" charset="-122"/>
              <a:ea typeface="宋体" panose="02010600030101010101" pitchFamily="2" charset="-122"/>
              <a:cs typeface="Times New Roman" panose="02020603050405020304"/>
              <a:sym typeface="+mn-ea"/>
            </a:endParaRPr>
          </a:p>
        </p:txBody>
      </p:sp>
      <p:graphicFrame>
        <p:nvGraphicFramePr>
          <p:cNvPr id="2" name="对象 1">
            <a:hlinkClick r:id="" action="ppaction://ole?verb="/>
          </p:cNvPr>
          <p:cNvGraphicFramePr>
            <a:graphicFrameLocks noChangeAspect="1"/>
          </p:cNvGraphicFramePr>
          <p:nvPr/>
        </p:nvGraphicFramePr>
        <p:xfrm>
          <a:off x="7919085" y="4482465"/>
          <a:ext cx="1808480" cy="452120"/>
        </p:xfrm>
        <a:graphic>
          <a:graphicData uri="http://schemas.openxmlformats.org/presentationml/2006/ole">
            <mc:AlternateContent xmlns:mc="http://schemas.openxmlformats.org/markup-compatibility/2006">
              <mc:Choice xmlns:v="urn:schemas-microsoft-com:vml" Requires="v">
                <p:oleObj spid="_x0000_s1042" name="" r:id="rId1" imgW="812800" imgH="203200" progId="Equation.KSEE3">
                  <p:embed/>
                </p:oleObj>
              </mc:Choice>
              <mc:Fallback>
                <p:oleObj name="" r:id="rId1" imgW="812800" imgH="203200" progId="Equation.KSEE3">
                  <p:embed/>
                  <p:pic>
                    <p:nvPicPr>
                      <p:cNvPr id="0" name="OLE substitute image"/>
                      <p:cNvPicPr/>
                      <p:nvPr/>
                    </p:nvPicPr>
                    <p:blipFill>
                      <a:blip r:embed="rId2"/>
                      <a:stretch>
                        <a:fillRect/>
                      </a:stretch>
                    </p:blipFill>
                    <p:spPr>
                      <a:xfrm>
                        <a:off x="7919085" y="4482465"/>
                        <a:ext cx="1808480" cy="452120"/>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9" name="文本框 8"/>
          <p:cNvSpPr txBox="1"/>
          <p:nvPr/>
        </p:nvSpPr>
        <p:spPr>
          <a:xfrm>
            <a:off x="598170" y="2596515"/>
            <a:ext cx="10772775" cy="3323590"/>
          </a:xfrm>
          <a:prstGeom prst="rect">
            <a:avLst/>
          </a:prstGeom>
        </p:spPr>
        <p:style>
          <a:lnRef idx="1">
            <a:schemeClr val="accent1"/>
          </a:lnRef>
          <a:fillRef idx="2">
            <a:schemeClr val="accent1"/>
          </a:fillRef>
          <a:effectRef idx="1">
            <a:schemeClr val="accent1"/>
          </a:effectRef>
          <a:fontRef idx="minor">
            <a:schemeClr val="dk1"/>
          </a:fontRef>
        </p:style>
        <p:txBody>
          <a:bodyPr wrap="square" lIns="0" tIns="0" rIns="0" bIns="0" rtlCol="0">
            <a:spAutoFit/>
          </a:bodyPr>
          <a:lstStyle/>
          <a:p>
            <a:pPr indent="0" fontAlgn="auto">
              <a:lnSpc>
                <a:spcPct val="150000"/>
              </a:lnSpc>
            </a:pPr>
            <a:r>
              <a:rPr lang="zh-CN" altLang="zh-CN" sz="2400" b="1" kern="100">
                <a:solidFill>
                  <a:schemeClr val="tx1"/>
                </a:solidFill>
                <a:latin typeface="宋体" panose="02010600030101010101" pitchFamily="2" charset="-122"/>
                <a:ea typeface="宋体" panose="02010600030101010101" pitchFamily="2" charset="-122"/>
                <a:cs typeface="Times New Roman" panose="02020603050405020304"/>
                <a:sym typeface="+mn-ea"/>
              </a:rPr>
              <a:t>单摆的受力特点</a:t>
            </a:r>
            <a:endParaRPr lang="zh-CN" altLang="zh-CN" sz="2400" b="1" kern="100">
              <a:solidFill>
                <a:schemeClr val="tx1"/>
              </a:solidFill>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(1)单摆振动的回复力为摆球重力沿圆弧切线方向的分力，回复力不是摆球所受的合外力．当摆球摆至平衡位置时，回复力等于零，合外力提供向心力．</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(2)单摆的运动不一定是简谐运动，只有在摆角较小的情况下才能看成简谐运动，理论上一般θ角不超过5°，但在实验中，摆角很小时单摆运动的细节不易观察清楚，带来的测量误差反而会增大，因此实验中一般θ角不超过10°.　</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p:txBody>
      </p:sp>
      <p:sp>
        <p:nvSpPr>
          <p:cNvPr id="30"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一、单摆的回复力   </a:t>
            </a:r>
            <a:endParaRPr lang="zh-CN" altLang="en-US" sz="3200" b="1">
              <a:latin typeface="黑体" panose="02010609060101010101" pitchFamily="49" charset="-122"/>
              <a:ea typeface="黑体" panose="02010609060101010101" pitchFamily="49" charset="-122"/>
            </a:endParaRPr>
          </a:p>
        </p:txBody>
      </p:sp>
      <p:sp>
        <p:nvSpPr>
          <p:cNvPr id="3" name="文本框 2"/>
          <p:cNvSpPr txBox="1"/>
          <p:nvPr/>
        </p:nvSpPr>
        <p:spPr>
          <a:xfrm>
            <a:off x="389255" y="1721485"/>
            <a:ext cx="1560830" cy="460375"/>
          </a:xfrm>
          <a:prstGeom prst="rect">
            <a:avLst/>
          </a:prstGeom>
        </p:spPr>
        <p:style>
          <a:lnRef idx="1">
            <a:schemeClr val="accent2"/>
          </a:lnRef>
          <a:fillRef idx="2">
            <a:schemeClr val="accent2"/>
          </a:fillRef>
          <a:effectRef idx="1">
            <a:schemeClr val="accent2"/>
          </a:effectRef>
          <a:fontRef idx="minor">
            <a:schemeClr val="dk1"/>
          </a:fontRef>
        </p:style>
        <p:txBody>
          <a:bodyPr wrap="none" rtlCol="0" anchor="t">
            <a:spAutoFit/>
          </a:bodyPr>
          <a:lstStyle/>
          <a:p>
            <a:pPr algn="l"/>
            <a:r>
              <a:rPr lang="zh-CN" sz="2400" b="1" kern="100">
                <a:latin typeface="宋体" panose="02010600030101010101" pitchFamily="2" charset="-122"/>
                <a:ea typeface="宋体" panose="02010600030101010101" pitchFamily="2" charset="-122"/>
                <a:cs typeface="Times New Roman" panose="02020603050405020304"/>
                <a:sym typeface="+mn-ea"/>
              </a:rPr>
              <a:t>一般规律</a:t>
            </a:r>
            <a:r>
              <a:rPr lang="en-US" altLang="zh-CN" sz="2400" b="1" kern="100">
                <a:latin typeface="宋体" panose="02010600030101010101" pitchFamily="2" charset="-122"/>
                <a:ea typeface="宋体" panose="02010600030101010101" pitchFamily="2" charset="-122"/>
                <a:cs typeface="Times New Roman" panose="02020603050405020304"/>
                <a:sym typeface="+mn-ea"/>
              </a:rPr>
              <a:t>1</a:t>
            </a:r>
            <a:endParaRPr lang="en-US" altLang="zh-CN" sz="2400" b="1" kern="100">
              <a:latin typeface="宋体" panose="02010600030101010101" pitchFamily="2" charset="-122"/>
              <a:ea typeface="宋体" panose="02010600030101010101" pitchFamily="2" charset="-122"/>
              <a:cs typeface="Times New Roman" panose="02020603050405020304"/>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3"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9" name="文本框 8"/>
          <p:cNvSpPr txBox="1"/>
          <p:nvPr/>
        </p:nvSpPr>
        <p:spPr>
          <a:xfrm>
            <a:off x="389255" y="2931795"/>
            <a:ext cx="11155680" cy="2769870"/>
          </a:xfrm>
          <a:prstGeom prst="rect">
            <a:avLst/>
          </a:prstGeom>
        </p:spPr>
        <p:style>
          <a:lnRef idx="1">
            <a:schemeClr val="accent1"/>
          </a:lnRef>
          <a:fillRef idx="2">
            <a:schemeClr val="accent1"/>
          </a:fillRef>
          <a:effectRef idx="1">
            <a:schemeClr val="accent1"/>
          </a:effectRef>
          <a:fontRef idx="minor">
            <a:schemeClr val="dk1"/>
          </a:fontRef>
        </p:style>
        <p:txBody>
          <a:bodyPr wrap="square" lIns="0" tIns="0" rIns="0" bIns="0" rtlCol="0">
            <a:spAutoFit/>
          </a:bodyPr>
          <a:lstStyle/>
          <a:p>
            <a:pPr indent="0" fontAlgn="auto">
              <a:lnSpc>
                <a:spcPct val="150000"/>
              </a:lnSpc>
            </a:pPr>
            <a:r>
              <a:rPr lang="zh-CN" altLang="zh-CN" sz="2400" b="1" kern="100">
                <a:solidFill>
                  <a:schemeClr val="tx1"/>
                </a:solidFill>
                <a:latin typeface="宋体" panose="02010600030101010101" pitchFamily="2" charset="-122"/>
                <a:ea typeface="宋体" panose="02010600030101010101" pitchFamily="2" charset="-122"/>
                <a:cs typeface="Times New Roman" panose="02020603050405020304"/>
                <a:sym typeface="+mn-ea"/>
              </a:rPr>
              <a:t>单摆的运动特点</a:t>
            </a:r>
            <a:r>
              <a:rPr lang="zh-CN" altLang="zh-CN" sz="2400" kern="100">
                <a:latin typeface="宋体" panose="02010600030101010101" pitchFamily="2" charset="-122"/>
                <a:ea typeface="宋体" panose="02010600030101010101" pitchFamily="2" charset="-122"/>
                <a:cs typeface="Times New Roman" panose="02020603050405020304"/>
                <a:sym typeface="+mn-ea"/>
              </a:rPr>
              <a:t>：</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(1)摆线以悬点为圆心做变速圆周运动，因此在运动过程中只要速度v≠0，半径方向都受向心力．</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(2)摆线同时以平衡位置为中心做往复运动，因此在运动过程中只要不在平衡位置，轨迹的切线方向都受回复力．</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p:txBody>
      </p:sp>
      <p:sp>
        <p:nvSpPr>
          <p:cNvPr id="30"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一、单摆的回复力   </a:t>
            </a:r>
            <a:endParaRPr lang="zh-CN" altLang="en-US" sz="3200" b="1">
              <a:latin typeface="黑体" panose="02010609060101010101" pitchFamily="49" charset="-122"/>
              <a:ea typeface="黑体" panose="02010609060101010101" pitchFamily="49" charset="-122"/>
            </a:endParaRPr>
          </a:p>
        </p:txBody>
      </p:sp>
      <p:sp>
        <p:nvSpPr>
          <p:cNvPr id="2" name="文本框 1"/>
          <p:cNvSpPr txBox="1"/>
          <p:nvPr/>
        </p:nvSpPr>
        <p:spPr>
          <a:xfrm>
            <a:off x="389255" y="1721485"/>
            <a:ext cx="1560830" cy="460375"/>
          </a:xfrm>
          <a:prstGeom prst="rect">
            <a:avLst/>
          </a:prstGeom>
        </p:spPr>
        <p:style>
          <a:lnRef idx="1">
            <a:schemeClr val="accent2"/>
          </a:lnRef>
          <a:fillRef idx="2">
            <a:schemeClr val="accent2"/>
          </a:fillRef>
          <a:effectRef idx="1">
            <a:schemeClr val="accent2"/>
          </a:effectRef>
          <a:fontRef idx="minor">
            <a:schemeClr val="dk1"/>
          </a:fontRef>
        </p:style>
        <p:txBody>
          <a:bodyPr wrap="none" rtlCol="0" anchor="t">
            <a:spAutoFit/>
          </a:bodyPr>
          <a:lstStyle/>
          <a:p>
            <a:pPr algn="l"/>
            <a:r>
              <a:rPr lang="zh-CN" sz="2400" b="1" kern="100">
                <a:latin typeface="宋体" panose="02010600030101010101" pitchFamily="2" charset="-122"/>
                <a:ea typeface="宋体" panose="02010600030101010101" pitchFamily="2" charset="-122"/>
                <a:cs typeface="Times New Roman" panose="02020603050405020304"/>
                <a:sym typeface="+mn-ea"/>
              </a:rPr>
              <a:t>一般规律</a:t>
            </a:r>
            <a:r>
              <a:rPr lang="en-US" altLang="zh-CN" sz="2400" b="1" kern="100">
                <a:latin typeface="宋体" panose="02010600030101010101" pitchFamily="2" charset="-122"/>
                <a:ea typeface="宋体" panose="02010600030101010101" pitchFamily="2" charset="-122"/>
                <a:cs typeface="Times New Roman" panose="02020603050405020304"/>
                <a:sym typeface="+mn-ea"/>
              </a:rPr>
              <a:t>2</a:t>
            </a:r>
            <a:endParaRPr lang="en-US" altLang="zh-CN" sz="2400" b="1" kern="100">
              <a:latin typeface="宋体" panose="02010600030101010101" pitchFamily="2" charset="-122"/>
              <a:ea typeface="宋体" panose="02010600030101010101" pitchFamily="2" charset="-122"/>
              <a:cs typeface="Times New Roman" panose="02020603050405020304"/>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9" name="文本框 8"/>
          <p:cNvSpPr txBox="1"/>
          <p:nvPr/>
        </p:nvSpPr>
        <p:spPr>
          <a:xfrm>
            <a:off x="283845" y="1762760"/>
            <a:ext cx="1947545" cy="368935"/>
          </a:xfrm>
          <a:prstGeom prst="rect">
            <a:avLst/>
          </a:prstGeom>
        </p:spPr>
        <p:style>
          <a:lnRef idx="1">
            <a:schemeClr val="accent2"/>
          </a:lnRef>
          <a:fillRef idx="2">
            <a:schemeClr val="accent2"/>
          </a:fillRef>
          <a:effectRef idx="1">
            <a:schemeClr val="accent2"/>
          </a:effectRef>
          <a:fontRef idx="minor">
            <a:schemeClr val="dk1"/>
          </a:fontRef>
        </p:style>
        <p:txBody>
          <a:bodyPr wrap="square" lIns="0" tIns="0" rIns="0" bIns="0" rtlCol="0">
            <a:spAutoFit/>
          </a:bodyPr>
          <a:lstStyle/>
          <a:p>
            <a:pPr indent="0">
              <a:lnSpc>
                <a:spcPct val="100000"/>
              </a:lnSpc>
            </a:pPr>
            <a:r>
              <a:rPr lang="zh-CN" altLang="zh-CN" sz="2400" b="1" kern="100">
                <a:latin typeface="宋体" panose="02010600030101010101" pitchFamily="2" charset="-122"/>
                <a:ea typeface="宋体" panose="02010600030101010101" pitchFamily="2" charset="-122"/>
                <a:cs typeface="Times New Roman" panose="02020603050405020304"/>
                <a:sym typeface="+mn-ea"/>
              </a:rPr>
              <a:t>总结</a:t>
            </a:r>
            <a:endParaRPr lang="zh-CN" altLang="zh-CN" sz="2400" b="1" kern="100">
              <a:latin typeface="宋体" panose="02010600030101010101" pitchFamily="2" charset="-122"/>
              <a:ea typeface="宋体" panose="02010600030101010101" pitchFamily="2" charset="-122"/>
              <a:cs typeface="Times New Roman" panose="02020603050405020304"/>
              <a:sym typeface="+mn-ea"/>
            </a:endParaRPr>
          </a:p>
        </p:txBody>
      </p:sp>
      <p:sp>
        <p:nvSpPr>
          <p:cNvPr id="30" name="文本框 5"/>
          <p:cNvSpPr txBox="1"/>
          <p:nvPr/>
        </p:nvSpPr>
        <p:spPr>
          <a:xfrm>
            <a:off x="11007" y="136398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一、单摆的回复力   </a:t>
            </a:r>
            <a:endParaRPr lang="zh-CN" altLang="en-US" sz="3200" b="1">
              <a:latin typeface="黑体" panose="02010609060101010101" pitchFamily="49" charset="-122"/>
              <a:ea typeface="黑体" panose="02010609060101010101" pitchFamily="49" charset="-122"/>
            </a:endParaRPr>
          </a:p>
        </p:txBody>
      </p:sp>
      <p:sp>
        <p:nvSpPr>
          <p:cNvPr id="2" name="文本框 1"/>
          <p:cNvSpPr txBox="1"/>
          <p:nvPr/>
        </p:nvSpPr>
        <p:spPr>
          <a:xfrm>
            <a:off x="283845" y="2359025"/>
            <a:ext cx="11520805" cy="3969385"/>
          </a:xfrm>
          <a:prstGeom prst="rect">
            <a:avLst/>
          </a:prstGeom>
          <a:solidFill>
            <a:schemeClr val="accent6">
              <a:lumMod val="20000"/>
              <a:lumOff val="80000"/>
            </a:schemeClr>
          </a:solidFill>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algn="l" fontAlgn="auto">
              <a:lnSpc>
                <a:spcPct val="150000"/>
              </a:lnSpc>
            </a:pPr>
            <a:r>
              <a:rPr lang="en-US"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1</a:t>
            </a:r>
            <a:r>
              <a:rPr lang="zh-CN" altLang="en-US"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回复力的来源</a:t>
            </a:r>
            <a:endPar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algn="l" fontAlgn="auto">
              <a:lnSpc>
                <a:spcPct val="150000"/>
              </a:lnSpc>
            </a:pPr>
            <a:r>
              <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摆球的重力沿圆弧切线方向的分力。</a:t>
            </a:r>
            <a:endPar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algn="l" fontAlgn="auto">
              <a:lnSpc>
                <a:spcPct val="150000"/>
              </a:lnSpc>
            </a:pPr>
            <a:r>
              <a:rPr lang="en-US"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2</a:t>
            </a:r>
            <a:r>
              <a:rPr lang="zh-CN" altLang="en-US"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回复力的特点</a:t>
            </a:r>
            <a:endPar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algn="l" fontAlgn="auto">
              <a:lnSpc>
                <a:spcPct val="150000"/>
              </a:lnSpc>
            </a:pPr>
            <a:r>
              <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在偏角很小时，摆球所受的回复力与它偏离平衡位置的位移成正比，方向总指向平衡位置，即</a:t>
            </a:r>
            <a:r>
              <a:rPr lang="en-US" altLang="zh-CN" sz="2400" i="1"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F</a:t>
            </a:r>
            <a:r>
              <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rPr>
              <a:t>＝              。</a:t>
            </a:r>
            <a:endPar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algn="l"/>
            <a:endPar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algn="l"/>
            <a:endPar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algn="l"/>
            <a:endParaRPr lang="zh-CN" altLang="zh-CN" sz="2400" kern="100">
              <a:solidFill>
                <a:schemeClr val="tx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graphicFrame>
        <p:nvGraphicFramePr>
          <p:cNvPr id="5" name="对象 4">
            <a:hlinkClick r:id="" action="ppaction://ole?verb="/>
          </p:cNvPr>
          <p:cNvGraphicFramePr>
            <a:graphicFrameLocks noChangeAspect="1"/>
          </p:cNvGraphicFramePr>
          <p:nvPr/>
        </p:nvGraphicFramePr>
        <p:xfrm>
          <a:off x="2148205" y="4620895"/>
          <a:ext cx="1026795" cy="741680"/>
        </p:xfrm>
        <a:graphic>
          <a:graphicData uri="http://schemas.openxmlformats.org/presentationml/2006/ole">
            <mc:AlternateContent xmlns:mc="http://schemas.openxmlformats.org/markup-compatibility/2006">
              <mc:Choice xmlns:v="urn:schemas-microsoft-com:vml" Requires="v">
                <p:oleObj spid="_x0000_s1043" name="" r:id="rId1" imgW="545465" imgH="393700" progId="Equation.KSEE3">
                  <p:embed/>
                </p:oleObj>
              </mc:Choice>
              <mc:Fallback>
                <p:oleObj name="" r:id="rId1" imgW="545465" imgH="393700" progId="Equation.KSEE3">
                  <p:embed/>
                  <p:pic>
                    <p:nvPicPr>
                      <p:cNvPr id="0" name="OLE substitute image"/>
                      <p:cNvPicPr/>
                      <p:nvPr/>
                    </p:nvPicPr>
                    <p:blipFill>
                      <a:blip r:embed="rId2"/>
                      <a:stretch>
                        <a:fillRect/>
                      </a:stretch>
                    </p:blipFill>
                    <p:spPr>
                      <a:xfrm>
                        <a:off x="2148205" y="4620895"/>
                        <a:ext cx="1026795" cy="741680"/>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 name="文本框 2"/>
          <p:cNvSpPr txBox="1"/>
          <p:nvPr/>
        </p:nvSpPr>
        <p:spPr>
          <a:xfrm>
            <a:off x="1727200" y="1136651"/>
            <a:ext cx="10452100" cy="590550"/>
          </a:xfrm>
          <a:prstGeom prst="rect">
            <a:avLst/>
          </a:prstGeom>
          <a:noFill/>
        </p:spPr>
        <p:txBody>
          <a:bodyPr lIns="0" tIns="0" rIns="0" bIns="0" rtlCol="0">
            <a:spAutoFit/>
          </a:bodyPr>
          <a:lstStyle/>
          <a:p>
            <a:pPr marL="0" marR="0" lvl="0" indent="0" algn="l" fontAlgn="base">
              <a:lnSpc>
                <a:spcPct val="125000"/>
              </a:lnSpc>
            </a:pPr>
            <a:r>
              <a:rPr lang="en-US" sz="3065" u="none" spc="0">
                <a:solidFill>
                  <a:srgbClr val="FFFFFF">
                    <a:alpha val="100000"/>
                  </a:srgbClr>
                </a:solidFill>
                <a:latin typeface="微软雅黑" panose="020B0503020204020204" charset="-122"/>
              </a:rPr>
              <a:t>掌握简谐运动振幅的物理意义。 </a:t>
            </a:r>
            <a:endParaRPr lang="en-US" sz="3065" u="none" spc="0">
              <a:solidFill>
                <a:srgbClr val="FFFFFF">
                  <a:alpha val="100000"/>
                </a:srgbClr>
              </a:solidFill>
              <a:latin typeface="微软雅黑" panose="020B0503020204020204" charset="-122"/>
            </a:endParaRPr>
          </a:p>
        </p:txBody>
      </p:sp>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12" name="标题 1"/>
          <p:cNvSpPr txBox="1"/>
          <p:nvPr/>
        </p:nvSpPr>
        <p:spPr>
          <a:xfrm>
            <a:off x="755650" y="1644015"/>
            <a:ext cx="965835" cy="383540"/>
          </a:xfrm>
          <a:prstGeom prst="rect">
            <a:avLst/>
          </a:prstGeom>
        </p:spPr>
        <p:style>
          <a:lnRef idx="2">
            <a:schemeClr val="accent3"/>
          </a:lnRef>
          <a:fillRef idx="1">
            <a:schemeClr val="lt1"/>
          </a:fillRef>
          <a:effectRef idx="0">
            <a:schemeClr val="accent3"/>
          </a:effectRef>
          <a:fontRef idx="minor">
            <a:schemeClr val="dk1"/>
          </a:fontRef>
        </p:style>
        <p:txBody>
          <a:bodyPr/>
          <a:lstStyle/>
          <a:p>
            <a:pPr marL="0" marR="0" lvl="0" indent="0" defTabSz="914400" rtl="0" eaLnBrk="1" fontAlgn="auto" latinLnBrk="0" hangingPunct="1">
              <a:lnSpc>
                <a:spcPct val="90000"/>
              </a:lnSpc>
              <a:spcBef>
                <a:spcPct val="0"/>
              </a:spcBef>
              <a:spcAft>
                <a:spcPct val="0"/>
              </a:spcAft>
              <a:buClrTx/>
              <a:buSzTx/>
              <a:buFontTx/>
              <a:buNone/>
              <a:defRPr/>
            </a:pPr>
            <a:r>
              <a:rPr kumimoji="0" lang="zh-CN" altLang="en-US" sz="2400" b="1" i="0" u="none" strike="noStrike" kern="1200" cap="all" spc="0" normalizeH="0" baseline="0" noProof="0" smtClean="0">
                <a:ln>
                  <a:noFill/>
                </a:ln>
                <a:solidFill>
                  <a:schemeClr val="tx1"/>
                </a:solidFill>
                <a:effectLst>
                  <a:outerShdw blurRad="50800" dist="63500" dir="2700000" algn="tl" rotWithShape="0">
                    <a:srgbClr val="000000">
                      <a:alpha val="48000"/>
                    </a:srgbClr>
                  </a:outerShdw>
                </a:effectLst>
                <a:uLnTx/>
                <a:uFillTx/>
                <a:latin typeface="宋体" panose="02010600030101010101" pitchFamily="2" charset="-122"/>
                <a:ea typeface="宋体" panose="02010600030101010101" pitchFamily="2" charset="-122"/>
                <a:cs typeface="+mj-cs"/>
              </a:rPr>
              <a:t>观察：</a:t>
            </a:r>
            <a:endParaRPr kumimoji="0" lang="zh-CN" altLang="en-US" sz="2400" b="1" i="0" u="none" strike="noStrike" kern="1200" cap="all" spc="0" normalizeH="0" baseline="0" noProof="0">
              <a:ln>
                <a:noFill/>
              </a:ln>
              <a:solidFill>
                <a:schemeClr val="tx1"/>
              </a:solidFill>
              <a:effectLst>
                <a:outerShdw blurRad="50800" dist="63500" dir="2700000" algn="tl" rotWithShape="0">
                  <a:srgbClr val="000000">
                    <a:alpha val="48000"/>
                  </a:srgbClr>
                </a:outerShdw>
              </a:effectLst>
              <a:uLnTx/>
              <a:uFillTx/>
              <a:latin typeface="宋体" panose="02010600030101010101" pitchFamily="2" charset="-122"/>
              <a:ea typeface="宋体" panose="02010600030101010101" pitchFamily="2" charset="-122"/>
              <a:cs typeface="+mj-cs"/>
            </a:endParaRPr>
          </a:p>
        </p:txBody>
      </p:sp>
      <p:sp>
        <p:nvSpPr>
          <p:cNvPr id="4" name="文本框 3"/>
          <p:cNvSpPr txBox="1"/>
          <p:nvPr/>
        </p:nvSpPr>
        <p:spPr>
          <a:xfrm>
            <a:off x="5901690" y="5788025"/>
            <a:ext cx="254000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单摆的位移时间图</a:t>
            </a:r>
            <a:endParaRPr lang="zh-CN" altLang="en-US">
              <a:latin typeface="黑体" panose="02010609060101010101" pitchFamily="49" charset="-122"/>
              <a:ea typeface="黑体" panose="02010609060101010101" pitchFamily="49" charset="-122"/>
            </a:endParaRPr>
          </a:p>
        </p:txBody>
      </p:sp>
      <p:pic>
        <p:nvPicPr>
          <p:cNvPr id="5" name="图片 4" descr="src=http___p4.ssl.cdn.btime.com_t0101d7bfb9fae430c3.gif&amp;refer=http___p4.ssl.cdn.btime"/>
          <p:cNvPicPr>
            <a:picLocks noChangeAspect="1"/>
          </p:cNvPicPr>
          <p:nvPr/>
        </p:nvPicPr>
        <p:blipFill>
          <a:blip r:embed="rId1"/>
          <a:stretch>
            <a:fillRect/>
          </a:stretch>
        </p:blipFill>
        <p:spPr>
          <a:xfrm>
            <a:off x="5048250" y="2506345"/>
            <a:ext cx="3810000" cy="2800350"/>
          </a:xfrm>
          <a:prstGeom prst="rect">
            <a:avLst/>
          </a:prstGeom>
        </p:spPr>
      </p:pic>
      <p:sp>
        <p:nvSpPr>
          <p:cNvPr id="2" name="文本框 1"/>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8195" name="矩形 21507"/>
          <p:cNvSpPr/>
          <p:nvPr/>
        </p:nvSpPr>
        <p:spPr>
          <a:xfrm>
            <a:off x="942975" y="1756410"/>
            <a:ext cx="1407160" cy="460375"/>
          </a:xfrm>
          <a:prstGeom prst="rect">
            <a:avLst/>
          </a:prstGeom>
        </p:spPr>
        <p:style>
          <a:lnRef idx="2">
            <a:schemeClr val="accent2"/>
          </a:lnRef>
          <a:fillRef idx="1">
            <a:schemeClr val="lt1"/>
          </a:fillRef>
          <a:effectRef idx="0">
            <a:schemeClr val="accent2"/>
          </a:effectRef>
          <a:fontRef idx="minor">
            <a:schemeClr val="dk1"/>
          </a:fontRef>
        </p:style>
        <p:txBody>
          <a:bodyPr wrap="none" anchor="t">
            <a:spAutoFit/>
          </a:bodyPr>
          <a:lstStyle/>
          <a:p>
            <a:pPr algn="l"/>
            <a:r>
              <a:rPr lang="zh-CN" altLang="en-US" sz="2400" b="1">
                <a:solidFill>
                  <a:srgbClr val="C00000"/>
                </a:solidFill>
                <a:latin typeface="宋体" panose="02010600030101010101" pitchFamily="2" charset="-122"/>
                <a:ea typeface="宋体" panose="02010600030101010101" pitchFamily="2" charset="-122"/>
              </a:rPr>
              <a:t>做一做：</a:t>
            </a:r>
            <a:endParaRPr lang="zh-CN" altLang="en-US" sz="2400" b="1">
              <a:solidFill>
                <a:srgbClr val="C00000"/>
              </a:solidFill>
              <a:latin typeface="宋体" panose="02010600030101010101" pitchFamily="2" charset="-122"/>
              <a:ea typeface="宋体" panose="02010600030101010101" pitchFamily="2" charset="-122"/>
            </a:endParaRPr>
          </a:p>
        </p:txBody>
      </p:sp>
      <p:sp>
        <p:nvSpPr>
          <p:cNvPr id="6" name="文本框 5"/>
          <p:cNvSpPr txBox="1"/>
          <p:nvPr/>
        </p:nvSpPr>
        <p:spPr>
          <a:xfrm>
            <a:off x="763270" y="2670175"/>
            <a:ext cx="5822315" cy="230695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如图 ，细线下悬挂一个除去了柱塞的注射器，注射器内装上墨汁。当注射器摆动时，沿着垂直于摆动的方向匀速拖动木板，观察喷在木板上的墨汁图样。</a:t>
            </a:r>
            <a:endParaRPr sz="2400">
              <a:latin typeface="宋体" panose="02010600030101010101" pitchFamily="2" charset="-122"/>
              <a:ea typeface="宋体" panose="02010600030101010101" pitchFamily="2" charset="-122"/>
              <a:cs typeface="宋体" panose="02010600030101010101" pitchFamily="2" charset="-122"/>
            </a:endParaRPr>
          </a:p>
        </p:txBody>
      </p:sp>
      <p:pic>
        <p:nvPicPr>
          <p:cNvPr id="3" name="图片 2" descr="5%%O02A)WA85}$H[VZIZXBI"/>
          <p:cNvPicPr>
            <a:picLocks noChangeAspect="1"/>
          </p:cNvPicPr>
          <p:nvPr/>
        </p:nvPicPr>
        <p:blipFill>
          <a:blip r:embed="rId1"/>
          <a:stretch>
            <a:fillRect/>
          </a:stretch>
        </p:blipFill>
        <p:spPr>
          <a:xfrm>
            <a:off x="7877810" y="2529205"/>
            <a:ext cx="2601595" cy="2588895"/>
          </a:xfrm>
          <a:prstGeom prst="rect">
            <a:avLst/>
          </a:prstGeom>
        </p:spPr>
      </p:pic>
      <p:sp>
        <p:nvSpPr>
          <p:cNvPr id="4" name="文本框 3"/>
          <p:cNvSpPr txBox="1"/>
          <p:nvPr/>
        </p:nvSpPr>
        <p:spPr>
          <a:xfrm>
            <a:off x="8231505" y="5633085"/>
            <a:ext cx="170688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观察墨汁图样</a:t>
            </a:r>
            <a:endParaRPr lang="zh-CN" altLang="en-US">
              <a:latin typeface="黑体" panose="02010609060101010101" pitchFamily="49" charset="-122"/>
              <a:ea typeface="黑体" panose="02010609060101010101" pitchFamily="49" charset="-122"/>
            </a:endParaRPr>
          </a:p>
        </p:txBody>
      </p:sp>
      <p:sp>
        <p:nvSpPr>
          <p:cNvPr id="2" name="文本框 1"/>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wipe(down)">
                                      <p:cBhvr>
                                        <p:cTn id="7" dur="500"/>
                                        <p:tgtEl>
                                          <p:spTgt spid="819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2000"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strips(downLeft)">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ldLvl="0" animBg="1"/>
      <p:bldP spid="6" grpId="0" bldLvl="0" animBg="1"/>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0"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10" name="文本框 9"/>
          <p:cNvSpPr txBox="1"/>
          <p:nvPr/>
        </p:nvSpPr>
        <p:spPr>
          <a:xfrm>
            <a:off x="673100" y="2365375"/>
            <a:ext cx="6325235" cy="230695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一条短绳系一个小球，它的振动周期较短。悬绳较长的秋千（图），周期较长。单摆的周期与哪些因素有关？</a:t>
            </a:r>
            <a:endParaRPr lang="en-US" sz="2400">
              <a:solidFill>
                <a:schemeClr val="tx1">
                  <a:alpha val="100000"/>
                </a:schemeClr>
              </a:solidFill>
              <a:latin typeface="宋体" panose="02010600030101010101" pitchFamily="2" charset="-122"/>
              <a:ea typeface="宋体" panose="02010600030101010101" pitchFamily="2" charset="-122"/>
              <a:sym typeface="+mn-ea"/>
            </a:endParaRPr>
          </a:p>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下面我们通过实验来研究这个问题。</a:t>
            </a:r>
            <a:endParaRPr lang="en-US" sz="2400">
              <a:solidFill>
                <a:schemeClr val="tx1">
                  <a:alpha val="100000"/>
                </a:schemeClr>
              </a:solidFill>
              <a:latin typeface="宋体" panose="02010600030101010101" pitchFamily="2" charset="-122"/>
              <a:ea typeface="宋体" panose="02010600030101010101" pitchFamily="2" charset="-122"/>
              <a:sym typeface="+mn-ea"/>
            </a:endParaRPr>
          </a:p>
        </p:txBody>
      </p:sp>
      <p:graphicFrame>
        <p:nvGraphicFramePr>
          <p:cNvPr id="15" name="对象 14">
            <a:hlinkClick r:id="" action="ppaction://ole?verb="/>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44" name="" r:id="rId1" imgW="914400" imgH="215900" progId="Equation.KSEE3">
                  <p:embed/>
                </p:oleObj>
              </mc:Choice>
              <mc:Fallback>
                <p:oleObj name="" r:id="rId1" imgW="914400" imgH="215900" progId="Equation.KSEE3">
                  <p:embed/>
                  <p:pic>
                    <p:nvPicPr>
                      <p:cNvPr id="0" name="OLE substitute image"/>
                      <p:cNvPicPr/>
                      <p:nvPr/>
                    </p:nvPicPr>
                    <p:blipFill>
                      <a:blip r:embed="rId2"/>
                      <a:stretch>
                        <a:fillRect/>
                      </a:stretch>
                    </p:blipFill>
                    <p:spPr>
                      <a:xfrm>
                        <a:off x="5638800" y="3321050"/>
                        <a:ext cx="914400" cy="215900"/>
                      </a:xfrm>
                      <a:prstGeom prst="rect">
                        <a:avLst/>
                      </a:prstGeom>
                    </p:spPr>
                  </p:pic>
                </p:oleObj>
              </mc:Fallback>
            </mc:AlternateContent>
          </a:graphicData>
        </a:graphic>
      </p:graphicFrame>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pic>
        <p:nvPicPr>
          <p:cNvPr id="4" name="图片 3" descr="NS4XO8}1VWKJOE(JYI9ES57"/>
          <p:cNvPicPr>
            <a:picLocks noChangeAspect="1"/>
          </p:cNvPicPr>
          <p:nvPr/>
        </p:nvPicPr>
        <p:blipFill>
          <a:blip r:embed="rId3"/>
          <a:stretch>
            <a:fillRect/>
          </a:stretch>
        </p:blipFill>
        <p:spPr>
          <a:xfrm>
            <a:off x="7388860" y="2365375"/>
            <a:ext cx="4166870" cy="2423160"/>
          </a:xfrm>
          <a:prstGeom prst="rect">
            <a:avLst/>
          </a:prstGeom>
        </p:spPr>
      </p:pic>
      <p:sp>
        <p:nvSpPr>
          <p:cNvPr id="5" name="文本框 4"/>
          <p:cNvSpPr txBox="1"/>
          <p:nvPr/>
        </p:nvSpPr>
        <p:spPr>
          <a:xfrm>
            <a:off x="8202295" y="5019040"/>
            <a:ext cx="254000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悬绳长度不同的秋千</a:t>
            </a:r>
            <a:endParaRPr lang="zh-CN" altLang="en-US">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0" fill="hold"/>
                                        <p:tgtEl>
                                          <p:spTgt spid="5"/>
                                        </p:tgtEl>
                                        <p:attrNameLst>
                                          <p:attrName>ppt_x</p:attrName>
                                        </p:attrNameLst>
                                      </p:cBhvr>
                                      <p:tavLst>
                                        <p:tav tm="0">
                                          <p:val>
                                            <p:strVal val="#ppt_x"/>
                                          </p:val>
                                        </p:tav>
                                        <p:tav tm="100000">
                                          <p:val>
                                            <p:strVal val="#ppt_x"/>
                                          </p:val>
                                        </p:tav>
                                      </p:tavLst>
                                    </p:anim>
                                    <p:anim calcmode="lin" valueType="num">
                                      <p:cBhvr additive="base">
                                        <p:cTn id="18"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0"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10" name="文本框 9"/>
          <p:cNvSpPr txBox="1"/>
          <p:nvPr/>
        </p:nvSpPr>
        <p:spPr>
          <a:xfrm>
            <a:off x="283210" y="2406015"/>
            <a:ext cx="8374380" cy="34150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如图 ，在铁架台的横梁上固定两个单摆，按照以下几种情况，把它们拉起一定角度后同时释放，观察两摆的振动周期。</a:t>
            </a:r>
            <a:endParaRPr lang="en-US" sz="2400">
              <a:solidFill>
                <a:schemeClr val="tx1">
                  <a:alpha val="100000"/>
                </a:schemeClr>
              </a:solidFill>
              <a:latin typeface="宋体" panose="02010600030101010101" pitchFamily="2" charset="-122"/>
              <a:ea typeface="宋体" panose="02010600030101010101" pitchFamily="2" charset="-122"/>
              <a:sym typeface="+mn-ea"/>
            </a:endParaRPr>
          </a:p>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1. 两摆的摆球质量、摆长相同，振幅不同（都在小偏角下）。</a:t>
            </a:r>
            <a:endParaRPr lang="en-US" sz="2400">
              <a:solidFill>
                <a:schemeClr val="tx1">
                  <a:alpha val="100000"/>
                </a:schemeClr>
              </a:solidFill>
              <a:latin typeface="宋体" panose="02010600030101010101" pitchFamily="2" charset="-122"/>
              <a:ea typeface="宋体" panose="02010600030101010101" pitchFamily="2" charset="-122"/>
              <a:sym typeface="+mn-ea"/>
            </a:endParaRPr>
          </a:p>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2. 两摆的摆长、振幅相同，摆球质量不同。</a:t>
            </a:r>
            <a:endParaRPr lang="en-US" sz="2400">
              <a:solidFill>
                <a:schemeClr val="tx1">
                  <a:alpha val="100000"/>
                </a:schemeClr>
              </a:solidFill>
              <a:latin typeface="宋体" panose="02010600030101010101" pitchFamily="2" charset="-122"/>
              <a:ea typeface="宋体" panose="02010600030101010101" pitchFamily="2" charset="-122"/>
              <a:sym typeface="+mn-ea"/>
            </a:endParaRPr>
          </a:p>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3. 两摆的振幅、摆球质量相同，摆长不同。</a:t>
            </a:r>
            <a:endParaRPr lang="en-US" sz="2400">
              <a:solidFill>
                <a:schemeClr val="tx1">
                  <a:alpha val="100000"/>
                </a:schemeClr>
              </a:solidFill>
              <a:latin typeface="宋体" panose="02010600030101010101" pitchFamily="2" charset="-122"/>
              <a:ea typeface="宋体" panose="02010600030101010101" pitchFamily="2" charset="-122"/>
              <a:sym typeface="+mn-ea"/>
            </a:endParaRPr>
          </a:p>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比较三种情况下两摆的周期，可以得出什么结论？</a:t>
            </a:r>
            <a:endParaRPr lang="en-US" sz="2400">
              <a:solidFill>
                <a:schemeClr val="tx1">
                  <a:alpha val="100000"/>
                </a:schemeClr>
              </a:solidFill>
              <a:latin typeface="宋体" panose="02010600030101010101" pitchFamily="2" charset="-122"/>
              <a:ea typeface="宋体" panose="02010600030101010101" pitchFamily="2" charset="-122"/>
              <a:sym typeface="+mn-ea"/>
            </a:endParaRPr>
          </a:p>
        </p:txBody>
      </p:sp>
      <p:graphicFrame>
        <p:nvGraphicFramePr>
          <p:cNvPr id="15" name="对象 14">
            <a:hlinkClick r:id="" action="ppaction://ole?verb="/>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45" name="" r:id="rId1" imgW="914400" imgH="215900" progId="Equation.KSEE3">
                  <p:embed/>
                </p:oleObj>
              </mc:Choice>
              <mc:Fallback>
                <p:oleObj name="" r:id="rId1" imgW="914400" imgH="215900" progId="Equation.KSEE3">
                  <p:embed/>
                  <p:pic>
                    <p:nvPicPr>
                      <p:cNvPr id="0" name="OLE substitute image"/>
                      <p:cNvPicPr/>
                      <p:nvPr/>
                    </p:nvPicPr>
                    <p:blipFill>
                      <a:blip r:embed="rId2"/>
                      <a:stretch>
                        <a:fillRect/>
                      </a:stretch>
                    </p:blipFill>
                    <p:spPr>
                      <a:xfrm>
                        <a:off x="5638800" y="3321050"/>
                        <a:ext cx="914400" cy="215900"/>
                      </a:xfrm>
                      <a:prstGeom prst="rect">
                        <a:avLst/>
                      </a:prstGeom>
                    </p:spPr>
                  </p:pic>
                </p:oleObj>
              </mc:Fallback>
            </mc:AlternateContent>
          </a:graphicData>
        </a:graphic>
      </p:graphicFrame>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
        <p:nvSpPr>
          <p:cNvPr id="8195" name="矩形 21507"/>
          <p:cNvSpPr/>
          <p:nvPr/>
        </p:nvSpPr>
        <p:spPr>
          <a:xfrm>
            <a:off x="956945" y="1590675"/>
            <a:ext cx="1407160" cy="460375"/>
          </a:xfrm>
          <a:prstGeom prst="rect">
            <a:avLst/>
          </a:prstGeom>
        </p:spPr>
        <p:style>
          <a:lnRef idx="2">
            <a:schemeClr val="accent2"/>
          </a:lnRef>
          <a:fillRef idx="1">
            <a:schemeClr val="lt1"/>
          </a:fillRef>
          <a:effectRef idx="0">
            <a:schemeClr val="accent2"/>
          </a:effectRef>
          <a:fontRef idx="minor">
            <a:schemeClr val="dk1"/>
          </a:fontRef>
        </p:style>
        <p:txBody>
          <a:bodyPr wrap="none" anchor="t">
            <a:spAutoFit/>
          </a:bodyPr>
          <a:lstStyle/>
          <a:p>
            <a:pPr algn="l"/>
            <a:r>
              <a:rPr lang="zh-CN" altLang="en-US" sz="2400" b="1">
                <a:solidFill>
                  <a:srgbClr val="C00000"/>
                </a:solidFill>
                <a:latin typeface="宋体" panose="02010600030101010101" pitchFamily="2" charset="-122"/>
                <a:ea typeface="宋体" panose="02010600030101010101" pitchFamily="2" charset="-122"/>
              </a:rPr>
              <a:t>想一想：</a:t>
            </a:r>
            <a:endParaRPr lang="zh-CN" altLang="en-US" sz="2400" b="1">
              <a:solidFill>
                <a:srgbClr val="C00000"/>
              </a:solidFill>
              <a:latin typeface="宋体" panose="02010600030101010101" pitchFamily="2" charset="-122"/>
              <a:ea typeface="宋体" panose="02010600030101010101" pitchFamily="2" charset="-122"/>
            </a:endParaRPr>
          </a:p>
        </p:txBody>
      </p:sp>
      <p:sp>
        <p:nvSpPr>
          <p:cNvPr id="2" name="文本框 1"/>
          <p:cNvSpPr txBox="1"/>
          <p:nvPr/>
        </p:nvSpPr>
        <p:spPr>
          <a:xfrm>
            <a:off x="3975735" y="1751965"/>
            <a:ext cx="4232910" cy="39878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nchor="t">
            <a:spAutoFit/>
          </a:bodyPr>
          <a:lstStyle/>
          <a:p>
            <a:r>
              <a:rPr lang="zh-CN" altLang="en-US" sz="2000" b="1">
                <a:latin typeface="宋体" panose="02010600030101010101" pitchFamily="2" charset="-122"/>
                <a:ea typeface="宋体" panose="02010600030101010101" pitchFamily="2" charset="-122"/>
              </a:rPr>
              <a:t>探究单摆周期与摆长之间的关系</a:t>
            </a:r>
            <a:endParaRPr lang="zh-CN" altLang="en-US" sz="2000" b="1">
              <a:latin typeface="宋体" panose="02010600030101010101" pitchFamily="2" charset="-122"/>
              <a:ea typeface="宋体" panose="02010600030101010101" pitchFamily="2" charset="-122"/>
            </a:endParaRPr>
          </a:p>
        </p:txBody>
      </p:sp>
      <p:pic>
        <p:nvPicPr>
          <p:cNvPr id="3" name="图片 2" descr="6I1]J%XHQMJFY$3RK5MPN6W"/>
          <p:cNvPicPr>
            <a:picLocks noChangeAspect="1"/>
          </p:cNvPicPr>
          <p:nvPr/>
        </p:nvPicPr>
        <p:blipFill>
          <a:blip r:embed="rId3"/>
          <a:stretch>
            <a:fillRect/>
          </a:stretch>
        </p:blipFill>
        <p:spPr>
          <a:xfrm>
            <a:off x="8940165" y="2406015"/>
            <a:ext cx="3141980" cy="2533650"/>
          </a:xfrm>
          <a:prstGeom prst="rect">
            <a:avLst/>
          </a:prstGeom>
        </p:spPr>
      </p:pic>
      <p:sp>
        <p:nvSpPr>
          <p:cNvPr id="6" name="文本框 5"/>
          <p:cNvSpPr txBox="1"/>
          <p:nvPr/>
        </p:nvSpPr>
        <p:spPr>
          <a:xfrm>
            <a:off x="8796020" y="5202555"/>
            <a:ext cx="254000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研究单摆的振动周期</a:t>
            </a:r>
            <a:endParaRPr lang="zh-CN" altLang="en-US">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wipe(down)">
                                      <p:cBhvr>
                                        <p:cTn id="7" dur="500"/>
                                        <p:tgtEl>
                                          <p:spTgt spid="81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ppt_x"/>
                                          </p:val>
                                        </p:tav>
                                        <p:tav tm="100000">
                                          <p:val>
                                            <p:strVal val="#ppt_x"/>
                                          </p:val>
                                        </p:tav>
                                      </p:tavLst>
                                    </p:anim>
                                    <p:anim calcmode="lin" valueType="num">
                                      <p:cBhvr additive="base">
                                        <p:cTn id="2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8195" grpId="0" bldLvl="0" animBg="1"/>
      <p:bldP spid="2" grpId="0" bldLvl="0" animBg="1"/>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0"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10" name="文本框 9"/>
          <p:cNvSpPr txBox="1"/>
          <p:nvPr/>
        </p:nvSpPr>
        <p:spPr>
          <a:xfrm>
            <a:off x="836295" y="2551430"/>
            <a:ext cx="10092055" cy="11988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sym typeface="+mn-ea"/>
              </a:rPr>
              <a:t>单摆做简谐运动的周期与摆长有关，摆长越长，周期越大；单摆的周期与摆球质量和振幅无关。单摆周期与摆长之间有什么定量的关系呢？</a:t>
            </a:r>
            <a:endParaRPr lang="en-US" sz="2400">
              <a:solidFill>
                <a:schemeClr val="tx1">
                  <a:alpha val="100000"/>
                </a:schemeClr>
              </a:solidFill>
              <a:latin typeface="宋体" panose="02010600030101010101" pitchFamily="2" charset="-122"/>
              <a:ea typeface="宋体" panose="02010600030101010101" pitchFamily="2" charset="-122"/>
              <a:sym typeface="+mn-ea"/>
            </a:endParaRPr>
          </a:p>
        </p:txBody>
      </p:sp>
      <p:graphicFrame>
        <p:nvGraphicFramePr>
          <p:cNvPr id="15" name="对象 14">
            <a:hlinkClick r:id="" action="ppaction://ole?verb="/>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46" name="" r:id="rId1" imgW="914400" imgH="215900" progId="Equation.KSEE3">
                  <p:embed/>
                </p:oleObj>
              </mc:Choice>
              <mc:Fallback>
                <p:oleObj name="" r:id="rId1" imgW="914400" imgH="215900" progId="Equation.KSEE3">
                  <p:embed/>
                  <p:pic>
                    <p:nvPicPr>
                      <p:cNvPr id="0" name="OLE substitute image"/>
                      <p:cNvPicPr/>
                      <p:nvPr/>
                    </p:nvPicPr>
                    <p:blipFill>
                      <a:blip r:embed="rId2"/>
                      <a:stretch>
                        <a:fillRect/>
                      </a:stretch>
                    </p:blipFill>
                    <p:spPr>
                      <a:xfrm>
                        <a:off x="5638800" y="3321050"/>
                        <a:ext cx="914400" cy="215900"/>
                      </a:xfrm>
                      <a:prstGeom prst="rect">
                        <a:avLst/>
                      </a:prstGeom>
                    </p:spPr>
                  </p:pic>
                </p:oleObj>
              </mc:Fallback>
            </mc:AlternateContent>
          </a:graphicData>
        </a:graphic>
      </p:graphicFrame>
      <p:sp>
        <p:nvSpPr>
          <p:cNvPr id="3" name="文本框 2"/>
          <p:cNvSpPr txBox="1"/>
          <p:nvPr/>
        </p:nvSpPr>
        <p:spPr>
          <a:xfrm>
            <a:off x="835660" y="1689735"/>
            <a:ext cx="1518285" cy="461645"/>
          </a:xfrm>
          <a:prstGeom prst="rect">
            <a:avLst/>
          </a:prstGeom>
        </p:spPr>
        <p:style>
          <a:lnRef idx="2">
            <a:schemeClr val="accent3"/>
          </a:lnRef>
          <a:fillRef idx="1">
            <a:schemeClr val="lt1"/>
          </a:fillRef>
          <a:effectRef idx="0">
            <a:schemeClr val="accent3"/>
          </a:effectRef>
          <a:fontRef idx="minor">
            <a:schemeClr val="dk1"/>
          </a:fontRef>
        </p:style>
        <p:txBody>
          <a:bodyPr wrap="square" lIns="0" tIns="0" rIns="0" bIns="0" rtlCol="0">
            <a:spAutoFit/>
          </a:bodyPr>
          <a:lstStyle/>
          <a:p>
            <a:pPr marL="0" marR="0" lvl="0" indent="0" algn="l" fontAlgn="base">
              <a:lnSpc>
                <a:spcPct val="125000"/>
              </a:lnSpc>
            </a:pP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实验表明：</a:t>
            </a:r>
            <a:endPar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3"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0"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graphicFrame>
        <p:nvGraphicFramePr>
          <p:cNvPr id="15" name="对象 14">
            <a:hlinkClick r:id="" action="ppaction://ole?verb="/>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47" name="" r:id="rId1" imgW="914400" imgH="215900" progId="Equation.KSEE3">
                  <p:embed/>
                </p:oleObj>
              </mc:Choice>
              <mc:Fallback>
                <p:oleObj name="" r:id="rId1" imgW="914400" imgH="215900" progId="Equation.KSEE3">
                  <p:embed/>
                  <p:pic>
                    <p:nvPicPr>
                      <p:cNvPr id="0" name="OLE substitute image"/>
                      <p:cNvPicPr/>
                      <p:nvPr/>
                    </p:nvPicPr>
                    <p:blipFill>
                      <a:blip r:embed="rId2"/>
                      <a:stretch>
                        <a:fillRect/>
                      </a:stretch>
                    </p:blipFill>
                    <p:spPr>
                      <a:xfrm>
                        <a:off x="5638800" y="3321050"/>
                        <a:ext cx="914400" cy="215900"/>
                      </a:xfrm>
                      <a:prstGeom prst="rect">
                        <a:avLst/>
                      </a:prstGeom>
                    </p:spPr>
                  </p:pic>
                </p:oleObj>
              </mc:Fallback>
            </mc:AlternateContent>
          </a:graphicData>
        </a:graphic>
      </p:graphicFrame>
      <p:sp>
        <p:nvSpPr>
          <p:cNvPr id="4" name="文本框 3"/>
          <p:cNvSpPr txBox="1"/>
          <p:nvPr/>
        </p:nvSpPr>
        <p:spPr>
          <a:xfrm>
            <a:off x="567055" y="2325370"/>
            <a:ext cx="10719435" cy="175323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rPr>
              <a:t>改变摆长l，测出对应的单摆周期T（在小偏角下）。根据你的实验数据，尝试在坐标纸上画出T-l图像或T-l</a:t>
            </a:r>
            <a:r>
              <a:rPr lang="en-US" sz="2400" baseline="300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rPr>
              <a:t>2</a:t>
            </a:r>
            <a:r>
              <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rPr>
              <a:t>图像。它们分别是什么曲线？你能根据图像判断单摆周期与摆长的关系吗？</a:t>
            </a:r>
            <a:endPar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
        <p:nvSpPr>
          <p:cNvPr id="8" name="文本框 7"/>
          <p:cNvSpPr txBox="1"/>
          <p:nvPr/>
        </p:nvSpPr>
        <p:spPr>
          <a:xfrm>
            <a:off x="835660" y="1689735"/>
            <a:ext cx="1518285" cy="461645"/>
          </a:xfrm>
          <a:prstGeom prst="rect">
            <a:avLst/>
          </a:prstGeom>
        </p:spPr>
        <p:style>
          <a:lnRef idx="2">
            <a:schemeClr val="accent3"/>
          </a:lnRef>
          <a:fillRef idx="1">
            <a:schemeClr val="lt1"/>
          </a:fillRef>
          <a:effectRef idx="0">
            <a:schemeClr val="accent3"/>
          </a:effectRef>
          <a:fontRef idx="minor">
            <a:schemeClr val="dk1"/>
          </a:fontRef>
        </p:style>
        <p:txBody>
          <a:bodyPr wrap="square" lIns="0" tIns="0" rIns="0" bIns="0" rtlCol="0">
            <a:spAutoFit/>
          </a:bodyPr>
          <a:lstStyle/>
          <a:p>
            <a:pPr marL="0" marR="0" lvl="0" indent="0" algn="l" fontAlgn="base">
              <a:lnSpc>
                <a:spcPct val="125000"/>
              </a:lnSpc>
            </a:pP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做一做：</a:t>
            </a:r>
            <a:endPar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endParaRPr>
          </a:p>
        </p:txBody>
      </p:sp>
      <p:grpSp>
        <p:nvGrpSpPr>
          <p:cNvPr id="10" name="组合 9"/>
          <p:cNvGrpSpPr/>
          <p:nvPr/>
        </p:nvGrpSpPr>
        <p:grpSpPr>
          <a:xfrm>
            <a:off x="3120390" y="4279265"/>
            <a:ext cx="3496310" cy="2306320"/>
            <a:chOff x="4626" y="6692"/>
            <a:chExt cx="6290" cy="4086"/>
          </a:xfrm>
        </p:grpSpPr>
        <p:graphicFrame>
          <p:nvGraphicFramePr>
            <p:cNvPr id="6" name="对象 5">
              <a:hlinkClick r:id="" action="ppaction://ole?verb="/>
            </p:cNvPr>
            <p:cNvGraphicFramePr>
              <a:graphicFrameLocks noChangeAspect="1"/>
            </p:cNvGraphicFramePr>
            <p:nvPr/>
          </p:nvGraphicFramePr>
          <p:xfrm>
            <a:off x="10300" y="9958"/>
            <a:ext cx="616" cy="821"/>
          </p:xfrm>
          <a:graphic>
            <a:graphicData uri="http://schemas.openxmlformats.org/presentationml/2006/ole">
              <mc:AlternateContent xmlns:mc="http://schemas.openxmlformats.org/markup-compatibility/2006">
                <mc:Choice xmlns:v="urn:schemas-microsoft-com:vml" Requires="v">
                  <p:oleObj spid="_x0000_s1048" name="" r:id="rId3" imgW="152400" imgH="203200" progId="Equation.KSEE3">
                    <p:embed/>
                  </p:oleObj>
                </mc:Choice>
                <mc:Fallback>
                  <p:oleObj name="" r:id="rId3" imgW="152400" imgH="203200" progId="Equation.KSEE3">
                    <p:embed/>
                    <p:pic>
                      <p:nvPicPr>
                        <p:cNvPr id="0" name="OLE substitute image"/>
                        <p:cNvPicPr/>
                        <p:nvPr/>
                      </p:nvPicPr>
                      <p:blipFill>
                        <a:blip r:embed="rId4"/>
                        <a:stretch>
                          <a:fillRect/>
                        </a:stretch>
                      </p:blipFill>
                      <p:spPr>
                        <a:xfrm>
                          <a:off x="10300" y="9958"/>
                          <a:ext cx="616" cy="821"/>
                        </a:xfrm>
                        <a:prstGeom prst="rect">
                          <a:avLst/>
                        </a:prstGeom>
                      </p:spPr>
                    </p:pic>
                  </p:oleObj>
                </mc:Fallback>
              </mc:AlternateContent>
            </a:graphicData>
          </a:graphic>
        </p:graphicFrame>
        <p:grpSp>
          <p:nvGrpSpPr>
            <p:cNvPr id="9" name="组合 8"/>
            <p:cNvGrpSpPr/>
            <p:nvPr/>
          </p:nvGrpSpPr>
          <p:grpSpPr>
            <a:xfrm>
              <a:off x="4626" y="6692"/>
              <a:ext cx="5674" cy="3717"/>
              <a:chOff x="5315" y="6692"/>
              <a:chExt cx="5674" cy="3717"/>
            </a:xfrm>
          </p:grpSpPr>
          <p:grpSp>
            <p:nvGrpSpPr>
              <p:cNvPr id="5" name="组合 4"/>
              <p:cNvGrpSpPr/>
              <p:nvPr/>
            </p:nvGrpSpPr>
            <p:grpSpPr>
              <a:xfrm>
                <a:off x="5597" y="7321"/>
                <a:ext cx="5392" cy="3088"/>
                <a:chOff x="4146" y="6583"/>
                <a:chExt cx="5392" cy="3088"/>
              </a:xfrm>
            </p:grpSpPr>
            <p:cxnSp>
              <p:nvCxnSpPr>
                <p:cNvPr id="2" name="直接箭头连接符 1"/>
                <p:cNvCxnSpPr/>
                <p:nvPr/>
              </p:nvCxnSpPr>
              <p:spPr>
                <a:xfrm>
                  <a:off x="4146" y="9608"/>
                  <a:ext cx="5392" cy="4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3" name="直接箭头连接符 2"/>
                <p:cNvCxnSpPr/>
                <p:nvPr/>
              </p:nvCxnSpPr>
              <p:spPr>
                <a:xfrm flipH="1" flipV="1">
                  <a:off x="4146" y="6583"/>
                  <a:ext cx="0" cy="3088"/>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grpSp>
          <p:graphicFrame>
            <p:nvGraphicFramePr>
              <p:cNvPr id="7" name="对象 6">
                <a:hlinkClick r:id="" action="ppaction://ole?verb="/>
              </p:cNvPr>
              <p:cNvGraphicFramePr>
                <a:graphicFrameLocks noChangeAspect="1"/>
              </p:cNvGraphicFramePr>
              <p:nvPr/>
            </p:nvGraphicFramePr>
            <p:xfrm>
              <a:off x="5315" y="6692"/>
              <a:ext cx="565" cy="668"/>
            </p:xfrm>
            <a:graphic>
              <a:graphicData uri="http://schemas.openxmlformats.org/presentationml/2006/ole">
                <mc:AlternateContent xmlns:mc="http://schemas.openxmlformats.org/markup-compatibility/2006">
                  <mc:Choice xmlns:v="urn:schemas-microsoft-com:vml" Requires="v">
                    <p:oleObj spid="_x0000_s1049" name="" r:id="rId5" imgW="139700" imgH="165100" progId="Equation.KSEE3">
                      <p:embed/>
                    </p:oleObj>
                  </mc:Choice>
                  <mc:Fallback>
                    <p:oleObj name="" r:id="rId5" imgW="139700" imgH="165100" progId="Equation.KSEE3">
                      <p:embed/>
                      <p:pic>
                        <p:nvPicPr>
                          <p:cNvPr id="0" name="OLE substitute image"/>
                          <p:cNvPicPr/>
                          <p:nvPr/>
                        </p:nvPicPr>
                        <p:blipFill>
                          <a:blip r:embed="rId6"/>
                          <a:stretch>
                            <a:fillRect/>
                          </a:stretch>
                        </p:blipFill>
                        <p:spPr>
                          <a:xfrm>
                            <a:off x="5315" y="6692"/>
                            <a:ext cx="565" cy="668"/>
                          </a:xfrm>
                          <a:prstGeom prst="rect">
                            <a:avLst/>
                          </a:prstGeom>
                        </p:spPr>
                      </p:pic>
                    </p:oleObj>
                  </mc:Fallback>
                </mc:AlternateContent>
              </a:graphicData>
            </a:graphic>
          </p:graphicFrame>
        </p:grpSp>
      </p:gr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 name="文本框 2"/>
          <p:cNvSpPr txBox="1"/>
          <p:nvPr/>
        </p:nvSpPr>
        <p:spPr>
          <a:xfrm>
            <a:off x="1727200" y="1136651"/>
            <a:ext cx="10452100" cy="590550"/>
          </a:xfrm>
          <a:prstGeom prst="rect">
            <a:avLst/>
          </a:prstGeom>
          <a:noFill/>
        </p:spPr>
        <p:txBody>
          <a:bodyPr lIns="0" tIns="0" rIns="0" bIns="0" rtlCol="0">
            <a:spAutoFit/>
          </a:bodyPr>
          <a:lstStyle/>
          <a:p>
            <a:pPr marL="0" marR="0" lvl="0" indent="0" algn="l" fontAlgn="base">
              <a:lnSpc>
                <a:spcPct val="125000"/>
              </a:lnSpc>
            </a:pPr>
            <a:r>
              <a:rPr lang="en-US" sz="3065" u="none" spc="0">
                <a:solidFill>
                  <a:srgbClr val="FFFFFF">
                    <a:alpha val="100000"/>
                  </a:srgbClr>
                </a:solidFill>
                <a:latin typeface="微软雅黑" panose="020B0503020204020204" charset="-122"/>
              </a:rPr>
              <a:t>掌握简谐运动振幅的物理意义。 </a:t>
            </a:r>
            <a:endParaRPr lang="en-US" sz="3065" u="none" spc="0">
              <a:solidFill>
                <a:srgbClr val="FFFFFF">
                  <a:alpha val="100000"/>
                </a:srgbClr>
              </a:solidFill>
              <a:latin typeface="微软雅黑" panose="020B0503020204020204" charset="-122"/>
            </a:endParaRPr>
          </a:p>
        </p:txBody>
      </p:sp>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课堂引入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pic>
        <p:nvPicPr>
          <p:cNvPr id="7" name="图片 6" descr="src=http___5b0988e595225.cdn.sohucs.com_q_70,c_zoom,w_640_images_20170930_1ec48d08f7d3487994a4a0a013fede0c.gif&amp;refer=http___5b0988e595225.cdn.sohucs"/>
          <p:cNvPicPr>
            <a:picLocks noChangeAspect="1"/>
          </p:cNvPicPr>
          <p:nvPr/>
        </p:nvPicPr>
        <p:blipFill>
          <a:blip r:embed="rId1"/>
          <a:stretch>
            <a:fillRect/>
          </a:stretch>
        </p:blipFill>
        <p:spPr>
          <a:xfrm>
            <a:off x="3048000" y="2246630"/>
            <a:ext cx="6096000" cy="4419600"/>
          </a:xfrm>
          <a:prstGeom prst="rect">
            <a:avLst/>
          </a:prstGeom>
        </p:spPr>
      </p:pic>
      <p:sp>
        <p:nvSpPr>
          <p:cNvPr id="12" name="标题 1"/>
          <p:cNvSpPr txBox="1"/>
          <p:nvPr/>
        </p:nvSpPr>
        <p:spPr>
          <a:xfrm>
            <a:off x="755650" y="1863090"/>
            <a:ext cx="2645410" cy="383540"/>
          </a:xfrm>
          <a:prstGeom prst="rect">
            <a:avLst/>
          </a:prstGeom>
        </p:spPr>
        <p:style>
          <a:lnRef idx="2">
            <a:schemeClr val="accent3"/>
          </a:lnRef>
          <a:fillRef idx="1">
            <a:schemeClr val="lt1"/>
          </a:fillRef>
          <a:effectRef idx="0">
            <a:schemeClr val="accent3"/>
          </a:effectRef>
          <a:fontRef idx="minor">
            <a:schemeClr val="dk1"/>
          </a:fontRef>
        </p:style>
        <p:txBody>
          <a:bodyPr/>
          <a:lstStyle/>
          <a:p>
            <a:pPr marL="0" marR="0" lvl="0" indent="0" defTabSz="914400" rtl="0" eaLnBrk="1" fontAlgn="auto" latinLnBrk="0" hangingPunct="1">
              <a:lnSpc>
                <a:spcPct val="90000"/>
              </a:lnSpc>
              <a:spcBef>
                <a:spcPct val="0"/>
              </a:spcBef>
              <a:spcAft>
                <a:spcPct val="0"/>
              </a:spcAft>
              <a:buClrTx/>
              <a:buSzTx/>
              <a:buFontTx/>
              <a:buNone/>
              <a:defRPr/>
            </a:pPr>
            <a:r>
              <a:rPr kumimoji="0" lang="zh-CN" altLang="en-US" sz="2400" b="1" i="0" u="none" strike="noStrike" kern="1200" cap="all" spc="0" normalizeH="0" baseline="0" noProof="0">
                <a:ln>
                  <a:noFill/>
                </a:ln>
                <a:solidFill>
                  <a:schemeClr val="tx1"/>
                </a:solidFill>
                <a:effectLst>
                  <a:outerShdw blurRad="50800" dist="63500" dir="2700000" algn="tl" rotWithShape="0">
                    <a:srgbClr val="000000">
                      <a:alpha val="48000"/>
                    </a:srgbClr>
                  </a:outerShdw>
                </a:effectLst>
                <a:uLnTx/>
                <a:uFillTx/>
                <a:latin typeface="宋体" panose="02010600030101010101" pitchFamily="2" charset="-122"/>
                <a:ea typeface="宋体" panose="02010600030101010101" pitchFamily="2" charset="-122"/>
                <a:cs typeface="+mj-cs"/>
              </a:rPr>
              <a:t>荡秋千</a:t>
            </a:r>
            <a:endParaRPr kumimoji="0" lang="zh-CN" altLang="en-US" sz="2400" b="1" i="0" u="none" strike="noStrike" kern="1200" cap="all" spc="0" normalizeH="0" baseline="0" noProof="0">
              <a:ln>
                <a:noFill/>
              </a:ln>
              <a:solidFill>
                <a:schemeClr val="tx1"/>
              </a:solidFill>
              <a:effectLst>
                <a:outerShdw blurRad="50800" dist="63500" dir="2700000" algn="tl" rotWithShape="0">
                  <a:srgbClr val="000000">
                    <a:alpha val="48000"/>
                  </a:srgbClr>
                </a:outerShdw>
              </a:effectLst>
              <a:uLnTx/>
              <a:uFillTx/>
              <a:latin typeface="宋体" panose="02010600030101010101" pitchFamily="2" charset="-122"/>
              <a:ea typeface="宋体" panose="02010600030101010101" pitchFamily="2" charset="-122"/>
              <a:cs typeface="+mj-cs"/>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strips(downLeft)">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文本框 1"/>
          <p:cNvSpPr txBox="1"/>
          <p:nvPr/>
        </p:nvSpPr>
        <p:spPr>
          <a:xfrm>
            <a:off x="389255" y="1735455"/>
            <a:ext cx="3244850" cy="460375"/>
          </a:xfrm>
          <a:prstGeom prst="rect">
            <a:avLst/>
          </a:prstGeom>
        </p:spPr>
        <p:style>
          <a:lnRef idx="1">
            <a:schemeClr val="accent2"/>
          </a:lnRef>
          <a:fillRef idx="2">
            <a:schemeClr val="accent2"/>
          </a:fillRef>
          <a:effectRef idx="1">
            <a:schemeClr val="accent2"/>
          </a:effectRef>
          <a:fontRef idx="minor">
            <a:schemeClr val="dk1"/>
          </a:fontRef>
        </p:style>
        <p:txBody>
          <a:bodyPr wrap="none" rtlCol="0" anchor="t">
            <a:spAutoFit/>
          </a:bodyPr>
          <a:lstStyle/>
          <a:p>
            <a:pPr algn="l"/>
            <a:r>
              <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1.影响单摆周期的因素</a:t>
            </a:r>
            <a:endPar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
        <p:nvSpPr>
          <p:cNvPr id="7" name="文本框 6"/>
          <p:cNvSpPr txBox="1"/>
          <p:nvPr/>
        </p:nvSpPr>
        <p:spPr>
          <a:xfrm>
            <a:off x="389255" y="2663190"/>
            <a:ext cx="10299065" cy="286131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(1)单摆的周期与</a:t>
            </a:r>
            <a:r>
              <a:rPr lang="zh-CN" altLang="en-US" sz="2400">
                <a:solidFill>
                  <a:srgbClr val="FF0000"/>
                </a:solidFill>
                <a:latin typeface="Times New Roman" panose="02020603050405020304" pitchFamily="18" charset="0"/>
                <a:ea typeface="宋体" panose="02010600030101010101" pitchFamily="2" charset="-122"/>
                <a:sym typeface="+mn-ea"/>
              </a:rPr>
              <a:t>摆球质量</a:t>
            </a: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a:solidFill>
                  <a:srgbClr val="FF0000"/>
                </a:solidFill>
                <a:latin typeface="Times New Roman" panose="02020603050405020304" pitchFamily="18" charset="0"/>
                <a:ea typeface="宋体" panose="02010600030101010101" pitchFamily="2" charset="-122"/>
                <a:sym typeface="+mn-ea"/>
              </a:rPr>
              <a:t>振幅</a:t>
            </a: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无关．</a:t>
            </a:r>
            <a:endPar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a:p>
            <a:pPr marL="0" marR="0" lvl="0" indent="0" algn="l" fontAlgn="base">
              <a:lnSpc>
                <a:spcPct val="150000"/>
              </a:lnSpc>
            </a:pP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(2)单摆的周期与</a:t>
            </a:r>
            <a:r>
              <a:rPr lang="zh-CN" altLang="en-US" sz="2400">
                <a:solidFill>
                  <a:srgbClr val="FF0000"/>
                </a:solidFill>
                <a:latin typeface="Times New Roman" panose="02020603050405020304" pitchFamily="18" charset="0"/>
                <a:ea typeface="宋体" panose="02010600030101010101" pitchFamily="2" charset="-122"/>
                <a:sym typeface="+mn-ea"/>
              </a:rPr>
              <a:t>摆长</a:t>
            </a: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有关，摆长越长，周期</a:t>
            </a:r>
            <a:r>
              <a:rPr lang="zh-CN" altLang="en-US" sz="2400">
                <a:solidFill>
                  <a:srgbClr val="FF0000"/>
                </a:solidFill>
                <a:latin typeface="Times New Roman" panose="02020603050405020304" pitchFamily="18" charset="0"/>
                <a:ea typeface="宋体" panose="02010600030101010101" pitchFamily="2" charset="-122"/>
                <a:sym typeface="+mn-ea"/>
              </a:rPr>
              <a:t>越大</a:t>
            </a:r>
            <a:r>
              <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a:t>
            </a:r>
            <a:endParaRPr lang="en-US" sz="240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a:p>
            <a:pPr marL="0" marR="0" lvl="0" indent="0" algn="l" fontAlgn="base">
              <a:lnSpc>
                <a:spcPct val="150000"/>
              </a:lnSpc>
            </a:pPr>
            <a:r>
              <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rPr>
              <a:t>单摆的等时性：单摆的周期与振幅无关的性质．</a:t>
            </a:r>
            <a:endParaRPr lang="en-US" sz="2400">
              <a:solidFill>
                <a:schemeClr val="tx1">
                  <a:alpha val="100000"/>
                </a:schemeClr>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marL="0" marR="0" lvl="0" indent="0" algn="l" fontAlgn="base">
              <a:lnSpc>
                <a:spcPct val="150000"/>
              </a:lnSpc>
            </a:pPr>
            <a:r>
              <a:rPr lang="zh-CN" altLang="en-US" sz="2400">
                <a:sym typeface="+mn-ea"/>
              </a:rPr>
              <a:t>单摆的运动是一种简谐运动，其图像的意义、摆球的运动过程与弹簧振子的运动分析相似，只是摆球运动中还受向心力的作用．　</a:t>
            </a:r>
            <a:endParaRPr lang="zh-CN" alt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7"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
        <p:nvSpPr>
          <p:cNvPr id="5" name="文本框 4"/>
          <p:cNvSpPr txBox="1"/>
          <p:nvPr/>
        </p:nvSpPr>
        <p:spPr>
          <a:xfrm>
            <a:off x="492760" y="1677035"/>
            <a:ext cx="1866900" cy="460375"/>
          </a:xfrm>
          <a:prstGeom prst="rect">
            <a:avLst/>
          </a:prstGeom>
        </p:spPr>
        <p:style>
          <a:lnRef idx="1">
            <a:schemeClr val="accent2"/>
          </a:lnRef>
          <a:fillRef idx="2">
            <a:schemeClr val="accent2"/>
          </a:fillRef>
          <a:effectRef idx="1">
            <a:schemeClr val="accent2"/>
          </a:effectRef>
          <a:fontRef idx="minor">
            <a:schemeClr val="dk1"/>
          </a:fontRef>
        </p:style>
        <p:txBody>
          <a:bodyPr wrap="none" rtlCol="0" anchor="t">
            <a:spAutoFit/>
          </a:bodyPr>
          <a:lstStyle/>
          <a:p>
            <a:r>
              <a:rPr 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2．周期公式</a:t>
            </a:r>
            <a:endParaRPr lang="en-US" altLang="en-US" sz="2400" b="1">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文本框 5"/>
          <p:cNvSpPr txBox="1"/>
          <p:nvPr/>
        </p:nvSpPr>
        <p:spPr>
          <a:xfrm>
            <a:off x="844550" y="2256790"/>
            <a:ext cx="10436225" cy="286131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marL="0" lvl="0" indent="0" defTabSz="1171575">
              <a:lnSpc>
                <a:spcPct val="150000"/>
              </a:lnSpc>
            </a:pP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(1)</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公式的提出</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周期公式是荷兰物理学家</a:t>
            </a:r>
            <a:r>
              <a:rPr lang="zh-CN" altLang="en-US" sz="2400">
                <a:solidFill>
                  <a:srgbClr val="FF0000"/>
                </a:solidFill>
                <a:sym typeface="+mn-ea"/>
              </a:rPr>
              <a:t>惠更斯</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首先提出的。</a:t>
            </a:r>
            <a:endParaRPr lang="zh-CN" altLang="en-US" sz="2400">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a:lnSpc>
                <a:spcPct val="150000"/>
              </a:lnSpc>
            </a:pP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(2)</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公式</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:T=</a:t>
            </a:r>
            <a:r>
              <a:rPr lang="en-US" altLang="zh-CN" sz="2400">
                <a:solidFill>
                  <a:srgbClr val="FF0000"/>
                </a:solidFill>
                <a:sym typeface="+mn-ea"/>
              </a:rPr>
              <a:t>2π        </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即</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T</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与摆长</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l</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的二次方根成正比</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与重力加速度</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g</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的二次方根成反比。</a:t>
            </a:r>
            <a:endParaRPr lang="zh-CN" altLang="en-US" sz="2400">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a:lnSpc>
                <a:spcPct val="150000"/>
              </a:lnSpc>
            </a:pP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周期公式的应用</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由单摆周期公式可得</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g=           ,</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只要测出单摆的摆长</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l</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和周期</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T</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就可算出当地的重力加速度。</a:t>
            </a:r>
            <a:endParaRPr lang="zh-CN" altLang="en-US" sz="2400">
              <a:latin typeface="Times New Roman" panose="02020603050405020304" pitchFamily="18" charset="0"/>
              <a:ea typeface="宋体" panose="02010600030101010101" pitchFamily="2" charset="-122"/>
              <a:cs typeface="Times New Roman" panose="02020603050405020304" pitchFamily="18" charset="0"/>
            </a:endParaRPr>
          </a:p>
        </p:txBody>
      </p:sp>
      <p:graphicFrame>
        <p:nvGraphicFramePr>
          <p:cNvPr id="3074" name="Object 4"/>
          <p:cNvGraphicFramePr>
            <a:graphicFrameLocks noChangeAspect="1"/>
          </p:cNvGraphicFramePr>
          <p:nvPr/>
        </p:nvGraphicFramePr>
        <p:xfrm>
          <a:off x="2724785" y="2812415"/>
          <a:ext cx="358140" cy="668655"/>
        </p:xfrm>
        <a:graphic>
          <a:graphicData uri="http://schemas.openxmlformats.org/presentationml/2006/ole">
            <mc:AlternateContent xmlns:mc="http://schemas.openxmlformats.org/markup-compatibility/2006">
              <mc:Choice xmlns:v="urn:schemas-microsoft-com:vml" Requires="v">
                <p:oleObj spid="_x0000_s1050" name="Equation" r:id="rId1" imgW="469900" imgH="876300" progId="Equation.DSMT4">
                  <p:embed/>
                </p:oleObj>
              </mc:Choice>
              <mc:Fallback>
                <p:oleObj name="Equation" r:id="rId1" imgW="469900" imgH="876300" progId="Equation.DSMT4">
                  <p:embed/>
                  <p:pic>
                    <p:nvPicPr>
                      <p:cNvPr id="0" name="OLE substitute image"/>
                      <p:cNvPicPr/>
                      <p:nvPr/>
                    </p:nvPicPr>
                    <p:blipFill>
                      <a:blip r:embed="rId2"/>
                      <a:stretch>
                        <a:fillRect/>
                      </a:stretch>
                    </p:blipFill>
                    <p:spPr>
                      <a:xfrm>
                        <a:off x="2724785" y="2812415"/>
                        <a:ext cx="358140" cy="668655"/>
                      </a:xfrm>
                      <a:prstGeom prst="rect">
                        <a:avLst/>
                      </a:prstGeom>
                      <a:noFill/>
                      <a:ln>
                        <a:noFill/>
                        <a:miter lim="800000"/>
                        <a:headEnd/>
                        <a:tailEnd/>
                      </a:ln>
                      <a:effectLst/>
                    </p:spPr>
                  </p:pic>
                </p:oleObj>
              </mc:Fallback>
            </mc:AlternateContent>
          </a:graphicData>
        </a:graphic>
      </p:graphicFrame>
      <p:graphicFrame>
        <p:nvGraphicFramePr>
          <p:cNvPr id="3075" name="Object 7"/>
          <p:cNvGraphicFramePr>
            <a:graphicFrameLocks noChangeAspect="1"/>
          </p:cNvGraphicFramePr>
          <p:nvPr/>
        </p:nvGraphicFramePr>
        <p:xfrm>
          <a:off x="6318885" y="3902075"/>
          <a:ext cx="622300" cy="762000"/>
        </p:xfrm>
        <a:graphic>
          <a:graphicData uri="http://schemas.openxmlformats.org/presentationml/2006/ole">
            <mc:AlternateContent xmlns:mc="http://schemas.openxmlformats.org/markup-compatibility/2006">
              <mc:Choice xmlns:v="urn:schemas-microsoft-com:vml" Requires="v">
                <p:oleObj spid="_x0000_s1051" name="Equation" r:id="rId3" imgW="622300" imgH="761365" progId="Equation.DSMT4">
                  <p:embed/>
                </p:oleObj>
              </mc:Choice>
              <mc:Fallback>
                <p:oleObj name="Equation" r:id="rId3" imgW="622300" imgH="761365" progId="Equation.DSMT4">
                  <p:embed/>
                  <p:pic>
                    <p:nvPicPr>
                      <p:cNvPr id="0" name="OLE substitute image"/>
                      <p:cNvPicPr/>
                      <p:nvPr/>
                    </p:nvPicPr>
                    <p:blipFill>
                      <a:blip r:embed="rId4"/>
                      <a:stretch>
                        <a:fillRect/>
                      </a:stretch>
                    </p:blipFill>
                    <p:spPr>
                      <a:xfrm>
                        <a:off x="6318885" y="3902075"/>
                        <a:ext cx="622300" cy="762000"/>
                      </a:xfrm>
                      <a:prstGeom prst="rect">
                        <a:avLst/>
                      </a:prstGeom>
                      <a:noFill/>
                      <a:ln>
                        <a:noFill/>
                        <a:miter lim="800000"/>
                        <a:headEnd/>
                        <a:tailEnd/>
                      </a:ln>
                      <a:effec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074"/>
                                        </p:tgtEl>
                                        <p:attrNameLst>
                                          <p:attrName>style.visibility</p:attrName>
                                        </p:attrNameLst>
                                      </p:cBhvr>
                                      <p:to>
                                        <p:strVal val="visible"/>
                                      </p:to>
                                    </p:set>
                                    <p:anim calcmode="lin" valueType="num">
                                      <p:cBhvr additive="base">
                                        <p:cTn id="15" dur="500" fill="hold"/>
                                        <p:tgtEl>
                                          <p:spTgt spid="3074"/>
                                        </p:tgtEl>
                                        <p:attrNameLst>
                                          <p:attrName>ppt_x</p:attrName>
                                        </p:attrNameLst>
                                      </p:cBhvr>
                                      <p:tavLst>
                                        <p:tav tm="0">
                                          <p:val>
                                            <p:strVal val="#ppt_x"/>
                                          </p:val>
                                        </p:tav>
                                        <p:tav tm="100000">
                                          <p:val>
                                            <p:strVal val="#ppt_x"/>
                                          </p:val>
                                        </p:tav>
                                      </p:tavLst>
                                    </p:anim>
                                    <p:anim calcmode="lin" valueType="num">
                                      <p:cBhvr additive="base">
                                        <p:cTn id="16" dur="500" fill="hold"/>
                                        <p:tgtEl>
                                          <p:spTgt spid="307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075"/>
                                        </p:tgtEl>
                                        <p:attrNameLst>
                                          <p:attrName>style.visibility</p:attrName>
                                        </p:attrNameLst>
                                      </p:cBhvr>
                                      <p:to>
                                        <p:strVal val="visible"/>
                                      </p:to>
                                    </p:set>
                                    <p:anim calcmode="lin" valueType="num">
                                      <p:cBhvr additive="base">
                                        <p:cTn id="19" dur="500" fill="hold"/>
                                        <p:tgtEl>
                                          <p:spTgt spid="3075"/>
                                        </p:tgtEl>
                                        <p:attrNameLst>
                                          <p:attrName>ppt_x</p:attrName>
                                        </p:attrNameLst>
                                      </p:cBhvr>
                                      <p:tavLst>
                                        <p:tav tm="0">
                                          <p:val>
                                            <p:strVal val="#ppt_x"/>
                                          </p:val>
                                        </p:tav>
                                        <p:tav tm="100000">
                                          <p:val>
                                            <p:strVal val="#ppt_x"/>
                                          </p:val>
                                        </p:tav>
                                      </p:tavLst>
                                    </p:anim>
                                    <p:anim calcmode="lin" valueType="num">
                                      <p:cBhvr additive="base">
                                        <p:cTn id="20"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6"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8195" name="矩形 21507"/>
          <p:cNvSpPr/>
          <p:nvPr/>
        </p:nvSpPr>
        <p:spPr>
          <a:xfrm>
            <a:off x="385445" y="1884045"/>
            <a:ext cx="4163060" cy="460375"/>
          </a:xfrm>
          <a:prstGeom prst="rect">
            <a:avLst/>
          </a:prstGeom>
        </p:spPr>
        <p:style>
          <a:lnRef idx="1">
            <a:schemeClr val="accent2"/>
          </a:lnRef>
          <a:fillRef idx="2">
            <a:schemeClr val="accent2"/>
          </a:fillRef>
          <a:effectRef idx="1">
            <a:schemeClr val="accent2"/>
          </a:effectRef>
          <a:fontRef idx="minor">
            <a:schemeClr val="dk1"/>
          </a:fontRef>
        </p:style>
        <p:txBody>
          <a:bodyPr wrap="none" anchor="t">
            <a:spAutoFit/>
          </a:bodyPr>
          <a:lstStyle/>
          <a:p>
            <a:pPr algn="l"/>
            <a:r>
              <a:rPr lang="en-US" altLang="zh-CN" sz="2400" b="1">
                <a:solidFill>
                  <a:schemeClr val="tx1"/>
                </a:solidFill>
                <a:latin typeface="宋体" panose="02010600030101010101" pitchFamily="2" charset="-122"/>
                <a:ea typeface="宋体" panose="02010600030101010101" pitchFamily="2" charset="-122"/>
              </a:rPr>
              <a:t>3.</a:t>
            </a:r>
            <a:r>
              <a:rPr lang="zh-CN" altLang="en-US" sz="2400" b="1">
                <a:solidFill>
                  <a:schemeClr val="tx1"/>
                </a:solidFill>
                <a:latin typeface="宋体" panose="02010600030101010101" pitchFamily="2" charset="-122"/>
                <a:ea typeface="宋体" panose="02010600030101010101" pitchFamily="2" charset="-122"/>
              </a:rPr>
              <a:t>单摆周期公式的理解和应用</a:t>
            </a:r>
            <a:endParaRPr lang="zh-CN" altLang="en-US" sz="2400" b="1">
              <a:solidFill>
                <a:schemeClr val="tx1"/>
              </a:solidFill>
              <a:latin typeface="宋体" panose="02010600030101010101" pitchFamily="2" charset="-122"/>
              <a:ea typeface="宋体" panose="02010600030101010101" pitchFamily="2" charset="-122"/>
            </a:endParaRPr>
          </a:p>
        </p:txBody>
      </p:sp>
      <p:sp>
        <p:nvSpPr>
          <p:cNvPr id="6" name="文本框 5"/>
          <p:cNvSpPr txBox="1"/>
          <p:nvPr/>
        </p:nvSpPr>
        <p:spPr>
          <a:xfrm>
            <a:off x="385445" y="2670175"/>
            <a:ext cx="11099800" cy="34150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1．对公式         的理解由公式          知，某单摆做简谐运动(摆角小于</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5°)的周期只与其摆长l和当地的重力加速度g有关，而与振幅或摆球质量无关，故又叫做单摆的固有周期．</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(1)摆长l：实际的单摆摆球不可能是质点，所以摆长应是从悬点到摆球球心的长度，即       ，l</a:t>
            </a:r>
            <a:r>
              <a:rPr sz="2400" baseline="-25000">
                <a:latin typeface="宋体" panose="02010600030101010101" pitchFamily="2" charset="-122"/>
                <a:ea typeface="宋体" panose="02010600030101010101" pitchFamily="2" charset="-122"/>
                <a:cs typeface="宋体" panose="02010600030101010101" pitchFamily="2" charset="-122"/>
              </a:rPr>
              <a:t>1</a:t>
            </a:r>
            <a:r>
              <a:rPr sz="2400">
                <a:latin typeface="宋体" panose="02010600030101010101" pitchFamily="2" charset="-122"/>
                <a:ea typeface="宋体" panose="02010600030101010101" pitchFamily="2" charset="-122"/>
                <a:cs typeface="宋体" panose="02010600030101010101" pitchFamily="2" charset="-122"/>
              </a:rPr>
              <a:t>为摆线长，d为摆球直径．</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graphicFrame>
        <p:nvGraphicFramePr>
          <p:cNvPr id="5" name="对象 4">
            <a:hlinkClick r:id="" action="ppaction://ole?verb="/>
          </p:cNvPr>
          <p:cNvGraphicFramePr>
            <a:graphicFrameLocks noChangeAspect="1"/>
          </p:cNvGraphicFramePr>
          <p:nvPr/>
        </p:nvGraphicFramePr>
        <p:xfrm>
          <a:off x="1938020" y="2670175"/>
          <a:ext cx="1278890" cy="845185"/>
        </p:xfrm>
        <a:graphic>
          <a:graphicData uri="http://schemas.openxmlformats.org/presentationml/2006/ole">
            <mc:AlternateContent xmlns:mc="http://schemas.openxmlformats.org/markup-compatibility/2006">
              <mc:Choice xmlns:v="urn:schemas-microsoft-com:vml" Requires="v">
                <p:oleObj spid="_x0000_s1052" name="" r:id="rId1" imgW="711200" imgH="469900" progId="Equation.KSEE3">
                  <p:embed/>
                </p:oleObj>
              </mc:Choice>
              <mc:Fallback>
                <p:oleObj name="" r:id="rId1" imgW="711200" imgH="469900" progId="Equation.KSEE3">
                  <p:embed/>
                  <p:pic>
                    <p:nvPicPr>
                      <p:cNvPr id="0" name="OLE substitute image"/>
                      <p:cNvPicPr/>
                      <p:nvPr/>
                    </p:nvPicPr>
                    <p:blipFill>
                      <a:blip r:embed="rId2"/>
                      <a:stretch>
                        <a:fillRect/>
                      </a:stretch>
                    </p:blipFill>
                    <p:spPr>
                      <a:xfrm>
                        <a:off x="1938020" y="2670175"/>
                        <a:ext cx="1278890" cy="845185"/>
                      </a:xfrm>
                      <a:prstGeom prst="rect">
                        <a:avLst/>
                      </a:prstGeom>
                    </p:spPr>
                  </p:pic>
                </p:oleObj>
              </mc:Fallback>
            </mc:AlternateContent>
          </a:graphicData>
        </a:graphic>
      </p:graphicFrame>
      <p:graphicFrame>
        <p:nvGraphicFramePr>
          <p:cNvPr id="7" name="对象 6">
            <a:hlinkClick r:id="" action="ppaction://ole?verb="/>
          </p:cNvPr>
          <p:cNvGraphicFramePr>
            <a:graphicFrameLocks noChangeAspect="1"/>
          </p:cNvGraphicFramePr>
          <p:nvPr/>
        </p:nvGraphicFramePr>
        <p:xfrm>
          <a:off x="5160010" y="2670175"/>
          <a:ext cx="1278890" cy="845185"/>
        </p:xfrm>
        <a:graphic>
          <a:graphicData uri="http://schemas.openxmlformats.org/presentationml/2006/ole">
            <mc:AlternateContent xmlns:mc="http://schemas.openxmlformats.org/markup-compatibility/2006">
              <mc:Choice xmlns:v="urn:schemas-microsoft-com:vml" Requires="v">
                <p:oleObj spid="_x0000_s1053" name="" r:id="rId3" imgW="711200" imgH="469900" progId="Equation.KSEE3">
                  <p:embed/>
                </p:oleObj>
              </mc:Choice>
              <mc:Fallback>
                <p:oleObj name="" r:id="rId3" imgW="711200" imgH="469900" progId="Equation.KSEE3">
                  <p:embed/>
                  <p:pic>
                    <p:nvPicPr>
                      <p:cNvPr id="0" name="OLE substitute image"/>
                      <p:cNvPicPr/>
                      <p:nvPr/>
                    </p:nvPicPr>
                    <p:blipFill>
                      <a:blip r:embed="rId2"/>
                      <a:stretch>
                        <a:fillRect/>
                      </a:stretch>
                    </p:blipFill>
                    <p:spPr>
                      <a:xfrm>
                        <a:off x="5160010" y="2670175"/>
                        <a:ext cx="1278890" cy="845185"/>
                      </a:xfrm>
                      <a:prstGeom prst="rect">
                        <a:avLst/>
                      </a:prstGeom>
                    </p:spPr>
                  </p:pic>
                </p:oleObj>
              </mc:Fallback>
            </mc:AlternateContent>
          </a:graphicData>
        </a:graphic>
      </p:graphicFrame>
      <p:graphicFrame>
        <p:nvGraphicFramePr>
          <p:cNvPr id="3" name="对象 2">
            <a:hlinkClick r:id="" action="ppaction://ole?verb="/>
          </p:cNvPr>
          <p:cNvGraphicFramePr>
            <a:graphicFrameLocks noChangeAspect="1"/>
          </p:cNvGraphicFramePr>
          <p:nvPr/>
        </p:nvGraphicFramePr>
        <p:xfrm>
          <a:off x="1513205" y="5496560"/>
          <a:ext cx="873125" cy="588645"/>
        </p:xfrm>
        <a:graphic>
          <a:graphicData uri="http://schemas.openxmlformats.org/presentationml/2006/ole">
            <mc:AlternateContent xmlns:mc="http://schemas.openxmlformats.org/markup-compatibility/2006">
              <mc:Choice xmlns:v="urn:schemas-microsoft-com:vml" Requires="v">
                <p:oleObj spid="_x0000_s1054" name="" r:id="rId4" imgW="584200" imgH="393700" progId="Equation.KSEE3">
                  <p:embed/>
                </p:oleObj>
              </mc:Choice>
              <mc:Fallback>
                <p:oleObj name="" r:id="rId4" imgW="584200" imgH="393700" progId="Equation.KSEE3">
                  <p:embed/>
                  <p:pic>
                    <p:nvPicPr>
                      <p:cNvPr id="0" name="OLE substitute image"/>
                      <p:cNvPicPr/>
                      <p:nvPr/>
                    </p:nvPicPr>
                    <p:blipFill>
                      <a:blip r:embed="rId5"/>
                      <a:stretch>
                        <a:fillRect/>
                      </a:stretch>
                    </p:blipFill>
                    <p:spPr>
                      <a:xfrm>
                        <a:off x="1513205" y="5496560"/>
                        <a:ext cx="873125" cy="588645"/>
                      </a:xfrm>
                      <a:prstGeom prst="rect">
                        <a:avLst/>
                      </a:prstGeom>
                    </p:spPr>
                  </p:pic>
                </p:oleObj>
              </mc:Fallback>
            </mc:AlternateContent>
          </a:graphicData>
        </a:graphic>
      </p:graphicFrame>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8195" name="矩形 21507"/>
          <p:cNvSpPr/>
          <p:nvPr/>
        </p:nvSpPr>
        <p:spPr>
          <a:xfrm>
            <a:off x="316230" y="1905635"/>
            <a:ext cx="4163060" cy="460375"/>
          </a:xfrm>
          <a:prstGeom prst="rect">
            <a:avLst/>
          </a:prstGeom>
        </p:spPr>
        <p:style>
          <a:lnRef idx="1">
            <a:schemeClr val="accent2"/>
          </a:lnRef>
          <a:fillRef idx="2">
            <a:schemeClr val="accent2"/>
          </a:fillRef>
          <a:effectRef idx="1">
            <a:schemeClr val="accent2"/>
          </a:effectRef>
          <a:fontRef idx="minor">
            <a:schemeClr val="dk1"/>
          </a:fontRef>
        </p:style>
        <p:txBody>
          <a:bodyPr wrap="none" anchor="t">
            <a:spAutoFit/>
          </a:bodyPr>
          <a:lstStyle/>
          <a:p>
            <a:pPr algn="l"/>
            <a:r>
              <a:rPr lang="en-US" altLang="zh-CN" sz="2400" b="1">
                <a:solidFill>
                  <a:schemeClr val="tx1"/>
                </a:solidFill>
                <a:latin typeface="宋体" panose="02010600030101010101" pitchFamily="2" charset="-122"/>
                <a:ea typeface="宋体" panose="02010600030101010101" pitchFamily="2" charset="-122"/>
              </a:rPr>
              <a:t>3.</a:t>
            </a:r>
            <a:r>
              <a:rPr lang="zh-CN" altLang="en-US" sz="2400" b="1">
                <a:solidFill>
                  <a:schemeClr val="tx1"/>
                </a:solidFill>
                <a:latin typeface="宋体" panose="02010600030101010101" pitchFamily="2" charset="-122"/>
                <a:ea typeface="宋体" panose="02010600030101010101" pitchFamily="2" charset="-122"/>
              </a:rPr>
              <a:t>单摆周期公式的理解和应用</a:t>
            </a:r>
            <a:endParaRPr lang="zh-CN" altLang="en-US" sz="2400" b="1">
              <a:solidFill>
                <a:schemeClr val="tx1"/>
              </a:solidFill>
              <a:latin typeface="宋体" panose="02010600030101010101" pitchFamily="2" charset="-122"/>
              <a:ea typeface="宋体" panose="02010600030101010101" pitchFamily="2" charset="-122"/>
            </a:endParaRPr>
          </a:p>
        </p:txBody>
      </p:sp>
      <p:sp>
        <p:nvSpPr>
          <p:cNvPr id="6" name="文本框 5"/>
          <p:cNvSpPr txBox="1"/>
          <p:nvPr/>
        </p:nvSpPr>
        <p:spPr>
          <a:xfrm>
            <a:off x="735330" y="2573020"/>
            <a:ext cx="10721975" cy="34150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t">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(2)重力加速度g</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①若单摆系统只处在重力场中且处于静止状态，g由单摆所处的空间位置决定，即g＝   ，式中R为物体到地心的距离，M为地球的质量，g随所在地表的位置和高度的变化而变化．</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②在不同星球上M和R一般不同，g也不同，g＝9.8 m/s2只是在地球表面附近时的取值．</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graphicFrame>
        <p:nvGraphicFramePr>
          <p:cNvPr id="5" name="对象 4">
            <a:hlinkClick r:id="" action="ppaction://ole?verb="/>
          </p:cNvPr>
          <p:cNvGraphicFramePr>
            <a:graphicFrameLocks noChangeAspect="1"/>
          </p:cNvGraphicFramePr>
          <p:nvPr/>
        </p:nvGraphicFramePr>
        <p:xfrm>
          <a:off x="1626870" y="3880485"/>
          <a:ext cx="426720" cy="508635"/>
        </p:xfrm>
        <a:graphic>
          <a:graphicData uri="http://schemas.openxmlformats.org/presentationml/2006/ole">
            <mc:AlternateContent xmlns:mc="http://schemas.openxmlformats.org/markup-compatibility/2006">
              <mc:Choice xmlns:v="urn:schemas-microsoft-com:vml" Requires="v">
                <p:oleObj spid="_x0000_s1055" name="" r:id="rId1" imgW="330200" imgH="393700" progId="Equation.KSEE3">
                  <p:embed/>
                </p:oleObj>
              </mc:Choice>
              <mc:Fallback>
                <p:oleObj name="" r:id="rId1" imgW="330200" imgH="393700" progId="Equation.KSEE3">
                  <p:embed/>
                  <p:pic>
                    <p:nvPicPr>
                      <p:cNvPr id="0" name="OLE substitute image"/>
                      <p:cNvPicPr/>
                      <p:nvPr/>
                    </p:nvPicPr>
                    <p:blipFill>
                      <a:blip r:embed="rId2"/>
                      <a:stretch>
                        <a:fillRect/>
                      </a:stretch>
                    </p:blipFill>
                    <p:spPr>
                      <a:xfrm>
                        <a:off x="1626870" y="3880485"/>
                        <a:ext cx="426720" cy="508635"/>
                      </a:xfrm>
                      <a:prstGeom prst="rect">
                        <a:avLst/>
                      </a:prstGeom>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wipe(down)">
                                      <p:cBhvr>
                                        <p:cTn id="7" dur="500"/>
                                        <p:tgtEl>
                                          <p:spTgt spid="81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par>
                                <p:cTn id="13" presetID="2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ldLvl="0" animBg="1"/>
      <p:bldP spid="6"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
        <p:nvSpPr>
          <p:cNvPr id="3" name="文本框 2"/>
          <p:cNvSpPr txBox="1"/>
          <p:nvPr/>
        </p:nvSpPr>
        <p:spPr>
          <a:xfrm>
            <a:off x="492760" y="2240280"/>
            <a:ext cx="11356975" cy="4338320"/>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fontAlgn="auto">
              <a:lnSpc>
                <a:spcPct val="150000"/>
              </a:lnSpc>
              <a:buNone/>
            </a:pPr>
            <a:r>
              <a:rPr lang="en-US" sz="2400">
                <a:latin typeface="宋体" panose="02010600030101010101" pitchFamily="2" charset="-122"/>
                <a:ea typeface="宋体" panose="02010600030101010101" pitchFamily="2" charset="-122"/>
                <a:cs typeface="宋体" panose="02010600030101010101" pitchFamily="2" charset="-122"/>
                <a:sym typeface="+mn-ea"/>
              </a:rPr>
              <a:t>    </a:t>
            </a:r>
            <a:r>
              <a:rPr sz="2000">
                <a:latin typeface="宋体" panose="02010600030101010101" pitchFamily="2" charset="-122"/>
                <a:ea typeface="宋体" panose="02010600030101010101" pitchFamily="2" charset="-122"/>
                <a:cs typeface="宋体" panose="02010600030101010101" pitchFamily="2" charset="-122"/>
                <a:sym typeface="+mn-ea"/>
              </a:rPr>
              <a:t>在人类文明进步和科学技术发展的历史长河中，人类活动与时间测量的精度是密不可分的。很久很久以前，我们的祖先记录时间是利用天体的周期性运动。例如利用太阳和月亮相对自己的位置等来模糊地定义时间。</a:t>
            </a:r>
            <a:endParaRPr sz="20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buNone/>
            </a:pPr>
            <a:r>
              <a:rPr sz="2000">
                <a:latin typeface="宋体" panose="02010600030101010101" pitchFamily="2" charset="-122"/>
                <a:ea typeface="宋体" panose="02010600030101010101" pitchFamily="2" charset="-122"/>
                <a:cs typeface="宋体" panose="02010600030101010101" pitchFamily="2" charset="-122"/>
                <a:sym typeface="+mn-ea"/>
              </a:rPr>
              <a:t>    后来，人们从观察自然现象到逐渐发明了日晷、水钟、沙漏等人造计时装置，这标志着人造时钟开始出现（图 </a:t>
            </a:r>
            <a:r>
              <a:rPr lang="en-US" sz="2000">
                <a:latin typeface="宋体" panose="02010600030101010101" pitchFamily="2" charset="-122"/>
                <a:ea typeface="宋体" panose="02010600030101010101" pitchFamily="2" charset="-122"/>
                <a:cs typeface="宋体" panose="02010600030101010101" pitchFamily="2" charset="-122"/>
                <a:sym typeface="+mn-ea"/>
              </a:rPr>
              <a:t>1</a:t>
            </a:r>
            <a:r>
              <a:rPr sz="2000">
                <a:latin typeface="宋体" panose="02010600030101010101" pitchFamily="2" charset="-122"/>
                <a:ea typeface="宋体" panose="02010600030101010101" pitchFamily="2" charset="-122"/>
                <a:cs typeface="宋体" panose="02010600030101010101" pitchFamily="2" charset="-122"/>
                <a:sym typeface="+mn-ea"/>
              </a:rPr>
              <a:t>）</a:t>
            </a:r>
            <a:endParaRPr sz="20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buNone/>
            </a:pPr>
            <a:r>
              <a:rPr sz="2000">
                <a:latin typeface="宋体" panose="02010600030101010101" pitchFamily="2" charset="-122"/>
                <a:ea typeface="宋体" panose="02010600030101010101" pitchFamily="2" charset="-122"/>
                <a:cs typeface="宋体" panose="02010600030101010101" pitchFamily="2" charset="-122"/>
                <a:sym typeface="+mn-ea"/>
              </a:rPr>
              <a:t>    当钟摆等可长时间周期性运动的振荡器出现后，人们把能产生确定的振荡频率的装置，作为时间频率标准，并以此为基础发明了真正可持续运转的时钟。</a:t>
            </a:r>
            <a:endParaRPr sz="20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buNone/>
            </a:pPr>
            <a:r>
              <a:rPr sz="2000">
                <a:latin typeface="宋体" panose="02010600030101010101" pitchFamily="2" charset="-122"/>
                <a:ea typeface="宋体" panose="02010600030101010101" pitchFamily="2" charset="-122"/>
                <a:cs typeface="宋体" panose="02010600030101010101" pitchFamily="2" charset="-122"/>
                <a:sym typeface="+mn-ea"/>
              </a:rPr>
              <a:t>    从 20 世纪 30 年代开始，随着晶体振荡器的发明，小型化、低能耗的石英晶体钟表代替了机械钟，广泛应用在电子计时器和其他各种计时领域。</a:t>
            </a:r>
            <a:endParaRPr sz="20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文本框 3"/>
          <p:cNvSpPr txBox="1"/>
          <p:nvPr/>
        </p:nvSpPr>
        <p:spPr>
          <a:xfrm>
            <a:off x="856615" y="1614170"/>
            <a:ext cx="1407160" cy="460375"/>
          </a:xfrm>
          <a:prstGeom prst="rect">
            <a:avLst/>
          </a:prstGeom>
        </p:spPr>
        <p:style>
          <a:lnRef idx="2">
            <a:schemeClr val="accent3"/>
          </a:lnRef>
          <a:fillRef idx="1">
            <a:schemeClr val="lt1"/>
          </a:fillRef>
          <a:effectRef idx="0">
            <a:schemeClr val="accent3"/>
          </a:effectRef>
          <a:fontRef idx="minor">
            <a:schemeClr val="dk1"/>
          </a:fontRef>
        </p:style>
        <p:txBody>
          <a:bodyPr wrap="none" rtlCol="0" anchor="t">
            <a:spAutoFit/>
          </a:bodyPr>
          <a:lstStyle/>
          <a:p>
            <a:pPr algn="l"/>
            <a:r>
              <a:rPr lang="zh-CN" altLang="en-US" sz="2400" b="1">
                <a:latin typeface="宋体" panose="02010600030101010101" pitchFamily="2" charset="-122"/>
                <a:ea typeface="宋体" panose="02010600030101010101" pitchFamily="2" charset="-122"/>
                <a:sym typeface="+mn-ea"/>
              </a:rPr>
              <a:t>科学漫步</a:t>
            </a:r>
            <a:endParaRPr lang="zh-CN" altLang="en-US" sz="2400" b="1">
              <a:latin typeface="宋体" panose="02010600030101010101" pitchFamily="2" charset="-122"/>
              <a:ea typeface="宋体" panose="02010600030101010101" pitchFamily="2" charset="-122"/>
              <a:sym typeface="+mn-ea"/>
            </a:endParaRPr>
          </a:p>
        </p:txBody>
      </p:sp>
      <p:sp>
        <p:nvSpPr>
          <p:cNvPr id="2" name="文本框 1"/>
          <p:cNvSpPr txBox="1"/>
          <p:nvPr/>
        </p:nvSpPr>
        <p:spPr>
          <a:xfrm>
            <a:off x="4395470" y="1767840"/>
            <a:ext cx="2540000" cy="398780"/>
          </a:xfrm>
          <a:prstGeom prst="rect">
            <a:avLst/>
          </a:prstGeom>
          <a:noFill/>
        </p:spPr>
        <p:txBody>
          <a:bodyPr wrap="square" rtlCol="0" anchor="t">
            <a:spAutoFit/>
          </a:bodyPr>
          <a:lstStyle/>
          <a:p>
            <a:r>
              <a:rPr lang="zh-CN" altLang="en-US" sz="2000" b="1">
                <a:latin typeface="宋体" panose="02010600030101010101" pitchFamily="2" charset="-122"/>
                <a:ea typeface="宋体" panose="02010600030101010101" pitchFamily="2" charset="-122"/>
              </a:rPr>
              <a:t>从日晷到原子钟</a:t>
            </a:r>
            <a:endParaRPr lang="zh-CN" altLang="en-US" sz="2000" b="1">
              <a:latin typeface="宋体" panose="02010600030101010101" pitchFamily="2" charset="-122"/>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8" presetClass="entr" presetSubtype="12"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strips(downLeft)">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linds(horizontal)">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 grpId="0"/>
      <p:bldP spid="3"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
        <p:nvSpPr>
          <p:cNvPr id="3" name="文本框 2"/>
          <p:cNvSpPr txBox="1"/>
          <p:nvPr/>
        </p:nvSpPr>
        <p:spPr>
          <a:xfrm>
            <a:off x="492760" y="2473325"/>
            <a:ext cx="11356975" cy="3876675"/>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fontAlgn="auto">
              <a:lnSpc>
                <a:spcPct val="150000"/>
              </a:lnSpc>
              <a:buNone/>
            </a:pPr>
            <a:r>
              <a:rPr lang="en-US" sz="2400">
                <a:latin typeface="宋体" panose="02010600030101010101" pitchFamily="2" charset="-122"/>
                <a:ea typeface="宋体" panose="02010600030101010101" pitchFamily="2" charset="-122"/>
                <a:cs typeface="宋体" panose="02010600030101010101" pitchFamily="2" charset="-122"/>
                <a:sym typeface="+mn-ea"/>
              </a:rPr>
              <a:t>   </a:t>
            </a:r>
            <a:r>
              <a:rPr sz="2000">
                <a:latin typeface="宋体" panose="02010600030101010101" pitchFamily="2" charset="-122"/>
                <a:ea typeface="宋体" panose="02010600030101010101" pitchFamily="2" charset="-122"/>
                <a:cs typeface="宋体" panose="02010600030101010101" pitchFamily="2" charset="-122"/>
                <a:sym typeface="+mn-ea"/>
              </a:rPr>
              <a:t>    20 世纪 40 年代开始，科学家们利用原子超精细结构跃迁能级具有非常稳定的跃迁频率这一特点，发展出比晶体钟更高精度的原子钟。</a:t>
            </a:r>
            <a:endParaRPr sz="20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buNone/>
            </a:pPr>
            <a:r>
              <a:rPr sz="2000">
                <a:latin typeface="宋体" panose="02010600030101010101" pitchFamily="2" charset="-122"/>
                <a:ea typeface="宋体" panose="02010600030101010101" pitchFamily="2" charset="-122"/>
                <a:cs typeface="宋体" panose="02010600030101010101" pitchFamily="2" charset="-122"/>
                <a:sym typeface="+mn-ea"/>
              </a:rPr>
              <a:t>    随着激光冷却原子技术的发展，利用激光冷却的原子制造的冷原子钟（图 2）使时间测量的精度进一步提高。到目前为止，地面上精度最高的冷原子喷泉钟已经达到每 3 亿年只有 1 s 的误差，更高精度的冷原子光钟也在快速发展中。</a:t>
            </a:r>
            <a:endParaRPr sz="20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buNone/>
            </a:pPr>
            <a:r>
              <a:rPr sz="2000">
                <a:latin typeface="宋体" panose="02010600030101010101" pitchFamily="2" charset="-122"/>
                <a:ea typeface="宋体" panose="02010600030101010101" pitchFamily="2" charset="-122"/>
                <a:cs typeface="宋体" panose="02010600030101010101" pitchFamily="2" charset="-122"/>
                <a:sym typeface="+mn-ea"/>
              </a:rPr>
              <a:t>    近年来，科学家们将激光冷却原子技术与空间微重力环境相结合，有望在空间轨道上获得比地面上的线宽要窄一个数量级的原子钟谱线，从而进一步提高原子钟的精度，这将是原子钟发展史上又一个重大突破。</a:t>
            </a:r>
            <a:endParaRPr sz="20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文本框 3"/>
          <p:cNvSpPr txBox="1"/>
          <p:nvPr/>
        </p:nvSpPr>
        <p:spPr>
          <a:xfrm>
            <a:off x="856615" y="1614170"/>
            <a:ext cx="1407160" cy="460375"/>
          </a:xfrm>
          <a:prstGeom prst="rect">
            <a:avLst/>
          </a:prstGeom>
        </p:spPr>
        <p:style>
          <a:lnRef idx="2">
            <a:schemeClr val="accent3"/>
          </a:lnRef>
          <a:fillRef idx="1">
            <a:schemeClr val="lt1"/>
          </a:fillRef>
          <a:effectRef idx="0">
            <a:schemeClr val="accent3"/>
          </a:effectRef>
          <a:fontRef idx="minor">
            <a:schemeClr val="dk1"/>
          </a:fontRef>
        </p:style>
        <p:txBody>
          <a:bodyPr wrap="none" rtlCol="0" anchor="t">
            <a:spAutoFit/>
          </a:bodyPr>
          <a:lstStyle/>
          <a:p>
            <a:pPr algn="l"/>
            <a:r>
              <a:rPr lang="zh-CN" altLang="en-US" sz="2400" b="1">
                <a:latin typeface="宋体" panose="02010600030101010101" pitchFamily="2" charset="-122"/>
                <a:ea typeface="宋体" panose="02010600030101010101" pitchFamily="2" charset="-122"/>
                <a:sym typeface="+mn-ea"/>
              </a:rPr>
              <a:t>科学漫步</a:t>
            </a:r>
            <a:endParaRPr lang="zh-CN" altLang="en-US" sz="2400" b="1">
              <a:latin typeface="宋体" panose="02010600030101010101" pitchFamily="2" charset="-122"/>
              <a:ea typeface="宋体" panose="02010600030101010101" pitchFamily="2" charset="-122"/>
              <a:sym typeface="+mn-ea"/>
            </a:endParaRPr>
          </a:p>
        </p:txBody>
      </p:sp>
      <p:sp>
        <p:nvSpPr>
          <p:cNvPr id="2" name="文本框 1"/>
          <p:cNvSpPr txBox="1"/>
          <p:nvPr/>
        </p:nvSpPr>
        <p:spPr>
          <a:xfrm>
            <a:off x="4395470" y="2074545"/>
            <a:ext cx="2540000" cy="398780"/>
          </a:xfrm>
          <a:prstGeom prst="rect">
            <a:avLst/>
          </a:prstGeom>
          <a:noFill/>
        </p:spPr>
        <p:txBody>
          <a:bodyPr wrap="square" rtlCol="0" anchor="t">
            <a:spAutoFit/>
          </a:bodyPr>
          <a:lstStyle/>
          <a:p>
            <a:r>
              <a:rPr lang="zh-CN" altLang="en-US" sz="2000" b="1">
                <a:latin typeface="宋体" panose="02010600030101010101" pitchFamily="2" charset="-122"/>
                <a:ea typeface="宋体" panose="02010600030101010101" pitchFamily="2" charset="-122"/>
              </a:rPr>
              <a:t>从日晷到原子钟</a:t>
            </a:r>
            <a:endParaRPr lang="zh-CN" altLang="en-US" sz="2000" b="1">
              <a:latin typeface="宋体" panose="02010600030101010101" pitchFamily="2" charset="-122"/>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2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down)">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3" grpId="0" bldLvl="0" animBg="1"/>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二、单摆的周期    </a:t>
            </a:r>
            <a:endParaRPr lang="zh-CN" altLang="en-US" sz="3200" b="1">
              <a:latin typeface="黑体" panose="02010609060101010101" pitchFamily="49" charset="-122"/>
              <a:ea typeface="黑体" panose="02010609060101010101" pitchFamily="49" charset="-122"/>
            </a:endParaRPr>
          </a:p>
        </p:txBody>
      </p:sp>
      <p:sp>
        <p:nvSpPr>
          <p:cNvPr id="4" name="文本框 3"/>
          <p:cNvSpPr txBox="1"/>
          <p:nvPr/>
        </p:nvSpPr>
        <p:spPr>
          <a:xfrm>
            <a:off x="856615" y="1614170"/>
            <a:ext cx="1407160" cy="460375"/>
          </a:xfrm>
          <a:prstGeom prst="rect">
            <a:avLst/>
          </a:prstGeom>
        </p:spPr>
        <p:style>
          <a:lnRef idx="2">
            <a:schemeClr val="accent3"/>
          </a:lnRef>
          <a:fillRef idx="1">
            <a:schemeClr val="lt1"/>
          </a:fillRef>
          <a:effectRef idx="0">
            <a:schemeClr val="accent3"/>
          </a:effectRef>
          <a:fontRef idx="minor">
            <a:schemeClr val="dk1"/>
          </a:fontRef>
        </p:style>
        <p:txBody>
          <a:bodyPr wrap="none" rtlCol="0" anchor="t">
            <a:spAutoFit/>
          </a:bodyPr>
          <a:lstStyle/>
          <a:p>
            <a:pPr algn="l"/>
            <a:r>
              <a:rPr lang="zh-CN" altLang="en-US" sz="2400" b="1">
                <a:latin typeface="宋体" panose="02010600030101010101" pitchFamily="2" charset="-122"/>
                <a:ea typeface="宋体" panose="02010600030101010101" pitchFamily="2" charset="-122"/>
                <a:sym typeface="+mn-ea"/>
              </a:rPr>
              <a:t>科学漫步</a:t>
            </a:r>
            <a:endParaRPr lang="zh-CN" altLang="en-US" sz="2400" b="1">
              <a:latin typeface="宋体" panose="02010600030101010101" pitchFamily="2" charset="-122"/>
              <a:ea typeface="宋体" panose="02010600030101010101" pitchFamily="2" charset="-122"/>
              <a:sym typeface="+mn-ea"/>
            </a:endParaRPr>
          </a:p>
        </p:txBody>
      </p:sp>
      <p:sp>
        <p:nvSpPr>
          <p:cNvPr id="2" name="文本框 1"/>
          <p:cNvSpPr txBox="1"/>
          <p:nvPr/>
        </p:nvSpPr>
        <p:spPr>
          <a:xfrm>
            <a:off x="4395470" y="2074545"/>
            <a:ext cx="2540000" cy="398780"/>
          </a:xfrm>
          <a:prstGeom prst="rect">
            <a:avLst/>
          </a:prstGeom>
          <a:noFill/>
        </p:spPr>
        <p:txBody>
          <a:bodyPr wrap="square" rtlCol="0" anchor="t">
            <a:spAutoFit/>
          </a:bodyPr>
          <a:lstStyle/>
          <a:p>
            <a:r>
              <a:rPr lang="zh-CN" altLang="en-US" sz="2000" b="1">
                <a:latin typeface="宋体" panose="02010600030101010101" pitchFamily="2" charset="-122"/>
                <a:ea typeface="宋体" panose="02010600030101010101" pitchFamily="2" charset="-122"/>
              </a:rPr>
              <a:t>从日晷到原子钟</a:t>
            </a:r>
            <a:endParaRPr lang="zh-CN" altLang="en-US" sz="2000" b="1">
              <a:latin typeface="宋体" panose="02010600030101010101" pitchFamily="2" charset="-122"/>
              <a:ea typeface="宋体" panose="02010600030101010101" pitchFamily="2" charset="-122"/>
            </a:endParaRPr>
          </a:p>
        </p:txBody>
      </p:sp>
      <p:pic>
        <p:nvPicPr>
          <p:cNvPr id="5" name="图片 4" descr="[N{OU$DSE_FVH@V1R`6$$@S"/>
          <p:cNvPicPr>
            <a:picLocks noChangeAspect="1"/>
          </p:cNvPicPr>
          <p:nvPr/>
        </p:nvPicPr>
        <p:blipFill>
          <a:blip r:embed="rId1"/>
          <a:stretch>
            <a:fillRect/>
          </a:stretch>
        </p:blipFill>
        <p:spPr>
          <a:xfrm>
            <a:off x="6123940" y="2710180"/>
            <a:ext cx="4775200" cy="3093720"/>
          </a:xfrm>
          <a:prstGeom prst="rect">
            <a:avLst/>
          </a:prstGeom>
        </p:spPr>
      </p:pic>
      <p:sp>
        <p:nvSpPr>
          <p:cNvPr id="6" name="文本框 5"/>
          <p:cNvSpPr txBox="1"/>
          <p:nvPr/>
        </p:nvSpPr>
        <p:spPr>
          <a:xfrm>
            <a:off x="6845935" y="5951855"/>
            <a:ext cx="333121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我国制造的空间冷原子</a:t>
            </a:r>
            <a:r>
              <a:rPr lang="zh-CN" altLang="en-US"/>
              <a:t>钟</a:t>
            </a:r>
            <a:endParaRPr lang="zh-CN" altLang="en-US"/>
          </a:p>
        </p:txBody>
      </p:sp>
      <p:pic>
        <p:nvPicPr>
          <p:cNvPr id="7" name="图片 6" descr="src=http___img.coozhi.com_upload_image_201909_09170202-331.jpg&amp;refer=http___img.coozhi"/>
          <p:cNvPicPr>
            <a:picLocks noChangeAspect="1"/>
          </p:cNvPicPr>
          <p:nvPr/>
        </p:nvPicPr>
        <p:blipFill>
          <a:blip r:embed="rId2"/>
          <a:stretch>
            <a:fillRect/>
          </a:stretch>
        </p:blipFill>
        <p:spPr>
          <a:xfrm>
            <a:off x="856615" y="2710180"/>
            <a:ext cx="4569460" cy="3046730"/>
          </a:xfrm>
          <a:prstGeom prst="rect">
            <a:avLst/>
          </a:prstGeom>
        </p:spPr>
      </p:pic>
      <p:sp>
        <p:nvSpPr>
          <p:cNvPr id="8" name="文本框 7"/>
          <p:cNvSpPr txBox="1"/>
          <p:nvPr/>
        </p:nvSpPr>
        <p:spPr>
          <a:xfrm>
            <a:off x="2674620" y="6035675"/>
            <a:ext cx="1276350" cy="368300"/>
          </a:xfrm>
          <a:prstGeom prst="rect">
            <a:avLst/>
          </a:prstGeom>
          <a:noFill/>
        </p:spPr>
        <p:txBody>
          <a:bodyPr wrap="square" rtlCol="0" anchor="t">
            <a:spAutoFit/>
          </a:bodyPr>
          <a:lstStyle/>
          <a:p>
            <a:r>
              <a:rPr lang="zh-CN" altLang="en-US">
                <a:latin typeface="黑体" panose="02010609060101010101" pitchFamily="49" charset="-122"/>
                <a:ea typeface="黑体" panose="02010609060101010101" pitchFamily="49" charset="-122"/>
              </a:rPr>
              <a:t>日晷</a:t>
            </a:r>
            <a:endParaRPr lang="zh-CN" altLang="en-US">
              <a:latin typeface="黑体" panose="02010609060101010101" pitchFamily="49" charset="-122"/>
              <a:ea typeface="黑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8" presetClass="entr" presetSubtype="12"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strips(downLeft)">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linds(horizontal)">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7" presetClass="entr" presetSubtype="4"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0" fill="hold"/>
                                        <p:tgtEl>
                                          <p:spTgt spid="5"/>
                                        </p:tgtEl>
                                        <p:attrNameLst>
                                          <p:attrName>ppt_x</p:attrName>
                                        </p:attrNameLst>
                                      </p:cBhvr>
                                      <p:tavLst>
                                        <p:tav tm="0">
                                          <p:val>
                                            <p:strVal val="#ppt_x"/>
                                          </p:val>
                                        </p:tav>
                                        <p:tav tm="100000">
                                          <p:val>
                                            <p:strVal val="#ppt_x"/>
                                          </p:val>
                                        </p:tav>
                                      </p:tavLst>
                                    </p:anim>
                                    <p:anim calcmode="lin" valueType="num">
                                      <p:cBhvr additive="base">
                                        <p:cTn id="22"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strips(downLeft)">
                                      <p:cBhvr>
                                        <p:cTn id="3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 grpId="0"/>
      <p:bldP spid="8"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11277" name="Text Box 2"/>
          <p:cNvSpPr txBox="1">
            <a:spLocks noChangeArrowheads="1"/>
          </p:cNvSpPr>
          <p:nvPr/>
        </p:nvSpPr>
        <p:spPr bwMode="auto">
          <a:xfrm>
            <a:off x="268923" y="715645"/>
            <a:ext cx="3251200" cy="521970"/>
          </a:xfrm>
          <a:prstGeom prst="rect">
            <a:avLst/>
          </a:prstGeom>
          <a:noFill/>
          <a:ln w="28575">
            <a:solidFill>
              <a:srgbClr val="0000FF"/>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b="1">
                <a:solidFill>
                  <a:schemeClr val="tx1"/>
                </a:solidFill>
                <a:latin typeface="楷体_GB2312" pitchFamily="49" charset="-122"/>
                <a:ea typeface="宋体" panose="02010600030101010101" pitchFamily="2" charset="-122"/>
              </a:defRPr>
            </a:lvl1pPr>
            <a:lvl2pPr marL="742950" indent="-285750" eaLnBrk="0" hangingPunct="0">
              <a:defRPr sz="2400" b="1">
                <a:solidFill>
                  <a:schemeClr val="tx1"/>
                </a:solidFill>
                <a:latin typeface="楷体_GB2312" pitchFamily="49" charset="-122"/>
                <a:ea typeface="宋体" panose="02010600030101010101" pitchFamily="2" charset="-122"/>
              </a:defRPr>
            </a:lvl2pPr>
            <a:lvl3pPr marL="1143000" indent="-228600" eaLnBrk="0" hangingPunct="0">
              <a:defRPr sz="2400" b="1">
                <a:solidFill>
                  <a:schemeClr val="tx1"/>
                </a:solidFill>
                <a:latin typeface="楷体_GB2312" pitchFamily="49" charset="-122"/>
                <a:ea typeface="宋体" panose="02010600030101010101" pitchFamily="2" charset="-122"/>
              </a:defRPr>
            </a:lvl3pPr>
            <a:lvl4pPr marL="1600200" indent="-228600" eaLnBrk="0" hangingPunct="0">
              <a:defRPr sz="2400" b="1">
                <a:solidFill>
                  <a:schemeClr val="tx1"/>
                </a:solidFill>
                <a:latin typeface="楷体_GB2312" pitchFamily="49" charset="-122"/>
                <a:ea typeface="宋体" panose="02010600030101010101" pitchFamily="2" charset="-122"/>
              </a:defRPr>
            </a:lvl4pPr>
            <a:lvl5pPr marL="2057400" indent="-228600" eaLnBrk="0" hangingPunct="0">
              <a:defRPr sz="2400" b="1">
                <a:solidFill>
                  <a:schemeClr val="tx1"/>
                </a:solidFill>
                <a:latin typeface="楷体_GB2312" pitchFamily="49" charset="-122"/>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400" b="1">
                <a:solidFill>
                  <a:schemeClr val="tx1"/>
                </a:solidFill>
                <a:latin typeface="楷体_GB2312" pitchFamily="49" charset="-122"/>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400" b="1">
                <a:solidFill>
                  <a:schemeClr val="tx1"/>
                </a:solidFill>
                <a:latin typeface="楷体_GB2312" pitchFamily="49" charset="-122"/>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400" b="1">
                <a:solidFill>
                  <a:schemeClr val="tx1"/>
                </a:solidFill>
                <a:latin typeface="楷体_GB2312" pitchFamily="49" charset="-122"/>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400" b="1">
                <a:solidFill>
                  <a:schemeClr val="tx1"/>
                </a:solidFill>
                <a:latin typeface="楷体_GB2312" pitchFamily="49" charset="-122"/>
                <a:ea typeface="宋体" panose="02010600030101010101" pitchFamily="2" charset="-122"/>
              </a:defRPr>
            </a:lvl9pPr>
          </a:lstStyle>
          <a:p>
            <a:pPr algn="ctr" eaLnBrk="1" hangingPunct="1">
              <a:spcBef>
                <a:spcPct val="50000"/>
              </a:spcBef>
            </a:pPr>
            <a:r>
              <a:rPr lang="zh-CN" altLang="en-US" sz="2800">
                <a:solidFill>
                  <a:schemeClr val="tx1"/>
                </a:solidFill>
                <a:latin typeface="黑体" panose="02010609060101010101" pitchFamily="49" charset="-122"/>
                <a:ea typeface="黑体" panose="02010609060101010101" pitchFamily="49" charset="-122"/>
              </a:rPr>
              <a:t>课堂总结</a:t>
            </a:r>
            <a:endParaRPr lang="zh-CN" altLang="en-US" sz="2800">
              <a:solidFill>
                <a:schemeClr val="tx1"/>
              </a:solidFill>
              <a:latin typeface="黑体" panose="02010609060101010101" pitchFamily="49" charset="-122"/>
              <a:ea typeface="黑体" panose="02010609060101010101" pitchFamily="49" charset="-122"/>
            </a:endParaRPr>
          </a:p>
        </p:txBody>
      </p:sp>
      <p:pic>
        <p:nvPicPr>
          <p:cNvPr id="26626" name="矩形 2"/>
          <p:cNvPicPr>
            <a:picLocks noChangeArrowheads="1"/>
          </p:cNvPicPr>
          <p:nvPr/>
        </p:nvPicPr>
        <p:blipFill>
          <a:blip r:embed="rId1">
            <a:extLst>
              <a:ext uri="{28A0092B-C50C-407E-A947-70E740481C1C}">
                <a14:useLocalDpi xmlns:a14="http://schemas.microsoft.com/office/drawing/2010/main" val="0"/>
              </a:ext>
            </a:extLst>
          </a:blip>
          <a:stretch>
            <a:fillRect/>
          </a:stretch>
        </p:blipFill>
        <p:spPr bwMode="auto">
          <a:xfrm rot="21000000">
            <a:off x="114300" y="1137285"/>
            <a:ext cx="2112010" cy="1478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0" name="文本框 99"/>
          <p:cNvSpPr txBox="1"/>
          <p:nvPr/>
        </p:nvSpPr>
        <p:spPr>
          <a:xfrm>
            <a:off x="1268730" y="2458720"/>
            <a:ext cx="10006330" cy="341503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fontAlgn="auto">
              <a:lnSpc>
                <a:spcPct val="150000"/>
              </a:lnSpc>
              <a:buClr>
                <a:schemeClr val="hlink"/>
              </a:buClr>
              <a:buSzTx/>
              <a:buFont typeface="Wingdings" panose="05000000000000000000" pitchFamily="2" charset="2"/>
              <a:buNone/>
            </a:pPr>
            <a:r>
              <a:rPr lang="en-US" altLang="zh-CN" sz="2400" b="1">
                <a:latin typeface="宋体" panose="02010600030101010101" pitchFamily="2" charset="-122"/>
                <a:ea typeface="宋体" panose="02010600030101010101" pitchFamily="2" charset="-122"/>
                <a:cs typeface="宋体" panose="02010600030101010101" pitchFamily="2" charset="-122"/>
                <a:sym typeface="+mn-ea"/>
              </a:rPr>
              <a:t>1</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、单摆的理想化模型：在</a:t>
            </a:r>
            <a:r>
              <a:rPr lang="zh-CN" altLang="en-US" sz="2400" b="1">
                <a:solidFill>
                  <a:srgbClr val="FF3300"/>
                </a:solidFill>
                <a:latin typeface="宋体" panose="02010600030101010101" pitchFamily="2" charset="-122"/>
                <a:ea typeface="宋体" panose="02010600030101010101" pitchFamily="2" charset="-122"/>
                <a:cs typeface="宋体" panose="02010600030101010101" pitchFamily="2" charset="-122"/>
                <a:sym typeface="+mn-ea"/>
              </a:rPr>
              <a:t>细线</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的一端拴上一个</a:t>
            </a:r>
            <a:r>
              <a:rPr lang="zh-CN" altLang="en-US" sz="2400" b="1">
                <a:solidFill>
                  <a:srgbClr val="FF3300"/>
                </a:solidFill>
                <a:latin typeface="宋体" panose="02010600030101010101" pitchFamily="2" charset="-122"/>
                <a:ea typeface="宋体" panose="02010600030101010101" pitchFamily="2" charset="-122"/>
                <a:cs typeface="宋体" panose="02010600030101010101" pitchFamily="2" charset="-122"/>
                <a:sym typeface="+mn-ea"/>
              </a:rPr>
              <a:t>小球</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，另一端</a:t>
            </a:r>
            <a:r>
              <a:rPr lang="zh-CN" altLang="en-US" sz="2400" b="1">
                <a:solidFill>
                  <a:srgbClr val="FF3300"/>
                </a:solidFill>
                <a:latin typeface="宋体" panose="02010600030101010101" pitchFamily="2" charset="-122"/>
                <a:ea typeface="宋体" panose="02010600030101010101" pitchFamily="2" charset="-122"/>
                <a:cs typeface="宋体" panose="02010600030101010101" pitchFamily="2" charset="-122"/>
                <a:sym typeface="+mn-ea"/>
              </a:rPr>
              <a:t>固定</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在悬点上，如果线的</a:t>
            </a:r>
            <a:r>
              <a:rPr lang="zh-CN" altLang="en-US" sz="2400" b="1">
                <a:solidFill>
                  <a:srgbClr val="FF3300"/>
                </a:solidFill>
                <a:latin typeface="宋体" panose="02010600030101010101" pitchFamily="2" charset="-122"/>
                <a:ea typeface="宋体" panose="02010600030101010101" pitchFamily="2" charset="-122"/>
                <a:cs typeface="宋体" panose="02010600030101010101" pitchFamily="2" charset="-122"/>
                <a:sym typeface="+mn-ea"/>
              </a:rPr>
              <a:t>伸缩和质量可以忽略不计</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，球的</a:t>
            </a:r>
            <a:r>
              <a:rPr lang="zh-CN" altLang="en-US" sz="2400" b="1">
                <a:solidFill>
                  <a:srgbClr val="FF3300"/>
                </a:solidFill>
                <a:latin typeface="宋体" panose="02010600030101010101" pitchFamily="2" charset="-122"/>
                <a:ea typeface="宋体" panose="02010600030101010101" pitchFamily="2" charset="-122"/>
                <a:cs typeface="宋体" panose="02010600030101010101" pitchFamily="2" charset="-122"/>
                <a:sym typeface="+mn-ea"/>
              </a:rPr>
              <a:t>直径比线长短得多。</a:t>
            </a:r>
            <a:endParaRPr lang="zh-CN" altLang="en-US" sz="2400" b="1">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buClr>
                <a:schemeClr val="hlink"/>
              </a:buClr>
              <a:buSzTx/>
              <a:buFont typeface="Wingdings" panose="05000000000000000000" pitchFamily="2" charset="2"/>
              <a:buNone/>
            </a:pPr>
            <a:r>
              <a:rPr lang="en-US" altLang="zh-CN" sz="2400" b="1">
                <a:latin typeface="宋体" panose="02010600030101010101" pitchFamily="2" charset="-122"/>
                <a:ea typeface="宋体" panose="02010600030101010101" pitchFamily="2" charset="-122"/>
                <a:cs typeface="宋体" panose="02010600030101010101" pitchFamily="2" charset="-122"/>
                <a:sym typeface="+mn-ea"/>
              </a:rPr>
              <a:t>2</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、单摆运动的性质：</a:t>
            </a:r>
            <a:r>
              <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在摆角</a:t>
            </a:r>
            <a:r>
              <a:rPr lang="en-US" altLang="zh-CN" sz="2400" b="1">
                <a:solidFill>
                  <a:srgbClr val="FF3300"/>
                </a:solidFill>
                <a:latin typeface="宋体" panose="02010600030101010101" pitchFamily="2" charset="-122"/>
                <a:ea typeface="宋体" panose="02010600030101010101" pitchFamily="2" charset="-122"/>
                <a:cs typeface="宋体" panose="02010600030101010101" pitchFamily="2" charset="-122"/>
                <a:sym typeface="Symbol" panose="05050102010706020507" pitchFamily="18" charset="2"/>
              </a:rPr>
              <a:t> &lt; 10°</a:t>
            </a:r>
            <a:r>
              <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sym typeface="Symbol" panose="05050102010706020507" pitchFamily="18" charset="2"/>
              </a:rPr>
              <a:t>的条件下，单摆的振动可看作</a:t>
            </a:r>
            <a:r>
              <a:rPr lang="zh-CN" altLang="en-US" sz="2400" b="1">
                <a:solidFill>
                  <a:srgbClr val="FF3300"/>
                </a:solidFill>
                <a:latin typeface="宋体" panose="02010600030101010101" pitchFamily="2" charset="-122"/>
                <a:ea typeface="宋体" panose="02010600030101010101" pitchFamily="2" charset="-122"/>
                <a:cs typeface="宋体" panose="02010600030101010101" pitchFamily="2" charset="-122"/>
                <a:sym typeface="Symbol" panose="05050102010706020507" pitchFamily="18" charset="2"/>
              </a:rPr>
              <a:t>简谐振动</a:t>
            </a:r>
            <a:r>
              <a:rPr lang="zh-CN" altLang="en-US" sz="2400" b="1">
                <a:latin typeface="宋体" panose="02010600030101010101" pitchFamily="2" charset="-122"/>
                <a:ea typeface="宋体" panose="02010600030101010101" pitchFamily="2" charset="-122"/>
                <a:cs typeface="宋体" panose="02010600030101010101" pitchFamily="2" charset="-122"/>
                <a:sym typeface="Symbol" panose="05050102010706020507" pitchFamily="18" charset="2"/>
              </a:rPr>
              <a:t>。</a:t>
            </a:r>
            <a:endParaRPr lang="zh-CN" altLang="en-US" sz="2400" b="1">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buClr>
                <a:schemeClr val="hlink"/>
              </a:buClr>
              <a:buSzTx/>
              <a:buFont typeface="Wingdings" panose="05000000000000000000" pitchFamily="2" charset="2"/>
              <a:buNone/>
            </a:pPr>
            <a:r>
              <a:rPr lang="en-US" altLang="zh-CN" sz="2400" b="1">
                <a:latin typeface="宋体" panose="02010600030101010101" pitchFamily="2" charset="-122"/>
                <a:ea typeface="宋体" panose="02010600030101010101" pitchFamily="2" charset="-122"/>
                <a:cs typeface="宋体" panose="02010600030101010101" pitchFamily="2" charset="-122"/>
                <a:sym typeface="+mn-ea"/>
              </a:rPr>
              <a:t>3</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、单摆振动的周期公式</a:t>
            </a:r>
            <a:r>
              <a:rPr sz="2400">
                <a:latin typeface="宋体" panose="02010600030101010101" pitchFamily="2" charset="-122"/>
                <a:ea typeface="宋体" panose="02010600030101010101" pitchFamily="2" charset="-122"/>
                <a:cs typeface="宋体" panose="02010600030101010101" pitchFamily="2" charset="-122"/>
                <a:sym typeface="+mn-ea"/>
              </a:rPr>
              <a:t> </a:t>
            </a:r>
            <a:r>
              <a:rPr 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400" b="1">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buClr>
                <a:schemeClr val="hlink"/>
              </a:buClr>
              <a:buSzTx/>
              <a:buFont typeface="Wingdings" panose="05000000000000000000" pitchFamily="2" charset="2"/>
              <a:buNone/>
            </a:pPr>
            <a:r>
              <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单摆周期与</a:t>
            </a:r>
            <a:r>
              <a:rPr lang="zh-CN" altLang="en-US" sz="2400" b="1">
                <a:solidFill>
                  <a:srgbClr val="FF3300"/>
                </a:solidFill>
                <a:latin typeface="宋体" panose="02010600030101010101" pitchFamily="2" charset="-122"/>
                <a:ea typeface="宋体" panose="02010600030101010101" pitchFamily="2" charset="-122"/>
                <a:cs typeface="宋体" panose="02010600030101010101" pitchFamily="2" charset="-122"/>
                <a:sym typeface="+mn-ea"/>
              </a:rPr>
              <a:t>摆长</a:t>
            </a:r>
            <a:r>
              <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和</a:t>
            </a:r>
            <a:r>
              <a:rPr lang="zh-CN" altLang="en-US" sz="2400" b="1">
                <a:solidFill>
                  <a:srgbClr val="FF3300"/>
                </a:solidFill>
                <a:latin typeface="宋体" panose="02010600030101010101" pitchFamily="2" charset="-122"/>
                <a:ea typeface="宋体" panose="02010600030101010101" pitchFamily="2" charset="-122"/>
                <a:cs typeface="宋体" panose="02010600030101010101" pitchFamily="2" charset="-122"/>
                <a:sym typeface="+mn-ea"/>
              </a:rPr>
              <a:t>重力加速度</a:t>
            </a:r>
            <a:r>
              <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有关</a:t>
            </a:r>
            <a:r>
              <a:rPr lang="en-US" altLang="zh-CN" sz="2400"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与振幅和质量无关。</a:t>
            </a:r>
            <a:endParaRPr lang="zh-CN" altLang="en-US" sz="2400" b="1">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2" name="对象 1">
            <a:hlinkClick r:id="" action="ppaction://ole?verb="/>
          </p:cNvPr>
          <p:cNvGraphicFramePr>
            <a:graphicFrameLocks noChangeAspect="1"/>
          </p:cNvGraphicFramePr>
          <p:nvPr/>
        </p:nvGraphicFramePr>
        <p:xfrm>
          <a:off x="4869180" y="4650740"/>
          <a:ext cx="1196340" cy="790575"/>
        </p:xfrm>
        <a:graphic>
          <a:graphicData uri="http://schemas.openxmlformats.org/presentationml/2006/ole">
            <mc:AlternateContent xmlns:mc="http://schemas.openxmlformats.org/markup-compatibility/2006">
              <mc:Choice xmlns:v="urn:schemas-microsoft-com:vml" Requires="v">
                <p:oleObj spid="_x0000_s1056" name="" r:id="rId2" imgW="711200" imgH="469900" progId="Equation.KSEE3">
                  <p:embed/>
                </p:oleObj>
              </mc:Choice>
              <mc:Fallback>
                <p:oleObj name="" r:id="rId2" imgW="711200" imgH="469900" progId="Equation.KSEE3">
                  <p:embed/>
                  <p:pic>
                    <p:nvPicPr>
                      <p:cNvPr id="0" name="OLE substitute image"/>
                      <p:cNvPicPr/>
                      <p:nvPr/>
                    </p:nvPicPr>
                    <p:blipFill>
                      <a:blip r:embed="rId3"/>
                      <a:stretch>
                        <a:fillRect/>
                      </a:stretch>
                    </p:blipFill>
                    <p:spPr>
                      <a:xfrm>
                        <a:off x="4869180" y="4650740"/>
                        <a:ext cx="1196340" cy="790575"/>
                      </a:xfrm>
                      <a:prstGeom prst="rect">
                        <a:avLst/>
                      </a:prstGeom>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blinds(horizontal)">
                                      <p:cBhvr>
                                        <p:cTn id="7" dur="500"/>
                                        <p:tgtEl>
                                          <p:spTgt spid="2662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0"/>
                                        </p:tgtEl>
                                        <p:attrNameLst>
                                          <p:attrName>style.visibility</p:attrName>
                                        </p:attrNameLst>
                                      </p:cBhvr>
                                      <p:to>
                                        <p:strVal val="visible"/>
                                      </p:to>
                                    </p:set>
                                    <p:animEffect transition="in" filter="strips(downLeft)">
                                      <p:cBhvr>
                                        <p:cTn id="12" dur="500"/>
                                        <p:tgtEl>
                                          <p:spTgt spid="100"/>
                                        </p:tgtEl>
                                      </p:cBhvr>
                                    </p:animEffect>
                                  </p:childTnLst>
                                </p:cTn>
                              </p:par>
                              <p:par>
                                <p:cTn id="13" presetID="18" presetClass="entr" presetSubtype="12"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strips(downLeft)">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nvSpPr>
        <p:spPr>
          <a:xfrm>
            <a:off x="531495" y="1833245"/>
            <a:ext cx="10612755" cy="3969385"/>
          </a:xfrm>
          <a:prstGeom prst="rect">
            <a:avLst/>
          </a:prstGeom>
          <a:noFill/>
          <a:ln w="9525">
            <a:noFill/>
          </a:ln>
        </p:spPr>
        <p:txBody>
          <a:bodyPr wrap="square">
            <a:spAutoFit/>
          </a:bodyPr>
          <a:lstStyle/>
          <a:p>
            <a:pPr marL="0" lvl="0" indent="0" defTabSz="1171575" fontAlgn="auto">
              <a:lnSpc>
                <a:spcPct val="150000"/>
              </a:lnSpc>
            </a:pPr>
            <a:r>
              <a:rPr lang="zh-CN" sz="2400" b="1">
                <a:latin typeface="宋体" panose="02010600030101010101" pitchFamily="2" charset="-122"/>
                <a:ea typeface="宋体" panose="02010600030101010101" pitchFamily="2" charset="-122"/>
                <a:cs typeface="宋体" panose="02010600030101010101" pitchFamily="2" charset="-122"/>
              </a:rPr>
              <a:t>例</a:t>
            </a:r>
            <a:r>
              <a:rPr lang="en-US" altLang="zh-CN" sz="2400" b="1">
                <a:latin typeface="宋体" panose="02010600030101010101" pitchFamily="2" charset="-122"/>
                <a:ea typeface="宋体" panose="02010600030101010101" pitchFamily="2" charset="-122"/>
                <a:cs typeface="宋体" panose="02010600030101010101" pitchFamily="2" charset="-122"/>
              </a:rPr>
              <a:t>1</a:t>
            </a:r>
            <a:r>
              <a:rPr lang="zh-CN" altLang="en-US" sz="2400" b="1">
                <a:latin typeface="Times New Roman" panose="02020603050405020304" pitchFamily="18" charset="0"/>
                <a:ea typeface="宋体" panose="02010600030101010101" pitchFamily="2" charset="-122"/>
                <a:cs typeface="Times New Roman" panose="02020603050405020304" pitchFamily="18" charset="0"/>
              </a:rPr>
              <a:t>、（多选）</a:t>
            </a:r>
            <a:r>
              <a:rPr sz="2400" b="1">
                <a:latin typeface="Times New Roman" panose="02020603050405020304" pitchFamily="18" charset="0"/>
                <a:ea typeface="宋体" panose="02010600030101010101" pitchFamily="2" charset="-122"/>
                <a:cs typeface="Times New Roman" panose="02020603050405020304" pitchFamily="18" charset="0"/>
                <a:sym typeface="+mn-ea"/>
              </a:rPr>
              <a:t>关于单摆摆球在运动过程中的受力，下列结论正确的是(　　) </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sym typeface="+mn-ea"/>
              </a:rPr>
              <a:t>A．摆球受重力、摆线的张力作用</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sym typeface="+mn-ea"/>
              </a:rPr>
              <a:t>B．摆球的回复力最大时，向心力为零</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sym typeface="+mn-ea"/>
              </a:rPr>
              <a:t>C．摆球的回复力为零时，向心力最大</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sym typeface="+mn-ea"/>
              </a:rPr>
              <a:t>D．摆球的回复力最大时，摆线中的张力大小比摆球的重力大</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sym typeface="+mn-ea"/>
              </a:rPr>
              <a:t>E．摆球的向心力最大时，摆球的加速度方向沿摆球的运动方向</a:t>
            </a:r>
            <a:r>
              <a:rPr sz="2400" b="1">
                <a:latin typeface="Times New Roman" panose="02020603050405020304" pitchFamily="18" charset="0"/>
                <a:ea typeface="宋体" panose="02010600030101010101" pitchFamily="2" charset="-122"/>
                <a:cs typeface="Times New Roman" panose="02020603050405020304" pitchFamily="18" charset="0"/>
              </a:rPr>
              <a:t>　	</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2"/>
          <p:cNvSpPr txBox="1"/>
          <p:nvPr/>
        </p:nvSpPr>
        <p:spPr>
          <a:xfrm>
            <a:off x="9945370" y="2002790"/>
            <a:ext cx="1046480" cy="460375"/>
          </a:xfrm>
          <a:prstGeom prst="rect">
            <a:avLst/>
          </a:prstGeom>
          <a:noFill/>
        </p:spPr>
        <p:txBody>
          <a:bodyPr wrap="square" rtlCol="0">
            <a:spAutoFit/>
          </a:bodyPr>
          <a:lstStyle/>
          <a:p>
            <a:r>
              <a:rPr lang="en-US" altLang="zh-CN" sz="2400">
                <a:solidFill>
                  <a:srgbClr val="C00000"/>
                </a:solidFill>
                <a:latin typeface="Times New Roman" panose="02020603050405020304" pitchFamily="18" charset="0"/>
                <a:cs typeface="Times New Roman" panose="02020603050405020304" pitchFamily="18" charset="0"/>
              </a:rPr>
              <a:t>ABC</a:t>
            </a:r>
            <a:endParaRPr lang="en-US" altLang="zh-CN" sz="240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500" fill="hold">
                                          <p:stCondLst>
                                            <p:cond delay="0"/>
                                          </p:stCondLst>
                                        </p:cTn>
                                        <p:tgtEl>
                                          <p:spTgt spid="100"/>
                                        </p:tgtEl>
                                        <p:attrNameLst>
                                          <p:attrName>style.visibility</p:attrName>
                                        </p:attrNameLst>
                                      </p:cBhvr>
                                      <p:to>
                                        <p:strVal val="visible"/>
                                      </p:to>
                                    </p:set>
                                    <p:anim calcmode="lin" valueType="num">
                                      <p:cBhvr additive="base">
                                        <p:cTn id="7" dur="500" fill="hold"/>
                                        <p:tgtEl>
                                          <p:spTgt spid="100"/>
                                        </p:tgtEl>
                                        <p:attrNameLst>
                                          <p:attrName>ppt_x</p:attrName>
                                        </p:attrNameLst>
                                      </p:cBhvr>
                                      <p:tavLst>
                                        <p:tav tm="0">
                                          <p:val>
                                            <p:strVal val="#ppt_x"/>
                                          </p:val>
                                        </p:tav>
                                        <p:tav tm="100000">
                                          <p:val>
                                            <p:strVal val="#ppt_x"/>
                                          </p:val>
                                        </p:tav>
                                      </p:tavLst>
                                    </p:anim>
                                    <p:anim calcmode="lin" valueType="num">
                                      <p:cBhvr additive="base">
                                        <p:cTn id="8" dur="500" fill="hold"/>
                                        <p:tgtEl>
                                          <p:spTgt spid="10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nvSpPr>
        <p:spPr>
          <a:xfrm>
            <a:off x="258445" y="2022475"/>
            <a:ext cx="11502390" cy="2861310"/>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【答案】</a:t>
            </a: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ABC</a:t>
            </a:r>
            <a:endParaRPr 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a:p>
            <a:pPr marL="0" lvl="0" indent="0" defTabSz="1171575"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【解析】</a:t>
            </a: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单摆在运动过程中，摆球受重力和摆线的拉力，故A对；重力垂直于摆线的分力提供回复力．当回复力最大时，摆球在最大位移处，速度为零，向心力为零，则拉力小于重力，在平衡位置处，回复力为零，速度最大，向心力最大，摆球的加速度方向沿摆线指向悬点，故D、E错，B、C对．</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strips(downLeft)">
                                      <p:cBhvr>
                                        <p:cTn id="7"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27" name="Picture 3" descr="200210716402578011"/>
          <p:cNvPicPr>
            <a:picLocks noChangeAspect="1"/>
          </p:cNvPicPr>
          <p:nvPr/>
        </p:nvPicPr>
        <p:blipFill>
          <a:blip r:embed="rId1"/>
          <a:stretch>
            <a:fillRect/>
          </a:stretch>
        </p:blipFill>
        <p:spPr>
          <a:xfrm>
            <a:off x="594995" y="2490470"/>
            <a:ext cx="2896870" cy="2157095"/>
          </a:xfrm>
          <a:prstGeom prst="rect">
            <a:avLst/>
          </a:prstGeom>
          <a:noFill/>
          <a:ln w="9525">
            <a:noFill/>
          </a:ln>
        </p:spPr>
      </p:pic>
      <p:pic>
        <p:nvPicPr>
          <p:cNvPr id="103428" name="Picture 4" descr="20044792226734"/>
          <p:cNvPicPr>
            <a:picLocks noChangeAspect="1"/>
          </p:cNvPicPr>
          <p:nvPr/>
        </p:nvPicPr>
        <p:blipFill>
          <a:blip r:embed="rId2"/>
          <a:stretch>
            <a:fillRect/>
          </a:stretch>
        </p:blipFill>
        <p:spPr>
          <a:xfrm>
            <a:off x="7400290" y="3062605"/>
            <a:ext cx="3971290" cy="2929890"/>
          </a:xfrm>
          <a:prstGeom prst="rect">
            <a:avLst/>
          </a:prstGeom>
          <a:noFill/>
          <a:ln w="9525">
            <a:noFill/>
          </a:ln>
        </p:spPr>
      </p:pic>
      <p:pic>
        <p:nvPicPr>
          <p:cNvPr id="103429" name="Picture 5" descr="1-9"/>
          <p:cNvPicPr>
            <a:picLocks noChangeAspect="1"/>
          </p:cNvPicPr>
          <p:nvPr/>
        </p:nvPicPr>
        <p:blipFill>
          <a:blip r:embed="rId3"/>
          <a:stretch>
            <a:fillRect/>
          </a:stretch>
        </p:blipFill>
        <p:spPr>
          <a:xfrm>
            <a:off x="4342765" y="2061845"/>
            <a:ext cx="1848485" cy="4484370"/>
          </a:xfrm>
          <a:prstGeom prst="rect">
            <a:avLst/>
          </a:prstGeom>
          <a:noFill/>
          <a:ln w="9525">
            <a:noFill/>
          </a:ln>
        </p:spPr>
      </p:pic>
      <p:sp>
        <p:nvSpPr>
          <p:cNvPr id="103431" name="Oval 7"/>
          <p:cNvSpPr/>
          <p:nvPr/>
        </p:nvSpPr>
        <p:spPr>
          <a:xfrm>
            <a:off x="1260475" y="2061845"/>
            <a:ext cx="1066800" cy="6096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algn="ctr"/>
            <a:r>
              <a:rPr lang="zh-CN" altLang="en-US">
                <a:latin typeface="Verdana" panose="020B0604030504040204" pitchFamily="34" charset="0"/>
              </a:rPr>
              <a:t>风铃</a:t>
            </a:r>
            <a:endParaRPr lang="zh-CN" altLang="en-US">
              <a:latin typeface="Verdana" panose="020B0604030504040204" pitchFamily="34" charset="0"/>
            </a:endParaRPr>
          </a:p>
        </p:txBody>
      </p:sp>
      <p:sp>
        <p:nvSpPr>
          <p:cNvPr id="103432" name="Oval 8"/>
          <p:cNvSpPr/>
          <p:nvPr/>
        </p:nvSpPr>
        <p:spPr>
          <a:xfrm>
            <a:off x="8839200" y="4343400"/>
            <a:ext cx="914400" cy="5334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algn="ctr"/>
            <a:r>
              <a:rPr lang="zh-CN" altLang="en-US">
                <a:latin typeface="Verdana" panose="020B0604030504040204" pitchFamily="34" charset="0"/>
              </a:rPr>
              <a:t>吊灯</a:t>
            </a:r>
            <a:endParaRPr lang="zh-CN" altLang="en-US">
              <a:latin typeface="Verdana" panose="020B0604030504040204" pitchFamily="34" charset="0"/>
            </a:endParaRPr>
          </a:p>
        </p:txBody>
      </p:sp>
      <p:sp>
        <p:nvSpPr>
          <p:cNvPr id="103433" name="Oval 9"/>
          <p:cNvSpPr/>
          <p:nvPr/>
        </p:nvSpPr>
        <p:spPr>
          <a:xfrm>
            <a:off x="5562600" y="4114800"/>
            <a:ext cx="990600" cy="6096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algn="ctr"/>
            <a:r>
              <a:rPr lang="zh-CN" altLang="en-US">
                <a:latin typeface="Verdana" panose="020B0604030504040204" pitchFamily="34" charset="0"/>
              </a:rPr>
              <a:t>摆钟</a:t>
            </a:r>
            <a:endParaRPr lang="zh-CN" altLang="en-US">
              <a:latin typeface="Verdana" panose="020B0604030504040204" pitchFamily="34" charset="0"/>
            </a:endParaRPr>
          </a:p>
        </p:txBody>
      </p:sp>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课堂引入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pic>
        <p:nvPicPr>
          <p:cNvPr id="103434" name="New picture"/>
          <p:cNvPicPr/>
          <p:nvPr/>
        </p:nvPicPr>
        <p:blipFill>
          <a:blip r:embed="rId4"/>
          <a:stretch>
            <a:fillRect/>
          </a:stretch>
        </p:blipFill>
        <p:spPr>
          <a:xfrm>
            <a:off x="11671300" y="12598400"/>
            <a:ext cx="342900" cy="254000"/>
          </a:xfrm>
          <a:prstGeom prst="cube">
            <a:avLst/>
          </a:prstGeom>
        </p:spPr>
      </p:pic>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103427"/>
                                        </p:tgtEl>
                                        <p:attrNameLst>
                                          <p:attrName>style.visibility</p:attrName>
                                        </p:attrNameLst>
                                      </p:cBhvr>
                                      <p:to>
                                        <p:strVal val="visible"/>
                                      </p:to>
                                    </p:set>
                                    <p:animEffect transition="in" filter="slide(fromLeft)">
                                      <p:cBhvr>
                                        <p:cTn id="7" dur="500"/>
                                        <p:tgtEl>
                                          <p:spTgt spid="103427"/>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103431"/>
                                        </p:tgtEl>
                                        <p:attrNameLst>
                                          <p:attrName>style.visibility</p:attrName>
                                        </p:attrNameLst>
                                      </p:cBhvr>
                                      <p:to>
                                        <p:strVal val="visible"/>
                                      </p:to>
                                    </p:set>
                                    <p:animEffect transition="in" filter="slide(fromBottom)">
                                      <p:cBhvr>
                                        <p:cTn id="11" dur="500"/>
                                        <p:tgtEl>
                                          <p:spTgt spid="103431"/>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8" fill="hold" nodeType="clickEffect">
                                  <p:stCondLst>
                                    <p:cond delay="0"/>
                                  </p:stCondLst>
                                  <p:childTnLst>
                                    <p:set>
                                      <p:cBhvr>
                                        <p:cTn id="15" dur="1" fill="hold">
                                          <p:stCondLst>
                                            <p:cond delay="0"/>
                                          </p:stCondLst>
                                        </p:cTn>
                                        <p:tgtEl>
                                          <p:spTgt spid="103428"/>
                                        </p:tgtEl>
                                        <p:attrNameLst>
                                          <p:attrName>style.visibility</p:attrName>
                                        </p:attrNameLst>
                                      </p:cBhvr>
                                      <p:to>
                                        <p:strVal val="visible"/>
                                      </p:to>
                                    </p:set>
                                    <p:animEffect transition="in" filter="slide(fromLeft)">
                                      <p:cBhvr>
                                        <p:cTn id="16" dur="500"/>
                                        <p:tgtEl>
                                          <p:spTgt spid="103428"/>
                                        </p:tgtEl>
                                      </p:cBhvr>
                                    </p:animEffect>
                                  </p:childTnLst>
                                </p:cTn>
                              </p:par>
                            </p:childTnLst>
                          </p:cTn>
                        </p:par>
                        <p:par>
                          <p:cTn id="17" fill="hold">
                            <p:stCondLst>
                              <p:cond delay="500"/>
                            </p:stCondLst>
                            <p:childTnLst>
                              <p:par>
                                <p:cTn id="18" presetID="53" presetClass="entr" presetSubtype="16" fill="hold" grpId="0" nodeType="afterEffect">
                                  <p:stCondLst>
                                    <p:cond delay="0"/>
                                  </p:stCondLst>
                                  <p:childTnLst>
                                    <p:set>
                                      <p:cBhvr>
                                        <p:cTn id="19" dur="1" fill="hold">
                                          <p:stCondLst>
                                            <p:cond delay="0"/>
                                          </p:stCondLst>
                                        </p:cTn>
                                        <p:tgtEl>
                                          <p:spTgt spid="103432"/>
                                        </p:tgtEl>
                                        <p:attrNameLst>
                                          <p:attrName>style.visibility</p:attrName>
                                        </p:attrNameLst>
                                      </p:cBhvr>
                                      <p:to>
                                        <p:strVal val="visible"/>
                                      </p:to>
                                    </p:set>
                                    <p:anim calcmode="lin" valueType="num">
                                      <p:cBhvr>
                                        <p:cTn id="20" dur="500" fill="hold"/>
                                        <p:tgtEl>
                                          <p:spTgt spid="103432"/>
                                        </p:tgtEl>
                                        <p:attrNameLst>
                                          <p:attrName>ppt_w</p:attrName>
                                        </p:attrNameLst>
                                      </p:cBhvr>
                                      <p:tavLst>
                                        <p:tav tm="0">
                                          <p:val>
                                            <p:fltVal val="0"/>
                                          </p:val>
                                        </p:tav>
                                        <p:tav tm="100000">
                                          <p:val>
                                            <p:strVal val="#ppt_w"/>
                                          </p:val>
                                        </p:tav>
                                      </p:tavLst>
                                    </p:anim>
                                    <p:anim calcmode="lin" valueType="num">
                                      <p:cBhvr>
                                        <p:cTn id="21" dur="500" fill="hold"/>
                                        <p:tgtEl>
                                          <p:spTgt spid="103432"/>
                                        </p:tgtEl>
                                        <p:attrNameLst>
                                          <p:attrName>ppt_h</p:attrName>
                                        </p:attrNameLst>
                                      </p:cBhvr>
                                      <p:tavLst>
                                        <p:tav tm="0">
                                          <p:val>
                                            <p:fltVal val="0"/>
                                          </p:val>
                                        </p:tav>
                                        <p:tav tm="100000">
                                          <p:val>
                                            <p:strVal val="#ppt_h"/>
                                          </p:val>
                                        </p:tav>
                                      </p:tavLst>
                                    </p:anim>
                                    <p:animEffect transition="in" filter="fade">
                                      <p:cBhvr>
                                        <p:cTn id="22" dur="500"/>
                                        <p:tgtEl>
                                          <p:spTgt spid="103432"/>
                                        </p:tgtEl>
                                      </p:cBhvr>
                                    </p:animEffect>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nodeType="clickEffect">
                                  <p:stCondLst>
                                    <p:cond delay="0"/>
                                  </p:stCondLst>
                                  <p:childTnLst>
                                    <p:set>
                                      <p:cBhvr>
                                        <p:cTn id="26" dur="1" fill="hold">
                                          <p:stCondLst>
                                            <p:cond delay="0"/>
                                          </p:stCondLst>
                                        </p:cTn>
                                        <p:tgtEl>
                                          <p:spTgt spid="103429"/>
                                        </p:tgtEl>
                                        <p:attrNameLst>
                                          <p:attrName>style.visibility</p:attrName>
                                        </p:attrNameLst>
                                      </p:cBhvr>
                                      <p:to>
                                        <p:strVal val="visible"/>
                                      </p:to>
                                    </p:set>
                                    <p:anim calcmode="lin" valueType="num">
                                      <p:cBhvr>
                                        <p:cTn id="27" dur="500" fill="hold"/>
                                        <p:tgtEl>
                                          <p:spTgt spid="103429"/>
                                        </p:tgtEl>
                                        <p:attrNameLst>
                                          <p:attrName>ppt_w</p:attrName>
                                        </p:attrNameLst>
                                      </p:cBhvr>
                                      <p:tavLst>
                                        <p:tav tm="0">
                                          <p:val>
                                            <p:fltVal val="0"/>
                                          </p:val>
                                        </p:tav>
                                        <p:tav tm="100000">
                                          <p:val>
                                            <p:strVal val="#ppt_w"/>
                                          </p:val>
                                        </p:tav>
                                      </p:tavLst>
                                    </p:anim>
                                    <p:anim calcmode="lin" valueType="num">
                                      <p:cBhvr>
                                        <p:cTn id="28" dur="500" fill="hold"/>
                                        <p:tgtEl>
                                          <p:spTgt spid="103429"/>
                                        </p:tgtEl>
                                        <p:attrNameLst>
                                          <p:attrName>ppt_h</p:attrName>
                                        </p:attrNameLst>
                                      </p:cBhvr>
                                      <p:tavLst>
                                        <p:tav tm="0">
                                          <p:val>
                                            <p:strVal val="#ppt_h"/>
                                          </p:val>
                                        </p:tav>
                                        <p:tav tm="100000">
                                          <p:val>
                                            <p:strVal val="#ppt_h"/>
                                          </p:val>
                                        </p:tav>
                                      </p:tavLst>
                                    </p:anim>
                                  </p:childTnLst>
                                </p:cTn>
                              </p:par>
                            </p:childTnLst>
                          </p:cTn>
                        </p:par>
                        <p:par>
                          <p:cTn id="29" fill="hold">
                            <p:stCondLst>
                              <p:cond delay="500"/>
                            </p:stCondLst>
                            <p:childTnLst>
                              <p:par>
                                <p:cTn id="30" presetID="4" presetClass="entr" presetSubtype="16" fill="hold" grpId="0" nodeType="afterEffect">
                                  <p:stCondLst>
                                    <p:cond delay="0"/>
                                  </p:stCondLst>
                                  <p:childTnLst>
                                    <p:set>
                                      <p:cBhvr>
                                        <p:cTn id="31" dur="1" fill="hold">
                                          <p:stCondLst>
                                            <p:cond delay="0"/>
                                          </p:stCondLst>
                                        </p:cTn>
                                        <p:tgtEl>
                                          <p:spTgt spid="103433"/>
                                        </p:tgtEl>
                                        <p:attrNameLst>
                                          <p:attrName>style.visibility</p:attrName>
                                        </p:attrNameLst>
                                      </p:cBhvr>
                                      <p:to>
                                        <p:strVal val="visible"/>
                                      </p:to>
                                    </p:set>
                                    <p:animEffect transition="in" filter="box(in)">
                                      <p:cBhvr>
                                        <p:cTn id="32" dur="500"/>
                                        <p:tgtEl>
                                          <p:spTgt spid="103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31" grpId="0" bldLvl="0" animBg="1"/>
      <p:bldP spid="103432" grpId="0" bldLvl="0" animBg="1"/>
      <p:bldP spid="103433" grpId="0" bldLvl="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2"/>
          <p:cNvSpPr txBox="1"/>
          <p:nvPr/>
        </p:nvSpPr>
        <p:spPr>
          <a:xfrm>
            <a:off x="3124200" y="836084"/>
            <a:ext cx="309880" cy="460375"/>
          </a:xfrm>
          <a:prstGeom prst="rect">
            <a:avLst/>
          </a:prstGeom>
          <a:noFill/>
          <a:ln w="9525">
            <a:noFill/>
          </a:ln>
        </p:spPr>
        <p:txBody>
          <a:bodyPr wrap="none" anchor="t">
            <a:spAutoFit/>
          </a:bodyPr>
          <a:lstStyle/>
          <a:p>
            <a:endParaRPr lang="zh-CN" altLang="zh-CN" sz="2400">
              <a:latin typeface="Times New Roman" panose="02020603050405020304" pitchFamily="18" charset="0"/>
              <a:ea typeface="宋体" panose="02010600030101010101" pitchFamily="2" charset="-122"/>
            </a:endParaRPr>
          </a:p>
        </p:txBody>
      </p:sp>
      <p:sp>
        <p:nvSpPr>
          <p:cNvPr id="24625"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3" name="Rectangle 4"/>
          <p:cNvSpPr/>
          <p:nvPr/>
        </p:nvSpPr>
        <p:spPr>
          <a:xfrm>
            <a:off x="755650" y="1861820"/>
            <a:ext cx="10542270" cy="4484370"/>
          </a:xfrm>
          <a:prstGeom prst="rect">
            <a:avLst/>
          </a:prstGeom>
          <a:noFill/>
          <a:ln w="9525">
            <a:noFill/>
          </a:ln>
        </p:spPr>
        <p:txBody>
          <a:bodyPr anchor="t"/>
          <a:lstStyle/>
          <a:p>
            <a:pPr marL="0" lvl="0" indent="0" defTabSz="1171575" fontAlgn="auto">
              <a:lnSpc>
                <a:spcPct val="150000"/>
              </a:lnSpc>
            </a:pPr>
            <a:r>
              <a:rPr lang="zh-CN" altLang="en-US" sz="2400" b="1">
                <a:latin typeface="Times New Roman" panose="02020603050405020304" pitchFamily="18" charset="0"/>
                <a:ea typeface="宋体" panose="02010600030101010101" pitchFamily="2" charset="-122"/>
                <a:cs typeface="Times New Roman" panose="02020603050405020304" pitchFamily="18" charset="0"/>
              </a:rPr>
              <a:t>例</a:t>
            </a:r>
            <a:r>
              <a:rPr lang="en-US" altLang="zh-CN" sz="2400" b="1">
                <a:latin typeface="Times New Roman" panose="02020603050405020304" pitchFamily="18" charset="0"/>
                <a:ea typeface="宋体" panose="02010600030101010101" pitchFamily="2" charset="-122"/>
                <a:cs typeface="Times New Roman" panose="02020603050405020304" pitchFamily="18" charset="0"/>
              </a:rPr>
              <a:t>2</a:t>
            </a:r>
            <a:r>
              <a:rPr lang="zh-CN" altLang="en-US" sz="2400" b="1">
                <a:latin typeface="Times New Roman" panose="02020603050405020304" pitchFamily="18" charset="0"/>
                <a:ea typeface="宋体" panose="02010600030101010101" pitchFamily="2" charset="-122"/>
                <a:cs typeface="Times New Roman" panose="02020603050405020304" pitchFamily="18" charset="0"/>
              </a:rPr>
              <a:t>、</a:t>
            </a:r>
            <a:r>
              <a:rPr lang="en-US" altLang="zh-CN" sz="2400" b="1">
                <a:latin typeface="Times New Roman" panose="02020603050405020304" pitchFamily="18" charset="0"/>
                <a:ea typeface="宋体" panose="02010600030101010101" pitchFamily="2" charset="-122"/>
                <a:cs typeface="Times New Roman" panose="02020603050405020304" pitchFamily="18" charset="0"/>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rPr>
              <a:t>单选）</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有一个正在摆动的秒摆</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(T=2 s),</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若取摆球正从平衡位置向左运动时开始计时</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那么当</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t=1.6 s</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时</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以下对摆球的运动情况及回复力变化情况正确的是</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endPar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正在向左做减速运动</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回复力正在增大</a:t>
            </a:r>
            <a:endParaRPr lang="zh-CN" altLang="en-US"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正在向右做减速运动</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回复力正在增大</a:t>
            </a:r>
            <a:endParaRPr lang="zh-CN" altLang="en-US"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正在向右做加速运动</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回复力正在减小</a:t>
            </a:r>
            <a:endParaRPr lang="zh-CN" altLang="en-US"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D.</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正在向左做加速运动</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回复力正在减小</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sp>
        <p:nvSpPr>
          <p:cNvPr id="5" name="文本框 4"/>
          <p:cNvSpPr txBox="1"/>
          <p:nvPr/>
        </p:nvSpPr>
        <p:spPr>
          <a:xfrm>
            <a:off x="1285875" y="3108960"/>
            <a:ext cx="1141730" cy="460375"/>
          </a:xfrm>
          <a:prstGeom prst="rect">
            <a:avLst/>
          </a:prstGeom>
          <a:noFill/>
        </p:spPr>
        <p:txBody>
          <a:bodyPr wrap="square" rtlCol="0">
            <a:spAutoFit/>
          </a:bodyPr>
          <a:lstStyle/>
          <a:p>
            <a:r>
              <a:rPr lang="en-US" altLang="zh-CN" sz="2400">
                <a:solidFill>
                  <a:srgbClr val="C00000"/>
                </a:solidFill>
                <a:latin typeface="Times New Roman" panose="02020603050405020304" pitchFamily="18" charset="0"/>
                <a:cs typeface="Times New Roman" panose="02020603050405020304" pitchFamily="18" charset="0"/>
              </a:rPr>
              <a:t>D</a:t>
            </a:r>
            <a:endParaRPr lang="en-US" altLang="zh-CN" sz="240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nvSpPr>
        <p:spPr>
          <a:xfrm>
            <a:off x="258445" y="1649095"/>
            <a:ext cx="11502390" cy="2306955"/>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【答案】</a:t>
            </a: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D</a:t>
            </a:r>
            <a:endParaRPr 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a:p>
            <a:pPr marL="0" lvl="0" indent="0" defTabSz="1171575"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【解析】：</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秒摆的周期为</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T=2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取摆球正从平衡位置向左运动时开始计时</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当</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t=1.6 s</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时</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即   </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T&lt;t=1.6 s&lt;T,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说明摆球正从最右端向平衡位置做加速运动</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即向左做加速运动</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由于摆角在变小</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故</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F</a:t>
            </a:r>
            <a:r>
              <a:rPr lang="zh-CN" altLang="en-US" sz="2400" b="1" baseline="-30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回</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=mgsinθ</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也在变小</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错误</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,D</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正确</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选</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D</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endPar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graphicFrame>
        <p:nvGraphicFramePr>
          <p:cNvPr id="3" name="对象 2">
            <a:hlinkClick r:id="" action="ppaction://ole?verb="/>
          </p:cNvPr>
          <p:cNvGraphicFramePr>
            <a:graphicFrameLocks noChangeAspect="1"/>
          </p:cNvGraphicFramePr>
          <p:nvPr/>
        </p:nvGraphicFramePr>
        <p:xfrm>
          <a:off x="631190" y="2709545"/>
          <a:ext cx="263525" cy="680720"/>
        </p:xfrm>
        <a:graphic>
          <a:graphicData uri="http://schemas.openxmlformats.org/presentationml/2006/ole">
            <mc:AlternateContent xmlns:mc="http://schemas.openxmlformats.org/markup-compatibility/2006">
              <mc:Choice xmlns:v="urn:schemas-microsoft-com:vml" Requires="v">
                <p:oleObj spid="_x0000_s1057" name="" r:id="rId1" imgW="152400" imgH="393700" progId="Equation.KSEE3">
                  <p:embed/>
                </p:oleObj>
              </mc:Choice>
              <mc:Fallback>
                <p:oleObj name="" r:id="rId1" imgW="152400" imgH="393700" progId="Equation.KSEE3">
                  <p:embed/>
                  <p:pic>
                    <p:nvPicPr>
                      <p:cNvPr id="0" name="OLE substitute image"/>
                      <p:cNvPicPr/>
                      <p:nvPr/>
                    </p:nvPicPr>
                    <p:blipFill>
                      <a:blip r:embed="rId2"/>
                      <a:stretch>
                        <a:fillRect/>
                      </a:stretch>
                    </p:blipFill>
                    <p:spPr>
                      <a:xfrm>
                        <a:off x="631190" y="2709545"/>
                        <a:ext cx="263525" cy="680720"/>
                      </a:xfrm>
                      <a:prstGeom prst="rect">
                        <a:avLst/>
                      </a:prstGeom>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strips(downLeft)">
                                      <p:cBhvr>
                                        <p:cTn id="7" dur="500"/>
                                        <p:tgtEl>
                                          <p:spTgt spid="100"/>
                                        </p:tgtEl>
                                      </p:cBhvr>
                                    </p:animEffect>
                                  </p:childTnLst>
                                </p:cTn>
                              </p:par>
                              <p:par>
                                <p:cTn id="8" presetID="18" presetClass="entr" presetSubtype="12"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4" name="文本框 3"/>
          <p:cNvSpPr txBox="1"/>
          <p:nvPr/>
        </p:nvSpPr>
        <p:spPr>
          <a:xfrm>
            <a:off x="755015" y="1823085"/>
            <a:ext cx="10798810" cy="3969385"/>
          </a:xfrm>
          <a:prstGeom prst="rect">
            <a:avLst/>
          </a:prstGeom>
          <a:noFill/>
        </p:spPr>
        <p:txBody>
          <a:bodyPr wrap="square" rtlCol="0">
            <a:spAutoFit/>
          </a:bodyPr>
          <a:lstStyle/>
          <a:p>
            <a:pPr marL="0" lvl="0" indent="0" defTabSz="1171575" fontAlgn="auto">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例</a:t>
            </a:r>
            <a:r>
              <a:rPr lang="en-US" altLang="zh-CN" sz="2400" b="1">
                <a:latin typeface="宋体" panose="02010600030101010101" pitchFamily="2" charset="-122"/>
                <a:ea typeface="宋体" panose="02010600030101010101" pitchFamily="2" charset="-122"/>
                <a:cs typeface="宋体" panose="02010600030101010101" pitchFamily="2" charset="-122"/>
              </a:rPr>
              <a:t>3</a:t>
            </a:r>
            <a:r>
              <a:rPr lang="zh-CN" altLang="en-US" sz="2400" b="1">
                <a:latin typeface="宋体" panose="02010600030101010101" pitchFamily="2" charset="-122"/>
                <a:ea typeface="宋体" panose="02010600030101010101" pitchFamily="2" charset="-122"/>
                <a:cs typeface="宋体" panose="02010600030101010101" pitchFamily="2" charset="-122"/>
              </a:rPr>
              <a:t>、</a:t>
            </a:r>
            <a:r>
              <a:rPr lang="en-US" altLang="zh-CN" sz="2400" b="1">
                <a:latin typeface="宋体" panose="02010600030101010101" pitchFamily="2" charset="-122"/>
                <a:ea typeface="宋体" panose="02010600030101010101" pitchFamily="2" charset="-122"/>
                <a:cs typeface="宋体" panose="02010600030101010101" pitchFamily="2" charset="-122"/>
              </a:rPr>
              <a:t>(</a:t>
            </a:r>
            <a:r>
              <a:rPr lang="zh-CN" altLang="en-US" sz="2400" b="1">
                <a:latin typeface="宋体" panose="02010600030101010101" pitchFamily="2" charset="-122"/>
                <a:ea typeface="宋体" panose="02010600030101010101" pitchFamily="2" charset="-122"/>
                <a:cs typeface="宋体" panose="02010600030101010101" pitchFamily="2" charset="-122"/>
              </a:rPr>
              <a:t>单选）</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一个单摆在海平面上的振动周期是</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T</a:t>
            </a:r>
            <a:r>
              <a:rPr lang="en-US" altLang="zh-CN" sz="2400" b="1" baseline="-30000">
                <a:latin typeface="Times New Roman" panose="02020603050405020304" pitchFamily="18" charset="0"/>
                <a:ea typeface="宋体" panose="02010600030101010101" pitchFamily="2" charset="-122"/>
                <a:cs typeface="Times New Roman" panose="02020603050405020304" pitchFamily="18" charset="0"/>
                <a:sym typeface="+mn-ea"/>
              </a:rPr>
              <a:t>0</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把它拿到海拔高</a:t>
            </a:r>
            <a:endParaRPr lang="zh-CN" altLang="en-US"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度很高的山顶上</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该单摆的振动周期变为</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关于</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与</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T</a:t>
            </a:r>
            <a:r>
              <a:rPr lang="en-US" altLang="zh-CN" sz="2400" b="1" baseline="-30000">
                <a:latin typeface="Times New Roman" panose="02020603050405020304" pitchFamily="18" charset="0"/>
                <a:ea typeface="宋体" panose="02010600030101010101" pitchFamily="2" charset="-122"/>
                <a:cs typeface="Times New Roman" panose="02020603050405020304" pitchFamily="18" charset="0"/>
                <a:sym typeface="+mn-ea"/>
              </a:rPr>
              <a:t>0</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的大小关系</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下列说法中正</a:t>
            </a:r>
            <a:endParaRPr lang="zh-CN" altLang="en-US"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确的是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A.T =T</a:t>
            </a:r>
            <a:r>
              <a:rPr lang="en-US" altLang="zh-CN" sz="2400" b="1" baseline="-30000">
                <a:latin typeface="Times New Roman" panose="02020603050405020304" pitchFamily="18" charset="0"/>
                <a:ea typeface="宋体" panose="02010600030101010101" pitchFamily="2" charset="-122"/>
                <a:cs typeface="Times New Roman" panose="02020603050405020304" pitchFamily="18" charset="0"/>
                <a:sym typeface="+mn-ea"/>
              </a:rPr>
              <a:t>0</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B.T &gt;T</a:t>
            </a:r>
            <a:r>
              <a:rPr lang="en-US" altLang="zh-CN" sz="2400" b="1" baseline="-30000">
                <a:latin typeface="Times New Roman" panose="02020603050405020304" pitchFamily="18" charset="0"/>
                <a:ea typeface="宋体" panose="02010600030101010101" pitchFamily="2" charset="-122"/>
                <a:cs typeface="Times New Roman" panose="02020603050405020304" pitchFamily="18" charset="0"/>
                <a:sym typeface="+mn-ea"/>
              </a:rPr>
              <a:t>0</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C.T &lt;T</a:t>
            </a:r>
            <a:r>
              <a:rPr lang="en-US" altLang="zh-CN" sz="2400" b="1" baseline="-30000">
                <a:latin typeface="Times New Roman" panose="02020603050405020304" pitchFamily="18" charset="0"/>
                <a:ea typeface="宋体" panose="02010600030101010101" pitchFamily="2" charset="-122"/>
                <a:cs typeface="Times New Roman" panose="02020603050405020304" pitchFamily="18" charset="0"/>
                <a:sym typeface="+mn-ea"/>
              </a:rPr>
              <a:t>0</a:t>
            </a:r>
            <a:endParaRPr lang="en-US" altLang="zh-CN" sz="2400" b="1">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fontAlgn="auto">
              <a:lnSpc>
                <a:spcPct val="150000"/>
              </a:lnSpc>
            </a:pP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D.</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无法比较</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T</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与</a:t>
            </a:r>
            <a:r>
              <a:rPr lang="en-US" altLang="zh-CN" sz="2400" b="1">
                <a:latin typeface="Times New Roman" panose="02020603050405020304" pitchFamily="18" charset="0"/>
                <a:ea typeface="宋体" panose="02010600030101010101" pitchFamily="2" charset="-122"/>
                <a:cs typeface="Times New Roman" panose="02020603050405020304" pitchFamily="18" charset="0"/>
                <a:sym typeface="+mn-ea"/>
              </a:rPr>
              <a:t>T</a:t>
            </a:r>
            <a:r>
              <a:rPr lang="en-US" altLang="zh-CN" sz="2400" b="1" baseline="-30000">
                <a:latin typeface="Times New Roman" panose="02020603050405020304" pitchFamily="18" charset="0"/>
                <a:ea typeface="宋体" panose="02010600030101010101" pitchFamily="2" charset="-122"/>
                <a:cs typeface="Times New Roman" panose="02020603050405020304" pitchFamily="18" charset="0"/>
                <a:sym typeface="+mn-ea"/>
              </a:rPr>
              <a:t>0</a:t>
            </a:r>
            <a:r>
              <a:rPr lang="zh-CN" altLang="en-US" sz="2400" b="1">
                <a:latin typeface="Times New Roman" panose="02020603050405020304" pitchFamily="18" charset="0"/>
                <a:ea typeface="宋体" panose="02010600030101010101" pitchFamily="2" charset="-122"/>
                <a:cs typeface="Times New Roman" panose="02020603050405020304" pitchFamily="18" charset="0"/>
                <a:sym typeface="+mn-ea"/>
              </a:rPr>
              <a:t>的大小关系</a:t>
            </a:r>
            <a:endParaRPr sz="2400" b="1">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3" name="文本框 2"/>
          <p:cNvSpPr txBox="1"/>
          <p:nvPr/>
        </p:nvSpPr>
        <p:spPr>
          <a:xfrm>
            <a:off x="2248535" y="3090545"/>
            <a:ext cx="665480" cy="460375"/>
          </a:xfrm>
          <a:prstGeom prst="rect">
            <a:avLst/>
          </a:prstGeom>
          <a:noFill/>
        </p:spPr>
        <p:txBody>
          <a:bodyPr wrap="square" rtlCol="0">
            <a:spAutoFit/>
          </a:bodyPr>
          <a:lstStyle/>
          <a:p>
            <a:r>
              <a:rPr lang="en-US" sz="2400">
                <a:solidFill>
                  <a:srgbClr val="C00000"/>
                </a:solidFill>
                <a:latin typeface="Times New Roman" panose="02020603050405020304" pitchFamily="18" charset="0"/>
                <a:cs typeface="Times New Roman" panose="02020603050405020304" pitchFamily="18" charset="0"/>
                <a:sym typeface="+mn-ea"/>
              </a:rPr>
              <a:t>B</a:t>
            </a:r>
            <a:endParaRPr lang="en-US" sz="2400">
              <a:solidFill>
                <a:srgbClr val="C00000"/>
              </a:solidFill>
              <a:latin typeface="Times New Roman" panose="02020603050405020304" pitchFamily="18" charset="0"/>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Text Box 2"/>
          <p:cNvSpPr txBox="1"/>
          <p:nvPr/>
        </p:nvSpPr>
        <p:spPr>
          <a:xfrm>
            <a:off x="755650" y="673735"/>
            <a:ext cx="3128010"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a:latin typeface="黑体" panose="02010609060101010101" pitchFamily="49" charset="-122"/>
                <a:ea typeface="黑体" panose="02010609060101010101" pitchFamily="49" charset="-122"/>
                <a:sym typeface="+mn-ea"/>
              </a:rPr>
              <a:t>随堂练习</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
        <p:nvSpPr>
          <p:cNvPr id="100" name="文本框 99"/>
          <p:cNvSpPr txBox="1"/>
          <p:nvPr/>
        </p:nvSpPr>
        <p:spPr>
          <a:xfrm>
            <a:off x="143510" y="1605915"/>
            <a:ext cx="11502390" cy="1826260"/>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【答案】</a:t>
            </a: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AD</a:t>
            </a:r>
            <a:endParaRPr lang="en-US" altLang="zh-CN"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a:p>
            <a:pPr marL="0" lvl="0" indent="0" defTabSz="1171575" eaLnBrk="1" hangingPunct="1">
              <a:lnSpc>
                <a:spcPct val="16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【解析】：</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单摆的周期公式</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T=2π       ,</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其放在高度很高的山顶上</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重力加速度</a:t>
            </a:r>
            <a:endPar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endParaRPr>
          </a:p>
          <a:p>
            <a:pPr marL="0" lvl="0" indent="0" defTabSz="1171575" eaLnBrk="1" hangingPunct="1">
              <a:lnSpc>
                <a:spcPct val="160000"/>
              </a:lnSpc>
            </a:pP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变小</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其振动周期一定变大</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即</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T&gt;T</a:t>
            </a:r>
            <a:r>
              <a:rPr lang="en-US" altLang="zh-CN" sz="2400" b="1" baseline="-30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故</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C</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D</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错误</a:t>
            </a:r>
            <a:r>
              <a:rPr lang="en-US" alt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,B</a:t>
            </a:r>
            <a:r>
              <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正确。</a:t>
            </a:r>
            <a:endParaRPr lang="zh-CN" altLang="en-US"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graphicFrame>
        <p:nvGraphicFramePr>
          <p:cNvPr id="3" name="对象 2">
            <a:hlinkClick r:id="" action="ppaction://ole?verb="/>
          </p:cNvPr>
          <p:cNvGraphicFramePr>
            <a:graphicFrameLocks noChangeAspect="1"/>
          </p:cNvGraphicFramePr>
          <p:nvPr/>
        </p:nvGraphicFramePr>
        <p:xfrm>
          <a:off x="4612005" y="2205355"/>
          <a:ext cx="473075" cy="795655"/>
        </p:xfrm>
        <a:graphic>
          <a:graphicData uri="http://schemas.openxmlformats.org/presentationml/2006/ole">
            <mc:AlternateContent xmlns:mc="http://schemas.openxmlformats.org/markup-compatibility/2006">
              <mc:Choice xmlns:v="urn:schemas-microsoft-com:vml" Requires="v">
                <p:oleObj spid="_x0000_s1058" name="" r:id="rId1" imgW="279400" imgH="469900" progId="Equation.KSEE3">
                  <p:embed/>
                </p:oleObj>
              </mc:Choice>
              <mc:Fallback>
                <p:oleObj name="" r:id="rId1" imgW="279400" imgH="469900" progId="Equation.KSEE3">
                  <p:embed/>
                  <p:pic>
                    <p:nvPicPr>
                      <p:cNvPr id="0" name="OLE substitute image"/>
                      <p:cNvPicPr/>
                      <p:nvPr/>
                    </p:nvPicPr>
                    <p:blipFill>
                      <a:blip r:embed="rId2"/>
                      <a:stretch>
                        <a:fillRect/>
                      </a:stretch>
                    </p:blipFill>
                    <p:spPr>
                      <a:xfrm>
                        <a:off x="4612005" y="2205355"/>
                        <a:ext cx="473075" cy="795655"/>
                      </a:xfrm>
                      <a:prstGeom prst="rect">
                        <a:avLst/>
                      </a:prstGeom>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blinds(horizontal)">
                                      <p:cBhvr>
                                        <p:cTn id="7" dur="500"/>
                                        <p:tgtEl>
                                          <p:spTgt spid="100"/>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399780" y="193040"/>
            <a:ext cx="3397250" cy="368300"/>
          </a:xfrm>
          <a:prstGeom prst="rect">
            <a:avLst/>
          </a:prstGeom>
          <a:noFill/>
        </p:spPr>
        <p:txBody>
          <a:bodyPr wrap="square" rtlCol="0">
            <a:spAutoFit/>
          </a:bodyPr>
          <a:lstStyle/>
          <a:p>
            <a:r>
              <a:rPr lang="zh-CN" altLang="en-US" b="1">
                <a:solidFill>
                  <a:schemeClr val="accent1"/>
                </a:solidFill>
              </a:rPr>
              <a:t>人教版</a:t>
            </a:r>
            <a:r>
              <a:rPr lang="en-US" altLang="zh-CN" b="1">
                <a:solidFill>
                  <a:schemeClr val="accent1"/>
                </a:solidFill>
                <a:sym typeface="+mn-ea"/>
              </a:rPr>
              <a:t>2019</a:t>
            </a:r>
            <a:r>
              <a:rPr lang="zh-CN" altLang="en-US" b="1">
                <a:solidFill>
                  <a:schemeClr val="accent1"/>
                </a:solidFill>
              </a:rPr>
              <a:t>选择性必修第一册</a:t>
            </a:r>
            <a:endParaRPr lang="zh-CN" altLang="en-US" b="1">
              <a:solidFill>
                <a:schemeClr val="accent1"/>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 name="文本框 2"/>
          <p:cNvSpPr txBox="1"/>
          <p:nvPr/>
        </p:nvSpPr>
        <p:spPr>
          <a:xfrm>
            <a:off x="1727200" y="1136651"/>
            <a:ext cx="10452100" cy="590550"/>
          </a:xfrm>
          <a:prstGeom prst="rect">
            <a:avLst/>
          </a:prstGeom>
          <a:noFill/>
        </p:spPr>
        <p:txBody>
          <a:bodyPr lIns="0" tIns="0" rIns="0" bIns="0" rtlCol="0">
            <a:spAutoFit/>
          </a:bodyPr>
          <a:lstStyle/>
          <a:p>
            <a:pPr marL="0" marR="0" lvl="0" indent="0" algn="l" fontAlgn="base">
              <a:lnSpc>
                <a:spcPct val="125000"/>
              </a:lnSpc>
            </a:pPr>
            <a:r>
              <a:rPr lang="en-US" sz="3065" u="none" spc="0">
                <a:solidFill>
                  <a:srgbClr val="FFFFFF">
                    <a:alpha val="100000"/>
                  </a:srgbClr>
                </a:solidFill>
                <a:latin typeface="微软雅黑" panose="020B0503020204020204" charset="-122"/>
              </a:rPr>
              <a:t>掌握简谐运动振幅的物理意义。 </a:t>
            </a:r>
            <a:endParaRPr lang="en-US" sz="3065" u="none" spc="0">
              <a:solidFill>
                <a:srgbClr val="FFFFFF">
                  <a:alpha val="100000"/>
                </a:srgbClr>
              </a:solidFill>
              <a:latin typeface="微软雅黑" panose="020B0503020204020204" charset="-122"/>
            </a:endParaRPr>
          </a:p>
        </p:txBody>
      </p:sp>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课堂引入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12" name="标题 1"/>
          <p:cNvSpPr txBox="1"/>
          <p:nvPr/>
        </p:nvSpPr>
        <p:spPr>
          <a:xfrm>
            <a:off x="576580" y="1669415"/>
            <a:ext cx="965835" cy="383540"/>
          </a:xfrm>
          <a:prstGeom prst="rect">
            <a:avLst/>
          </a:prstGeom>
        </p:spPr>
        <p:style>
          <a:lnRef idx="2">
            <a:schemeClr val="accent3"/>
          </a:lnRef>
          <a:fillRef idx="1">
            <a:schemeClr val="lt1"/>
          </a:fillRef>
          <a:effectRef idx="0">
            <a:schemeClr val="accent3"/>
          </a:effectRef>
          <a:fontRef idx="minor">
            <a:schemeClr val="dk1"/>
          </a:fontRef>
        </p:style>
        <p:txBody>
          <a:bodyPr/>
          <a:lstStyle/>
          <a:p>
            <a:pPr marL="0" marR="0" lvl="0" indent="0" defTabSz="914400" rtl="0" eaLnBrk="1" fontAlgn="auto" latinLnBrk="0" hangingPunct="1">
              <a:lnSpc>
                <a:spcPct val="90000"/>
              </a:lnSpc>
              <a:spcBef>
                <a:spcPct val="0"/>
              </a:spcBef>
              <a:spcAft>
                <a:spcPct val="0"/>
              </a:spcAft>
              <a:buClrTx/>
              <a:buSzTx/>
              <a:buFontTx/>
              <a:buNone/>
              <a:defRPr/>
            </a:pPr>
            <a:r>
              <a:rPr lang="zh-CN" altLang="zh-CN" sz="2400" kern="100">
                <a:effectLst/>
                <a:ea typeface="黑体" panose="02010609060101010101" pitchFamily="49" charset="-122"/>
                <a:cs typeface="Times New Roman" panose="02020603050405020304"/>
                <a:sym typeface="+mn-ea"/>
              </a:rPr>
              <a:t>单摆</a:t>
            </a:r>
            <a:r>
              <a:rPr kumimoji="0" lang="zh-CN" altLang="en-US" sz="2400" b="1" i="0" u="none" strike="noStrike" kern="1200" cap="all" spc="0" normalizeH="0" baseline="0" noProof="0" smtClean="0">
                <a:ln>
                  <a:noFill/>
                </a:ln>
                <a:solidFill>
                  <a:schemeClr val="tx1"/>
                </a:solidFill>
                <a:effectLst/>
                <a:uLnTx/>
                <a:uFillTx/>
                <a:latin typeface="宋体" panose="02010600030101010101" pitchFamily="2" charset="-122"/>
                <a:ea typeface="宋体" panose="02010600030101010101" pitchFamily="2" charset="-122"/>
                <a:cs typeface="+mj-cs"/>
              </a:rPr>
              <a:t>：</a:t>
            </a:r>
            <a:endParaRPr kumimoji="0" lang="zh-CN" altLang="en-US" sz="2400" b="1" i="0" u="none" strike="noStrike" kern="1200" cap="all" spc="0" normalizeH="0" baseline="0" noProof="0">
              <a:ln>
                <a:noFill/>
              </a:ln>
              <a:solidFill>
                <a:schemeClr val="tx1"/>
              </a:solidFill>
              <a:effectLst/>
              <a:uLnTx/>
              <a:uFillTx/>
              <a:latin typeface="宋体" panose="02010600030101010101" pitchFamily="2" charset="-122"/>
              <a:ea typeface="宋体" panose="02010600030101010101" pitchFamily="2" charset="-122"/>
              <a:cs typeface="+mj-cs"/>
            </a:endParaRPr>
          </a:p>
        </p:txBody>
      </p:sp>
      <p:sp>
        <p:nvSpPr>
          <p:cNvPr id="13" name="文本框 12"/>
          <p:cNvSpPr txBox="1"/>
          <p:nvPr/>
        </p:nvSpPr>
        <p:spPr>
          <a:xfrm>
            <a:off x="660400" y="2225675"/>
            <a:ext cx="10694035" cy="341503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t">
            <a:spAutoFit/>
          </a:bodyPr>
          <a:lstStyle/>
          <a:p>
            <a:pPr algn="l" fontAlgn="auto">
              <a:lnSpc>
                <a:spcPct val="150000"/>
              </a:lnSpc>
            </a:pPr>
            <a:r>
              <a:rPr lang="en-US" altLang="zh-CN" sz="2400" b="1" kern="100">
                <a:latin typeface="宋体" panose="02010600030101010101" pitchFamily="2" charset="-122"/>
                <a:ea typeface="宋体" panose="02010600030101010101" pitchFamily="2" charset="-122"/>
                <a:cs typeface="宋体" panose="02010600030101010101" pitchFamily="2" charset="-122"/>
                <a:sym typeface="+mn-ea"/>
              </a:rPr>
              <a:t>1.</a:t>
            </a:r>
            <a:r>
              <a:rPr lang="zh-CN" altLang="zh-CN" sz="2400" b="1" kern="100">
                <a:latin typeface="宋体" panose="02010600030101010101" pitchFamily="2" charset="-122"/>
                <a:ea typeface="宋体" panose="02010600030101010101" pitchFamily="2" charset="-122"/>
                <a:cs typeface="宋体" panose="02010600030101010101" pitchFamily="2" charset="-122"/>
                <a:sym typeface="+mn-ea"/>
              </a:rPr>
              <a:t>单摆模型</a:t>
            </a:r>
            <a:endParaRPr lang="zh-CN" altLang="zh-CN" sz="2400" b="1" kern="100">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altLang="zh-CN" sz="2400" b="1" kern="100">
                <a:latin typeface="宋体" panose="02010600030101010101" pitchFamily="2" charset="-122"/>
                <a:ea typeface="宋体" panose="02010600030101010101" pitchFamily="2" charset="-122"/>
                <a:cs typeface="宋体" panose="02010600030101010101" pitchFamily="2" charset="-122"/>
                <a:sym typeface="+mn-ea"/>
              </a:rPr>
              <a:t>(1)</a:t>
            </a:r>
            <a:r>
              <a:rPr lang="zh-CN" altLang="zh-CN" sz="2400" b="1" kern="100">
                <a:latin typeface="宋体" panose="02010600030101010101" pitchFamily="2" charset="-122"/>
                <a:ea typeface="宋体" panose="02010600030101010101" pitchFamily="2" charset="-122"/>
                <a:cs typeface="宋体" panose="02010600030101010101" pitchFamily="2" charset="-122"/>
                <a:sym typeface="+mn-ea"/>
              </a:rPr>
              <a:t>由细线和</a:t>
            </a:r>
            <a:r>
              <a:rPr lang="zh-CN" altLang="zh-CN" sz="2400" b="1" kern="1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小球</a:t>
            </a:r>
            <a:r>
              <a:rPr lang="zh-CN" altLang="zh-CN" sz="2400" b="1" kern="100">
                <a:latin typeface="宋体" panose="02010600030101010101" pitchFamily="2" charset="-122"/>
                <a:ea typeface="宋体" panose="02010600030101010101" pitchFamily="2" charset="-122"/>
                <a:cs typeface="宋体" panose="02010600030101010101" pitchFamily="2" charset="-122"/>
                <a:sym typeface="+mn-ea"/>
              </a:rPr>
              <a:t>组成。</a:t>
            </a:r>
            <a:endParaRPr lang="zh-CN" altLang="zh-CN" sz="2400" b="1" kern="100">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altLang="zh-CN" sz="2400" b="1" kern="100">
                <a:latin typeface="宋体" panose="02010600030101010101" pitchFamily="2" charset="-122"/>
                <a:ea typeface="宋体" panose="02010600030101010101" pitchFamily="2" charset="-122"/>
                <a:cs typeface="宋体" panose="02010600030101010101" pitchFamily="2" charset="-122"/>
                <a:sym typeface="+mn-ea"/>
              </a:rPr>
              <a:t>(2)</a:t>
            </a:r>
            <a:r>
              <a:rPr lang="zh-CN" altLang="zh-CN" sz="2400" b="1" kern="100">
                <a:latin typeface="宋体" panose="02010600030101010101" pitchFamily="2" charset="-122"/>
                <a:ea typeface="宋体" panose="02010600030101010101" pitchFamily="2" charset="-122"/>
                <a:cs typeface="宋体" panose="02010600030101010101" pitchFamily="2" charset="-122"/>
                <a:sym typeface="+mn-ea"/>
              </a:rPr>
              <a:t>细线的质量和小球相比</a:t>
            </a:r>
            <a:r>
              <a:rPr lang="zh-CN" altLang="zh-CN" sz="2400" b="1" kern="1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可以忽略</a:t>
            </a:r>
            <a:r>
              <a:rPr lang="zh-CN" altLang="zh-CN" sz="2400" b="1" kern="100">
                <a:latin typeface="宋体" panose="02010600030101010101" pitchFamily="2" charset="-122"/>
                <a:ea typeface="宋体" panose="02010600030101010101" pitchFamily="2" charset="-122"/>
                <a:cs typeface="宋体" panose="02010600030101010101" pitchFamily="2" charset="-122"/>
                <a:sym typeface="+mn-ea"/>
              </a:rPr>
              <a:t>。</a:t>
            </a:r>
            <a:endParaRPr lang="zh-CN" altLang="zh-CN" sz="2400" b="1" kern="100">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altLang="zh-CN" sz="2400" b="1" kern="100">
                <a:latin typeface="宋体" panose="02010600030101010101" pitchFamily="2" charset="-122"/>
                <a:ea typeface="宋体" panose="02010600030101010101" pitchFamily="2" charset="-122"/>
                <a:cs typeface="宋体" panose="02010600030101010101" pitchFamily="2" charset="-122"/>
                <a:sym typeface="+mn-ea"/>
              </a:rPr>
              <a:t>(3)</a:t>
            </a:r>
            <a:r>
              <a:rPr lang="zh-CN" altLang="zh-CN" sz="2400" b="1" kern="100">
                <a:latin typeface="宋体" panose="02010600030101010101" pitchFamily="2" charset="-122"/>
                <a:ea typeface="宋体" panose="02010600030101010101" pitchFamily="2" charset="-122"/>
                <a:cs typeface="宋体" panose="02010600030101010101" pitchFamily="2" charset="-122"/>
                <a:sym typeface="+mn-ea"/>
              </a:rPr>
              <a:t>小球的直径与线的长度相比</a:t>
            </a:r>
            <a:r>
              <a:rPr lang="zh-CN" altLang="zh-CN" sz="2400" b="1" kern="1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可以忽略</a:t>
            </a:r>
            <a:r>
              <a:rPr lang="zh-CN" altLang="zh-CN" sz="2400" b="1" kern="100">
                <a:latin typeface="宋体" panose="02010600030101010101" pitchFamily="2" charset="-122"/>
                <a:ea typeface="宋体" panose="02010600030101010101" pitchFamily="2" charset="-122"/>
                <a:cs typeface="宋体" panose="02010600030101010101" pitchFamily="2" charset="-122"/>
                <a:sym typeface="+mn-ea"/>
              </a:rPr>
              <a:t>。</a:t>
            </a:r>
            <a:endParaRPr lang="zh-CN" altLang="zh-CN" sz="2400" b="1" kern="100">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altLang="zh-CN" sz="2400" b="1" kern="100">
                <a:latin typeface="宋体" panose="02010600030101010101" pitchFamily="2" charset="-122"/>
                <a:ea typeface="宋体" panose="02010600030101010101" pitchFamily="2" charset="-122"/>
                <a:cs typeface="宋体" panose="02010600030101010101" pitchFamily="2" charset="-122"/>
                <a:sym typeface="+mn-ea"/>
              </a:rPr>
              <a:t>2</a:t>
            </a:r>
            <a:r>
              <a:rPr lang="zh-CN" altLang="zh-CN" sz="2400" b="1" kern="100">
                <a:latin typeface="宋体" panose="02010600030101010101" pitchFamily="2" charset="-122"/>
                <a:ea typeface="宋体" panose="02010600030101010101" pitchFamily="2" charset="-122"/>
                <a:cs typeface="宋体" panose="02010600030101010101" pitchFamily="2" charset="-122"/>
                <a:sym typeface="+mn-ea"/>
              </a:rPr>
              <a:t>．摆动特点：在摆角很小时，位移</a:t>
            </a:r>
            <a:r>
              <a:rPr lang="en-US" altLang="zh-CN" sz="2400" b="1" kern="100">
                <a:latin typeface="宋体" panose="02010600030101010101" pitchFamily="2" charset="-122"/>
                <a:ea typeface="宋体" panose="02010600030101010101" pitchFamily="2" charset="-122"/>
                <a:cs typeface="宋体" panose="02010600030101010101" pitchFamily="2" charset="-122"/>
                <a:sym typeface="+mn-ea"/>
              </a:rPr>
              <a:t>—</a:t>
            </a:r>
            <a:r>
              <a:rPr lang="zh-CN" altLang="zh-CN" sz="2400" b="1" kern="100">
                <a:latin typeface="宋体" panose="02010600030101010101" pitchFamily="2" charset="-122"/>
                <a:ea typeface="宋体" panose="02010600030101010101" pitchFamily="2" charset="-122"/>
                <a:cs typeface="宋体" panose="02010600030101010101" pitchFamily="2" charset="-122"/>
                <a:sym typeface="+mn-ea"/>
              </a:rPr>
              <a:t>时间图线是一条正弦曲线，说明单摆的运动是</a:t>
            </a:r>
            <a:r>
              <a:rPr lang="zh-CN" altLang="zh-CN" sz="2400" b="1" kern="1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简谐运动。</a:t>
            </a:r>
            <a:endParaRPr lang="zh-CN" altLang="zh-CN" sz="2400" b="1" kern="100">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2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3"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 name="文本框 2"/>
          <p:cNvSpPr txBox="1"/>
          <p:nvPr/>
        </p:nvSpPr>
        <p:spPr>
          <a:xfrm>
            <a:off x="1727200" y="1136651"/>
            <a:ext cx="10452100" cy="590550"/>
          </a:xfrm>
          <a:prstGeom prst="rect">
            <a:avLst/>
          </a:prstGeom>
          <a:noFill/>
        </p:spPr>
        <p:txBody>
          <a:bodyPr lIns="0" tIns="0" rIns="0" bIns="0" rtlCol="0">
            <a:spAutoFit/>
          </a:bodyPr>
          <a:lstStyle/>
          <a:p>
            <a:pPr marL="0" marR="0" lvl="0" indent="0" algn="l" fontAlgn="base">
              <a:lnSpc>
                <a:spcPct val="125000"/>
              </a:lnSpc>
            </a:pPr>
            <a:r>
              <a:rPr lang="en-US" sz="3065" u="none" spc="0">
                <a:solidFill>
                  <a:srgbClr val="FFFFFF">
                    <a:alpha val="100000"/>
                  </a:srgbClr>
                </a:solidFill>
                <a:latin typeface="微软雅黑" panose="020B0503020204020204" charset="-122"/>
              </a:rPr>
              <a:t>掌握简谐运动振幅的物理意义。 </a:t>
            </a:r>
            <a:endParaRPr lang="en-US" sz="3065" u="none" spc="0">
              <a:solidFill>
                <a:srgbClr val="FFFFFF">
                  <a:alpha val="100000"/>
                </a:srgbClr>
              </a:solidFill>
              <a:latin typeface="微软雅黑" panose="020B0503020204020204" charset="-122"/>
            </a:endParaRPr>
          </a:p>
        </p:txBody>
      </p:sp>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课堂引入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12" name="标题 1"/>
          <p:cNvSpPr txBox="1"/>
          <p:nvPr/>
        </p:nvSpPr>
        <p:spPr>
          <a:xfrm>
            <a:off x="755650" y="1644015"/>
            <a:ext cx="2978785" cy="383540"/>
          </a:xfrm>
          <a:prstGeom prst="rect">
            <a:avLst/>
          </a:prstGeom>
        </p:spPr>
        <p:style>
          <a:lnRef idx="2">
            <a:schemeClr val="accent3"/>
          </a:lnRef>
          <a:fillRef idx="1">
            <a:schemeClr val="lt1"/>
          </a:fillRef>
          <a:effectRef idx="0">
            <a:schemeClr val="accent3"/>
          </a:effectRef>
          <a:fontRef idx="minor">
            <a:schemeClr val="dk1"/>
          </a:fontRef>
        </p:style>
        <p:txBody>
          <a:bodyPr/>
          <a:lstStyle/>
          <a:p>
            <a:pPr marL="0" marR="0" lvl="0" indent="0" defTabSz="914400" rtl="0" eaLnBrk="1" fontAlgn="auto" latinLnBrk="0" hangingPunct="1">
              <a:lnSpc>
                <a:spcPct val="90000"/>
              </a:lnSpc>
              <a:spcBef>
                <a:spcPct val="0"/>
              </a:spcBef>
              <a:spcAft>
                <a:spcPct val="0"/>
              </a:spcAft>
              <a:buClrTx/>
              <a:buSzTx/>
              <a:buFontTx/>
              <a:buNone/>
              <a:defRPr/>
            </a:pPr>
            <a:r>
              <a:rPr lang="zh-CN" altLang="en-US" sz="2400" b="1">
                <a:solidFill>
                  <a:schemeClr val="tx1"/>
                </a:solidFill>
                <a:latin typeface="宋体" panose="02010600030101010101" pitchFamily="2" charset="-122"/>
                <a:ea typeface="宋体" panose="02010600030101010101" pitchFamily="2" charset="-122"/>
                <a:sym typeface="+mn-ea"/>
              </a:rPr>
              <a:t>以下摆是否是单摆：</a:t>
            </a:r>
            <a:endParaRPr kumimoji="0" lang="zh-CN" altLang="en-US" sz="2400" b="1" i="0" u="none" strike="noStrike" kern="1200" cap="all" spc="0" normalizeH="0" baseline="0" noProof="0">
              <a:ln>
                <a:noFill/>
              </a:ln>
              <a:solidFill>
                <a:schemeClr val="tx1"/>
              </a:solidFill>
              <a:effectLst/>
              <a:uLnTx/>
              <a:uFillTx/>
              <a:latin typeface="宋体" panose="02010600030101010101" pitchFamily="2" charset="-122"/>
              <a:ea typeface="宋体" panose="02010600030101010101" pitchFamily="2" charset="-122"/>
              <a:cs typeface="+mj-cs"/>
            </a:endParaRPr>
          </a:p>
        </p:txBody>
      </p:sp>
      <p:grpSp>
        <p:nvGrpSpPr>
          <p:cNvPr id="7171" name="组合 7170"/>
          <p:cNvGrpSpPr/>
          <p:nvPr/>
        </p:nvGrpSpPr>
        <p:grpSpPr>
          <a:xfrm>
            <a:off x="2955290" y="2501265"/>
            <a:ext cx="7515225" cy="3813175"/>
            <a:chOff x="720" y="1680"/>
            <a:chExt cx="4734" cy="2402"/>
          </a:xfrm>
        </p:grpSpPr>
        <p:sp>
          <p:nvSpPr>
            <p:cNvPr id="7172" name="椭圆 7171"/>
            <p:cNvSpPr>
              <a:spLocks noChangeAspect="1"/>
            </p:cNvSpPr>
            <p:nvPr/>
          </p:nvSpPr>
          <p:spPr>
            <a:xfrm>
              <a:off x="2688" y="3381"/>
              <a:ext cx="289" cy="267"/>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cap="flat" cmpd="sng">
              <a:solidFill>
                <a:schemeClr val="tx1"/>
              </a:solidFill>
              <a:prstDash val="solid"/>
              <a:headEnd type="none" w="med" len="med"/>
              <a:tailEnd type="none" w="med" len="med"/>
            </a:ln>
          </p:spPr>
          <p:txBody>
            <a:bodyPr/>
            <a:lstStyle/>
            <a:p>
              <a:endParaRPr lang="zh-CN" altLang="en-US"/>
            </a:p>
          </p:txBody>
        </p:sp>
        <p:grpSp>
          <p:nvGrpSpPr>
            <p:cNvPr id="7173" name="组合 7172"/>
            <p:cNvGrpSpPr>
              <a:grpSpLocks noChangeAspect="1"/>
            </p:cNvGrpSpPr>
            <p:nvPr/>
          </p:nvGrpSpPr>
          <p:grpSpPr>
            <a:xfrm flipV="1">
              <a:off x="2897" y="1680"/>
              <a:ext cx="580" cy="96"/>
              <a:chOff x="3121" y="1752"/>
              <a:chExt cx="722" cy="130"/>
            </a:xfrm>
          </p:grpSpPr>
          <p:sp>
            <p:nvSpPr>
              <p:cNvPr id="7174" name="直接连接符 7173"/>
              <p:cNvSpPr>
                <a:spLocks noChangeAspect="1"/>
              </p:cNvSpPr>
              <p:nvPr/>
            </p:nvSpPr>
            <p:spPr>
              <a:xfrm flipH="1">
                <a:off x="3121" y="1760"/>
                <a:ext cx="120" cy="122"/>
              </a:xfrm>
              <a:prstGeom prst="line">
                <a:avLst/>
              </a:prstGeom>
              <a:ln w="19050" cap="flat" cmpd="sng">
                <a:solidFill>
                  <a:schemeClr val="tx1"/>
                </a:solidFill>
                <a:prstDash val="solid"/>
                <a:headEnd type="none" w="med" len="med"/>
                <a:tailEnd type="none" w="med" len="med"/>
              </a:ln>
            </p:spPr>
            <p:txBody>
              <a:bodyPr/>
              <a:lstStyle/>
              <a:p/>
            </p:txBody>
          </p:sp>
          <p:sp>
            <p:nvSpPr>
              <p:cNvPr id="7175" name="直接连接符 7174"/>
              <p:cNvSpPr>
                <a:spLocks noChangeAspect="1"/>
              </p:cNvSpPr>
              <p:nvPr/>
            </p:nvSpPr>
            <p:spPr>
              <a:xfrm flipH="1">
                <a:off x="3241" y="1760"/>
                <a:ext cx="121" cy="122"/>
              </a:xfrm>
              <a:prstGeom prst="line">
                <a:avLst/>
              </a:prstGeom>
              <a:ln w="19050" cap="flat" cmpd="sng">
                <a:solidFill>
                  <a:schemeClr val="tx1"/>
                </a:solidFill>
                <a:prstDash val="solid"/>
                <a:headEnd type="none" w="med" len="med"/>
                <a:tailEnd type="none" w="med" len="med"/>
              </a:ln>
            </p:spPr>
            <p:txBody>
              <a:bodyPr/>
              <a:lstStyle/>
              <a:p/>
            </p:txBody>
          </p:sp>
          <p:sp>
            <p:nvSpPr>
              <p:cNvPr id="7176" name="直接连接符 7175"/>
              <p:cNvSpPr>
                <a:spLocks noChangeAspect="1"/>
              </p:cNvSpPr>
              <p:nvPr/>
            </p:nvSpPr>
            <p:spPr>
              <a:xfrm flipH="1">
                <a:off x="3362" y="1760"/>
                <a:ext cx="120" cy="122"/>
              </a:xfrm>
              <a:prstGeom prst="line">
                <a:avLst/>
              </a:prstGeom>
              <a:ln w="19050" cap="flat" cmpd="sng">
                <a:solidFill>
                  <a:schemeClr val="tx1"/>
                </a:solidFill>
                <a:prstDash val="solid"/>
                <a:headEnd type="none" w="med" len="med"/>
                <a:tailEnd type="none" w="med" len="med"/>
              </a:ln>
            </p:spPr>
            <p:txBody>
              <a:bodyPr/>
              <a:lstStyle/>
              <a:p/>
            </p:txBody>
          </p:sp>
          <p:sp>
            <p:nvSpPr>
              <p:cNvPr id="7177" name="直接连接符 7176"/>
              <p:cNvSpPr>
                <a:spLocks noChangeAspect="1"/>
              </p:cNvSpPr>
              <p:nvPr/>
            </p:nvSpPr>
            <p:spPr>
              <a:xfrm flipH="1">
                <a:off x="3482" y="1760"/>
                <a:ext cx="120" cy="122"/>
              </a:xfrm>
              <a:prstGeom prst="line">
                <a:avLst/>
              </a:prstGeom>
              <a:ln w="19050" cap="flat" cmpd="sng">
                <a:solidFill>
                  <a:schemeClr val="tx1"/>
                </a:solidFill>
                <a:prstDash val="solid"/>
                <a:headEnd type="none" w="med" len="med"/>
                <a:tailEnd type="none" w="med" len="med"/>
              </a:ln>
            </p:spPr>
            <p:txBody>
              <a:bodyPr/>
              <a:lstStyle/>
              <a:p/>
            </p:txBody>
          </p:sp>
          <p:sp>
            <p:nvSpPr>
              <p:cNvPr id="7178" name="直接连接符 7177"/>
              <p:cNvSpPr>
                <a:spLocks noChangeAspect="1"/>
              </p:cNvSpPr>
              <p:nvPr/>
            </p:nvSpPr>
            <p:spPr>
              <a:xfrm flipH="1">
                <a:off x="3602" y="1760"/>
                <a:ext cx="120" cy="122"/>
              </a:xfrm>
              <a:prstGeom prst="line">
                <a:avLst/>
              </a:prstGeom>
              <a:ln w="19050" cap="flat" cmpd="sng">
                <a:solidFill>
                  <a:schemeClr val="tx1"/>
                </a:solidFill>
                <a:prstDash val="solid"/>
                <a:headEnd type="none" w="med" len="med"/>
                <a:tailEnd type="none" w="med" len="med"/>
              </a:ln>
            </p:spPr>
            <p:txBody>
              <a:bodyPr/>
              <a:lstStyle/>
              <a:p/>
            </p:txBody>
          </p:sp>
          <p:sp>
            <p:nvSpPr>
              <p:cNvPr id="7179" name="直接连接符 7178"/>
              <p:cNvSpPr>
                <a:spLocks noChangeAspect="1"/>
              </p:cNvSpPr>
              <p:nvPr/>
            </p:nvSpPr>
            <p:spPr>
              <a:xfrm flipH="1">
                <a:off x="3722" y="1760"/>
                <a:ext cx="121" cy="122"/>
              </a:xfrm>
              <a:prstGeom prst="line">
                <a:avLst/>
              </a:prstGeom>
              <a:ln w="19050" cap="flat" cmpd="sng">
                <a:solidFill>
                  <a:schemeClr val="tx1"/>
                </a:solidFill>
                <a:prstDash val="solid"/>
                <a:headEnd type="none" w="med" len="med"/>
                <a:tailEnd type="none" w="med" len="med"/>
              </a:ln>
            </p:spPr>
            <p:txBody>
              <a:bodyPr/>
              <a:lstStyle/>
              <a:p/>
            </p:txBody>
          </p:sp>
          <p:sp>
            <p:nvSpPr>
              <p:cNvPr id="7180" name="直接连接符 7179"/>
              <p:cNvSpPr>
                <a:spLocks noChangeAspect="1"/>
              </p:cNvSpPr>
              <p:nvPr/>
            </p:nvSpPr>
            <p:spPr>
              <a:xfrm>
                <a:off x="3144" y="1752"/>
                <a:ext cx="698" cy="0"/>
              </a:xfrm>
              <a:prstGeom prst="line">
                <a:avLst/>
              </a:prstGeom>
              <a:ln w="19050" cap="flat" cmpd="sng">
                <a:solidFill>
                  <a:schemeClr val="tx1"/>
                </a:solidFill>
                <a:prstDash val="solid"/>
                <a:headEnd type="none" w="med" len="med"/>
                <a:tailEnd type="none" w="med" len="med"/>
              </a:ln>
            </p:spPr>
            <p:txBody>
              <a:bodyPr/>
              <a:lstStyle/>
              <a:p/>
            </p:txBody>
          </p:sp>
        </p:grpSp>
        <p:sp>
          <p:nvSpPr>
            <p:cNvPr id="7181" name="文本框 7180"/>
            <p:cNvSpPr txBox="1">
              <a:spLocks noChangeAspect="1"/>
            </p:cNvSpPr>
            <p:nvPr/>
          </p:nvSpPr>
          <p:spPr>
            <a:xfrm>
              <a:off x="3216" y="1944"/>
              <a:ext cx="359" cy="840"/>
            </a:xfrm>
            <a:prstGeom prst="rect">
              <a:avLst/>
            </a:prstGeom>
            <a:noFill/>
            <a:ln w="9525">
              <a:noFill/>
            </a:ln>
          </p:spPr>
          <p:txBody>
            <a:bodyPr vert="eaVert"/>
            <a:lstStyle/>
            <a:p>
              <a:pPr algn="just" eaLnBrk="0" hangingPunct="0"/>
              <a:r>
                <a:rPr lang="zh-CN" altLang="en-US" sz="2800" b="1">
                  <a:latin typeface="Times New Roman" panose="02020603050405020304" pitchFamily="18" charset="0"/>
                  <a:ea typeface="华文新魏" panose="02010800040101010101" pitchFamily="2" charset="-122"/>
                </a:rPr>
                <a:t>粗麻绳</a:t>
              </a:r>
              <a:endParaRPr lang="zh-CN" altLang="en-US" sz="2800" b="1">
                <a:latin typeface="Times New Roman" panose="02020603050405020304" pitchFamily="18" charset="0"/>
                <a:ea typeface="华文新魏" panose="02010800040101010101" pitchFamily="2" charset="-122"/>
              </a:endParaRPr>
            </a:p>
          </p:txBody>
        </p:sp>
        <p:sp>
          <p:nvSpPr>
            <p:cNvPr id="7182" name="直接连接符 7181"/>
            <p:cNvSpPr>
              <a:spLocks noChangeAspect="1"/>
            </p:cNvSpPr>
            <p:nvPr/>
          </p:nvSpPr>
          <p:spPr>
            <a:xfrm flipH="1">
              <a:off x="2817" y="1806"/>
              <a:ext cx="293" cy="1634"/>
            </a:xfrm>
            <a:prstGeom prst="line">
              <a:avLst/>
            </a:prstGeom>
            <a:ln w="9525" cap="flat" cmpd="sng">
              <a:solidFill>
                <a:srgbClr val="000000"/>
              </a:solidFill>
              <a:prstDash val="solid"/>
              <a:headEnd type="none" w="med" len="med"/>
              <a:tailEnd type="none" w="med" len="med"/>
            </a:ln>
          </p:spPr>
          <p:txBody>
            <a:bodyPr/>
            <a:lstStyle/>
            <a:p/>
          </p:txBody>
        </p:sp>
        <p:sp>
          <p:nvSpPr>
            <p:cNvPr id="7183" name="直接连接符 7182"/>
            <p:cNvSpPr>
              <a:spLocks noChangeAspect="1"/>
            </p:cNvSpPr>
            <p:nvPr/>
          </p:nvSpPr>
          <p:spPr>
            <a:xfrm flipH="1">
              <a:off x="2883" y="1776"/>
              <a:ext cx="299" cy="1680"/>
            </a:xfrm>
            <a:prstGeom prst="line">
              <a:avLst/>
            </a:prstGeom>
            <a:ln w="9525" cap="flat" cmpd="sng">
              <a:solidFill>
                <a:srgbClr val="000000"/>
              </a:solidFill>
              <a:prstDash val="solid"/>
              <a:headEnd type="none" w="med" len="med"/>
              <a:tailEnd type="none" w="med" len="med"/>
            </a:ln>
          </p:spPr>
          <p:txBody>
            <a:bodyPr/>
            <a:lstStyle/>
            <a:p/>
          </p:txBody>
        </p:sp>
        <p:sp>
          <p:nvSpPr>
            <p:cNvPr id="7184" name="直接连接符 7183"/>
            <p:cNvSpPr>
              <a:spLocks noChangeAspect="1"/>
            </p:cNvSpPr>
            <p:nvPr/>
          </p:nvSpPr>
          <p:spPr>
            <a:xfrm rot="-600000" flipV="1">
              <a:off x="2737" y="1825"/>
              <a:ext cx="548" cy="1532"/>
            </a:xfrm>
            <a:prstGeom prst="line">
              <a:avLst/>
            </a:prstGeom>
            <a:ln w="57150" cap="flat" cmpd="sng">
              <a:solidFill>
                <a:schemeClr val="tx1"/>
              </a:solidFill>
              <a:prstDash val="sysDot"/>
              <a:headEnd type="none" w="med" len="med"/>
              <a:tailEnd type="none" w="med" len="med"/>
            </a:ln>
          </p:spPr>
          <p:txBody>
            <a:bodyPr/>
            <a:lstStyle/>
            <a:p/>
          </p:txBody>
        </p:sp>
        <p:sp>
          <p:nvSpPr>
            <p:cNvPr id="7185" name="椭圆 7184" descr="再生纸"/>
            <p:cNvSpPr/>
            <p:nvPr/>
          </p:nvSpPr>
          <p:spPr>
            <a:xfrm>
              <a:off x="4128" y="1680"/>
              <a:ext cx="384" cy="432"/>
            </a:xfrm>
            <a:prstGeom prst="ellipse">
              <a:avLst/>
            </a:prstGeom>
            <a:blipFill rotWithShape="0">
              <a:blip r:embed="rId1"/>
              <a:stretch>
                <a:fillRect/>
              </a:stretch>
            </a:blipFill>
            <a:ln w="9525" cap="flat" cmpd="sng">
              <a:solidFill>
                <a:schemeClr val="tx1"/>
              </a:solidFill>
              <a:prstDash val="solid"/>
              <a:headEnd type="none" w="med" len="med"/>
              <a:tailEnd type="none" w="med" len="med"/>
            </a:ln>
          </p:spPr>
          <p:txBody>
            <a:bodyPr/>
            <a:lstStyle/>
            <a:p>
              <a:endParaRPr lang="zh-CN" altLang="en-US"/>
            </a:p>
          </p:txBody>
        </p:sp>
        <p:sp>
          <p:nvSpPr>
            <p:cNvPr id="7186" name="椭圆 7185"/>
            <p:cNvSpPr>
              <a:spLocks noChangeAspect="1"/>
            </p:cNvSpPr>
            <p:nvPr/>
          </p:nvSpPr>
          <p:spPr>
            <a:xfrm>
              <a:off x="3504" y="3168"/>
              <a:ext cx="289" cy="267"/>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cap="flat" cmpd="sng">
              <a:solidFill>
                <a:srgbClr val="000000"/>
              </a:solidFill>
              <a:prstDash val="solid"/>
              <a:headEnd type="none" w="med" len="med"/>
              <a:tailEnd type="none" w="med" len="med"/>
            </a:ln>
          </p:spPr>
          <p:txBody>
            <a:bodyPr/>
            <a:lstStyle/>
            <a:p>
              <a:endParaRPr lang="zh-CN" altLang="en-US"/>
            </a:p>
          </p:txBody>
        </p:sp>
        <p:sp>
          <p:nvSpPr>
            <p:cNvPr id="7187" name="文本框 7186"/>
            <p:cNvSpPr txBox="1"/>
            <p:nvPr/>
          </p:nvSpPr>
          <p:spPr>
            <a:xfrm>
              <a:off x="5068" y="1728"/>
              <a:ext cx="386" cy="960"/>
            </a:xfrm>
            <a:prstGeom prst="rect">
              <a:avLst/>
            </a:prstGeom>
            <a:noFill/>
            <a:ln w="9525">
              <a:noFill/>
            </a:ln>
          </p:spPr>
          <p:txBody>
            <a:bodyPr vert="eaVert">
              <a:spAutoFit/>
            </a:bodyPr>
            <a:lstStyle/>
            <a:p>
              <a:r>
                <a:rPr lang="en-US" altLang="zh-CN" sz="2800" b="1">
                  <a:latin typeface="Times New Roman" panose="02020603050405020304" pitchFamily="18" charset="0"/>
                </a:rPr>
                <a:t>    </a:t>
              </a:r>
              <a:r>
                <a:rPr lang="en-US" altLang="zh-CN" sz="2800" b="1">
                  <a:latin typeface="Times New Roman" panose="02020603050405020304" pitchFamily="18" charset="0"/>
                  <a:ea typeface="华文新魏" panose="02010800040101010101" pitchFamily="2" charset="-122"/>
                </a:rPr>
                <a:t>  </a:t>
              </a:r>
              <a:endParaRPr lang="en-US" altLang="zh-CN" sz="2800" b="1">
                <a:latin typeface="Times New Roman" panose="02020603050405020304" pitchFamily="18" charset="0"/>
                <a:ea typeface="华文新魏" panose="02010800040101010101" pitchFamily="2" charset="-122"/>
              </a:endParaRPr>
            </a:p>
          </p:txBody>
        </p:sp>
        <p:sp>
          <p:nvSpPr>
            <p:cNvPr id="7188" name="直接连接符 7187"/>
            <p:cNvSpPr/>
            <p:nvPr/>
          </p:nvSpPr>
          <p:spPr>
            <a:xfrm flipH="1">
              <a:off x="3696" y="1824"/>
              <a:ext cx="432" cy="1344"/>
            </a:xfrm>
            <a:prstGeom prst="line">
              <a:avLst/>
            </a:prstGeom>
            <a:ln w="9525" cap="flat" cmpd="sng">
              <a:solidFill>
                <a:schemeClr val="tx1"/>
              </a:solidFill>
              <a:prstDash val="solid"/>
              <a:headEnd type="none" w="med" len="med"/>
              <a:tailEnd type="none" w="med" len="med"/>
            </a:ln>
          </p:spPr>
          <p:txBody>
            <a:bodyPr/>
            <a:lstStyle/>
            <a:p/>
          </p:txBody>
        </p:sp>
        <p:sp>
          <p:nvSpPr>
            <p:cNvPr id="7189" name="椭圆 7188"/>
            <p:cNvSpPr>
              <a:spLocks noChangeAspect="1"/>
            </p:cNvSpPr>
            <p:nvPr/>
          </p:nvSpPr>
          <p:spPr>
            <a:xfrm>
              <a:off x="720" y="2438"/>
              <a:ext cx="689" cy="63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cap="flat" cmpd="sng">
              <a:solidFill>
                <a:schemeClr val="tx1"/>
              </a:solidFill>
              <a:prstDash val="solid"/>
              <a:headEnd type="none" w="med" len="med"/>
              <a:tailEnd type="none" w="med" len="med"/>
            </a:ln>
          </p:spPr>
          <p:txBody>
            <a:bodyPr/>
            <a:lstStyle/>
            <a:p>
              <a:endParaRPr lang="zh-CN" altLang="en-US"/>
            </a:p>
          </p:txBody>
        </p:sp>
        <p:grpSp>
          <p:nvGrpSpPr>
            <p:cNvPr id="7190" name="组合 7189"/>
            <p:cNvGrpSpPr>
              <a:grpSpLocks noChangeAspect="1"/>
            </p:cNvGrpSpPr>
            <p:nvPr/>
          </p:nvGrpSpPr>
          <p:grpSpPr>
            <a:xfrm flipV="1">
              <a:off x="937" y="1680"/>
              <a:ext cx="802" cy="89"/>
              <a:chOff x="3121" y="1752"/>
              <a:chExt cx="722" cy="130"/>
            </a:xfrm>
          </p:grpSpPr>
          <p:sp>
            <p:nvSpPr>
              <p:cNvPr id="7191" name="直接连接符 7190"/>
              <p:cNvSpPr>
                <a:spLocks noChangeAspect="1"/>
              </p:cNvSpPr>
              <p:nvPr/>
            </p:nvSpPr>
            <p:spPr>
              <a:xfrm flipH="1">
                <a:off x="3121" y="1760"/>
                <a:ext cx="120" cy="122"/>
              </a:xfrm>
              <a:prstGeom prst="line">
                <a:avLst/>
              </a:prstGeom>
              <a:ln w="12700" cap="flat" cmpd="sng">
                <a:solidFill>
                  <a:schemeClr val="tx1"/>
                </a:solidFill>
                <a:prstDash val="solid"/>
                <a:headEnd type="none" w="med" len="med"/>
                <a:tailEnd type="none" w="med" len="med"/>
              </a:ln>
            </p:spPr>
            <p:txBody>
              <a:bodyPr/>
              <a:lstStyle/>
              <a:p/>
            </p:txBody>
          </p:sp>
          <p:sp>
            <p:nvSpPr>
              <p:cNvPr id="7192" name="直接连接符 7191"/>
              <p:cNvSpPr>
                <a:spLocks noChangeAspect="1"/>
              </p:cNvSpPr>
              <p:nvPr/>
            </p:nvSpPr>
            <p:spPr>
              <a:xfrm flipH="1">
                <a:off x="3241" y="1760"/>
                <a:ext cx="121" cy="122"/>
              </a:xfrm>
              <a:prstGeom prst="line">
                <a:avLst/>
              </a:prstGeom>
              <a:ln w="12700" cap="flat" cmpd="sng">
                <a:solidFill>
                  <a:schemeClr val="tx1"/>
                </a:solidFill>
                <a:prstDash val="solid"/>
                <a:headEnd type="none" w="med" len="med"/>
                <a:tailEnd type="none" w="med" len="med"/>
              </a:ln>
            </p:spPr>
            <p:txBody>
              <a:bodyPr/>
              <a:lstStyle/>
              <a:p/>
            </p:txBody>
          </p:sp>
          <p:sp>
            <p:nvSpPr>
              <p:cNvPr id="7193" name="直接连接符 7192"/>
              <p:cNvSpPr>
                <a:spLocks noChangeAspect="1"/>
              </p:cNvSpPr>
              <p:nvPr/>
            </p:nvSpPr>
            <p:spPr>
              <a:xfrm flipH="1">
                <a:off x="3362" y="1760"/>
                <a:ext cx="120" cy="122"/>
              </a:xfrm>
              <a:prstGeom prst="line">
                <a:avLst/>
              </a:prstGeom>
              <a:ln w="12700" cap="flat" cmpd="sng">
                <a:solidFill>
                  <a:schemeClr val="tx1"/>
                </a:solidFill>
                <a:prstDash val="solid"/>
                <a:headEnd type="none" w="med" len="med"/>
                <a:tailEnd type="none" w="med" len="med"/>
              </a:ln>
            </p:spPr>
            <p:txBody>
              <a:bodyPr/>
              <a:lstStyle/>
              <a:p/>
            </p:txBody>
          </p:sp>
          <p:sp>
            <p:nvSpPr>
              <p:cNvPr id="7194" name="直接连接符 7193"/>
              <p:cNvSpPr>
                <a:spLocks noChangeAspect="1"/>
              </p:cNvSpPr>
              <p:nvPr/>
            </p:nvSpPr>
            <p:spPr>
              <a:xfrm flipH="1">
                <a:off x="3482" y="1760"/>
                <a:ext cx="120" cy="122"/>
              </a:xfrm>
              <a:prstGeom prst="line">
                <a:avLst/>
              </a:prstGeom>
              <a:ln w="12700" cap="flat" cmpd="sng">
                <a:solidFill>
                  <a:schemeClr val="tx1"/>
                </a:solidFill>
                <a:prstDash val="solid"/>
                <a:headEnd type="none" w="med" len="med"/>
                <a:tailEnd type="none" w="med" len="med"/>
              </a:ln>
            </p:spPr>
            <p:txBody>
              <a:bodyPr/>
              <a:lstStyle/>
              <a:p/>
            </p:txBody>
          </p:sp>
          <p:sp>
            <p:nvSpPr>
              <p:cNvPr id="7195" name="直接连接符 7194"/>
              <p:cNvSpPr>
                <a:spLocks noChangeAspect="1"/>
              </p:cNvSpPr>
              <p:nvPr/>
            </p:nvSpPr>
            <p:spPr>
              <a:xfrm flipH="1">
                <a:off x="3602" y="1760"/>
                <a:ext cx="120" cy="122"/>
              </a:xfrm>
              <a:prstGeom prst="line">
                <a:avLst/>
              </a:prstGeom>
              <a:ln w="12700" cap="flat" cmpd="sng">
                <a:solidFill>
                  <a:schemeClr val="tx1"/>
                </a:solidFill>
                <a:prstDash val="solid"/>
                <a:headEnd type="none" w="med" len="med"/>
                <a:tailEnd type="none" w="med" len="med"/>
              </a:ln>
            </p:spPr>
            <p:txBody>
              <a:bodyPr/>
              <a:lstStyle/>
              <a:p/>
            </p:txBody>
          </p:sp>
          <p:sp>
            <p:nvSpPr>
              <p:cNvPr id="7196" name="直接连接符 7195"/>
              <p:cNvSpPr>
                <a:spLocks noChangeAspect="1"/>
              </p:cNvSpPr>
              <p:nvPr/>
            </p:nvSpPr>
            <p:spPr>
              <a:xfrm flipH="1">
                <a:off x="3722" y="1760"/>
                <a:ext cx="121" cy="122"/>
              </a:xfrm>
              <a:prstGeom prst="line">
                <a:avLst/>
              </a:prstGeom>
              <a:ln w="12700" cap="flat" cmpd="sng">
                <a:solidFill>
                  <a:schemeClr val="tx1"/>
                </a:solidFill>
                <a:prstDash val="solid"/>
                <a:headEnd type="none" w="med" len="med"/>
                <a:tailEnd type="none" w="med" len="med"/>
              </a:ln>
            </p:spPr>
            <p:txBody>
              <a:bodyPr/>
              <a:lstStyle/>
              <a:p/>
            </p:txBody>
          </p:sp>
          <p:sp>
            <p:nvSpPr>
              <p:cNvPr id="7197" name="直接连接符 7196"/>
              <p:cNvSpPr>
                <a:spLocks noChangeAspect="1"/>
              </p:cNvSpPr>
              <p:nvPr/>
            </p:nvSpPr>
            <p:spPr>
              <a:xfrm>
                <a:off x="3144" y="1752"/>
                <a:ext cx="698" cy="0"/>
              </a:xfrm>
              <a:prstGeom prst="line">
                <a:avLst/>
              </a:prstGeom>
              <a:ln w="12700" cap="flat" cmpd="sng">
                <a:solidFill>
                  <a:schemeClr val="tx1"/>
                </a:solidFill>
                <a:prstDash val="solid"/>
                <a:headEnd type="none" w="med" len="med"/>
                <a:tailEnd type="none" w="med" len="med"/>
              </a:ln>
            </p:spPr>
            <p:txBody>
              <a:bodyPr/>
              <a:lstStyle/>
              <a:p/>
            </p:txBody>
          </p:sp>
        </p:grpSp>
        <p:sp>
          <p:nvSpPr>
            <p:cNvPr id="7198" name="直接连接符 7197"/>
            <p:cNvSpPr>
              <a:spLocks noChangeAspect="1"/>
            </p:cNvSpPr>
            <p:nvPr/>
          </p:nvSpPr>
          <p:spPr>
            <a:xfrm flipV="1">
              <a:off x="1132" y="1763"/>
              <a:ext cx="237" cy="703"/>
            </a:xfrm>
            <a:prstGeom prst="line">
              <a:avLst/>
            </a:prstGeom>
            <a:ln w="9525" cap="flat" cmpd="sng">
              <a:solidFill>
                <a:schemeClr val="tx1"/>
              </a:solidFill>
              <a:prstDash val="solid"/>
              <a:headEnd type="none" w="med" len="med"/>
              <a:tailEnd type="none" w="med" len="med"/>
            </a:ln>
          </p:spPr>
          <p:txBody>
            <a:bodyPr/>
            <a:lstStyle/>
            <a:p/>
          </p:txBody>
        </p:sp>
        <p:sp>
          <p:nvSpPr>
            <p:cNvPr id="7199" name="文本框 7198"/>
            <p:cNvSpPr txBox="1"/>
            <p:nvPr/>
          </p:nvSpPr>
          <p:spPr>
            <a:xfrm>
              <a:off x="1431" y="1920"/>
              <a:ext cx="386" cy="562"/>
            </a:xfrm>
            <a:prstGeom prst="rect">
              <a:avLst/>
            </a:prstGeom>
            <a:noFill/>
            <a:ln w="9525">
              <a:noFill/>
            </a:ln>
          </p:spPr>
          <p:txBody>
            <a:bodyPr vert="eaVert" wrap="none" anchor="t">
              <a:spAutoFit/>
            </a:bodyPr>
            <a:lstStyle/>
            <a:p>
              <a:r>
                <a:rPr lang="en-US" altLang="zh-CN" sz="2800" b="1">
                  <a:latin typeface="Times New Roman" panose="02020603050405020304" pitchFamily="18" charset="0"/>
                </a:rPr>
                <a:t> </a:t>
              </a:r>
              <a:r>
                <a:rPr lang="zh-CN" altLang="en-US" sz="2800" b="1">
                  <a:latin typeface="Times New Roman" panose="02020603050405020304" pitchFamily="18" charset="0"/>
                  <a:ea typeface="华文新魏" panose="02010800040101010101" pitchFamily="2" charset="-122"/>
                </a:rPr>
                <a:t>细绳</a:t>
              </a:r>
              <a:endParaRPr lang="zh-CN" altLang="en-US" sz="2800" b="1">
                <a:latin typeface="Times New Roman" panose="02020603050405020304" pitchFamily="18" charset="0"/>
                <a:ea typeface="华文新魏" panose="02010800040101010101" pitchFamily="2" charset="-122"/>
              </a:endParaRPr>
            </a:p>
          </p:txBody>
        </p:sp>
        <p:grpSp>
          <p:nvGrpSpPr>
            <p:cNvPr id="7200" name="组合 7199"/>
            <p:cNvGrpSpPr>
              <a:grpSpLocks noChangeAspect="1"/>
            </p:cNvGrpSpPr>
            <p:nvPr/>
          </p:nvGrpSpPr>
          <p:grpSpPr>
            <a:xfrm flipV="1">
              <a:off x="1998" y="1680"/>
              <a:ext cx="708" cy="94"/>
              <a:chOff x="3121" y="1752"/>
              <a:chExt cx="722" cy="130"/>
            </a:xfrm>
          </p:grpSpPr>
          <p:sp>
            <p:nvSpPr>
              <p:cNvPr id="7201" name="直接连接符 7200"/>
              <p:cNvSpPr>
                <a:spLocks noChangeAspect="1"/>
              </p:cNvSpPr>
              <p:nvPr/>
            </p:nvSpPr>
            <p:spPr>
              <a:xfrm flipH="1">
                <a:off x="3121" y="1760"/>
                <a:ext cx="120" cy="122"/>
              </a:xfrm>
              <a:prstGeom prst="line">
                <a:avLst/>
              </a:prstGeom>
              <a:ln w="19050" cap="flat" cmpd="sng">
                <a:solidFill>
                  <a:schemeClr val="tx1"/>
                </a:solidFill>
                <a:prstDash val="solid"/>
                <a:headEnd type="none" w="med" len="med"/>
                <a:tailEnd type="none" w="med" len="med"/>
              </a:ln>
            </p:spPr>
            <p:txBody>
              <a:bodyPr/>
              <a:lstStyle/>
              <a:p/>
            </p:txBody>
          </p:sp>
          <p:sp>
            <p:nvSpPr>
              <p:cNvPr id="7202" name="直接连接符 7201"/>
              <p:cNvSpPr>
                <a:spLocks noChangeAspect="1"/>
              </p:cNvSpPr>
              <p:nvPr/>
            </p:nvSpPr>
            <p:spPr>
              <a:xfrm flipH="1">
                <a:off x="3241" y="1760"/>
                <a:ext cx="121" cy="122"/>
              </a:xfrm>
              <a:prstGeom prst="line">
                <a:avLst/>
              </a:prstGeom>
              <a:ln w="19050" cap="flat" cmpd="sng">
                <a:solidFill>
                  <a:schemeClr val="tx1"/>
                </a:solidFill>
                <a:prstDash val="solid"/>
                <a:headEnd type="none" w="med" len="med"/>
                <a:tailEnd type="none" w="med" len="med"/>
              </a:ln>
            </p:spPr>
            <p:txBody>
              <a:bodyPr/>
              <a:lstStyle/>
              <a:p/>
            </p:txBody>
          </p:sp>
          <p:sp>
            <p:nvSpPr>
              <p:cNvPr id="7203" name="直接连接符 7202"/>
              <p:cNvSpPr>
                <a:spLocks noChangeAspect="1"/>
              </p:cNvSpPr>
              <p:nvPr/>
            </p:nvSpPr>
            <p:spPr>
              <a:xfrm flipH="1">
                <a:off x="3362" y="1760"/>
                <a:ext cx="120" cy="122"/>
              </a:xfrm>
              <a:prstGeom prst="line">
                <a:avLst/>
              </a:prstGeom>
              <a:ln w="19050" cap="flat" cmpd="sng">
                <a:solidFill>
                  <a:schemeClr val="tx1"/>
                </a:solidFill>
                <a:prstDash val="solid"/>
                <a:headEnd type="none" w="med" len="med"/>
                <a:tailEnd type="none" w="med" len="med"/>
              </a:ln>
            </p:spPr>
            <p:txBody>
              <a:bodyPr/>
              <a:lstStyle/>
              <a:p/>
            </p:txBody>
          </p:sp>
          <p:sp>
            <p:nvSpPr>
              <p:cNvPr id="7204" name="直接连接符 7203"/>
              <p:cNvSpPr>
                <a:spLocks noChangeAspect="1"/>
              </p:cNvSpPr>
              <p:nvPr/>
            </p:nvSpPr>
            <p:spPr>
              <a:xfrm flipH="1">
                <a:off x="3482" y="1760"/>
                <a:ext cx="120" cy="122"/>
              </a:xfrm>
              <a:prstGeom prst="line">
                <a:avLst/>
              </a:prstGeom>
              <a:ln w="19050" cap="flat" cmpd="sng">
                <a:solidFill>
                  <a:schemeClr val="tx1"/>
                </a:solidFill>
                <a:prstDash val="solid"/>
                <a:headEnd type="none" w="med" len="med"/>
                <a:tailEnd type="none" w="med" len="med"/>
              </a:ln>
            </p:spPr>
            <p:txBody>
              <a:bodyPr/>
              <a:lstStyle/>
              <a:p/>
            </p:txBody>
          </p:sp>
          <p:sp>
            <p:nvSpPr>
              <p:cNvPr id="7205" name="直接连接符 7204"/>
              <p:cNvSpPr>
                <a:spLocks noChangeAspect="1"/>
              </p:cNvSpPr>
              <p:nvPr/>
            </p:nvSpPr>
            <p:spPr>
              <a:xfrm flipH="1">
                <a:off x="3602" y="1760"/>
                <a:ext cx="120" cy="122"/>
              </a:xfrm>
              <a:prstGeom prst="line">
                <a:avLst/>
              </a:prstGeom>
              <a:ln w="19050" cap="flat" cmpd="sng">
                <a:solidFill>
                  <a:schemeClr val="tx1"/>
                </a:solidFill>
                <a:prstDash val="solid"/>
                <a:headEnd type="none" w="med" len="med"/>
                <a:tailEnd type="none" w="med" len="med"/>
              </a:ln>
            </p:spPr>
            <p:txBody>
              <a:bodyPr/>
              <a:lstStyle/>
              <a:p/>
            </p:txBody>
          </p:sp>
          <p:sp>
            <p:nvSpPr>
              <p:cNvPr id="7206" name="直接连接符 7205"/>
              <p:cNvSpPr>
                <a:spLocks noChangeAspect="1"/>
              </p:cNvSpPr>
              <p:nvPr/>
            </p:nvSpPr>
            <p:spPr>
              <a:xfrm flipH="1">
                <a:off x="3722" y="1760"/>
                <a:ext cx="121" cy="122"/>
              </a:xfrm>
              <a:prstGeom prst="line">
                <a:avLst/>
              </a:prstGeom>
              <a:ln w="19050" cap="flat" cmpd="sng">
                <a:solidFill>
                  <a:schemeClr val="tx1"/>
                </a:solidFill>
                <a:prstDash val="solid"/>
                <a:headEnd type="none" w="med" len="med"/>
                <a:tailEnd type="none" w="med" len="med"/>
              </a:ln>
            </p:spPr>
            <p:txBody>
              <a:bodyPr/>
              <a:lstStyle/>
              <a:p/>
            </p:txBody>
          </p:sp>
          <p:sp>
            <p:nvSpPr>
              <p:cNvPr id="7207" name="直接连接符 7206"/>
              <p:cNvSpPr>
                <a:spLocks noChangeAspect="1"/>
              </p:cNvSpPr>
              <p:nvPr/>
            </p:nvSpPr>
            <p:spPr>
              <a:xfrm>
                <a:off x="3144" y="1752"/>
                <a:ext cx="698" cy="0"/>
              </a:xfrm>
              <a:prstGeom prst="line">
                <a:avLst/>
              </a:prstGeom>
              <a:ln w="19050" cap="flat" cmpd="sng">
                <a:solidFill>
                  <a:schemeClr val="tx1"/>
                </a:solidFill>
                <a:prstDash val="solid"/>
                <a:headEnd type="none" w="med" len="med"/>
                <a:tailEnd type="none" w="med" len="med"/>
              </a:ln>
            </p:spPr>
            <p:txBody>
              <a:bodyPr/>
              <a:lstStyle/>
              <a:p/>
            </p:txBody>
          </p:sp>
        </p:grpSp>
        <p:sp>
          <p:nvSpPr>
            <p:cNvPr id="7208" name="直接连接符 7207"/>
            <p:cNvSpPr>
              <a:spLocks noChangeAspect="1"/>
            </p:cNvSpPr>
            <p:nvPr/>
          </p:nvSpPr>
          <p:spPr>
            <a:xfrm rot="-600000" flipV="1">
              <a:off x="1781" y="1795"/>
              <a:ext cx="711" cy="1469"/>
            </a:xfrm>
            <a:prstGeom prst="line">
              <a:avLst/>
            </a:prstGeom>
            <a:ln w="9525" cap="flat" cmpd="sng">
              <a:solidFill>
                <a:schemeClr val="tx1"/>
              </a:solidFill>
              <a:prstDash val="solid"/>
              <a:headEnd type="none" w="med" len="med"/>
              <a:tailEnd type="none" w="med" len="med"/>
            </a:ln>
          </p:spPr>
          <p:txBody>
            <a:bodyPr/>
            <a:lstStyle/>
            <a:p/>
          </p:txBody>
        </p:sp>
        <p:sp>
          <p:nvSpPr>
            <p:cNvPr id="7209" name="文本框 7208"/>
            <p:cNvSpPr txBox="1">
              <a:spLocks noChangeAspect="1"/>
            </p:cNvSpPr>
            <p:nvPr/>
          </p:nvSpPr>
          <p:spPr>
            <a:xfrm>
              <a:off x="2337" y="1946"/>
              <a:ext cx="384" cy="790"/>
            </a:xfrm>
            <a:prstGeom prst="rect">
              <a:avLst/>
            </a:prstGeom>
            <a:noFill/>
            <a:ln w="9525">
              <a:noFill/>
            </a:ln>
          </p:spPr>
          <p:txBody>
            <a:bodyPr vert="eaVert"/>
            <a:lstStyle/>
            <a:p>
              <a:pPr algn="just" eaLnBrk="0" hangingPunct="0"/>
              <a:r>
                <a:rPr lang="zh-CN" altLang="en-US" sz="2800" b="1">
                  <a:latin typeface="Times New Roman" panose="02020603050405020304" pitchFamily="18" charset="0"/>
                  <a:ea typeface="华文新魏" panose="02010800040101010101" pitchFamily="2" charset="-122"/>
                </a:rPr>
                <a:t>橡皮筋</a:t>
              </a:r>
              <a:r>
                <a:rPr lang="zh-CN" altLang="en-US" sz="2400" b="1">
                  <a:latin typeface="Times New Roman" panose="02020603050405020304" pitchFamily="18" charset="0"/>
                </a:rPr>
                <a:t> </a:t>
              </a:r>
              <a:endParaRPr lang="zh-CN" altLang="en-US" sz="2400" b="1">
                <a:latin typeface="Times New Roman" panose="02020603050405020304" pitchFamily="18" charset="0"/>
              </a:endParaRPr>
            </a:p>
          </p:txBody>
        </p:sp>
        <p:sp>
          <p:nvSpPr>
            <p:cNvPr id="7210" name="椭圆 7209"/>
            <p:cNvSpPr>
              <a:spLocks noChangeAspect="1"/>
            </p:cNvSpPr>
            <p:nvPr/>
          </p:nvSpPr>
          <p:spPr>
            <a:xfrm>
              <a:off x="1728" y="3328"/>
              <a:ext cx="289" cy="267"/>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cap="flat" cmpd="sng">
              <a:solidFill>
                <a:schemeClr val="tx1"/>
              </a:solidFill>
              <a:prstDash val="solid"/>
              <a:headEnd type="none" w="med" len="med"/>
              <a:tailEnd type="none" w="med" len="med"/>
            </a:ln>
          </p:spPr>
          <p:txBody>
            <a:bodyPr/>
            <a:lstStyle/>
            <a:p>
              <a:endParaRPr lang="zh-CN" altLang="en-US"/>
            </a:p>
          </p:txBody>
        </p:sp>
        <p:sp>
          <p:nvSpPr>
            <p:cNvPr id="7211" name="文本框 7210"/>
            <p:cNvSpPr txBox="1"/>
            <p:nvPr/>
          </p:nvSpPr>
          <p:spPr>
            <a:xfrm>
              <a:off x="1954" y="3792"/>
              <a:ext cx="307" cy="290"/>
            </a:xfrm>
            <a:prstGeom prst="rect">
              <a:avLst/>
            </a:prstGeom>
            <a:noFill/>
            <a:ln w="9525">
              <a:noFill/>
            </a:ln>
          </p:spPr>
          <p:txBody>
            <a:bodyPr wrap="none" anchor="t">
              <a:spAutoFit/>
            </a:bodyPr>
            <a:lstStyle/>
            <a:p>
              <a:pPr>
                <a:spcBef>
                  <a:spcPct val="50000"/>
                </a:spcBef>
              </a:pPr>
              <a:r>
                <a:rPr lang="en-US" altLang="zh-CN" sz="2400">
                  <a:latin typeface="Times New Roman" panose="02020603050405020304" pitchFamily="18" charset="0"/>
                  <a:sym typeface="Wingdings" panose="05000000000000000000" pitchFamily="2" charset="2"/>
                </a:rPr>
                <a:t>②</a:t>
              </a:r>
              <a:endParaRPr lang="en-US" altLang="zh-CN" sz="2400">
                <a:latin typeface="Times New Roman" panose="02020603050405020304" pitchFamily="18" charset="0"/>
              </a:endParaRPr>
            </a:p>
          </p:txBody>
        </p:sp>
        <p:sp>
          <p:nvSpPr>
            <p:cNvPr id="7212" name="文本框 7211"/>
            <p:cNvSpPr txBox="1"/>
            <p:nvPr/>
          </p:nvSpPr>
          <p:spPr>
            <a:xfrm>
              <a:off x="3065" y="3792"/>
              <a:ext cx="307" cy="290"/>
            </a:xfrm>
            <a:prstGeom prst="rect">
              <a:avLst/>
            </a:prstGeom>
            <a:noFill/>
            <a:ln w="9525">
              <a:noFill/>
            </a:ln>
          </p:spPr>
          <p:txBody>
            <a:bodyPr wrap="none" anchor="t">
              <a:spAutoFit/>
            </a:bodyPr>
            <a:lstStyle/>
            <a:p>
              <a:r>
                <a:rPr lang="en-US" altLang="zh-CN" sz="2400">
                  <a:latin typeface="Times New Roman" panose="02020603050405020304" pitchFamily="18" charset="0"/>
                  <a:sym typeface="Wingdings" panose="05000000000000000000" pitchFamily="2" charset="2"/>
                </a:rPr>
                <a:t>③</a:t>
              </a:r>
              <a:endParaRPr lang="en-US" altLang="zh-CN" sz="2400">
                <a:latin typeface="Times New Roman" panose="02020603050405020304" pitchFamily="18" charset="0"/>
                <a:sym typeface="Wingdings" panose="05000000000000000000" pitchFamily="2" charset="2"/>
              </a:endParaRPr>
            </a:p>
          </p:txBody>
        </p:sp>
        <p:sp>
          <p:nvSpPr>
            <p:cNvPr id="7213" name="文本框 7212"/>
            <p:cNvSpPr txBox="1"/>
            <p:nvPr/>
          </p:nvSpPr>
          <p:spPr>
            <a:xfrm>
              <a:off x="4176" y="3792"/>
              <a:ext cx="307" cy="290"/>
            </a:xfrm>
            <a:prstGeom prst="rect">
              <a:avLst/>
            </a:prstGeom>
            <a:noFill/>
            <a:ln w="9525">
              <a:noFill/>
            </a:ln>
          </p:spPr>
          <p:txBody>
            <a:bodyPr wrap="none" anchor="t">
              <a:spAutoFit/>
            </a:bodyPr>
            <a:lstStyle/>
            <a:p>
              <a:r>
                <a:rPr lang="en-US" altLang="zh-CN" sz="2400">
                  <a:latin typeface="Times New Roman" panose="02020603050405020304" pitchFamily="18" charset="0"/>
                  <a:sym typeface="Wingdings" panose="05000000000000000000" pitchFamily="2" charset="2"/>
                </a:rPr>
                <a:t>④</a:t>
              </a:r>
              <a:endParaRPr lang="en-US" altLang="zh-CN" sz="2400">
                <a:latin typeface="Times New Roman" panose="02020603050405020304" pitchFamily="18" charset="0"/>
                <a:sym typeface="Wingdings" panose="05000000000000000000" pitchFamily="2" charset="2"/>
              </a:endParaRPr>
            </a:p>
          </p:txBody>
        </p:sp>
        <p:sp>
          <p:nvSpPr>
            <p:cNvPr id="7214" name="文本框 7213"/>
            <p:cNvSpPr txBox="1"/>
            <p:nvPr/>
          </p:nvSpPr>
          <p:spPr>
            <a:xfrm>
              <a:off x="816" y="3792"/>
              <a:ext cx="336" cy="290"/>
            </a:xfrm>
            <a:prstGeom prst="rect">
              <a:avLst/>
            </a:prstGeom>
            <a:noFill/>
            <a:ln w="9525">
              <a:noFill/>
            </a:ln>
          </p:spPr>
          <p:txBody>
            <a:bodyPr>
              <a:spAutoFit/>
            </a:bodyPr>
            <a:lstStyle/>
            <a:p>
              <a:pPr>
                <a:spcBef>
                  <a:spcPct val="50000"/>
                </a:spcBef>
              </a:pPr>
              <a:r>
                <a:rPr lang="en-US" altLang="zh-CN" sz="2400">
                  <a:latin typeface="Times New Roman" panose="02020603050405020304" pitchFamily="18" charset="0"/>
                  <a:sym typeface="Wingdings" panose="05000000000000000000" pitchFamily="2" charset="2"/>
                </a:rPr>
                <a:t>①</a:t>
              </a:r>
              <a:endParaRPr lang="en-US" altLang="zh-CN" sz="2400">
                <a:latin typeface="Times New Roman" panose="02020603050405020304" pitchFamily="18" charset="0"/>
              </a:endParaRPr>
            </a:p>
          </p:txBody>
        </p:sp>
      </p:grpSp>
      <p:grpSp>
        <p:nvGrpSpPr>
          <p:cNvPr id="7215" name="组合 7214"/>
          <p:cNvGrpSpPr/>
          <p:nvPr/>
        </p:nvGrpSpPr>
        <p:grpSpPr>
          <a:xfrm>
            <a:off x="8365490" y="2958465"/>
            <a:ext cx="1525588" cy="2176463"/>
            <a:chOff x="4176" y="2016"/>
            <a:chExt cx="961" cy="1371"/>
          </a:xfrm>
        </p:grpSpPr>
        <p:sp>
          <p:nvSpPr>
            <p:cNvPr id="7216" name="椭圆 7215"/>
            <p:cNvSpPr>
              <a:spLocks noChangeAspect="1"/>
            </p:cNvSpPr>
            <p:nvPr/>
          </p:nvSpPr>
          <p:spPr>
            <a:xfrm>
              <a:off x="4848" y="3120"/>
              <a:ext cx="289" cy="267"/>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cap="flat" cmpd="sng">
              <a:solidFill>
                <a:srgbClr val="000000"/>
              </a:solidFill>
              <a:prstDash val="solid"/>
              <a:headEnd type="none" w="med" len="med"/>
              <a:tailEnd type="none" w="med" len="med"/>
            </a:ln>
          </p:spPr>
          <p:txBody>
            <a:bodyPr/>
            <a:lstStyle/>
            <a:p>
              <a:endParaRPr sz="2400">
                <a:latin typeface="Times New Roman" panose="02020603050405020304" pitchFamily="18" charset="0"/>
              </a:endParaRPr>
            </a:p>
          </p:txBody>
        </p:sp>
        <p:sp>
          <p:nvSpPr>
            <p:cNvPr id="7217" name="直接连接符 7216"/>
            <p:cNvSpPr/>
            <p:nvPr/>
          </p:nvSpPr>
          <p:spPr>
            <a:xfrm>
              <a:off x="4176" y="2016"/>
              <a:ext cx="768" cy="1152"/>
            </a:xfrm>
            <a:prstGeom prst="line">
              <a:avLst/>
            </a:prstGeom>
            <a:ln w="9525" cap="flat" cmpd="sng">
              <a:solidFill>
                <a:schemeClr val="tx1"/>
              </a:solidFill>
              <a:prstDash val="solid"/>
              <a:miter/>
              <a:headEnd type="none" w="med" len="med"/>
              <a:tailEnd type="none" w="med" len="med"/>
            </a:ln>
          </p:spPr>
          <p:txBody>
            <a:bodyPr/>
            <a:lstStyle/>
            <a:p/>
          </p:txBody>
        </p:sp>
      </p:grpSp>
      <p:grpSp>
        <p:nvGrpSpPr>
          <p:cNvPr id="7218" name="组合 7217"/>
          <p:cNvGrpSpPr/>
          <p:nvPr/>
        </p:nvGrpSpPr>
        <p:grpSpPr>
          <a:xfrm>
            <a:off x="7374890" y="2425065"/>
            <a:ext cx="2667000" cy="2898775"/>
            <a:chOff x="3456" y="1344"/>
            <a:chExt cx="1680" cy="1826"/>
          </a:xfrm>
        </p:grpSpPr>
        <p:sp>
          <p:nvSpPr>
            <p:cNvPr id="7219" name="文本框 7218"/>
            <p:cNvSpPr txBox="1"/>
            <p:nvPr/>
          </p:nvSpPr>
          <p:spPr>
            <a:xfrm>
              <a:off x="3456" y="2880"/>
              <a:ext cx="384" cy="290"/>
            </a:xfrm>
            <a:prstGeom prst="rect">
              <a:avLst/>
            </a:prstGeom>
            <a:noFill/>
            <a:ln w="9525">
              <a:noFill/>
            </a:ln>
          </p:spPr>
          <p:txBody>
            <a:bodyPr>
              <a:spAutoFit/>
            </a:bodyPr>
            <a:lstStyle/>
            <a:p>
              <a:pPr>
                <a:spcBef>
                  <a:spcPct val="50000"/>
                </a:spcBef>
              </a:pPr>
              <a:r>
                <a:rPr lang="en-US" altLang="zh-CN" sz="2400" b="1">
                  <a:latin typeface="Times New Roman" panose="02020603050405020304" pitchFamily="18" charset="0"/>
                </a:rPr>
                <a:t>A</a:t>
              </a:r>
              <a:endParaRPr lang="en-US" altLang="zh-CN" sz="2400" b="1">
                <a:latin typeface="Times New Roman" panose="02020603050405020304" pitchFamily="18" charset="0"/>
              </a:endParaRPr>
            </a:p>
          </p:txBody>
        </p:sp>
        <p:sp>
          <p:nvSpPr>
            <p:cNvPr id="7220" name="文本框 7219"/>
            <p:cNvSpPr txBox="1"/>
            <p:nvPr/>
          </p:nvSpPr>
          <p:spPr>
            <a:xfrm>
              <a:off x="3840" y="1344"/>
              <a:ext cx="336" cy="290"/>
            </a:xfrm>
            <a:prstGeom prst="rect">
              <a:avLst/>
            </a:prstGeom>
            <a:noFill/>
            <a:ln w="9525">
              <a:noFill/>
            </a:ln>
          </p:spPr>
          <p:txBody>
            <a:bodyPr>
              <a:spAutoFit/>
            </a:bodyPr>
            <a:lstStyle/>
            <a:p>
              <a:pPr>
                <a:spcBef>
                  <a:spcPct val="50000"/>
                </a:spcBef>
              </a:pPr>
              <a:r>
                <a:rPr lang="en-US" altLang="zh-CN" sz="2400" b="1">
                  <a:latin typeface="Times New Roman" panose="02020603050405020304" pitchFamily="18" charset="0"/>
                </a:rPr>
                <a:t>O</a:t>
              </a:r>
              <a:endParaRPr lang="en-US" altLang="zh-CN" sz="2400" b="1">
                <a:latin typeface="Times New Roman" panose="02020603050405020304" pitchFamily="18" charset="0"/>
              </a:endParaRPr>
            </a:p>
          </p:txBody>
        </p:sp>
        <p:sp>
          <p:nvSpPr>
            <p:cNvPr id="7221" name="文本框 7220"/>
            <p:cNvSpPr txBox="1"/>
            <p:nvPr/>
          </p:nvSpPr>
          <p:spPr>
            <a:xfrm>
              <a:off x="3984" y="1776"/>
              <a:ext cx="336" cy="290"/>
            </a:xfrm>
            <a:prstGeom prst="rect">
              <a:avLst/>
            </a:prstGeom>
            <a:noFill/>
            <a:ln w="9525">
              <a:noFill/>
            </a:ln>
          </p:spPr>
          <p:txBody>
            <a:bodyPr>
              <a:spAutoFit/>
            </a:bodyPr>
            <a:lstStyle/>
            <a:p>
              <a:pPr>
                <a:spcBef>
                  <a:spcPct val="50000"/>
                </a:spcBef>
              </a:pPr>
              <a:r>
                <a:rPr lang="en-US" altLang="zh-CN" sz="2400" b="1">
                  <a:latin typeface="Times New Roman" panose="02020603050405020304" pitchFamily="18" charset="0"/>
                </a:rPr>
                <a:t>O’</a:t>
              </a:r>
              <a:endParaRPr lang="en-US" altLang="zh-CN" sz="2400" b="1">
                <a:latin typeface="Times New Roman" panose="02020603050405020304" pitchFamily="18" charset="0"/>
              </a:endParaRPr>
            </a:p>
          </p:txBody>
        </p:sp>
        <p:sp>
          <p:nvSpPr>
            <p:cNvPr id="7222" name="文本框 7221"/>
            <p:cNvSpPr txBox="1"/>
            <p:nvPr/>
          </p:nvSpPr>
          <p:spPr>
            <a:xfrm>
              <a:off x="4800" y="2784"/>
              <a:ext cx="336" cy="290"/>
            </a:xfrm>
            <a:prstGeom prst="rect">
              <a:avLst/>
            </a:prstGeom>
            <a:noFill/>
            <a:ln w="9525">
              <a:noFill/>
            </a:ln>
          </p:spPr>
          <p:txBody>
            <a:bodyPr>
              <a:spAutoFit/>
            </a:bodyPr>
            <a:lstStyle/>
            <a:p>
              <a:pPr>
                <a:spcBef>
                  <a:spcPct val="50000"/>
                </a:spcBef>
              </a:pPr>
              <a:r>
                <a:rPr lang="en-US" altLang="zh-CN" sz="2400" b="1">
                  <a:latin typeface="Times New Roman" panose="02020603050405020304" pitchFamily="18" charset="0"/>
                </a:rPr>
                <a:t>A</a:t>
              </a:r>
              <a:endParaRPr lang="en-US" altLang="zh-CN" sz="2400" b="1">
                <a:latin typeface="Times New Roman" panose="02020603050405020304" pitchFamily="18"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课堂引入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10" name="文本框 9"/>
          <p:cNvSpPr txBox="1"/>
          <p:nvPr/>
        </p:nvSpPr>
        <p:spPr>
          <a:xfrm rot="20760000">
            <a:off x="540385" y="1774190"/>
            <a:ext cx="1087755" cy="521970"/>
          </a:xfrm>
          <a:prstGeom prst="rect">
            <a:avLst/>
          </a:prstGeom>
          <a:noFill/>
          <a:extLst>
            <a:ext uri="{909E8E84-426E-40DD-AFC4-6F175D3DCCD1}">
              <a14:hiddenFill xmlns:a14="http://schemas.microsoft.com/office/drawing/2010/main">
                <a:solidFill>
                  <a:srgbClr val="002060"/>
                </a:solidFill>
              </a14:hiddenFill>
            </a:ext>
          </a:extLst>
        </p:spPr>
        <p:txBody>
          <a:bodyPr wrap="square" rtlCol="0" anchor="t">
            <a:spAutoFit/>
          </a:bodyPr>
          <a:lstStyle/>
          <a:p>
            <a:r>
              <a:rPr lang="zh-CN" altLang="en-US" sz="2800" b="1">
                <a:solidFill>
                  <a:srgbClr val="C00000"/>
                </a:solidFill>
                <a:latin typeface="Times New Roman" panose="02020603050405020304" pitchFamily="18" charset="0"/>
                <a:ea typeface="宋体" panose="02010600030101010101" pitchFamily="2" charset="-122"/>
                <a:sym typeface="+mn-ea"/>
              </a:rPr>
              <a:t>问题：</a:t>
            </a:r>
            <a:endParaRPr lang="zh-CN" altLang="en-US" sz="2800" b="1">
              <a:solidFill>
                <a:srgbClr val="C00000"/>
              </a:solidFill>
              <a:latin typeface="Times New Roman" panose="02020603050405020304" pitchFamily="18" charset="0"/>
              <a:ea typeface="宋体" panose="02010600030101010101" pitchFamily="2" charset="-122"/>
              <a:sym typeface="+mn-ea"/>
            </a:endParaRPr>
          </a:p>
        </p:txBody>
      </p:sp>
      <p:sp>
        <p:nvSpPr>
          <p:cNvPr id="3" name="文本框 2"/>
          <p:cNvSpPr txBox="1"/>
          <p:nvPr/>
        </p:nvSpPr>
        <p:spPr>
          <a:xfrm>
            <a:off x="1675765" y="2624455"/>
            <a:ext cx="5113020" cy="286131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fontAlgn="auto">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生活中经常可以看到悬挂起来的物体</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在竖直平面内往复运动。将一小球用细绳悬挂起来，把小球拉离最低点释放后，小球就会来回摆动。小球的摆动是否为简谐运动呢？</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5" name="文本框 4"/>
          <p:cNvSpPr txBox="1"/>
          <p:nvPr/>
        </p:nvSpPr>
        <p:spPr>
          <a:xfrm rot="20460000">
            <a:off x="1395730" y="1105535"/>
            <a:ext cx="795020" cy="1198880"/>
          </a:xfrm>
          <a:prstGeom prst="rect">
            <a:avLst/>
          </a:prstGeom>
          <a:noFill/>
        </p:spPr>
        <p:txBody>
          <a:bodyPr wrap="none" rtlCol="0" anchor="t">
            <a:spAutoFit/>
          </a:bodyPr>
          <a:lstStyle/>
          <a:p>
            <a:pPr fontAlgn="auto">
              <a:lnSpc>
                <a:spcPct val="150000"/>
              </a:lnSpc>
            </a:pP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descr="F0JA$8Y~HN@I~~}Z6S_%GPK"/>
          <p:cNvPicPr>
            <a:picLocks noChangeAspect="1"/>
          </p:cNvPicPr>
          <p:nvPr/>
        </p:nvPicPr>
        <p:blipFill>
          <a:blip r:embed="rId1"/>
          <a:stretch>
            <a:fillRect/>
          </a:stretch>
        </p:blipFill>
        <p:spPr>
          <a:xfrm>
            <a:off x="7375525" y="2624455"/>
            <a:ext cx="3215005" cy="286131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ox(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linds(horizontal)">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 grpId="0"/>
      <p:bldP spid="3"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3" name="文本框 2"/>
          <p:cNvSpPr txBox="1"/>
          <p:nvPr/>
        </p:nvSpPr>
        <p:spPr>
          <a:xfrm>
            <a:off x="1727200" y="1136651"/>
            <a:ext cx="10452100" cy="590550"/>
          </a:xfrm>
          <a:prstGeom prst="rect">
            <a:avLst/>
          </a:prstGeom>
          <a:noFill/>
        </p:spPr>
        <p:txBody>
          <a:bodyPr lIns="0" tIns="0" rIns="0" bIns="0" rtlCol="0">
            <a:spAutoFit/>
          </a:bodyPr>
          <a:lstStyle/>
          <a:p>
            <a:pPr marL="0" marR="0" lvl="0" indent="0" algn="l" fontAlgn="base">
              <a:lnSpc>
                <a:spcPct val="125000"/>
              </a:lnSpc>
            </a:pPr>
            <a:r>
              <a:rPr lang="en-US" sz="3065" u="none" spc="0">
                <a:solidFill>
                  <a:srgbClr val="FFFFFF">
                    <a:alpha val="100000"/>
                  </a:srgbClr>
                </a:solidFill>
                <a:latin typeface="微软雅黑" panose="020B0503020204020204" charset="-122"/>
              </a:rPr>
              <a:t>掌握简谐运动振幅的物理意义。 </a:t>
            </a:r>
            <a:endParaRPr lang="en-US" sz="3065" u="none" spc="0">
              <a:solidFill>
                <a:srgbClr val="FFFFFF">
                  <a:alpha val="100000"/>
                </a:srgbClr>
              </a:solidFill>
              <a:latin typeface="微软雅黑" panose="020B0503020204020204" charset="-122"/>
            </a:endParaRPr>
          </a:p>
        </p:txBody>
      </p:sp>
      <p:sp>
        <p:nvSpPr>
          <p:cNvPr id="14337"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4098" name="Text Box 2"/>
          <p:cNvSpPr txBox="1"/>
          <p:nvPr/>
        </p:nvSpPr>
        <p:spPr>
          <a:xfrm>
            <a:off x="755650" y="673735"/>
            <a:ext cx="2075815" cy="583565"/>
          </a:xfrm>
          <a:prstGeom prst="rect">
            <a:avLst/>
          </a:prstGeom>
          <a:noFill/>
          <a:ln w="76200" cap="flat" cmpd="sng">
            <a:solidFill>
              <a:srgbClr val="FF0000"/>
            </a:solidFill>
            <a:prstDash val="solid"/>
            <a:miter/>
            <a:headEnd type="none" w="med" len="med"/>
            <a:tailEnd type="none" w="med" len="med"/>
          </a:ln>
        </p:spPr>
        <p:txBody>
          <a:bodyPr wrap="square">
            <a:spAutoFit/>
          </a:bodyPr>
          <a:lstStyle/>
          <a:p>
            <a:pPr algn="ctr">
              <a:spcBef>
                <a:spcPct val="50000"/>
              </a:spcBef>
            </a:pPr>
            <a:r>
              <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cs typeface="+mn-cs"/>
              </a:rPr>
              <a:t>课堂引入</a:t>
            </a:r>
            <a:endParaRPr lang="zh-CN" altLang="en-US" sz="3200" b="1" noProof="1">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12" name="标题 1"/>
          <p:cNvSpPr txBox="1"/>
          <p:nvPr/>
        </p:nvSpPr>
        <p:spPr>
          <a:xfrm>
            <a:off x="755650" y="1644015"/>
            <a:ext cx="965835" cy="383540"/>
          </a:xfrm>
          <a:prstGeom prst="rect">
            <a:avLst/>
          </a:prstGeom>
        </p:spPr>
        <p:style>
          <a:lnRef idx="2">
            <a:schemeClr val="accent3"/>
          </a:lnRef>
          <a:fillRef idx="1">
            <a:schemeClr val="lt1"/>
          </a:fillRef>
          <a:effectRef idx="0">
            <a:schemeClr val="accent3"/>
          </a:effectRef>
          <a:fontRef idx="minor">
            <a:schemeClr val="dk1"/>
          </a:fontRef>
        </p:style>
        <p:txBody>
          <a:bodyPr/>
          <a:lstStyle/>
          <a:p>
            <a:pPr marL="0" marR="0" lvl="0" indent="0" defTabSz="914400" rtl="0" eaLnBrk="1" fontAlgn="auto" latinLnBrk="0" hangingPunct="1">
              <a:lnSpc>
                <a:spcPct val="90000"/>
              </a:lnSpc>
              <a:spcBef>
                <a:spcPct val="0"/>
              </a:spcBef>
              <a:spcAft>
                <a:spcPct val="0"/>
              </a:spcAft>
              <a:buClrTx/>
              <a:buSzTx/>
              <a:buFontTx/>
              <a:buNone/>
              <a:defRPr/>
            </a:pPr>
            <a:r>
              <a:rPr kumimoji="0" lang="zh-CN" altLang="en-US" sz="2400" b="1" i="0" u="none" strike="noStrike" kern="1200" cap="all" spc="0" normalizeH="0" baseline="0" noProof="0" smtClean="0">
                <a:ln>
                  <a:noFill/>
                </a:ln>
                <a:solidFill>
                  <a:schemeClr val="tx1"/>
                </a:solidFill>
                <a:effectLst>
                  <a:outerShdw blurRad="50800" dist="63500" dir="2700000" algn="tl" rotWithShape="0">
                    <a:srgbClr val="000000">
                      <a:alpha val="48000"/>
                    </a:srgbClr>
                  </a:outerShdw>
                </a:effectLst>
                <a:uLnTx/>
                <a:uFillTx/>
                <a:latin typeface="宋体" panose="02010600030101010101" pitchFamily="2" charset="-122"/>
                <a:ea typeface="宋体" panose="02010600030101010101" pitchFamily="2" charset="-122"/>
                <a:cs typeface="+mj-cs"/>
              </a:rPr>
              <a:t>思考：</a:t>
            </a:r>
            <a:endParaRPr kumimoji="0" lang="zh-CN" altLang="en-US" sz="2400" b="1" i="0" u="none" strike="noStrike" kern="1200" cap="all" spc="0" normalizeH="0" baseline="0" noProof="0">
              <a:ln>
                <a:noFill/>
              </a:ln>
              <a:solidFill>
                <a:schemeClr val="tx1"/>
              </a:solidFill>
              <a:effectLst>
                <a:outerShdw blurRad="50800" dist="63500" dir="2700000" algn="tl" rotWithShape="0">
                  <a:srgbClr val="000000">
                    <a:alpha val="48000"/>
                  </a:srgbClr>
                </a:outerShdw>
              </a:effectLst>
              <a:uLnTx/>
              <a:uFillTx/>
              <a:latin typeface="宋体" panose="02010600030101010101" pitchFamily="2" charset="-122"/>
              <a:ea typeface="宋体" panose="02010600030101010101" pitchFamily="2" charset="-122"/>
              <a:cs typeface="+mj-cs"/>
            </a:endParaRPr>
          </a:p>
        </p:txBody>
      </p:sp>
      <p:sp>
        <p:nvSpPr>
          <p:cNvPr id="26" name="文本框 25"/>
          <p:cNvSpPr txBox="1"/>
          <p:nvPr/>
        </p:nvSpPr>
        <p:spPr>
          <a:xfrm>
            <a:off x="2118995" y="1513205"/>
            <a:ext cx="6492240" cy="64516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t">
            <a:spAutoFit/>
          </a:bodyPr>
          <a:lstStyle/>
          <a:p>
            <a:pPr marR="0" lvl="0" indent="0" algn="l" defTabSz="914400" rtl="0" fontAlgn="auto">
              <a:lnSpc>
                <a:spcPct val="150000"/>
              </a:lnSpc>
              <a:spcBef>
                <a:spcPts val="1000"/>
              </a:spcBef>
              <a:spcAft>
                <a:spcPct val="0"/>
              </a:spcAft>
              <a:buClrTx/>
              <a:buSzTx/>
              <a:buFont typeface="Arial" panose="020B0604020202020204" pitchFamily="34" charset="0"/>
              <a:buNone/>
              <a:defRPr/>
            </a:pPr>
            <a:r>
              <a:rPr sz="2400" b="1" noProof="0" smtClean="0">
                <a:ln>
                  <a:noFill/>
                </a:ln>
                <a:effectLst/>
                <a:uLnTx/>
                <a:uFillTx/>
                <a:latin typeface="宋体" panose="02010600030101010101" pitchFamily="2" charset="-122"/>
                <a:ea typeface="宋体" panose="02010600030101010101" pitchFamily="2" charset="-122"/>
                <a:cs typeface="宋体" panose="02010600030101010101" pitchFamily="2" charset="-122"/>
                <a:sym typeface="+mn-ea"/>
              </a:rPr>
              <a:t>用什么方法探究单摆的振动是否为简谐运动？</a:t>
            </a:r>
            <a:endParaRPr sz="2400" b="1" noProof="0" smtClean="0">
              <a:ln>
                <a:noFill/>
              </a:ln>
              <a:effectLst/>
              <a:uLnTx/>
              <a:uFillTx/>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6" name="图片 5" descr="src=http___5b0988e595225.cdn.sohucs.com_images_20180920_98d1e1095a6b4dd6af404fe448a31845.gif&amp;refer=http___5b0988e595225.cdn.sohucs"/>
          <p:cNvPicPr>
            <a:picLocks noChangeAspect="1"/>
          </p:cNvPicPr>
          <p:nvPr/>
        </p:nvPicPr>
        <p:blipFill>
          <a:blip r:embed="rId1"/>
          <a:stretch>
            <a:fillRect/>
          </a:stretch>
        </p:blipFill>
        <p:spPr>
          <a:xfrm>
            <a:off x="5487670" y="2450465"/>
            <a:ext cx="2421890" cy="408495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9" name="文本框 8"/>
          <p:cNvSpPr txBox="1"/>
          <p:nvPr/>
        </p:nvSpPr>
        <p:spPr>
          <a:xfrm>
            <a:off x="118745" y="2162810"/>
            <a:ext cx="11738610" cy="1661795"/>
          </a:xfrm>
          <a:prstGeom prst="rect">
            <a:avLst/>
          </a:prstGeom>
        </p:spPr>
        <p:style>
          <a:lnRef idx="1">
            <a:schemeClr val="accent1"/>
          </a:lnRef>
          <a:fillRef idx="2">
            <a:schemeClr val="accent1"/>
          </a:fillRef>
          <a:effectRef idx="1">
            <a:schemeClr val="accent1"/>
          </a:effectRef>
          <a:fontRef idx="minor">
            <a:schemeClr val="dk1"/>
          </a:fontRef>
        </p:style>
        <p:txBody>
          <a:bodyPr wrap="square" lIns="0" tIns="0" rIns="0" bIns="0" rtlCol="0">
            <a:spAutoFit/>
          </a:bodyPr>
          <a:lstStyle/>
          <a:p>
            <a:pPr indent="0" fontAlgn="auto">
              <a:lnSpc>
                <a:spcPct val="150000"/>
              </a:lnSpc>
            </a:pPr>
            <a:r>
              <a:rPr lang="zh-CN" altLang="zh-CN" sz="2400" kern="100">
                <a:latin typeface="Times New Roman" panose="02020603050405020304" pitchFamily="18" charset="0"/>
                <a:ea typeface="宋体" panose="02010600030101010101" pitchFamily="2" charset="-122"/>
                <a:cs typeface="Times New Roman" panose="02020603050405020304" pitchFamily="18" charset="0"/>
                <a:sym typeface="+mn-ea"/>
              </a:rPr>
              <a:t>(1)任意位置</a:t>
            </a:r>
            <a:endParaRPr lang="zh-CN" altLang="zh-CN" sz="2400" kern="100">
              <a:latin typeface="Times New Roman" panose="02020603050405020304" pitchFamily="18" charset="0"/>
              <a:ea typeface="宋体" panose="02010600030101010101" pitchFamily="2" charset="-122"/>
              <a:cs typeface="Times New Roman" panose="02020603050405020304" pitchFamily="18" charset="0"/>
              <a:sym typeface="+mn-ea"/>
            </a:endParaRPr>
          </a:p>
          <a:p>
            <a:pPr indent="0" fontAlgn="auto">
              <a:lnSpc>
                <a:spcPct val="150000"/>
              </a:lnSpc>
            </a:pPr>
            <a:r>
              <a:rPr lang="zh-CN" altLang="zh-CN" sz="2400" kern="100">
                <a:latin typeface="Times New Roman" panose="02020603050405020304" pitchFamily="18" charset="0"/>
                <a:ea typeface="宋体" panose="02010600030101010101" pitchFamily="2" charset="-122"/>
                <a:cs typeface="Times New Roman" panose="02020603050405020304" pitchFamily="18" charset="0"/>
                <a:sym typeface="+mn-ea"/>
              </a:rPr>
              <a:t>如图所示，G</a:t>
            </a:r>
            <a:r>
              <a:rPr lang="zh-CN" altLang="zh-CN" sz="2400" kern="100" baseline="-25000">
                <a:latin typeface="Times New Roman" panose="02020603050405020304" pitchFamily="18" charset="0"/>
                <a:ea typeface="宋体" panose="02010600030101010101" pitchFamily="2" charset="-122"/>
                <a:cs typeface="Times New Roman" panose="02020603050405020304" pitchFamily="18" charset="0"/>
                <a:sym typeface="+mn-ea"/>
              </a:rPr>
              <a:t>2</a:t>
            </a:r>
            <a:r>
              <a:rPr lang="zh-CN" altLang="zh-CN" sz="2400" kern="100">
                <a:latin typeface="Times New Roman" panose="02020603050405020304" pitchFamily="18" charset="0"/>
                <a:ea typeface="宋体" panose="02010600030101010101" pitchFamily="2" charset="-122"/>
                <a:cs typeface="Times New Roman" panose="02020603050405020304" pitchFamily="18" charset="0"/>
                <a:sym typeface="+mn-ea"/>
              </a:rPr>
              <a:t>＝Gcos θ，F－G</a:t>
            </a:r>
            <a:r>
              <a:rPr lang="zh-CN" altLang="zh-CN" sz="2400" kern="100" baseline="-25000">
                <a:latin typeface="Times New Roman" panose="02020603050405020304" pitchFamily="18" charset="0"/>
                <a:ea typeface="宋体" panose="02010600030101010101" pitchFamily="2" charset="-122"/>
                <a:cs typeface="Times New Roman" panose="02020603050405020304" pitchFamily="18" charset="0"/>
                <a:sym typeface="+mn-ea"/>
              </a:rPr>
              <a:t>2</a:t>
            </a:r>
            <a:r>
              <a:rPr lang="zh-CN" altLang="zh-CN" sz="2400" kern="100">
                <a:latin typeface="Times New Roman" panose="02020603050405020304" pitchFamily="18" charset="0"/>
                <a:ea typeface="宋体" panose="02010600030101010101" pitchFamily="2" charset="-122"/>
                <a:cs typeface="Times New Roman" panose="02020603050405020304" pitchFamily="18" charset="0"/>
                <a:sym typeface="+mn-ea"/>
              </a:rPr>
              <a:t>的作用就是提供摆球绕O′做变速圆周运动的向心力；G1＝Gsin θ的作用是提供摆球以O为中心做往复运动的回复力．</a:t>
            </a:r>
            <a:endParaRPr lang="zh-CN" altLang="zh-CN" sz="2400" kern="100">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30"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一、单摆的回复力   </a:t>
            </a:r>
            <a:endParaRPr lang="zh-CN" altLang="en-US" sz="3200" b="1">
              <a:latin typeface="黑体" panose="02010609060101010101" pitchFamily="49" charset="-122"/>
              <a:ea typeface="黑体" panose="02010609060101010101" pitchFamily="49" charset="-122"/>
            </a:endParaRPr>
          </a:p>
        </p:txBody>
      </p:sp>
      <p:sp>
        <p:nvSpPr>
          <p:cNvPr id="3" name="文本框 2"/>
          <p:cNvSpPr txBox="1"/>
          <p:nvPr/>
        </p:nvSpPr>
        <p:spPr>
          <a:xfrm>
            <a:off x="118745" y="1604645"/>
            <a:ext cx="2812415" cy="4603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nchor="t">
            <a:spAutoFit/>
          </a:bodyPr>
          <a:lstStyle/>
          <a:p>
            <a:r>
              <a:rPr altLang="zh-CN" sz="2400" b="1" kern="100">
                <a:latin typeface="宋体" panose="02010600030101010101" pitchFamily="2" charset="-122"/>
                <a:ea typeface="宋体" panose="02010600030101010101" pitchFamily="2" charset="-122"/>
                <a:cs typeface="Times New Roman" panose="02020603050405020304"/>
                <a:sym typeface="+mn-ea"/>
              </a:rPr>
              <a:t>摆球的受力</a:t>
            </a:r>
            <a:r>
              <a:rPr lang="zh-CN" sz="2400" b="1" kern="100">
                <a:latin typeface="宋体" panose="02010600030101010101" pitchFamily="2" charset="-122"/>
                <a:ea typeface="宋体" panose="02010600030101010101" pitchFamily="2" charset="-122"/>
                <a:cs typeface="Times New Roman" panose="02020603050405020304"/>
                <a:sym typeface="+mn-ea"/>
              </a:rPr>
              <a:t>分析</a:t>
            </a:r>
            <a:endParaRPr lang="zh-CN" sz="2400" b="1" kern="100">
              <a:latin typeface="宋体" panose="02010600030101010101" pitchFamily="2" charset="-122"/>
              <a:ea typeface="宋体" panose="02010600030101010101" pitchFamily="2" charset="-122"/>
              <a:cs typeface="Times New Roman" panose="02020603050405020304"/>
              <a:sym typeface="+mn-ea"/>
            </a:endParaRPr>
          </a:p>
        </p:txBody>
      </p:sp>
      <p:pic>
        <p:nvPicPr>
          <p:cNvPr id="2" name="图片 -2147482624" descr="XTX31611-45.TIF"/>
          <p:cNvPicPr>
            <a:picLocks noChangeAspect="1"/>
          </p:cNvPicPr>
          <p:nvPr/>
        </p:nvPicPr>
        <p:blipFill>
          <a:blip r:embed="rId1" r:link="rId2"/>
          <a:stretch>
            <a:fillRect/>
          </a:stretch>
        </p:blipFill>
        <p:spPr>
          <a:xfrm>
            <a:off x="8703310" y="3894138"/>
            <a:ext cx="1630680" cy="2816225"/>
          </a:xfrm>
          <a:prstGeom prst="rect">
            <a:avLst/>
          </a:prstGeom>
          <a:noFill/>
          <a:ln w="9525">
            <a:noFill/>
          </a:ln>
        </p:spPr>
      </p:pic>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3"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285750" y="276225"/>
          <a:ext cx="9144000" cy="4667250"/>
          <a:chOff x="285750" y="276225"/>
          <a:chExt cx="9144000" cy="4667250"/>
        </a:xfrm>
      </p:grpSpPr>
      <p:sp>
        <p:nvSpPr>
          <p:cNvPr id="9" name="文本框 8"/>
          <p:cNvSpPr txBox="1"/>
          <p:nvPr/>
        </p:nvSpPr>
        <p:spPr>
          <a:xfrm>
            <a:off x="200025" y="2082165"/>
            <a:ext cx="11697970" cy="4431665"/>
          </a:xfrm>
          <a:prstGeom prst="rect">
            <a:avLst/>
          </a:prstGeom>
        </p:spPr>
        <p:style>
          <a:lnRef idx="1">
            <a:schemeClr val="accent1"/>
          </a:lnRef>
          <a:fillRef idx="2">
            <a:schemeClr val="accent1"/>
          </a:fillRef>
          <a:effectRef idx="1">
            <a:schemeClr val="accent1"/>
          </a:effectRef>
          <a:fontRef idx="minor">
            <a:schemeClr val="dk1"/>
          </a:fontRef>
        </p:style>
        <p:txBody>
          <a:bodyPr wrap="square" lIns="0" tIns="0" rIns="0" bIns="0" rtlCol="0">
            <a:spAutoFit/>
          </a:bodyPr>
          <a:lstStyle/>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(2)平衡位置</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摆球经过平衡位置时，G</a:t>
            </a:r>
            <a:r>
              <a:rPr lang="zh-CN" altLang="zh-CN" sz="2400" kern="100" baseline="-25000">
                <a:latin typeface="宋体" panose="02010600030101010101" pitchFamily="2" charset="-122"/>
                <a:ea typeface="宋体" panose="02010600030101010101" pitchFamily="2" charset="-122"/>
                <a:cs typeface="Times New Roman" panose="02020603050405020304"/>
                <a:sym typeface="+mn-ea"/>
              </a:rPr>
              <a:t>2</a:t>
            </a:r>
            <a:r>
              <a:rPr lang="zh-CN" altLang="zh-CN" sz="2400" kern="100">
                <a:latin typeface="宋体" panose="02010600030101010101" pitchFamily="2" charset="-122"/>
                <a:ea typeface="宋体" panose="02010600030101010101" pitchFamily="2" charset="-122"/>
                <a:cs typeface="Times New Roman" panose="02020603050405020304"/>
                <a:sym typeface="+mn-ea"/>
              </a:rPr>
              <a:t>＝G，G</a:t>
            </a:r>
            <a:r>
              <a:rPr lang="zh-CN" altLang="zh-CN" sz="2400" kern="100" baseline="-25000">
                <a:latin typeface="宋体" panose="02010600030101010101" pitchFamily="2" charset="-122"/>
                <a:ea typeface="宋体" panose="02010600030101010101" pitchFamily="2" charset="-122"/>
                <a:cs typeface="Times New Roman" panose="02020603050405020304"/>
                <a:sym typeface="+mn-ea"/>
              </a:rPr>
              <a:t>1</a:t>
            </a:r>
            <a:r>
              <a:rPr lang="zh-CN" altLang="zh-CN" sz="2400" kern="100">
                <a:latin typeface="宋体" panose="02010600030101010101" pitchFamily="2" charset="-122"/>
                <a:ea typeface="宋体" panose="02010600030101010101" pitchFamily="2" charset="-122"/>
                <a:cs typeface="Times New Roman" panose="02020603050405020304"/>
                <a:sym typeface="+mn-ea"/>
              </a:rPr>
              <a:t>＝0，此时F应大于G，F－G提供向心力，因此，在平衡位置，回复力F</a:t>
            </a:r>
            <a:r>
              <a:rPr lang="zh-CN" altLang="zh-CN" sz="2400" kern="100" baseline="-25000">
                <a:latin typeface="宋体" panose="02010600030101010101" pitchFamily="2" charset="-122"/>
                <a:ea typeface="宋体" panose="02010600030101010101" pitchFamily="2" charset="-122"/>
                <a:cs typeface="Times New Roman" panose="02020603050405020304"/>
                <a:sym typeface="+mn-ea"/>
              </a:rPr>
              <a:t>回</a:t>
            </a:r>
            <a:r>
              <a:rPr lang="zh-CN" altLang="zh-CN" sz="2400" kern="100">
                <a:latin typeface="宋体" panose="02010600030101010101" pitchFamily="2" charset="-122"/>
                <a:ea typeface="宋体" panose="02010600030101010101" pitchFamily="2" charset="-122"/>
                <a:cs typeface="Times New Roman" panose="02020603050405020304"/>
                <a:sym typeface="+mn-ea"/>
              </a:rPr>
              <a:t>＝0，与G</a:t>
            </a:r>
            <a:r>
              <a:rPr lang="zh-CN" altLang="zh-CN" sz="2400" kern="100" baseline="-25000">
                <a:latin typeface="宋体" panose="02010600030101010101" pitchFamily="2" charset="-122"/>
                <a:ea typeface="宋体" panose="02010600030101010101" pitchFamily="2" charset="-122"/>
                <a:cs typeface="Times New Roman" panose="02020603050405020304"/>
                <a:sym typeface="+mn-ea"/>
              </a:rPr>
              <a:t>1</a:t>
            </a:r>
            <a:r>
              <a:rPr lang="zh-CN" altLang="zh-CN" sz="2400" kern="100">
                <a:latin typeface="宋体" panose="02010600030101010101" pitchFamily="2" charset="-122"/>
                <a:ea typeface="宋体" panose="02010600030101010101" pitchFamily="2" charset="-122"/>
                <a:cs typeface="Times New Roman" panose="02020603050405020304"/>
                <a:sym typeface="+mn-ea"/>
              </a:rPr>
              <a:t>＝0相符．</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(3)单摆的简谐运动</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在θ很小时(理论值为＜5°)，</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G</a:t>
            </a:r>
            <a:r>
              <a:rPr lang="zh-CN" altLang="zh-CN" sz="2400" kern="100" baseline="-25000">
                <a:latin typeface="宋体" panose="02010600030101010101" pitchFamily="2" charset="-122"/>
                <a:ea typeface="宋体" panose="02010600030101010101" pitchFamily="2" charset="-122"/>
                <a:cs typeface="Times New Roman" panose="02020603050405020304"/>
                <a:sym typeface="+mn-ea"/>
              </a:rPr>
              <a:t>1</a:t>
            </a:r>
            <a:r>
              <a:rPr lang="zh-CN" altLang="zh-CN" sz="2400" kern="100">
                <a:latin typeface="宋体" panose="02010600030101010101" pitchFamily="2" charset="-122"/>
                <a:ea typeface="宋体" panose="02010600030101010101" pitchFamily="2" charset="-122"/>
                <a:cs typeface="Times New Roman" panose="02020603050405020304"/>
                <a:sym typeface="+mn-ea"/>
              </a:rPr>
              <a:t>＝        ＝        ，</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G</a:t>
            </a:r>
            <a:r>
              <a:rPr lang="zh-CN" altLang="zh-CN" sz="2400" kern="100" baseline="-25000">
                <a:latin typeface="宋体" panose="02010600030101010101" pitchFamily="2" charset="-122"/>
                <a:ea typeface="宋体" panose="02010600030101010101" pitchFamily="2" charset="-122"/>
                <a:cs typeface="Times New Roman" panose="02020603050405020304"/>
                <a:sym typeface="+mn-ea"/>
              </a:rPr>
              <a:t>1</a:t>
            </a:r>
            <a:r>
              <a:rPr lang="zh-CN" altLang="zh-CN" sz="2400" kern="100">
                <a:latin typeface="宋体" panose="02010600030101010101" pitchFamily="2" charset="-122"/>
                <a:ea typeface="宋体" panose="02010600030101010101" pitchFamily="2" charset="-122"/>
                <a:cs typeface="Times New Roman" panose="02020603050405020304"/>
                <a:sym typeface="+mn-ea"/>
              </a:rPr>
              <a:t>方向与摆球位移方向相反，所以有回复力F</a:t>
            </a:r>
            <a:r>
              <a:rPr lang="zh-CN" altLang="zh-CN" sz="2400" kern="100" baseline="-25000">
                <a:latin typeface="宋体" panose="02010600030101010101" pitchFamily="2" charset="-122"/>
                <a:ea typeface="宋体" panose="02010600030101010101" pitchFamily="2" charset="-122"/>
                <a:cs typeface="Times New Roman" panose="02020603050405020304"/>
                <a:sym typeface="+mn-ea"/>
              </a:rPr>
              <a:t>回</a:t>
            </a:r>
            <a:r>
              <a:rPr lang="zh-CN" altLang="zh-CN" sz="2400" kern="100">
                <a:latin typeface="宋体" panose="02010600030101010101" pitchFamily="2" charset="-122"/>
                <a:ea typeface="宋体" panose="02010600030101010101" pitchFamily="2" charset="-122"/>
                <a:cs typeface="Times New Roman" panose="02020603050405020304"/>
                <a:sym typeface="+mn-ea"/>
              </a:rPr>
              <a:t>＝</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a:p>
            <a:pPr indent="0" fontAlgn="auto">
              <a:lnSpc>
                <a:spcPct val="150000"/>
              </a:lnSpc>
            </a:pPr>
            <a:r>
              <a:rPr lang="zh-CN" altLang="zh-CN" sz="2400" kern="100">
                <a:latin typeface="宋体" panose="02010600030101010101" pitchFamily="2" charset="-122"/>
                <a:ea typeface="宋体" panose="02010600030101010101" pitchFamily="2" charset="-122"/>
                <a:cs typeface="Times New Roman" panose="02020603050405020304"/>
                <a:sym typeface="+mn-ea"/>
              </a:rPr>
              <a:t>因此，在摆角θ很小时，单摆做简谐运动．</a:t>
            </a:r>
            <a:endParaRPr lang="zh-CN" altLang="zh-CN" sz="2400" kern="100">
              <a:latin typeface="宋体" panose="02010600030101010101" pitchFamily="2" charset="-122"/>
              <a:ea typeface="宋体" panose="02010600030101010101" pitchFamily="2" charset="-122"/>
              <a:cs typeface="Times New Roman" panose="02020603050405020304"/>
              <a:sym typeface="+mn-ea"/>
            </a:endParaRPr>
          </a:p>
        </p:txBody>
      </p:sp>
      <p:sp>
        <p:nvSpPr>
          <p:cNvPr id="30"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6" name="文本框 35"/>
          <p:cNvSpPr txBox="1"/>
          <p:nvPr/>
        </p:nvSpPr>
        <p:spPr>
          <a:xfrm>
            <a:off x="492760" y="658495"/>
            <a:ext cx="4933950" cy="583565"/>
          </a:xfrm>
          <a:prstGeom prst="rect">
            <a:avLst/>
          </a:prstGeom>
          <a:noFill/>
          <a:ln w="9525">
            <a:noFill/>
          </a:ln>
        </p:spPr>
        <p:txBody>
          <a:bodyPr wrap="square" anchor="t">
            <a:spAutoFit/>
          </a:bodyPr>
          <a:lstStyle/>
          <a:p>
            <a:r>
              <a:rPr lang="zh-CN" altLang="en-US" sz="3200" b="1">
                <a:latin typeface="黑体" panose="02010609060101010101" pitchFamily="49" charset="-122"/>
                <a:ea typeface="黑体" panose="02010609060101010101" pitchFamily="49" charset="-122"/>
              </a:rPr>
              <a:t>一、单摆的回复力   </a:t>
            </a:r>
            <a:endParaRPr lang="zh-CN" altLang="en-US" sz="3200" b="1">
              <a:latin typeface="黑体" panose="02010609060101010101" pitchFamily="49" charset="-122"/>
              <a:ea typeface="黑体" panose="02010609060101010101" pitchFamily="49" charset="-122"/>
            </a:endParaRPr>
          </a:p>
        </p:txBody>
      </p:sp>
      <p:graphicFrame>
        <p:nvGraphicFramePr>
          <p:cNvPr id="10" name="对象 9">
            <a:hlinkClick r:id="" action="ppaction://ole?verb="/>
          </p:cNvPr>
          <p:cNvGraphicFramePr>
            <a:graphicFrameLocks noChangeAspect="1"/>
          </p:cNvGraphicFramePr>
          <p:nvPr/>
        </p:nvGraphicFramePr>
        <p:xfrm>
          <a:off x="2296795" y="4739640"/>
          <a:ext cx="758825" cy="809625"/>
        </p:xfrm>
        <a:graphic>
          <a:graphicData uri="http://schemas.openxmlformats.org/presentationml/2006/ole">
            <mc:AlternateContent xmlns:mc="http://schemas.openxmlformats.org/markup-compatibility/2006">
              <mc:Choice xmlns:v="urn:schemas-microsoft-com:vml" Requires="v">
                <p:oleObj spid="_x0000_s1038" name="" r:id="rId1" imgW="368300" imgH="393700" progId="Equation.KSEE3">
                  <p:embed/>
                </p:oleObj>
              </mc:Choice>
              <mc:Fallback>
                <p:oleObj name="" r:id="rId1" imgW="368300" imgH="393700" progId="Equation.KSEE3">
                  <p:embed/>
                  <p:pic>
                    <p:nvPicPr>
                      <p:cNvPr id="0" name="OLE substitute image"/>
                      <p:cNvPicPr/>
                      <p:nvPr/>
                    </p:nvPicPr>
                    <p:blipFill>
                      <a:blip r:embed="rId2"/>
                      <a:stretch>
                        <a:fillRect/>
                      </a:stretch>
                    </p:blipFill>
                    <p:spPr>
                      <a:xfrm>
                        <a:off x="2296795" y="4739640"/>
                        <a:ext cx="758825" cy="809625"/>
                      </a:xfrm>
                      <a:prstGeom prst="rect">
                        <a:avLst/>
                      </a:prstGeom>
                    </p:spPr>
                  </p:pic>
                </p:oleObj>
              </mc:Fallback>
            </mc:AlternateContent>
          </a:graphicData>
        </a:graphic>
      </p:graphicFrame>
      <p:graphicFrame>
        <p:nvGraphicFramePr>
          <p:cNvPr id="14" name="对象 13">
            <a:hlinkClick r:id="" action="ppaction://ole?verb="/>
          </p:cNvPr>
          <p:cNvGraphicFramePr>
            <a:graphicFrameLocks noChangeAspect="1"/>
          </p:cNvGraphicFramePr>
          <p:nvPr/>
        </p:nvGraphicFramePr>
        <p:xfrm>
          <a:off x="6832600" y="5264150"/>
          <a:ext cx="1595755" cy="809625"/>
        </p:xfrm>
        <a:graphic>
          <a:graphicData uri="http://schemas.openxmlformats.org/presentationml/2006/ole">
            <mc:AlternateContent xmlns:mc="http://schemas.openxmlformats.org/markup-compatibility/2006">
              <mc:Choice xmlns:v="urn:schemas-microsoft-com:vml" Requires="v">
                <p:oleObj spid="_x0000_s1039" name="" r:id="rId3" imgW="774065" imgH="393700" progId="Equation.KSEE3">
                  <p:embed/>
                </p:oleObj>
              </mc:Choice>
              <mc:Fallback>
                <p:oleObj name="" r:id="rId3" imgW="774065" imgH="393700" progId="Equation.KSEE3">
                  <p:embed/>
                  <p:pic>
                    <p:nvPicPr>
                      <p:cNvPr id="0" name="OLE substitute image"/>
                      <p:cNvPicPr/>
                      <p:nvPr/>
                    </p:nvPicPr>
                    <p:blipFill>
                      <a:blip r:embed="rId4"/>
                      <a:stretch>
                        <a:fillRect/>
                      </a:stretch>
                    </p:blipFill>
                    <p:spPr>
                      <a:xfrm>
                        <a:off x="6832600" y="5264150"/>
                        <a:ext cx="1595755" cy="809625"/>
                      </a:xfrm>
                      <a:prstGeom prst="rect">
                        <a:avLst/>
                      </a:prstGeom>
                    </p:spPr>
                  </p:pic>
                </p:oleObj>
              </mc:Fallback>
            </mc:AlternateContent>
          </a:graphicData>
        </a:graphic>
      </p:graphicFrame>
      <p:pic>
        <p:nvPicPr>
          <p:cNvPr id="16" name="图片 15" descr="O8E{H$ZK[KRW]$M[04%K]2J"/>
          <p:cNvPicPr>
            <a:picLocks noChangeAspect="1"/>
          </p:cNvPicPr>
          <p:nvPr/>
        </p:nvPicPr>
        <p:blipFill>
          <a:blip r:embed="rId5"/>
          <a:stretch>
            <a:fillRect/>
          </a:stretch>
        </p:blipFill>
        <p:spPr>
          <a:xfrm>
            <a:off x="9514840" y="3351530"/>
            <a:ext cx="2204720" cy="2642235"/>
          </a:xfrm>
          <a:prstGeom prst="rect">
            <a:avLst/>
          </a:prstGeom>
        </p:spPr>
      </p:pic>
      <p:sp>
        <p:nvSpPr>
          <p:cNvPr id="17" name="文本框 16"/>
          <p:cNvSpPr txBox="1"/>
          <p:nvPr/>
        </p:nvSpPr>
        <p:spPr>
          <a:xfrm>
            <a:off x="139065" y="1496695"/>
            <a:ext cx="2812415" cy="4603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nchor="t">
            <a:spAutoFit/>
          </a:bodyPr>
          <a:lstStyle/>
          <a:p>
            <a:r>
              <a:rPr altLang="zh-CN" sz="2400" b="1" kern="100">
                <a:latin typeface="宋体" panose="02010600030101010101" pitchFamily="2" charset="-122"/>
                <a:ea typeface="宋体" panose="02010600030101010101" pitchFamily="2" charset="-122"/>
                <a:cs typeface="Times New Roman" panose="02020603050405020304"/>
                <a:sym typeface="+mn-ea"/>
              </a:rPr>
              <a:t>摆球的受力</a:t>
            </a:r>
            <a:r>
              <a:rPr lang="zh-CN" sz="2400" b="1" kern="100">
                <a:latin typeface="宋体" panose="02010600030101010101" pitchFamily="2" charset="-122"/>
                <a:ea typeface="宋体" panose="02010600030101010101" pitchFamily="2" charset="-122"/>
                <a:cs typeface="Times New Roman" panose="02020603050405020304"/>
                <a:sym typeface="+mn-ea"/>
              </a:rPr>
              <a:t>分析</a:t>
            </a:r>
            <a:endParaRPr lang="zh-CN" sz="2400" b="1" kern="100">
              <a:latin typeface="宋体" panose="02010600030101010101" pitchFamily="2" charset="-122"/>
              <a:ea typeface="宋体" panose="02010600030101010101" pitchFamily="2" charset="-122"/>
              <a:cs typeface="Times New Roman" panose="02020603050405020304"/>
              <a:sym typeface="+mn-ea"/>
            </a:endParaRPr>
          </a:p>
        </p:txBody>
      </p:sp>
      <p:graphicFrame>
        <p:nvGraphicFramePr>
          <p:cNvPr id="18" name="对象 17">
            <a:hlinkClick r:id="" action="ppaction://ole?verb="/>
          </p:cNvPr>
          <p:cNvGraphicFramePr>
            <a:graphicFrameLocks noChangeAspect="1"/>
          </p:cNvGraphicFramePr>
          <p:nvPr/>
        </p:nvGraphicFramePr>
        <p:xfrm>
          <a:off x="854075" y="4959985"/>
          <a:ext cx="978535" cy="368935"/>
        </p:xfrm>
        <a:graphic>
          <a:graphicData uri="http://schemas.openxmlformats.org/presentationml/2006/ole">
            <mc:AlternateContent xmlns:mc="http://schemas.openxmlformats.org/markup-compatibility/2006">
              <mc:Choice xmlns:v="urn:schemas-microsoft-com:vml" Requires="v">
                <p:oleObj spid="_x0000_s1040" name="" r:id="rId6" imgW="469900" imgH="177165" progId="Equation.KSEE3">
                  <p:embed/>
                </p:oleObj>
              </mc:Choice>
              <mc:Fallback>
                <p:oleObj name="" r:id="rId6" imgW="469900" imgH="177165" progId="Equation.KSEE3">
                  <p:embed/>
                  <p:pic>
                    <p:nvPicPr>
                      <p:cNvPr id="0" name="OLE substitute image"/>
                      <p:cNvPicPr/>
                      <p:nvPr/>
                    </p:nvPicPr>
                    <p:blipFill>
                      <a:blip r:embed="rId7"/>
                      <a:stretch>
                        <a:fillRect/>
                      </a:stretch>
                    </p:blipFill>
                    <p:spPr>
                      <a:xfrm>
                        <a:off x="854075" y="4959985"/>
                        <a:ext cx="978535" cy="368935"/>
                      </a:xfrm>
                      <a:prstGeom prst="rect">
                        <a:avLst/>
                      </a:prstGeom>
                    </p:spPr>
                  </p:pic>
                </p:oleObj>
              </mc:Fallback>
            </mc:AlternateContent>
          </a:graphicData>
        </a:graphic>
      </p:graphicFrame>
      <p:graphicFrame>
        <p:nvGraphicFramePr>
          <p:cNvPr id="19" name="对象 18">
            <a:hlinkClick r:id="" action="ppaction://ole?verb="/>
          </p:cNvPr>
          <p:cNvGraphicFramePr>
            <a:graphicFrameLocks noChangeAspect="1"/>
          </p:cNvGraphicFramePr>
          <p:nvPr/>
        </p:nvGraphicFramePr>
        <p:xfrm>
          <a:off x="4231640" y="4198620"/>
          <a:ext cx="2171065" cy="821055"/>
        </p:xfrm>
        <a:graphic>
          <a:graphicData uri="http://schemas.openxmlformats.org/presentationml/2006/ole">
            <mc:AlternateContent xmlns:mc="http://schemas.openxmlformats.org/markup-compatibility/2006">
              <mc:Choice xmlns:v="urn:schemas-microsoft-com:vml" Requires="v">
                <p:oleObj spid="_x0000_s1041" name="" r:id="rId8" imgW="1041400" imgH="393700" progId="Equation.KSEE3">
                  <p:embed/>
                </p:oleObj>
              </mc:Choice>
              <mc:Fallback>
                <p:oleObj name="" r:id="rId8" imgW="1041400" imgH="393700" progId="Equation.KSEE3">
                  <p:embed/>
                  <p:pic>
                    <p:nvPicPr>
                      <p:cNvPr id="0" name="OLE substitute image"/>
                      <p:cNvPicPr/>
                      <p:nvPr/>
                    </p:nvPicPr>
                    <p:blipFill>
                      <a:blip r:embed="rId9"/>
                      <a:stretch>
                        <a:fillRect/>
                      </a:stretch>
                    </p:blipFill>
                    <p:spPr>
                      <a:xfrm>
                        <a:off x="4231640" y="4198620"/>
                        <a:ext cx="2171065" cy="821055"/>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tags/tag1.xml><?xml version="1.0" encoding="utf-8"?>
<p:tagLst xmlns:p="http://schemas.openxmlformats.org/presentationml/2006/main">
  <p:tag name="AS_UNIQUEID" val="260"/>
</p:tagLst>
</file>

<file path=ppt/tags/tag10.xml><?xml version="1.0" encoding="utf-8"?>
<p:tagLst xmlns:p="http://schemas.openxmlformats.org/presentationml/2006/main">
  <p:tag name="AS_UNIQUEID" val="270"/>
</p:tagLst>
</file>

<file path=ppt/tags/tag11.xml><?xml version="1.0" encoding="utf-8"?>
<p:tagLst xmlns:p="http://schemas.openxmlformats.org/presentationml/2006/main">
  <p:tag name="AS_UNIQUEID" val="272"/>
</p:tagLst>
</file>

<file path=ppt/tags/tag12.xml><?xml version="1.0" encoding="utf-8"?>
<p:tagLst xmlns:p="http://schemas.openxmlformats.org/presentationml/2006/main">
  <p:tag name="AS_UNIQUEID" val="273"/>
</p:tagLst>
</file>

<file path=ppt/tags/tag13.xml><?xml version="1.0" encoding="utf-8"?>
<p:tagLst xmlns:p="http://schemas.openxmlformats.org/presentationml/2006/main">
  <p:tag name="AS_UNIQUEID" val="274"/>
</p:tagLst>
</file>

<file path=ppt/tags/tag14.xml><?xml version="1.0" encoding="utf-8"?>
<p:tagLst xmlns:p="http://schemas.openxmlformats.org/presentationml/2006/main">
  <p:tag name="AS_UNIQUEID" val="275"/>
</p:tagLst>
</file>

<file path=ppt/tags/tag15.xml><?xml version="1.0" encoding="utf-8"?>
<p:tagLst xmlns:p="http://schemas.openxmlformats.org/presentationml/2006/main">
  <p:tag name="AS_UNIQUEID" val="276"/>
</p:tagLst>
</file>

<file path=ppt/tags/tag16.xml><?xml version="1.0" encoding="utf-8"?>
<p:tagLst xmlns:p="http://schemas.openxmlformats.org/presentationml/2006/main">
  <p:tag name="AS_UNIQUEID" val="278"/>
</p:tagLst>
</file>

<file path=ppt/tags/tag17.xml><?xml version="1.0" encoding="utf-8"?>
<p:tagLst xmlns:p="http://schemas.openxmlformats.org/presentationml/2006/main">
  <p:tag name="AS_UNIQUEID" val="279"/>
</p:tagLst>
</file>

<file path=ppt/tags/tag18.xml><?xml version="1.0" encoding="utf-8"?>
<p:tagLst xmlns:p="http://schemas.openxmlformats.org/presentationml/2006/main">
  <p:tag name="AS_UNIQUEID" val="280"/>
</p:tagLst>
</file>

<file path=ppt/tags/tag19.xml><?xml version="1.0" encoding="utf-8"?>
<p:tagLst xmlns:p="http://schemas.openxmlformats.org/presentationml/2006/main">
  <p:tag name="AS_UNIQUEID" val="281"/>
</p:tagLst>
</file>

<file path=ppt/tags/tag2.xml><?xml version="1.0" encoding="utf-8"?>
<p:tagLst xmlns:p="http://schemas.openxmlformats.org/presentationml/2006/main">
  <p:tag name="AS_UNIQUEID" val="261"/>
</p:tagLst>
</file>

<file path=ppt/tags/tag20.xml><?xml version="1.0" encoding="utf-8"?>
<p:tagLst xmlns:p="http://schemas.openxmlformats.org/presentationml/2006/main">
  <p:tag name="AS_UNIQUEID" val="282"/>
</p:tagLst>
</file>

<file path=ppt/tags/tag21.xml><?xml version="1.0" encoding="utf-8"?>
<p:tagLst xmlns:p="http://schemas.openxmlformats.org/presentationml/2006/main">
  <p:tag name="AS_UNIQUEID" val="283"/>
</p:tagLst>
</file>

<file path=ppt/tags/tag22.xml><?xml version="1.0" encoding="utf-8"?>
<p:tagLst xmlns:p="http://schemas.openxmlformats.org/presentationml/2006/main">
  <p:tag name="AS_UNIQUEID" val="285"/>
</p:tagLst>
</file>

<file path=ppt/tags/tag23.xml><?xml version="1.0" encoding="utf-8"?>
<p:tagLst xmlns:p="http://schemas.openxmlformats.org/presentationml/2006/main">
  <p:tag name="AS_UNIQUEID" val="286"/>
</p:tagLst>
</file>

<file path=ppt/tags/tag24.xml><?xml version="1.0" encoding="utf-8"?>
<p:tagLst xmlns:p="http://schemas.openxmlformats.org/presentationml/2006/main">
  <p:tag name="AS_UNIQUEID" val="287"/>
</p:tagLst>
</file>

<file path=ppt/tags/tag25.xml><?xml version="1.0" encoding="utf-8"?>
<p:tagLst xmlns:p="http://schemas.openxmlformats.org/presentationml/2006/main">
  <p:tag name="AS_UNIQUEID" val="288"/>
</p:tagLst>
</file>

<file path=ppt/tags/tag26.xml><?xml version="1.0" encoding="utf-8"?>
<p:tagLst xmlns:p="http://schemas.openxmlformats.org/presentationml/2006/main">
  <p:tag name="AS_UNIQUEID" val="289"/>
</p:tagLst>
</file>

<file path=ppt/tags/tag27.xml><?xml version="1.0" encoding="utf-8"?>
<p:tagLst xmlns:p="http://schemas.openxmlformats.org/presentationml/2006/main">
  <p:tag name="AS_UNIQUEID" val="290"/>
</p:tagLst>
</file>

<file path=ppt/tags/tag28.xml><?xml version="1.0" encoding="utf-8"?>
<p:tagLst xmlns:p="http://schemas.openxmlformats.org/presentationml/2006/main">
  <p:tag name="AS_UNIQUEID" val="291"/>
</p:tagLst>
</file>

<file path=ppt/tags/tag29.xml><?xml version="1.0" encoding="utf-8"?>
<p:tagLst xmlns:p="http://schemas.openxmlformats.org/presentationml/2006/main">
  <p:tag name="AS_UNIQUEID" val="292"/>
</p:tagLst>
</file>

<file path=ppt/tags/tag3.xml><?xml version="1.0" encoding="utf-8"?>
<p:tagLst xmlns:p="http://schemas.openxmlformats.org/presentationml/2006/main">
  <p:tag name="AS_UNIQUEID" val="262"/>
</p:tagLst>
</file>

<file path=ppt/tags/tag30.xml><?xml version="1.0" encoding="utf-8"?>
<p:tagLst xmlns:p="http://schemas.openxmlformats.org/presentationml/2006/main">
  <p:tag name="AS_UNIQUEID" val="294"/>
</p:tagLst>
</file>

<file path=ppt/tags/tag31.xml><?xml version="1.0" encoding="utf-8"?>
<p:tagLst xmlns:p="http://schemas.openxmlformats.org/presentationml/2006/main">
  <p:tag name="AS_UNIQUEID" val="295"/>
</p:tagLst>
</file>

<file path=ppt/tags/tag32.xml><?xml version="1.0" encoding="utf-8"?>
<p:tagLst xmlns:p="http://schemas.openxmlformats.org/presentationml/2006/main">
  <p:tag name="AS_UNIQUEID" val="296"/>
</p:tagLst>
</file>

<file path=ppt/tags/tag33.xml><?xml version="1.0" encoding="utf-8"?>
<p:tagLst xmlns:p="http://schemas.openxmlformats.org/presentationml/2006/main">
  <p:tag name="AS_UNIQUEID" val="297"/>
</p:tagLst>
</file>

<file path=ppt/tags/tag34.xml><?xml version="1.0" encoding="utf-8"?>
<p:tagLst xmlns:p="http://schemas.openxmlformats.org/presentationml/2006/main">
  <p:tag name="AS_UNIQUEID" val="299"/>
</p:tagLst>
</file>

<file path=ppt/tags/tag35.xml><?xml version="1.0" encoding="utf-8"?>
<p:tagLst xmlns:p="http://schemas.openxmlformats.org/presentationml/2006/main">
  <p:tag name="AS_UNIQUEID" val="300"/>
</p:tagLst>
</file>

<file path=ppt/tags/tag36.xml><?xml version="1.0" encoding="utf-8"?>
<p:tagLst xmlns:p="http://schemas.openxmlformats.org/presentationml/2006/main">
  <p:tag name="AS_UNIQUEID" val="301"/>
</p:tagLst>
</file>

<file path=ppt/tags/tag37.xml><?xml version="1.0" encoding="utf-8"?>
<p:tagLst xmlns:p="http://schemas.openxmlformats.org/presentationml/2006/main">
  <p:tag name="AS_UNIQUEID" val="303"/>
</p:tagLst>
</file>

<file path=ppt/tags/tag38.xml><?xml version="1.0" encoding="utf-8"?>
<p:tagLst xmlns:p="http://schemas.openxmlformats.org/presentationml/2006/main">
  <p:tag name="AS_UNIQUEID" val="304"/>
</p:tagLst>
</file>

<file path=ppt/tags/tag39.xml><?xml version="1.0" encoding="utf-8"?>
<p:tagLst xmlns:p="http://schemas.openxmlformats.org/presentationml/2006/main">
  <p:tag name="AS_UNIQUEID" val="305"/>
</p:tagLst>
</file>

<file path=ppt/tags/tag4.xml><?xml version="1.0" encoding="utf-8"?>
<p:tagLst xmlns:p="http://schemas.openxmlformats.org/presentationml/2006/main">
  <p:tag name="AS_UNIQUEID" val="263"/>
</p:tagLst>
</file>

<file path=ppt/tags/tag40.xml><?xml version="1.0" encoding="utf-8"?>
<p:tagLst xmlns:p="http://schemas.openxmlformats.org/presentationml/2006/main">
  <p:tag name="AS_UNIQUEID" val="306"/>
</p:tagLst>
</file>

<file path=ppt/tags/tag41.xml><?xml version="1.0" encoding="utf-8"?>
<p:tagLst xmlns:p="http://schemas.openxmlformats.org/presentationml/2006/main">
  <p:tag name="AS_UNIQUEID" val="307"/>
</p:tagLst>
</file>

<file path=ppt/tags/tag42.xml><?xml version="1.0" encoding="utf-8"?>
<p:tagLst xmlns:p="http://schemas.openxmlformats.org/presentationml/2006/main">
  <p:tag name="AS_UNIQUEID" val="308"/>
</p:tagLst>
</file>

<file path=ppt/tags/tag43.xml><?xml version="1.0" encoding="utf-8"?>
<p:tagLst xmlns:p="http://schemas.openxmlformats.org/presentationml/2006/main">
  <p:tag name="AS_UNIQUEID" val="310"/>
</p:tagLst>
</file>

<file path=ppt/tags/tag44.xml><?xml version="1.0" encoding="utf-8"?>
<p:tagLst xmlns:p="http://schemas.openxmlformats.org/presentationml/2006/main">
  <p:tag name="AS_UNIQUEID" val="311"/>
</p:tagLst>
</file>

<file path=ppt/tags/tag45.xml><?xml version="1.0" encoding="utf-8"?>
<p:tagLst xmlns:p="http://schemas.openxmlformats.org/presentationml/2006/main">
  <p:tag name="AS_UNIQUEID" val="312"/>
</p:tagLst>
</file>

<file path=ppt/tags/tag46.xml><?xml version="1.0" encoding="utf-8"?>
<p:tagLst xmlns:p="http://schemas.openxmlformats.org/presentationml/2006/main">
  <p:tag name="AS_UNIQUEID" val="313"/>
</p:tagLst>
</file>

<file path=ppt/tags/tag47.xml><?xml version="1.0" encoding="utf-8"?>
<p:tagLst xmlns:p="http://schemas.openxmlformats.org/presentationml/2006/main">
  <p:tag name="AS_UNIQUEID" val="314"/>
</p:tagLst>
</file>

<file path=ppt/tags/tag48.xml><?xml version="1.0" encoding="utf-8"?>
<p:tagLst xmlns:p="http://schemas.openxmlformats.org/presentationml/2006/main">
  <p:tag name="AS_UNIQUEID" val="315"/>
</p:tagLst>
</file>

<file path=ppt/tags/tag49.xml><?xml version="1.0" encoding="utf-8"?>
<p:tagLst xmlns:p="http://schemas.openxmlformats.org/presentationml/2006/main">
  <p:tag name="AS_UNIQUEID" val="317"/>
</p:tagLst>
</file>

<file path=ppt/tags/tag5.xml><?xml version="1.0" encoding="utf-8"?>
<p:tagLst xmlns:p="http://schemas.openxmlformats.org/presentationml/2006/main">
  <p:tag name="AS_UNIQUEID" val="264"/>
</p:tagLst>
</file>

<file path=ppt/tags/tag50.xml><?xml version="1.0" encoding="utf-8"?>
<p:tagLst xmlns:p="http://schemas.openxmlformats.org/presentationml/2006/main">
  <p:tag name="AS_UNIQUEID" val="318"/>
</p:tagLst>
</file>

<file path=ppt/tags/tag51.xml><?xml version="1.0" encoding="utf-8"?>
<p:tagLst xmlns:p="http://schemas.openxmlformats.org/presentationml/2006/main">
  <p:tag name="AS_UNIQUEID" val="319"/>
</p:tagLst>
</file>

<file path=ppt/tags/tag52.xml><?xml version="1.0" encoding="utf-8"?>
<p:tagLst xmlns:p="http://schemas.openxmlformats.org/presentationml/2006/main">
  <p:tag name="AS_UNIQUEID" val="320"/>
</p:tagLst>
</file>

<file path=ppt/tags/tag53.xml><?xml version="1.0" encoding="utf-8"?>
<p:tagLst xmlns:p="http://schemas.openxmlformats.org/presentationml/2006/main">
  <p:tag name="AS_UNIQUEID" val="321"/>
</p:tagLst>
</file>

<file path=ppt/tags/tag54.xml><?xml version="1.0" encoding="utf-8"?>
<p:tagLst xmlns:p="http://schemas.openxmlformats.org/presentationml/2006/main">
  <p:tag name="AS_UNIQUEID" val="323"/>
</p:tagLst>
</file>

<file path=ppt/tags/tag55.xml><?xml version="1.0" encoding="utf-8"?>
<p:tagLst xmlns:p="http://schemas.openxmlformats.org/presentationml/2006/main">
  <p:tag name="AS_UNIQUEID" val="324"/>
</p:tagLst>
</file>

<file path=ppt/tags/tag56.xml><?xml version="1.0" encoding="utf-8"?>
<p:tagLst xmlns:p="http://schemas.openxmlformats.org/presentationml/2006/main">
  <p:tag name="AS_UNIQUEID" val="325"/>
</p:tagLst>
</file>

<file path=ppt/tags/tag57.xml><?xml version="1.0" encoding="utf-8"?>
<p:tagLst xmlns:p="http://schemas.openxmlformats.org/presentationml/2006/main">
  <p:tag name="AS_UNIQUEID" val="326"/>
</p:tagLst>
</file>

<file path=ppt/tags/tag58.xml><?xml version="1.0" encoding="utf-8"?>
<p:tagLst xmlns:p="http://schemas.openxmlformats.org/presentationml/2006/main">
  <p:tag name="AS_UNIQUEID" val="327"/>
</p:tagLst>
</file>

<file path=ppt/tags/tag59.xml><?xml version="1.0" encoding="utf-8"?>
<p:tagLst xmlns:p="http://schemas.openxmlformats.org/presentationml/2006/main">
  <p:tag name="AS_UNIQUEID" val="331"/>
</p:tagLst>
</file>

<file path=ppt/tags/tag6.xml><?xml version="1.0" encoding="utf-8"?>
<p:tagLst xmlns:p="http://schemas.openxmlformats.org/presentationml/2006/main">
  <p:tag name="AS_UNIQUEID" val="266"/>
</p:tagLst>
</file>

<file path=ppt/tags/tag60.xml><?xml version="1.0" encoding="utf-8"?>
<p:tagLst xmlns:p="http://schemas.openxmlformats.org/presentationml/2006/main">
  <p:tag name="AS_UNIQUEID" val="332"/>
</p:tagLst>
</file>

<file path=ppt/tags/tag61.xml><?xml version="1.0" encoding="utf-8"?>
<p:tagLst xmlns:p="http://schemas.openxmlformats.org/presentationml/2006/main">
  <p:tag name="AS_UNIQUEID" val="333"/>
</p:tagLst>
</file>

<file path=ppt/tags/tag62.xml><?xml version="1.0" encoding="utf-8"?>
<p:tagLst xmlns:p="http://schemas.openxmlformats.org/presentationml/2006/main">
  <p:tag name="AS_UNIQUEID" val="334"/>
</p:tagLst>
</file>

<file path=ppt/tags/tag63.xml><?xml version="1.0" encoding="utf-8"?>
<p:tagLst xmlns:p="http://schemas.openxmlformats.org/presentationml/2006/main">
  <p:tag name="AS_UNIQUEID" val="335"/>
</p:tagLst>
</file>

<file path=ppt/tags/tag64.xml><?xml version="1.0" encoding="utf-8"?>
<p:tagLst xmlns:p="http://schemas.openxmlformats.org/presentationml/2006/main">
  <p:tag name="AS_UNIQUEID" val="337"/>
</p:tagLst>
</file>

<file path=ppt/tags/tag65.xml><?xml version="1.0" encoding="utf-8"?>
<p:tagLst xmlns:p="http://schemas.openxmlformats.org/presentationml/2006/main">
  <p:tag name="AS_UNIQUEID" val="338"/>
</p:tagLst>
</file>

<file path=ppt/tags/tag66.xml><?xml version="1.0" encoding="utf-8"?>
<p:tagLst xmlns:p="http://schemas.openxmlformats.org/presentationml/2006/main">
  <p:tag name="AS_UNIQUEID" val="339"/>
</p:tagLst>
</file>

<file path=ppt/tags/tag67.xml><?xml version="1.0" encoding="utf-8"?>
<p:tagLst xmlns:p="http://schemas.openxmlformats.org/presentationml/2006/main">
  <p:tag name="AS_UNIQUEID" val="340"/>
</p:tagLst>
</file>

<file path=ppt/tags/tag68.xml><?xml version="1.0" encoding="utf-8"?>
<p:tagLst xmlns:p="http://schemas.openxmlformats.org/presentationml/2006/main">
  <p:tag name="AS_UNIQUEID" val="341"/>
</p:tagLst>
</file>

<file path=ppt/tags/tag69.xml><?xml version="1.0" encoding="utf-8"?>
<p:tagLst xmlns:p="http://schemas.openxmlformats.org/presentationml/2006/main">
  <p:tag name="AS_UNIQUEID" val="342"/>
</p:tagLst>
</file>

<file path=ppt/tags/tag7.xml><?xml version="1.0" encoding="utf-8"?>
<p:tagLst xmlns:p="http://schemas.openxmlformats.org/presentationml/2006/main">
  <p:tag name="AS_UNIQUEID" val="267"/>
</p:tagLst>
</file>

<file path=ppt/tags/tag70.xml><?xml version="1.0" encoding="utf-8"?>
<p:tagLst xmlns:p="http://schemas.openxmlformats.org/presentationml/2006/main">
  <p:tag name="AS_OS" val="Unix 3.10 unknown"/>
  <p:tag name="AS_RELEASE_DATE" val="2020.11.30"/>
  <p:tag name="AS_TITLE" val="Aspose.Slides for Java"/>
  <p:tag name="AS_VERSION" val="20.11"/>
</p:tagLst>
</file>

<file path=ppt/tags/tag8.xml><?xml version="1.0" encoding="utf-8"?>
<p:tagLst xmlns:p="http://schemas.openxmlformats.org/presentationml/2006/main">
  <p:tag name="AS_UNIQUEID" val="268"/>
</p:tagLst>
</file>

<file path=ppt/tags/tag9.xml><?xml version="1.0" encoding="utf-8"?>
<p:tagLst xmlns:p="http://schemas.openxmlformats.org/presentationml/2006/main">
  <p:tag name="AS_UNIQUEID" val="269"/>
</p:tagLst>
</file>

<file path=ppt/theme/theme1.xml><?xml version="1.0" encoding="utf-8"?>
<a:theme xmlns:a="http://schemas.openxmlformats.org/drawingml/2006/main" name="1_Office 主题">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4028</Words>
  <Application>WPS 演示</Application>
  <PresentationFormat/>
  <Paragraphs>307</Paragraphs>
  <Slides>34</Slides>
  <Notes>30</Notes>
  <HiddenSlides>0</HiddenSlides>
  <MMClips>1</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21</vt:i4>
      </vt:variant>
      <vt:variant>
        <vt:lpstr>幻灯片标题</vt:lpstr>
      </vt:variant>
      <vt:variant>
        <vt:i4>34</vt:i4>
      </vt:variant>
    </vt:vector>
  </HeadingPairs>
  <TitlesOfParts>
    <vt:vector size="69" baseType="lpstr">
      <vt:lpstr>Arial</vt:lpstr>
      <vt:lpstr>宋体</vt:lpstr>
      <vt:lpstr>Wingdings</vt:lpstr>
      <vt:lpstr>黑体</vt:lpstr>
      <vt:lpstr>Times New Roman</vt:lpstr>
      <vt:lpstr>楷体_GB2312</vt:lpstr>
      <vt:lpstr>新宋体</vt:lpstr>
      <vt:lpstr>微软雅黑</vt:lpstr>
      <vt:lpstr>Verdana</vt:lpstr>
      <vt:lpstr>Times New Roman</vt:lpstr>
      <vt:lpstr>华文新魏</vt:lpstr>
      <vt:lpstr>Symbol</vt:lpstr>
      <vt:lpstr>Calibri</vt:lpstr>
      <vt:lpstr>1_Office 主题</vt:lpstr>
      <vt:lpstr>Equation.KSEE3</vt:lpstr>
      <vt:lpstr>Equation.KSEE3</vt:lpstr>
      <vt:lpstr>Equation.KSEE3</vt:lpstr>
      <vt:lpstr>Equation.KSEE3</vt:lpstr>
      <vt:lpstr>Equation.DSMT4</vt:lpstr>
      <vt:lpstr>Equation.DSMT4</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沧海昆仑</cp:lastModifiedBy>
  <cp:revision>3</cp:revision>
  <cp:lastPrinted>2021-04-23T13:39:00Z</cp:lastPrinted>
  <dcterms:created xsi:type="dcterms:W3CDTF">2021-04-23T13:39:00Z</dcterms:created>
  <dcterms:modified xsi:type="dcterms:W3CDTF">2021-04-25T14:12:01Z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52D4758E1BBF4ED68EF95CBDF6F36309</vt:lpwstr>
  </property>
  <property fmtid="{D5CDD505-2E9C-101B-9397-08002B2CF9AE}" pid="7" name="KSOProductBuildVer">
    <vt:lpwstr>2052-11.1.0.10463</vt:lpwstr>
  </property>
</Properties>
</file>