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av" ContentType="audio/x-wav"/>
  <Default Extension="wmf" ContentType="image/x-wmf"/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329" r:id="rId3"/>
    <p:sldId id="729" r:id="rId4"/>
    <p:sldId id="548" r:id="rId6"/>
    <p:sldId id="1051" r:id="rId7"/>
    <p:sldId id="1052" r:id="rId8"/>
    <p:sldId id="850" r:id="rId9"/>
    <p:sldId id="975" r:id="rId10"/>
    <p:sldId id="1032" r:id="rId11"/>
    <p:sldId id="932" r:id="rId12"/>
    <p:sldId id="1053" r:id="rId13"/>
    <p:sldId id="594" r:id="rId14"/>
    <p:sldId id="1000" r:id="rId15"/>
    <p:sldId id="1001" r:id="rId16"/>
    <p:sldId id="1002" r:id="rId17"/>
    <p:sldId id="957" r:id="rId18"/>
    <p:sldId id="1054" r:id="rId19"/>
    <p:sldId id="1055" r:id="rId20"/>
    <p:sldId id="1056" r:id="rId21"/>
    <p:sldId id="1057" r:id="rId22"/>
    <p:sldId id="736" r:id="rId23"/>
    <p:sldId id="599" r:id="rId24"/>
    <p:sldId id="600" r:id="rId25"/>
    <p:sldId id="737" r:id="rId26"/>
    <p:sldId id="330" r:id="rId27"/>
  </p:sldIdLst>
  <p:sldSz cx="12192000" cy="6858000"/>
  <p:notesSz cx="7103745" cy="10234295"/>
  <p:custDataLst>
    <p:tags r:id="rId3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8" d="100"/>
          <a:sy n="78" d="100"/>
        </p:scale>
        <p:origin x="600" y="48"/>
      </p:cViewPr>
      <p:guideLst>
        <p:guide orient="horz" pos="2412"/>
        <p:guide pos="382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1" Type="http://schemas.openxmlformats.org/officeDocument/2006/relationships/tags" Target="tags/tag2.xml"/><Relationship Id="rId30" Type="http://schemas.openxmlformats.org/officeDocument/2006/relationships/tableStyles" Target="tableStyles.xml"/><Relationship Id="rId3" Type="http://schemas.openxmlformats.org/officeDocument/2006/relationships/slide" Target="slides/slide1.xml"/><Relationship Id="rId29" Type="http://schemas.openxmlformats.org/officeDocument/2006/relationships/viewProps" Target="viewProps.xml"/><Relationship Id="rId28" Type="http://schemas.openxmlformats.org/officeDocument/2006/relationships/presProps" Target="presProps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584" y="1279287"/>
            <a:ext cx="6140577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幻灯片图像占位符 1"/>
          <p:cNvSpPr>
            <a:spLocks noGrp="1" noRot="1"/>
          </p:cNvSpPr>
          <p:nvPr>
            <p:ph type="sldImg"/>
          </p:nvPr>
        </p:nvSpPr>
        <p:spPr/>
      </p:sp>
      <p:sp>
        <p:nvSpPr>
          <p:cNvPr id="23554" name="文本占位符 2"/>
          <p:cNvSpPr>
            <a:spLocks noGrp="1"/>
          </p:cNvSpPr>
          <p:nvPr>
            <p:ph type="body" idx="1"/>
          </p:nvPr>
        </p:nvSpPr>
        <p:spPr/>
        <p:txBody>
          <a:bodyPr lIns="91440" tIns="45720" rIns="91440" bIns="45720" anchor="t"/>
          <a:lstStyle/>
          <a:p>
            <a:pPr lvl="0"/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幻灯片图像占位符 1"/>
          <p:cNvSpPr>
            <a:spLocks noGrp="1" noRot="1"/>
          </p:cNvSpPr>
          <p:nvPr>
            <p:ph type="sldImg"/>
          </p:nvPr>
        </p:nvSpPr>
        <p:spPr/>
      </p:sp>
      <p:sp>
        <p:nvSpPr>
          <p:cNvPr id="21506" name="文本占位符 2"/>
          <p:cNvSpPr>
            <a:spLocks noGrp="1"/>
          </p:cNvSpPr>
          <p:nvPr>
            <p:ph type="body" idx="1"/>
          </p:nvPr>
        </p:nvSpPr>
        <p:spPr/>
        <p:txBody>
          <a:bodyPr lIns="91440" tIns="45720" rIns="91440" bIns="45720" anchor="t"/>
          <a:lstStyle/>
          <a:p>
            <a:pPr lvl="0"/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幻灯片图像占位符 1"/>
          <p:cNvSpPr>
            <a:spLocks noGrp="1" noRot="1"/>
          </p:cNvSpPr>
          <p:nvPr>
            <p:ph type="sldImg"/>
          </p:nvPr>
        </p:nvSpPr>
        <p:spPr/>
      </p:sp>
      <p:sp>
        <p:nvSpPr>
          <p:cNvPr id="23554" name="文本占位符 2"/>
          <p:cNvSpPr>
            <a:spLocks noGrp="1"/>
          </p:cNvSpPr>
          <p:nvPr>
            <p:ph type="body" idx="1"/>
          </p:nvPr>
        </p:nvSpPr>
        <p:spPr/>
        <p:txBody>
          <a:bodyPr lIns="91440" tIns="45720" rIns="91440" bIns="45720" anchor="t"/>
          <a:lstStyle/>
          <a:p>
            <a:pPr lvl="0"/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幻灯片图像占位符 1"/>
          <p:cNvSpPr>
            <a:spLocks noGrp="1" noRot="1"/>
          </p:cNvSpPr>
          <p:nvPr>
            <p:ph type="sldImg"/>
          </p:nvPr>
        </p:nvSpPr>
        <p:spPr/>
      </p:sp>
      <p:sp>
        <p:nvSpPr>
          <p:cNvPr id="21506" name="文本占位符 2"/>
          <p:cNvSpPr>
            <a:spLocks noGrp="1"/>
          </p:cNvSpPr>
          <p:nvPr>
            <p:ph type="body" idx="1"/>
          </p:nvPr>
        </p:nvSpPr>
        <p:spPr/>
        <p:txBody>
          <a:bodyPr lIns="91440" tIns="45720" rIns="91440" bIns="45720" anchor="t"/>
          <a:lstStyle/>
          <a:p>
            <a:pPr lvl="0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幻灯片图像占位符 1"/>
          <p:cNvSpPr>
            <a:spLocks noGrp="1" noRot="1"/>
          </p:cNvSpPr>
          <p:nvPr>
            <p:ph type="sldImg"/>
          </p:nvPr>
        </p:nvSpPr>
        <p:spPr/>
      </p:sp>
      <p:sp>
        <p:nvSpPr>
          <p:cNvPr id="21506" name="文本占位符 2"/>
          <p:cNvSpPr>
            <a:spLocks noGrp="1"/>
          </p:cNvSpPr>
          <p:nvPr>
            <p:ph type="body" idx="1"/>
          </p:nvPr>
        </p:nvSpPr>
        <p:spPr/>
        <p:txBody>
          <a:bodyPr lIns="91440" tIns="45720" rIns="91440" bIns="45720" anchor="t"/>
          <a:lstStyle/>
          <a:p>
            <a:pPr lvl="0"/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幻灯片图像占位符 1"/>
          <p:cNvSpPr>
            <a:spLocks noGrp="1" noRot="1"/>
          </p:cNvSpPr>
          <p:nvPr>
            <p:ph type="sldImg"/>
          </p:nvPr>
        </p:nvSpPr>
        <p:spPr/>
      </p:sp>
      <p:sp>
        <p:nvSpPr>
          <p:cNvPr id="21506" name="文本占位符 2"/>
          <p:cNvSpPr>
            <a:spLocks noGrp="1"/>
          </p:cNvSpPr>
          <p:nvPr>
            <p:ph type="body" idx="1"/>
          </p:nvPr>
        </p:nvSpPr>
        <p:spPr/>
        <p:txBody>
          <a:bodyPr lIns="91440" tIns="45720" rIns="91440" bIns="45720" anchor="t"/>
          <a:lstStyle/>
          <a:p>
            <a:pPr lvl="0"/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幻灯片图像占位符 1"/>
          <p:cNvSpPr>
            <a:spLocks noGrp="1" noRot="1"/>
          </p:cNvSpPr>
          <p:nvPr>
            <p:ph type="sldImg"/>
          </p:nvPr>
        </p:nvSpPr>
        <p:spPr/>
      </p:sp>
      <p:sp>
        <p:nvSpPr>
          <p:cNvPr id="23554" name="文本占位符 2"/>
          <p:cNvSpPr>
            <a:spLocks noGrp="1"/>
          </p:cNvSpPr>
          <p:nvPr>
            <p:ph type="body" idx="1"/>
          </p:nvPr>
        </p:nvSpPr>
        <p:spPr/>
        <p:txBody>
          <a:bodyPr lIns="91440" tIns="45720" rIns="91440" bIns="45720" anchor="t"/>
          <a:lstStyle/>
          <a:p>
            <a:pPr lvl="0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8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5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5">
                <a:solidFill>
                  <a:schemeClr val="tx1">
                    <a:tint val="75000"/>
                  </a:schemeClr>
                </a:solidFill>
              </a:defRPr>
            </a:lvl1pPr>
            <a:lvl2pPr marL="609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200" indent="0">
              <a:buNone/>
              <a:defRPr sz="2135">
                <a:solidFill>
                  <a:schemeClr val="tx1">
                    <a:tint val="75000"/>
                  </a:schemeClr>
                </a:solidFill>
              </a:defRPr>
            </a:lvl3pPr>
            <a:lvl4pPr marL="18288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4pPr>
            <a:lvl5pPr marL="24384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5pPr>
            <a:lvl6pPr marL="30480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6pPr>
            <a:lvl7pPr marL="36576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7pPr>
            <a:lvl8pPr marL="42672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8pPr>
            <a:lvl9pPr marL="48768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5"/>
            </a:lvl1pPr>
            <a:lvl2pPr>
              <a:defRPr sz="3200"/>
            </a:lvl2pPr>
            <a:lvl3pPr>
              <a:defRPr sz="2665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5"/>
            </a:lvl1pPr>
            <a:lvl2pPr>
              <a:defRPr sz="3200"/>
            </a:lvl2pPr>
            <a:lvl3pPr>
              <a:defRPr sz="2665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665" b="1"/>
            </a:lvl2pPr>
            <a:lvl3pPr marL="1219200" indent="0">
              <a:buNone/>
              <a:defRPr sz="2400" b="1"/>
            </a:lvl3pPr>
            <a:lvl4pPr marL="1828800" indent="0">
              <a:buNone/>
              <a:defRPr sz="2135" b="1"/>
            </a:lvl4pPr>
            <a:lvl5pPr marL="2438400" indent="0">
              <a:buNone/>
              <a:defRPr sz="2135" b="1"/>
            </a:lvl5pPr>
            <a:lvl6pPr marL="3048000" indent="0">
              <a:buNone/>
              <a:defRPr sz="2135" b="1"/>
            </a:lvl6pPr>
            <a:lvl7pPr marL="3657600" indent="0">
              <a:buNone/>
              <a:defRPr sz="2135" b="1"/>
            </a:lvl7pPr>
            <a:lvl8pPr marL="4267200" indent="0">
              <a:buNone/>
              <a:defRPr sz="2135" b="1"/>
            </a:lvl8pPr>
            <a:lvl9pPr marL="4876800" indent="0">
              <a:buNone/>
              <a:defRPr sz="2135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5"/>
            </a:lvl2pPr>
            <a:lvl3pPr>
              <a:defRPr sz="2400"/>
            </a:lvl3pPr>
            <a:lvl4pPr>
              <a:defRPr sz="2135"/>
            </a:lvl4pPr>
            <a:lvl5pPr>
              <a:defRPr sz="2135"/>
            </a:lvl5pPr>
            <a:lvl6pPr>
              <a:defRPr sz="2135"/>
            </a:lvl6pPr>
            <a:lvl7pPr>
              <a:defRPr sz="2135"/>
            </a:lvl7pPr>
            <a:lvl8pPr>
              <a:defRPr sz="2135"/>
            </a:lvl8pPr>
            <a:lvl9pPr>
              <a:defRPr sz="213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71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665" b="1"/>
            </a:lvl2pPr>
            <a:lvl3pPr marL="1219200" indent="0">
              <a:buNone/>
              <a:defRPr sz="2400" b="1"/>
            </a:lvl3pPr>
            <a:lvl4pPr marL="1828800" indent="0">
              <a:buNone/>
              <a:defRPr sz="2135" b="1"/>
            </a:lvl4pPr>
            <a:lvl5pPr marL="2438400" indent="0">
              <a:buNone/>
              <a:defRPr sz="2135" b="1"/>
            </a:lvl5pPr>
            <a:lvl6pPr marL="3048000" indent="0">
              <a:buNone/>
              <a:defRPr sz="2135" b="1"/>
            </a:lvl6pPr>
            <a:lvl7pPr marL="3657600" indent="0">
              <a:buNone/>
              <a:defRPr sz="2135" b="1"/>
            </a:lvl7pPr>
            <a:lvl8pPr marL="4267200" indent="0">
              <a:buNone/>
              <a:defRPr sz="2135" b="1"/>
            </a:lvl8pPr>
            <a:lvl9pPr marL="4876800" indent="0">
              <a:buNone/>
              <a:defRPr sz="2135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71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5"/>
            </a:lvl2pPr>
            <a:lvl3pPr>
              <a:defRPr sz="2400"/>
            </a:lvl3pPr>
            <a:lvl4pPr>
              <a:defRPr sz="2135"/>
            </a:lvl4pPr>
            <a:lvl5pPr>
              <a:defRPr sz="2135"/>
            </a:lvl5pPr>
            <a:lvl6pPr>
              <a:defRPr sz="2135"/>
            </a:lvl6pPr>
            <a:lvl7pPr>
              <a:defRPr sz="2135"/>
            </a:lvl7pPr>
            <a:lvl8pPr>
              <a:defRPr sz="2135"/>
            </a:lvl8pPr>
            <a:lvl9pPr>
              <a:defRPr sz="213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3" y="273049"/>
            <a:ext cx="4011084" cy="1162051"/>
          </a:xfrm>
        </p:spPr>
        <p:txBody>
          <a:bodyPr anchor="b"/>
          <a:lstStyle>
            <a:lvl1pPr algn="l">
              <a:defRPr sz="2665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5"/>
            </a:lvl1pPr>
            <a:lvl2pPr>
              <a:defRPr sz="3735"/>
            </a:lvl2pPr>
            <a:lvl3pPr>
              <a:defRPr sz="3200"/>
            </a:lvl3pPr>
            <a:lvl4pPr>
              <a:defRPr sz="2665"/>
            </a:lvl4pPr>
            <a:lvl5pPr>
              <a:defRPr sz="2665"/>
            </a:lvl5pPr>
            <a:lvl6pPr>
              <a:defRPr sz="2665"/>
            </a:lvl6pPr>
            <a:lvl7pPr>
              <a:defRPr sz="2665"/>
            </a:lvl7pPr>
            <a:lvl8pPr>
              <a:defRPr sz="2665"/>
            </a:lvl8pPr>
            <a:lvl9pPr>
              <a:defRPr sz="266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865"/>
            </a:lvl1pPr>
            <a:lvl2pPr marL="609600" indent="0">
              <a:buNone/>
              <a:defRPr sz="1600"/>
            </a:lvl2pPr>
            <a:lvl3pPr marL="1219200" indent="0">
              <a:buNone/>
              <a:defRPr sz="1335"/>
            </a:lvl3pPr>
            <a:lvl4pPr marL="1828800" indent="0">
              <a:buNone/>
              <a:defRPr sz="1200"/>
            </a:lvl4pPr>
            <a:lvl5pPr marL="2438400" indent="0">
              <a:buNone/>
              <a:defRPr sz="1200"/>
            </a:lvl5pPr>
            <a:lvl6pPr marL="3048000" indent="0">
              <a:buNone/>
              <a:defRPr sz="1200"/>
            </a:lvl6pPr>
            <a:lvl7pPr marL="3657600" indent="0">
              <a:buNone/>
              <a:defRPr sz="1200"/>
            </a:lvl7pPr>
            <a:lvl8pPr marL="4267200" indent="0">
              <a:buNone/>
              <a:defRPr sz="1200"/>
            </a:lvl8pPr>
            <a:lvl9pPr marL="4876800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5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5"/>
            </a:lvl1pPr>
            <a:lvl2pPr marL="609600" indent="0">
              <a:buNone/>
              <a:defRPr sz="3735"/>
            </a:lvl2pPr>
            <a:lvl3pPr marL="1219200" indent="0">
              <a:buNone/>
              <a:defRPr sz="3200"/>
            </a:lvl3pPr>
            <a:lvl4pPr marL="1828800" indent="0">
              <a:buNone/>
              <a:defRPr sz="2665"/>
            </a:lvl4pPr>
            <a:lvl5pPr marL="2438400" indent="0">
              <a:buNone/>
              <a:defRPr sz="2665"/>
            </a:lvl5pPr>
            <a:lvl6pPr marL="3048000" indent="0">
              <a:buNone/>
              <a:defRPr sz="2665"/>
            </a:lvl6pPr>
            <a:lvl7pPr marL="3657600" indent="0">
              <a:buNone/>
              <a:defRPr sz="2665"/>
            </a:lvl7pPr>
            <a:lvl8pPr marL="4267200" indent="0">
              <a:buNone/>
              <a:defRPr sz="2665"/>
            </a:lvl8pPr>
            <a:lvl9pPr marL="4876800" indent="0">
              <a:buNone/>
              <a:defRPr sz="2665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865"/>
            </a:lvl1pPr>
            <a:lvl2pPr marL="609600" indent="0">
              <a:buNone/>
              <a:defRPr sz="1600"/>
            </a:lvl2pPr>
            <a:lvl3pPr marL="1219200" indent="0">
              <a:buNone/>
              <a:defRPr sz="1335"/>
            </a:lvl3pPr>
            <a:lvl4pPr marL="1828800" indent="0">
              <a:buNone/>
              <a:defRPr sz="1200"/>
            </a:lvl4pPr>
            <a:lvl5pPr marL="2438400" indent="0">
              <a:buNone/>
              <a:defRPr sz="1200"/>
            </a:lvl5pPr>
            <a:lvl6pPr marL="3048000" indent="0">
              <a:buNone/>
              <a:defRPr sz="1200"/>
            </a:lvl6pPr>
            <a:lvl7pPr marL="3657600" indent="0">
              <a:buNone/>
              <a:defRPr sz="1200"/>
            </a:lvl7pPr>
            <a:lvl8pPr marL="4267200" indent="0">
              <a:buNone/>
              <a:defRPr sz="1200"/>
            </a:lvl8pPr>
            <a:lvl9pPr marL="4876800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image" Target="../media/image1.jpeg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xStyles>
    <p:titleStyle>
      <a:lvl1pPr algn="ctr" defTabSz="1219200" rtl="0" eaLnBrk="1" latinLnBrk="0" hangingPunct="1">
        <a:spcBef>
          <a:spcPct val="0"/>
        </a:spcBef>
        <a:buNone/>
        <a:defRPr sz="586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4265" kern="12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381000" algn="l" defTabSz="1219200" rtl="0" eaLnBrk="1" latinLnBrk="0" hangingPunct="1">
        <a:spcBef>
          <a:spcPts val="130"/>
        </a:spcBef>
        <a:buFont typeface="Arial" panose="020B0604020202020204" pitchFamily="34" charset="0"/>
        <a:buChar char="–"/>
        <a:defRPr sz="3735" kern="1200">
          <a:solidFill>
            <a:schemeClr val="tx1"/>
          </a:solidFill>
          <a:latin typeface="+mn-lt"/>
          <a:ea typeface="+mn-ea"/>
          <a:cs typeface="+mn-cs"/>
        </a:defRPr>
      </a:lvl2pPr>
      <a:lvl3pPr marL="15240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6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–"/>
        <a:defRPr sz="2665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»"/>
        <a:defRPr sz="2665" kern="1200">
          <a:solidFill>
            <a:schemeClr val="tx1"/>
          </a:solidFill>
          <a:latin typeface="+mn-lt"/>
          <a:ea typeface="+mn-ea"/>
          <a:cs typeface="+mn-cs"/>
        </a:defRPr>
      </a:lvl5pPr>
      <a:lvl6pPr marL="33528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6pPr>
      <a:lvl7pPr marL="39624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7pPr>
      <a:lvl8pPr marL="45720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8pPr>
      <a:lvl9pPr marL="51816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.vml"/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9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8.wmf"/><Relationship Id="rId1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2.vml"/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3.wmf"/><Relationship Id="rId3" Type="http://schemas.openxmlformats.org/officeDocument/2006/relationships/oleObject" Target="../embeddings/oleObject5.bin"/><Relationship Id="rId2" Type="http://schemas.openxmlformats.org/officeDocument/2006/relationships/image" Target="../media/image12.wmf"/><Relationship Id="rId1" Type="http://schemas.openxmlformats.org/officeDocument/2006/relationships/oleObject" Target="../embeddings/oleObject4.bin"/></Relationships>
</file>

<file path=ppt/slides/_rels/slide1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7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6.png"/><Relationship Id="rId1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7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8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9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3.xml"/><Relationship Id="rId6" Type="http://schemas.openxmlformats.org/officeDocument/2006/relationships/vmlDrawing" Target="../drawings/vmlDrawing3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21.wmf"/><Relationship Id="rId3" Type="http://schemas.openxmlformats.org/officeDocument/2006/relationships/oleObject" Target="../embeddings/oleObject7.bin"/><Relationship Id="rId2" Type="http://schemas.openxmlformats.org/officeDocument/2006/relationships/image" Target="file:///C:\Documents%2520and%2520Settings\Administrator\Application%2520Data\Microsoft\Word\&#20154;&#25945;&#29289;&#29702;\14-2-5.TIF" TargetMode="External"/><Relationship Id="rId1" Type="http://schemas.openxmlformats.org/officeDocument/2006/relationships/image" Target="../media/image20.png"/></Relationships>
</file>

<file path=ppt/slides/_rels/slide2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4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2.emf"/><Relationship Id="rId1" Type="http://schemas.openxmlformats.org/officeDocument/2006/relationships/tags" Target="../tags/tag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5.xml"/><Relationship Id="rId3" Type="http://schemas.openxmlformats.org/officeDocument/2006/relationships/slideLayout" Target="../slideLayouts/slideLayout7.xml"/><Relationship Id="rId2" Type="http://schemas.openxmlformats.org/officeDocument/2006/relationships/audio" Target="../media/audio1.wav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8735060" y="227965"/>
            <a:ext cx="37045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>
                <a:solidFill>
                  <a:schemeClr val="accent1"/>
                </a:solidFill>
              </a:rPr>
              <a:t>人教版</a:t>
            </a:r>
            <a:r>
              <a:rPr lang="en-US" altLang="zh-CN" b="1">
                <a:solidFill>
                  <a:schemeClr val="accent1"/>
                </a:solidFill>
              </a:rPr>
              <a:t>2019</a:t>
            </a:r>
            <a:r>
              <a:rPr lang="zh-CN" altLang="en-US" b="1">
                <a:solidFill>
                  <a:schemeClr val="accent1"/>
                </a:solidFill>
              </a:rPr>
              <a:t>版选择性必修第一册</a:t>
            </a:r>
            <a:endParaRPr lang="zh-CN" altLang="en-US" b="1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83205" y="930910"/>
            <a:ext cx="8111490" cy="1106805"/>
          </a:xfrm>
          <a:prstGeom prst="rect">
            <a:avLst/>
          </a:prstGeom>
          <a:noFill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zh-CN" altLang="en-US" sz="6600" b="1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第三章</a:t>
            </a:r>
            <a:r>
              <a:rPr lang="en-US" altLang="zh-CN" sz="6600" b="1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zh-CN" altLang="en-US" sz="6600" b="1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机械波</a:t>
            </a:r>
            <a:endParaRPr lang="zh-CN" altLang="en-US" sz="6600" b="1" smtClean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28645" y="2904490"/>
            <a:ext cx="702373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</a:t>
            </a:r>
            <a:r>
              <a:rPr lang="en-US" sz="54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</a:t>
            </a:r>
            <a:r>
              <a:rPr lang="zh-CN" altLang="en-US" sz="54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波的描述</a:t>
            </a:r>
            <a:endParaRPr lang="zh-CN" altLang="en-US" sz="5400" b="1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92760" y="658495"/>
            <a:ext cx="493395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</a:rPr>
              <a:t>二、波长、频率和波速</a:t>
            </a:r>
            <a:endParaRPr lang="zh-CN" altLang="en-US" sz="3200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198" name="文本框 40"/>
          <p:cNvSpPr txBox="1"/>
          <p:nvPr/>
        </p:nvSpPr>
        <p:spPr>
          <a:xfrm>
            <a:off x="227330" y="1644650"/>
            <a:ext cx="1254760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 </a:t>
            </a:r>
            <a:r>
              <a:rPr lang="zh-CN" altLang="en-US" sz="24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波长</a:t>
            </a:r>
            <a:r>
              <a:rPr lang="en-US" altLang="zh-CN" sz="2400" b="1" i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λ</a:t>
            </a:r>
            <a:endParaRPr lang="en-US" altLang="zh-CN" sz="2400" b="1" i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黑体" panose="02010609060101010101" pitchFamily="49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93370" y="2221230"/>
            <a:ext cx="1090676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indent="0" defTabSz="914400" fontAlgn="auto">
              <a:lnSpc>
                <a:spcPct val="150000"/>
              </a:lnSpc>
            </a:pP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在横波中，两个相邻波峰或两个相邻波谷之间的距离等于波长。在纵波中，两个相邻密部或两个相邻疏部之间的距离等于波长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4" name="图片 3" descr="T7]26][UEUYMP04SU{P)1OU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2760" y="3691255"/>
            <a:ext cx="4377055" cy="188023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812925" y="5673090"/>
            <a:ext cx="142748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横波的波长</a:t>
            </a:r>
            <a:endParaRPr lang="zh-CN" altLang="en-US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rcRect t="47468" b="9002"/>
          <a:stretch>
            <a:fillRect/>
          </a:stretch>
        </p:blipFill>
        <p:spPr>
          <a:xfrm>
            <a:off x="5784215" y="4160520"/>
            <a:ext cx="4330065" cy="1645285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7129145" y="5805805"/>
            <a:ext cx="142748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纵波的波长</a:t>
            </a:r>
            <a:endParaRPr lang="zh-CN" altLang="en-US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  <p:bldP spid="2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文本框 14"/>
          <p:cNvSpPr txBox="1"/>
          <p:nvPr/>
        </p:nvSpPr>
        <p:spPr>
          <a:xfrm>
            <a:off x="2117" y="1354667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92760" y="658495"/>
            <a:ext cx="493395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</a:rPr>
              <a:t>二、波长、频率和波速</a:t>
            </a:r>
            <a:endParaRPr lang="zh-CN" altLang="en-US" sz="3200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222" name="文本框 40"/>
          <p:cNvSpPr txBox="1"/>
          <p:nvPr/>
        </p:nvSpPr>
        <p:spPr>
          <a:xfrm>
            <a:off x="281940" y="1598613"/>
            <a:ext cx="3398520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24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 </a:t>
            </a:r>
            <a:r>
              <a:rPr lang="zh-CN" altLang="en-US" sz="24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周期（</a:t>
            </a:r>
            <a:r>
              <a:rPr lang="en-US" altLang="zh-CN" sz="24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T</a:t>
            </a:r>
            <a:r>
              <a:rPr lang="zh-CN" altLang="en-US" sz="24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）、频率（</a:t>
            </a:r>
            <a:r>
              <a:rPr lang="en-US" altLang="zh-CN" sz="24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f</a:t>
            </a:r>
            <a:r>
              <a:rPr lang="zh-CN" altLang="en-US" sz="24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）</a:t>
            </a:r>
            <a:endParaRPr lang="zh-CN" altLang="en-US" sz="2400" b="1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黑体" panose="02010609060101010101" pitchFamily="49" charset="-122"/>
            </a:endParaRPr>
          </a:p>
        </p:txBody>
      </p:sp>
      <p:grpSp>
        <p:nvGrpSpPr>
          <p:cNvPr id="16386" name="组合 16385"/>
          <p:cNvGrpSpPr/>
          <p:nvPr/>
        </p:nvGrpSpPr>
        <p:grpSpPr>
          <a:xfrm>
            <a:off x="809625" y="2416175"/>
            <a:ext cx="10128250" cy="946150"/>
            <a:chOff x="480" y="508"/>
            <a:chExt cx="6380" cy="596"/>
          </a:xfrm>
        </p:grpSpPr>
        <p:sp>
          <p:nvSpPr>
            <p:cNvPr id="16387" name="矩形 16386"/>
            <p:cNvSpPr/>
            <p:nvPr/>
          </p:nvSpPr>
          <p:spPr>
            <a:xfrm>
              <a:off x="480" y="508"/>
              <a:ext cx="6380" cy="596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indent="0">
                <a:spcBef>
                  <a:spcPct val="50000"/>
                </a:spcBef>
                <a:buClr>
                  <a:srgbClr val="3333FF"/>
                </a:buClr>
                <a:buSzPct val="125000"/>
                <a:buFont typeface="Webdings" panose="05030102010509060703" pitchFamily="18" charset="2"/>
                <a:buNone/>
              </a:pPr>
              <a:r>
                <a:rPr lang="zh-CN" altLang="en-US" sz="2400" b="1">
                  <a:solidFill>
                    <a:srgbClr val="CC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周期  </a:t>
              </a:r>
              <a:r>
                <a:rPr lang="zh-CN" altLang="en-US" sz="2400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：波前进一个波长的距离所需要的时间</a:t>
              </a:r>
              <a:r>
                <a:rPr lang="en-US" altLang="zh-CN" sz="2400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.</a:t>
              </a:r>
              <a:endPara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graphicFrame>
          <p:nvGraphicFramePr>
            <p:cNvPr id="16388" name="对象 16387"/>
            <p:cNvGraphicFramePr>
              <a:graphicFrameLocks noChangeAspect="1"/>
            </p:cNvGraphicFramePr>
            <p:nvPr/>
          </p:nvGraphicFramePr>
          <p:xfrm>
            <a:off x="965" y="526"/>
            <a:ext cx="177" cy="2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8" name="" r:id="rId1" imgW="96520" imgH="165100" progId="Equation.3">
                    <p:embed/>
                  </p:oleObj>
                </mc:Choice>
                <mc:Fallback>
                  <p:oleObj name="" r:id="rId1" imgW="96520" imgH="165100" progId="Equation.3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965" y="526"/>
                          <a:ext cx="177" cy="21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6393" name="矩形 16392"/>
          <p:cNvSpPr/>
          <p:nvPr/>
        </p:nvSpPr>
        <p:spPr>
          <a:xfrm>
            <a:off x="809625" y="3450590"/>
            <a:ext cx="10127615" cy="94615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indent="0">
              <a:spcBef>
                <a:spcPct val="50000"/>
              </a:spcBef>
              <a:buClr>
                <a:srgbClr val="3333FF"/>
              </a:buClr>
              <a:buSzPct val="125000"/>
              <a:buFont typeface="Webdings" panose="05030102010509060703" pitchFamily="18" charset="2"/>
              <a:buNone/>
            </a:pPr>
            <a:r>
              <a:rPr lang="zh-CN" altLang="en-US" sz="2400" b="1">
                <a:solidFill>
                  <a:srgbClr val="CC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频率  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：周期的倒数，即单位时间内波动所传播的完整波的数目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endParaRPr lang="en-US" altLang="zh-CN" sz="24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6396" name="矩形 16395"/>
          <p:cNvSpPr/>
          <p:nvPr/>
        </p:nvSpPr>
        <p:spPr>
          <a:xfrm>
            <a:off x="809625" y="4488180"/>
            <a:ext cx="10128250" cy="94615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indent="0">
              <a:spcBef>
                <a:spcPct val="50000"/>
              </a:spcBef>
              <a:buClr>
                <a:srgbClr val="3333FF"/>
              </a:buClr>
              <a:buSzPct val="125000"/>
              <a:buFont typeface="Webdings" panose="05030102010509060703" pitchFamily="18" charset="2"/>
              <a:buNone/>
            </a:pPr>
            <a:r>
              <a:rPr lang="zh-CN" altLang="en-US" sz="2400" b="1">
                <a:solidFill>
                  <a:srgbClr val="CC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波速    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：波动过程中，某一振动状态（即振动相位）单位时间内所传播的距离（相速）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endParaRPr lang="en-US" altLang="zh-CN" sz="24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444625" y="3450590"/>
          <a:ext cx="416560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" r:id="rId3" imgW="152400" imgH="203200" progId="Equation.KSEE3">
                  <p:embed/>
                </p:oleObj>
              </mc:Choice>
              <mc:Fallback>
                <p:oleObj name="" r:id="rId3" imgW="152400" imgH="2032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44625" y="3450590"/>
                        <a:ext cx="416560" cy="555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579880" y="4488180"/>
          <a:ext cx="388620" cy="4749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" r:id="rId5" imgW="114300" imgH="139700" progId="Equation.KSEE3">
                  <p:embed/>
                </p:oleObj>
              </mc:Choice>
              <mc:Fallback>
                <p:oleObj name="" r:id="rId5" imgW="114300" imgH="1397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79880" y="4488180"/>
                        <a:ext cx="388620" cy="4749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文本框 14"/>
          <p:cNvSpPr txBox="1"/>
          <p:nvPr/>
        </p:nvSpPr>
        <p:spPr>
          <a:xfrm>
            <a:off x="2117" y="1354667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92760" y="658495"/>
            <a:ext cx="493395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</a:rPr>
              <a:t>二、波长、频率和波速</a:t>
            </a:r>
            <a:endParaRPr lang="zh-CN" altLang="en-US" sz="3200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7411" name="矩形 17410"/>
          <p:cNvSpPr/>
          <p:nvPr/>
        </p:nvSpPr>
        <p:spPr>
          <a:xfrm>
            <a:off x="864870" y="1870075"/>
            <a:ext cx="9513570" cy="519430"/>
          </a:xfrm>
          <a:prstGeom prst="rect">
            <a:avLst/>
          </a:prstGeom>
          <a:noFill/>
          <a:ln w="19050">
            <a:noFill/>
          </a:ln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altLang="zh-CN" sz="2400" b="1">
                <a:latin typeface="宋体" panose="02010600030101010101" pitchFamily="2" charset="-122"/>
                <a:sym typeface="+mn-ea"/>
              </a:rPr>
              <a:t>①.</a:t>
            </a:r>
            <a:r>
              <a:rPr lang="zh-CN" altLang="en-US" sz="2400" b="1">
                <a:latin typeface="宋体" panose="02010600030101010101" pitchFamily="2" charset="-122"/>
                <a:sym typeface="+mn-ea"/>
              </a:rPr>
              <a:t>周期、频率与介质无关，与波源的相同。</a:t>
            </a:r>
            <a:r>
              <a:rPr lang="zh-CN" altLang="en-US" sz="2400" b="1">
                <a:latin typeface="宋体" panose="02010600030101010101" pitchFamily="2" charset="-122"/>
              </a:rPr>
              <a:t>波长、波速与介质有关。</a:t>
            </a:r>
            <a:endParaRPr lang="zh-CN" altLang="en-US" sz="2400" b="1">
              <a:latin typeface="宋体" panose="02010600030101010101" pitchFamily="2" charset="-122"/>
            </a:endParaRPr>
          </a:p>
        </p:txBody>
      </p:sp>
      <p:sp>
        <p:nvSpPr>
          <p:cNvPr id="17412" name="矩形 17411"/>
          <p:cNvSpPr/>
          <p:nvPr/>
        </p:nvSpPr>
        <p:spPr>
          <a:xfrm>
            <a:off x="864870" y="3498850"/>
            <a:ext cx="6508750" cy="519113"/>
          </a:xfrm>
          <a:prstGeom prst="rect">
            <a:avLst/>
          </a:prstGeom>
          <a:noFill/>
          <a:ln w="19050">
            <a:noFill/>
          </a:ln>
        </p:spPr>
        <p:txBody>
          <a:bodyPr/>
          <a:lstStyle/>
          <a:p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③.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波在不同介质中频率不变。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7413" name="矩形 17412"/>
          <p:cNvSpPr/>
          <p:nvPr/>
        </p:nvSpPr>
        <p:spPr>
          <a:xfrm>
            <a:off x="864870" y="2678113"/>
            <a:ext cx="8610600" cy="519112"/>
          </a:xfrm>
          <a:prstGeom prst="rect">
            <a:avLst/>
          </a:prstGeom>
          <a:noFill/>
          <a:ln w="19050">
            <a:noFill/>
          </a:ln>
        </p:spPr>
        <p:txBody>
          <a:bodyPr/>
          <a:lstStyle/>
          <a:p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②.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不同频率的同一类波在同一介质中波速相同。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pSp>
        <p:nvGrpSpPr>
          <p:cNvPr id="17417" name="组合 17416"/>
          <p:cNvGrpSpPr/>
          <p:nvPr/>
        </p:nvGrpSpPr>
        <p:grpSpPr>
          <a:xfrm>
            <a:off x="1053783" y="4301808"/>
            <a:ext cx="5800725" cy="976312"/>
            <a:chOff x="1530" y="3496"/>
            <a:chExt cx="3654" cy="615"/>
          </a:xfrm>
        </p:grpSpPr>
        <p:sp>
          <p:nvSpPr>
            <p:cNvPr id="17418" name="矩形 17417"/>
            <p:cNvSpPr/>
            <p:nvPr/>
          </p:nvSpPr>
          <p:spPr>
            <a:xfrm>
              <a:off x="1530" y="3496"/>
              <a:ext cx="3654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>
                <a:spcBef>
                  <a:spcPct val="50000"/>
                </a:spcBef>
              </a:pPr>
              <a:r>
                <a:rPr lang="zh-CN" altLang="en-US" sz="2800" b="1">
                  <a:solidFill>
                    <a:srgbClr val="CC0000"/>
                  </a:solidFill>
                  <a:effectLst/>
                </a:rPr>
                <a:t>周期或频率只决定于波源的振动</a:t>
              </a:r>
              <a:r>
                <a:rPr lang="en-US" altLang="zh-CN" sz="2800" b="1">
                  <a:solidFill>
                    <a:srgbClr val="CC0000"/>
                  </a:solidFill>
                  <a:effectLst/>
                </a:rPr>
                <a:t>!</a:t>
              </a:r>
              <a:endParaRPr lang="en-US" altLang="zh-CN" sz="2800" b="1">
                <a:solidFill>
                  <a:srgbClr val="CC0000"/>
                </a:solidFill>
                <a:effectLst/>
              </a:endParaRPr>
            </a:p>
          </p:txBody>
        </p:sp>
        <p:sp>
          <p:nvSpPr>
            <p:cNvPr id="17419" name="矩形 17418"/>
            <p:cNvSpPr/>
            <p:nvPr/>
          </p:nvSpPr>
          <p:spPr>
            <a:xfrm>
              <a:off x="1540" y="3784"/>
              <a:ext cx="3426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>
                <a:buSzTx/>
              </a:pPr>
              <a:r>
                <a:rPr lang="zh-CN" altLang="en-US" sz="2800" b="1">
                  <a:solidFill>
                    <a:srgbClr val="CC0000"/>
                  </a:solidFill>
                  <a:effectLst/>
                </a:rPr>
                <a:t>波速只决定于媒质的性质</a:t>
              </a:r>
              <a:r>
                <a:rPr lang="zh-CN" altLang="en-US" sz="2800" b="1">
                  <a:solidFill>
                    <a:srgbClr val="CC0000"/>
                  </a:solidFill>
                  <a:effectLst>
                    <a:outerShdw blurRad="38100" dist="38100" dir="2700000">
                      <a:srgbClr val="C0C0C0"/>
                    </a:outerShdw>
                  </a:effectLst>
                </a:rPr>
                <a:t>！</a:t>
              </a:r>
              <a:endParaRPr lang="zh-CN" altLang="en-US" sz="2800" b="1">
                <a:solidFill>
                  <a:srgbClr val="CC0000"/>
                </a:solidFill>
                <a:effectLst>
                  <a:outerShdw blurRad="38100" dist="38100" dir="2700000">
                    <a:srgbClr val="C0C0C0"/>
                  </a:outerShdw>
                </a:effectLst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75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75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文本框 14"/>
          <p:cNvSpPr txBox="1"/>
          <p:nvPr/>
        </p:nvSpPr>
        <p:spPr>
          <a:xfrm>
            <a:off x="2117" y="1354667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92760" y="658495"/>
            <a:ext cx="493395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</a:rPr>
              <a:t>二、波长、频率和波速</a:t>
            </a:r>
            <a:endParaRPr lang="zh-CN" altLang="en-US" sz="3200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3807" name="文本框 276500"/>
          <p:cNvSpPr txBox="1"/>
          <p:nvPr/>
        </p:nvSpPr>
        <p:spPr>
          <a:xfrm>
            <a:off x="1481455" y="3861435"/>
            <a:ext cx="4942205" cy="4603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b="1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</a:t>
            </a:r>
            <a:r>
              <a:rPr lang="zh-CN" altLang="en-US" sz="2400" b="1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声音在不同介质中的传播速度</a:t>
            </a:r>
            <a:endParaRPr lang="zh-CN" altLang="en-US" sz="2400" b="1"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pic>
        <p:nvPicPr>
          <p:cNvPr id="19" name="图片 18" descr="_7L1[A5OV_DNZYGPY5(%UU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021830" y="1466850"/>
            <a:ext cx="3465195" cy="524891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文本框 14"/>
          <p:cNvSpPr txBox="1"/>
          <p:nvPr/>
        </p:nvSpPr>
        <p:spPr>
          <a:xfrm>
            <a:off x="2117" y="1354667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92760" y="658495"/>
            <a:ext cx="493395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</a:rPr>
              <a:t>二、波长、频率和波速</a:t>
            </a:r>
            <a:endParaRPr lang="zh-CN" altLang="en-US" sz="3200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5842" name="文本框 275466"/>
          <p:cNvSpPr txBox="1"/>
          <p:nvPr/>
        </p:nvSpPr>
        <p:spPr>
          <a:xfrm>
            <a:off x="492760" y="1650365"/>
            <a:ext cx="4148138" cy="53403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400" b="1">
                <a:solidFill>
                  <a:srgbClr val="CC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四个物理量之间的联系</a:t>
            </a:r>
            <a:endParaRPr lang="zh-CN" altLang="en-US" sz="2400" b="1">
              <a:solidFill>
                <a:srgbClr val="CC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16390" name="对象 16389"/>
          <p:cNvGraphicFramePr>
            <a:graphicFrameLocks noChangeAspect="1"/>
          </p:cNvGraphicFramePr>
          <p:nvPr/>
        </p:nvGraphicFramePr>
        <p:xfrm>
          <a:off x="3248660" y="2726055"/>
          <a:ext cx="2577465" cy="9283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" r:id="rId1" imgW="762000" imgH="393700" progId="Equation.3">
                  <p:embed/>
                </p:oleObj>
              </mc:Choice>
              <mc:Fallback>
                <p:oleObj name="" r:id="rId1" imgW="762000" imgH="3937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248660" y="2726055"/>
                        <a:ext cx="2577465" cy="92837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对象 16390"/>
          <p:cNvGraphicFramePr>
            <a:graphicFrameLocks noChangeAspect="1"/>
          </p:cNvGraphicFramePr>
          <p:nvPr/>
        </p:nvGraphicFramePr>
        <p:xfrm>
          <a:off x="6213475" y="2726690"/>
          <a:ext cx="2092325" cy="9277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" r:id="rId3" imgW="762000" imgH="419100" progId="Equation.3">
                  <p:embed/>
                </p:oleObj>
              </mc:Choice>
              <mc:Fallback>
                <p:oleObj name="" r:id="rId3" imgW="762000" imgH="4191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213475" y="2726690"/>
                        <a:ext cx="2092325" cy="92773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433830" y="2540635"/>
          <a:ext cx="1221105" cy="11137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" r:id="rId5" imgW="431800" imgH="393700" progId="Equation.KSEE3">
                  <p:embed/>
                </p:oleObj>
              </mc:Choice>
              <mc:Fallback>
                <p:oleObj name="" r:id="rId5" imgW="431800" imgH="3937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433830" y="2540635"/>
                        <a:ext cx="1221105" cy="11137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1277" name="Text Box 2"/>
          <p:cNvSpPr txBox="1">
            <a:spLocks noChangeArrowheads="1"/>
          </p:cNvSpPr>
          <p:nvPr/>
        </p:nvSpPr>
        <p:spPr bwMode="auto">
          <a:xfrm>
            <a:off x="268923" y="715645"/>
            <a:ext cx="3251200" cy="52197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楷体_GB2312" pitchFamily="49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楷体_GB2312" pitchFamily="49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楷体_GB2312" pitchFamily="49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楷体_GB2312" pitchFamily="49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楷体_GB2312" pitchFamily="49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400" b="1">
                <a:solidFill>
                  <a:schemeClr val="tx1"/>
                </a:solidFill>
                <a:latin typeface="楷体_GB2312" pitchFamily="49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400" b="1">
                <a:solidFill>
                  <a:schemeClr val="tx1"/>
                </a:solidFill>
                <a:latin typeface="楷体_GB2312" pitchFamily="49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400" b="1">
                <a:solidFill>
                  <a:schemeClr val="tx1"/>
                </a:solidFill>
                <a:latin typeface="楷体_GB2312" pitchFamily="49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400" b="1">
                <a:solidFill>
                  <a:schemeClr val="tx1"/>
                </a:solidFill>
                <a:latin typeface="楷体_GB2312" pitchFamily="49" charset="-122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CN" altLang="en-US" sz="28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课堂总结</a:t>
            </a:r>
            <a:endParaRPr lang="zh-CN" altLang="en-US" sz="280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26626" name="矩形 2"/>
          <p:cNvPicPr>
            <a:picLocks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21000000">
            <a:off x="-168910" y="1328420"/>
            <a:ext cx="2112010" cy="1478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Rectangle 3"/>
          <p:cNvSpPr>
            <a:spLocks noGrp="1" noRot="1" noChangeArrowheads="1"/>
          </p:cNvSpPr>
          <p:nvPr/>
        </p:nvSpPr>
        <p:spPr>
          <a:xfrm>
            <a:off x="1524635" y="2174875"/>
            <a:ext cx="10469245" cy="4302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500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en-US" altLang="zh-CN" sz="2400" b="1">
                <a:latin typeface="Arial" panose="020B0604020202020204" pitchFamily="34" charset="0"/>
                <a:sym typeface="+mn-ea"/>
              </a:rPr>
              <a:t> </a:t>
            </a:r>
            <a:r>
              <a:rPr lang="zh-CN" altLang="en-US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波形图与振动图的区别：波形图表示介质中的“各个质点”在“某一时刻”的位移，振动图像则表示介质中“某一质点”在“各个时刻”的位移。</a:t>
            </a:r>
            <a:endParaRPr lang="zh-CN" altLang="en-US" sz="2400" b="1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CN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zh-CN" altLang="en-US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、波的传播方向与质点振动方向的关系：上下坡发、同侧法、微平移法。</a:t>
            </a:r>
            <a:endParaRPr lang="zh-CN" altLang="en-US" sz="2400" b="1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CN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</a:t>
            </a:r>
            <a:r>
              <a:rPr lang="zh-CN" altLang="en-US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、波长、频率、周期、波速之间的关系：</a:t>
            </a:r>
            <a:endParaRPr lang="en-US" altLang="zh-CN" sz="2400" b="1" smtClean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6885" y="4631690"/>
            <a:ext cx="5754370" cy="1053465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Text Box 2"/>
          <p:cNvSpPr txBox="1"/>
          <p:nvPr/>
        </p:nvSpPr>
        <p:spPr>
          <a:xfrm>
            <a:off x="755650" y="673735"/>
            <a:ext cx="3128010" cy="583565"/>
          </a:xfrm>
          <a:prstGeom prst="rect">
            <a:avLst/>
          </a:prstGeom>
          <a:noFill/>
          <a:ln w="762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随堂练习</a:t>
            </a:r>
            <a:endParaRPr lang="zh-CN" altLang="en-US" sz="3200" b="1" noProof="1">
              <a:effectLst>
                <a:outerShdw blurRad="38100" dist="38100" dir="2700000">
                  <a:srgbClr val="C0C0C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25145" y="1823085"/>
            <a:ext cx="11028680" cy="3969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Aft>
                <a:spcPct val="0"/>
              </a:spcAft>
              <a:tabLst>
                <a:tab pos="1029335" algn="l"/>
                <a:tab pos="1850390" algn=""/>
                <a:tab pos="2538095" algn="l"/>
                <a:tab pos="3221990" algn="l"/>
              </a:tabLst>
            </a:pP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例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、（单选）</a:t>
            </a:r>
            <a:r>
              <a:rPr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列简谐横波沿x轴传播,t=0时的波形如图所示,质点A与质点B相距1 m,A点速度沿y轴正方向;t=0.02 s时,质点A第一次到达正向最大位移处,由此可知(　　)</a:t>
            </a:r>
            <a:endParaRPr sz="24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A.此波沿x轴正方向传播</a:t>
            </a:r>
            <a:endParaRPr sz="24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B.此波沿x轴负方向传播</a:t>
            </a:r>
            <a:endParaRPr sz="24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C.从t=0时起,经过0.04 s,质点A沿波传播方向迁移了1 m</a:t>
            </a:r>
            <a:endParaRPr sz="24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  <a:spcAft>
                <a:spcPct val="0"/>
              </a:spcAft>
              <a:tabLst>
                <a:tab pos="1029335" algn="l"/>
                <a:tab pos="1850390" algn=""/>
                <a:tab pos="2538095" algn="l"/>
                <a:tab pos="3221990" algn="l"/>
              </a:tabLst>
            </a:pPr>
            <a:r>
              <a:rPr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D.在t=0.04 s时,质点B在平衡位置处,速度沿y轴负方向</a:t>
            </a:r>
            <a:endParaRPr sz="24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55650" y="3095625"/>
            <a:ext cx="10248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</a:t>
            </a:r>
            <a:endParaRPr lang="en-US" sz="240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176" name="21xx3-4rjwl45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11565" y="3392170"/>
            <a:ext cx="2176780" cy="149606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Text Box 2"/>
          <p:cNvSpPr txBox="1"/>
          <p:nvPr/>
        </p:nvSpPr>
        <p:spPr>
          <a:xfrm>
            <a:off x="755650" y="673735"/>
            <a:ext cx="3128010" cy="583565"/>
          </a:xfrm>
          <a:prstGeom prst="rect">
            <a:avLst/>
          </a:prstGeom>
          <a:noFill/>
          <a:ln w="762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随堂练习</a:t>
            </a:r>
            <a:endParaRPr lang="zh-CN" altLang="en-US" sz="3200" b="1" noProof="1">
              <a:effectLst>
                <a:outerShdw blurRad="38100" dist="38100" dir="2700000">
                  <a:srgbClr val="C0C0C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143510" y="1605915"/>
            <a:ext cx="11502390" cy="28613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zh-CN" sz="24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【答案】</a:t>
            </a:r>
            <a:r>
              <a:rPr lang="zh-CN" sz="24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：</a:t>
            </a:r>
            <a:r>
              <a:rPr lang="en-US" altLang="zh-CN" sz="24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B</a:t>
            </a:r>
            <a:endParaRPr lang="en-US" altLang="zh-CN" sz="2400" b="1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zh-CN" sz="24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【解析】：</a:t>
            </a:r>
            <a:r>
              <a:rPr sz="24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由A点向上振动,可判定波沿x轴负方向传播,故选项A错误,B正确;由波的图象看出,经t=0.02 s质点A第一次到达最大位移处,则t=T,T=0.08 s,经0.04 s,质点B在平衡位置处,速度沿y轴正方向,故选项D错误;波传播过程中,质点A并不随波迁移,故选项C错误。</a:t>
            </a:r>
            <a:endParaRPr sz="2400" b="1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Text Box 2"/>
          <p:cNvSpPr txBox="1"/>
          <p:nvPr/>
        </p:nvSpPr>
        <p:spPr>
          <a:xfrm>
            <a:off x="755650" y="673735"/>
            <a:ext cx="3128010" cy="583565"/>
          </a:xfrm>
          <a:prstGeom prst="rect">
            <a:avLst/>
          </a:prstGeom>
          <a:noFill/>
          <a:ln w="762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随堂练习</a:t>
            </a:r>
            <a:endParaRPr lang="zh-CN" altLang="en-US" sz="3200" b="1" noProof="1">
              <a:effectLst>
                <a:outerShdw blurRad="38100" dist="38100" dir="2700000">
                  <a:srgbClr val="C0C0C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531495" y="1833245"/>
            <a:ext cx="10238105" cy="39693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 fontAlgn="auto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例</a:t>
            </a: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、（单选）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如图是一列简谐横波在某时刻的波形图，已知图中b位置的质点起振时间比a位置的质点晚0.5 s，b和c之间的距离是5 m，则此列波的波长和频率分别为(　　)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  <a:p>
            <a:pPr algn="just" fontAlgn="auto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A． 5 m,1 Hz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  <a:p>
            <a:pPr algn="just" fontAlgn="auto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B． 10 m,2 Hz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  <a:p>
            <a:pPr algn="just" fontAlgn="auto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C． 5 m,2 Hz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  <a:p>
            <a:pPr algn="just" fontAlgn="auto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D． 10 m,1 Hz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251835" y="3100070"/>
            <a:ext cx="10464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altLang="zh-CN" sz="240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1" descr=" 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/>
          </a:blip>
          <a:stretch>
            <a:fillRect/>
          </a:stretch>
        </p:blipFill>
        <p:spPr>
          <a:xfrm>
            <a:off x="6376035" y="3453765"/>
            <a:ext cx="3585845" cy="185293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Text Box 2"/>
          <p:cNvSpPr txBox="1"/>
          <p:nvPr/>
        </p:nvSpPr>
        <p:spPr>
          <a:xfrm>
            <a:off x="755650" y="673735"/>
            <a:ext cx="3128010" cy="583565"/>
          </a:xfrm>
          <a:prstGeom prst="rect">
            <a:avLst/>
          </a:prstGeom>
          <a:noFill/>
          <a:ln w="762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随堂练习</a:t>
            </a:r>
            <a:endParaRPr lang="zh-CN" altLang="en-US" sz="3200" b="1" noProof="1">
              <a:effectLst>
                <a:outerShdw blurRad="38100" dist="38100" dir="2700000">
                  <a:srgbClr val="C0C0C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258445" y="2022475"/>
            <a:ext cx="11502390" cy="17532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zh-CN" sz="24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【答案】</a:t>
            </a:r>
            <a:r>
              <a:rPr lang="zh-CN" sz="24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：</a:t>
            </a:r>
            <a:r>
              <a:rPr lang="en-US" altLang="zh-CN" sz="24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A</a:t>
            </a:r>
            <a:endParaRPr lang="zh-CN" altLang="en-US" sz="2400" b="1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zh-CN" sz="24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【解析】</a:t>
            </a:r>
            <a:r>
              <a:rPr lang="zh-CN" sz="24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：</a:t>
            </a:r>
            <a:r>
              <a:rPr sz="24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从波的图象可以看出，波长λ＝5  m，b点比a点的起振时间晚0.5 s，则波速v＝＝m/s＝5 m/s，所以T＝＝1  s，f＝＝1 Hz.</a:t>
            </a:r>
            <a:endParaRPr sz="2400" b="1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098" name="Text Box 2"/>
          <p:cNvSpPr txBox="1"/>
          <p:nvPr/>
        </p:nvSpPr>
        <p:spPr>
          <a:xfrm>
            <a:off x="755650" y="673735"/>
            <a:ext cx="2075815" cy="583565"/>
          </a:xfrm>
          <a:prstGeom prst="rect">
            <a:avLst/>
          </a:prstGeom>
          <a:noFill/>
          <a:ln w="762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200" b="1" noProof="1"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课堂引入</a:t>
            </a:r>
            <a:endParaRPr lang="zh-CN" altLang="en-US" sz="3200" b="1" noProof="1">
              <a:effectLst>
                <a:outerShdw blurRad="38100" dist="38100" dir="2700000">
                  <a:srgbClr val="C0C0C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099" name="Text Box 7"/>
          <p:cNvSpPr txBox="1"/>
          <p:nvPr/>
        </p:nvSpPr>
        <p:spPr>
          <a:xfrm>
            <a:off x="494030" y="2633345"/>
            <a:ext cx="5991225" cy="23069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  <a:spcBef>
                <a:spcPct val="0"/>
              </a:spcBef>
            </a:pPr>
            <a:r>
              <a:rPr lang="en-US" altLang="zh-CN" sz="2400" b="1" noProof="1"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pitchFamily="49" charset="-122"/>
                <a:ea typeface="宋体" panose="02010600030101010101" pitchFamily="2" charset="-122"/>
                <a:cs typeface="+mn-cs"/>
              </a:rPr>
              <a:t>  </a:t>
            </a:r>
            <a:r>
              <a:rPr sz="2400" b="1" noProof="1">
                <a:ea typeface="宋体" panose="02010600030101010101" pitchFamily="2" charset="-122"/>
              </a:rPr>
              <a:t>观察水波，可以看出波在空间、时间</a:t>
            </a:r>
            <a:endParaRPr sz="2400" b="1" noProof="1"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  <a:spcBef>
                <a:spcPct val="0"/>
              </a:spcBef>
            </a:pPr>
            <a:r>
              <a:rPr sz="2400" b="1" noProof="1">
                <a:ea typeface="宋体" panose="02010600030101010101" pitchFamily="2" charset="-122"/>
              </a:rPr>
              <a:t>上具有周期性，我们能否用图像的方法来</a:t>
            </a:r>
            <a:endParaRPr sz="2400" b="1" noProof="1"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  <a:spcBef>
                <a:spcPct val="0"/>
              </a:spcBef>
            </a:pPr>
            <a:r>
              <a:rPr sz="2400" b="1" noProof="1">
                <a:ea typeface="宋体" panose="02010600030101010101" pitchFamily="2" charset="-122"/>
              </a:rPr>
              <a:t>描述一列波呢？如果能，坐标轴表示的是</a:t>
            </a:r>
            <a:endParaRPr sz="2400" b="1" noProof="1"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  <a:spcBef>
                <a:spcPct val="0"/>
              </a:spcBef>
            </a:pPr>
            <a:r>
              <a:rPr sz="2400" b="1" noProof="1">
                <a:ea typeface="宋体" panose="02010600030101010101" pitchFamily="2" charset="-122"/>
              </a:rPr>
              <a:t>什么物理量？</a:t>
            </a:r>
            <a:endParaRPr sz="2400" b="1" noProof="1">
              <a:ea typeface="宋体" panose="02010600030101010101" pitchFamily="2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 rot="20760000">
            <a:off x="540385" y="1774190"/>
            <a:ext cx="1087755" cy="521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002060"/>
                </a:solidFill>
              </a14:hiddenFill>
            </a:ext>
          </a:extLst>
        </p:spPr>
        <p:txBody>
          <a:bodyPr wrap="square" rtlCol="0" anchor="t">
            <a:spAutoFit/>
          </a:bodyPr>
          <a:lstStyle/>
          <a:p>
            <a:r>
              <a:rPr lang="zh-CN" altLang="en-US" sz="2800" b="1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问题：</a:t>
            </a:r>
            <a:endParaRPr lang="zh-CN" altLang="en-US" sz="2800" b="1"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9218" name="Rectangle 4"/>
          <p:cNvSpPr/>
          <p:nvPr/>
        </p:nvSpPr>
        <p:spPr>
          <a:xfrm rot="20580000">
            <a:off x="1416368" y="1412875"/>
            <a:ext cx="1214437" cy="1014730"/>
          </a:xfrm>
          <a:prstGeom prst="rect">
            <a:avLst/>
          </a:prstGeom>
          <a:noFill/>
          <a:ln w="9525">
            <a:noFill/>
          </a:ln>
        </p:spPr>
        <p:txBody>
          <a:bodyPr lIns="92075" tIns="46038" rIns="92075" bIns="46038" anchor="t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60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？</a:t>
            </a:r>
            <a:endParaRPr lang="zh-CN" altLang="en-US" sz="6000"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pic>
        <p:nvPicPr>
          <p:cNvPr id="3" name="图片 2" descr="5XA`IK4UULRP4]M(S4)P@S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684135" y="2419985"/>
            <a:ext cx="3181350" cy="268605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9218" grpId="0"/>
      <p:bldP spid="409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098" name="Text Box 2"/>
          <p:cNvSpPr txBox="1"/>
          <p:nvPr/>
        </p:nvSpPr>
        <p:spPr>
          <a:xfrm>
            <a:off x="755650" y="673735"/>
            <a:ext cx="3128010" cy="583565"/>
          </a:xfrm>
          <a:prstGeom prst="rect">
            <a:avLst/>
          </a:prstGeom>
          <a:noFill/>
          <a:ln w="762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随堂练习</a:t>
            </a:r>
            <a:endParaRPr lang="zh-CN" altLang="en-US" sz="3200" b="1" noProof="1">
              <a:effectLst>
                <a:outerShdw blurRad="38100" dist="38100" dir="2700000">
                  <a:srgbClr val="C0C0C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737235" y="1673225"/>
            <a:ext cx="10358120" cy="39693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例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单选）</a:t>
            </a:r>
            <a:r>
              <a:rPr lang="zh-CN" altLang="en-US" sz="2400" b="1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图甲为一列简谐横波在某一时刻的波形图，图乙为质点P以此时刻为计时起点的振动图象．则下列说法正确的是(　　)</a:t>
            </a:r>
            <a:endParaRPr lang="zh-CN" altLang="en-US" sz="2400" b="1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indent="0" fontAlgn="auto">
              <a:lnSpc>
                <a:spcPct val="150000"/>
              </a:lnSpc>
            </a:pPr>
            <a:endParaRPr lang="zh-CN" altLang="en-US" sz="2400" b="1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2400" b="1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A． 该波的速度为1.6 m/s，沿x轴负方向传播</a:t>
            </a:r>
            <a:endParaRPr lang="zh-CN" altLang="en-US" sz="2400" b="1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2400" b="1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B． 该波的速度为20 m/s，沿x轴正方向传播</a:t>
            </a:r>
            <a:endParaRPr lang="zh-CN" altLang="en-US" sz="2400" b="1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2400" b="1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C． 经过0.2 s，质点P沿x轴的正方向迁移了4 m</a:t>
            </a:r>
            <a:endParaRPr lang="zh-CN" altLang="en-US" sz="2400" b="1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2400" b="1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D． 经过0.1 s，质点Q的运动方向沿y轴正方向</a:t>
            </a:r>
            <a:endParaRPr lang="zh-CN" altLang="en-US" sz="2400" b="1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662545" y="2362200"/>
            <a:ext cx="10464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altLang="zh-CN" sz="240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 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/>
          </a:blip>
          <a:stretch>
            <a:fillRect/>
          </a:stretch>
        </p:blipFill>
        <p:spPr>
          <a:xfrm>
            <a:off x="7662545" y="3506470"/>
            <a:ext cx="4201160" cy="158813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Text Box 2"/>
          <p:cNvSpPr txBox="1"/>
          <p:nvPr/>
        </p:nvSpPr>
        <p:spPr>
          <a:xfrm>
            <a:off x="755650" y="673735"/>
            <a:ext cx="3128010" cy="583565"/>
          </a:xfrm>
          <a:prstGeom prst="rect">
            <a:avLst/>
          </a:prstGeom>
          <a:noFill/>
          <a:ln w="762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随堂练习</a:t>
            </a:r>
            <a:endParaRPr lang="zh-CN" altLang="en-US" sz="3200" b="1" noProof="1">
              <a:effectLst>
                <a:outerShdw blurRad="38100" dist="38100" dir="2700000">
                  <a:srgbClr val="C0C0C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258445" y="1994535"/>
            <a:ext cx="11502390" cy="28613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zh-CN" sz="24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【答案】</a:t>
            </a:r>
            <a:r>
              <a:rPr lang="zh-CN" sz="24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：</a:t>
            </a:r>
            <a:r>
              <a:rPr sz="24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B</a:t>
            </a:r>
            <a:endParaRPr sz="2400" b="1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zh-CN" sz="24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【解析】：</a:t>
            </a:r>
            <a:r>
              <a:rPr sz="24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简谐横波的波长λ＝4  m，T＝0.2  s，则波速v＝＝20 m/s，A错，B对；根据简谐波“前带后，后随前”带动原则可知：该波沿x轴正方向传播；质点不“随波逐流”，所以C错误；质点Q此时向上振动，经过0.1 s，即半个周期后质点Q的运动方向沿y轴负方向，D错．</a:t>
            </a:r>
            <a:endParaRPr sz="2400" b="1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2"/>
          <p:cNvSpPr txBox="1"/>
          <p:nvPr/>
        </p:nvSpPr>
        <p:spPr>
          <a:xfrm>
            <a:off x="3124200" y="836084"/>
            <a:ext cx="309880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endParaRPr lang="zh-CN" altLang="zh-CN" sz="240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4625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Text Box 2"/>
          <p:cNvSpPr txBox="1"/>
          <p:nvPr/>
        </p:nvSpPr>
        <p:spPr>
          <a:xfrm>
            <a:off x="755650" y="673735"/>
            <a:ext cx="3128010" cy="583565"/>
          </a:xfrm>
          <a:prstGeom prst="rect">
            <a:avLst/>
          </a:prstGeom>
          <a:noFill/>
          <a:ln w="762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随堂练习</a:t>
            </a:r>
            <a:endParaRPr lang="zh-CN" altLang="en-US" sz="3200" b="1" noProof="1">
              <a:effectLst>
                <a:outerShdw blurRad="38100" dist="38100" dir="2700000">
                  <a:srgbClr val="C0C0C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3" name="Rectangle 4"/>
          <p:cNvSpPr/>
          <p:nvPr/>
        </p:nvSpPr>
        <p:spPr>
          <a:xfrm>
            <a:off x="342900" y="1682115"/>
            <a:ext cx="11470005" cy="448437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defTabSz="914400" fontAlgn="auto">
              <a:lnSpc>
                <a:spcPct val="15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例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sz="2400" b="1"/>
              <a:t>一列自右向左传播的简谐横波，在t＝0时刻的波形图如图所示，此时坐标为(1,0)的质点刚好开始运动，在t＝0.3 s时刻，质点P在t＝0时刻后首次到达波峰位置，质点Q的坐标是(一3,0)，则下列说法正确的是________。</a:t>
            </a:r>
            <a:endParaRPr sz="2400" b="1"/>
          </a:p>
          <a:p>
            <a:pPr defTabSz="914400" fontAlgn="auto">
              <a:lnSpc>
                <a:spcPct val="15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sz="2400" b="1"/>
              <a:t>A．在t＝0时刻，质点P的速度方向沿y轴负方向</a:t>
            </a:r>
            <a:endParaRPr sz="2400" b="1"/>
          </a:p>
          <a:p>
            <a:pPr defTabSz="914400" fontAlgn="auto">
              <a:lnSpc>
                <a:spcPct val="15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sz="2400" b="1"/>
              <a:t>B．这列波的传播速度为         m/s</a:t>
            </a:r>
            <a:endParaRPr sz="2400" b="1"/>
          </a:p>
          <a:p>
            <a:pPr defTabSz="914400" fontAlgn="auto">
              <a:lnSpc>
                <a:spcPct val="15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"/>
              </a:tabLst>
            </a:pPr>
            <a:r>
              <a:rPr sz="2400" b="1"/>
              <a:t>C．在0～0.3 s时间内，质点A运动的路程为0.03 m</a:t>
            </a:r>
            <a:endParaRPr sz="2400" b="1"/>
          </a:p>
          <a:p>
            <a:pPr defTabSz="914400" fontAlgn="auto">
              <a:lnSpc>
                <a:spcPct val="15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sz="2400" b="1"/>
              <a:t>D．在t＝0.5 s时刻，质点Q首次到达波峰位置</a:t>
            </a:r>
            <a:endParaRPr sz="2400" b="1"/>
          </a:p>
          <a:p>
            <a:pPr defTabSz="914400" fontAlgn="auto">
              <a:lnSpc>
                <a:spcPct val="15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sz="2400" b="1"/>
              <a:t>E．这列波的波源起振方向沿y轴正方向</a:t>
            </a:r>
            <a:endParaRPr sz="2400" b="1"/>
          </a:p>
        </p:txBody>
      </p:sp>
      <p:sp>
        <p:nvSpPr>
          <p:cNvPr id="5" name="文本框 4"/>
          <p:cNvSpPr txBox="1"/>
          <p:nvPr/>
        </p:nvSpPr>
        <p:spPr>
          <a:xfrm>
            <a:off x="6418580" y="2928620"/>
            <a:ext cx="11842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ADE</a:t>
            </a:r>
            <a:endParaRPr lang="en-US" altLang="zh-CN" sz="240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图片 25" descr="14-2-5.TIF"/>
          <p:cNvPicPr>
            <a:picLocks noChangeAspect="1"/>
          </p:cNvPicPr>
          <p:nvPr/>
        </p:nvPicPr>
        <p:blipFill>
          <a:blip r:embed="rId1" r:link="rId2"/>
          <a:stretch>
            <a:fillRect/>
          </a:stretch>
        </p:blipFill>
        <p:spPr>
          <a:xfrm>
            <a:off x="7602855" y="3998595"/>
            <a:ext cx="4210685" cy="1931670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6" name="对象 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777615" y="3829685"/>
          <a:ext cx="414655" cy="756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" r:id="rId3" imgW="215900" imgH="393700" progId="Equation.KSEE3">
                  <p:embed/>
                </p:oleObj>
              </mc:Choice>
              <mc:Fallback>
                <p:oleObj name="" r:id="rId3" imgW="215900" imgH="3937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777615" y="3829685"/>
                        <a:ext cx="414655" cy="756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Text Box 2"/>
          <p:cNvSpPr txBox="1"/>
          <p:nvPr/>
        </p:nvSpPr>
        <p:spPr>
          <a:xfrm>
            <a:off x="755650" y="673735"/>
            <a:ext cx="3128010" cy="583565"/>
          </a:xfrm>
          <a:prstGeom prst="rect">
            <a:avLst/>
          </a:prstGeom>
          <a:noFill/>
          <a:ln w="762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随堂练习</a:t>
            </a:r>
            <a:endParaRPr lang="zh-CN" altLang="en-US" sz="3200" b="1" noProof="1">
              <a:effectLst>
                <a:outerShdw blurRad="38100" dist="38100" dir="2700000">
                  <a:srgbClr val="C0C0C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593725" y="1816100"/>
            <a:ext cx="10174605" cy="476885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8399780" y="193040"/>
            <a:ext cx="33972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>
                <a:solidFill>
                  <a:schemeClr val="accent1"/>
                </a:solidFill>
              </a:rPr>
              <a:t>人教版</a:t>
            </a:r>
            <a:r>
              <a:rPr lang="en-US" altLang="zh-CN" b="1">
                <a:solidFill>
                  <a:schemeClr val="accent1"/>
                </a:solidFill>
                <a:sym typeface="+mn-ea"/>
              </a:rPr>
              <a:t>2019</a:t>
            </a:r>
            <a:r>
              <a:rPr lang="zh-CN" altLang="en-US" b="1">
                <a:solidFill>
                  <a:schemeClr val="accent1"/>
                </a:solidFill>
              </a:rPr>
              <a:t>选择性必修第一册</a:t>
            </a:r>
            <a:endParaRPr lang="zh-CN" altLang="en-US" b="1">
              <a:solidFill>
                <a:schemeClr val="accent1"/>
              </a:solidFill>
            </a:endParaRPr>
          </a:p>
        </p:txBody>
      </p:sp>
      <p:pic>
        <p:nvPicPr>
          <p:cNvPr id="5" name="New picture"/>
          <p:cNvPicPr/>
          <p:nvPr/>
        </p:nvPicPr>
        <p:blipFill>
          <a:blip r:embed="rId1"/>
          <a:stretch>
            <a:fillRect/>
          </a:stretch>
        </p:blipFill>
        <p:spPr>
          <a:xfrm>
            <a:off x="11442700" y="11239500"/>
            <a:ext cx="355600" cy="254000"/>
          </a:xfrm>
          <a:prstGeom prst="cube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73125" y="2427605"/>
            <a:ext cx="10578465" cy="332295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zh-CN" sz="2400" b="1">
                <a:sym typeface="+mn-ea"/>
              </a:rPr>
              <a:t>     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过去我们研究的是单个质点的运动情况，用 x-t 图像可</a:t>
            </a:r>
            <a:endParaRPr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fontAlgn="base">
              <a:lnSpc>
                <a:spcPct val="150000"/>
              </a:lnSpc>
            </a:pP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以很方便地描述质点在任意时刻的位移。而波却是很多质</a:t>
            </a:r>
            <a:endParaRPr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fontAlgn="base">
              <a:lnSpc>
                <a:spcPct val="150000"/>
              </a:lnSpc>
            </a:pP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点的运动，在同一时刻各个质点的位移都不尽相同，不方</a:t>
            </a:r>
            <a:endParaRPr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fontAlgn="base">
              <a:lnSpc>
                <a:spcPct val="150000"/>
              </a:lnSpc>
            </a:pP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便用 x-t 图像来描述。能否用其他的图像来描述波呢？我们</a:t>
            </a:r>
            <a:endParaRPr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fontAlgn="base">
              <a:lnSpc>
                <a:spcPct val="150000"/>
              </a:lnSpc>
            </a:pP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以横波为例研究波的图像</a:t>
            </a:r>
            <a:endParaRPr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4098" name="Text Box 2"/>
          <p:cNvSpPr txBox="1"/>
          <p:nvPr/>
        </p:nvSpPr>
        <p:spPr>
          <a:xfrm>
            <a:off x="755650" y="673735"/>
            <a:ext cx="2075815" cy="583565"/>
          </a:xfrm>
          <a:prstGeom prst="rect">
            <a:avLst/>
          </a:prstGeom>
          <a:noFill/>
          <a:ln w="762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200" b="1" noProof="1"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课堂引入</a:t>
            </a:r>
            <a:endParaRPr lang="zh-CN" altLang="en-US" sz="3200" b="1" noProof="1">
              <a:effectLst>
                <a:outerShdw blurRad="38100" dist="38100" dir="2700000">
                  <a:srgbClr val="C0C0C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 rot="20760000">
            <a:off x="532130" y="1708150"/>
            <a:ext cx="1635125" cy="521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002060"/>
                </a:solidFill>
              </a14:hiddenFill>
            </a:ext>
          </a:extLst>
        </p:spPr>
        <p:txBody>
          <a:bodyPr wrap="square" rtlCol="0" anchor="t">
            <a:spAutoFit/>
          </a:bodyPr>
          <a:lstStyle/>
          <a:p>
            <a:r>
              <a:rPr lang="zh-CN" altLang="en-US" sz="2800" b="1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想一想：</a:t>
            </a:r>
            <a:endParaRPr lang="zh-CN" altLang="en-US" sz="2800" b="1"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17" name="文本框 3"/>
          <p:cNvSpPr txBox="1"/>
          <p:nvPr/>
        </p:nvSpPr>
        <p:spPr>
          <a:xfrm>
            <a:off x="492760" y="658495"/>
            <a:ext cx="493395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</a:rPr>
              <a:t>一、波的图像</a:t>
            </a:r>
            <a:endParaRPr lang="zh-CN" altLang="en-US" sz="3200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3186" name="Rectangle 2"/>
          <p:cNvSpPr/>
          <p:nvPr/>
        </p:nvSpPr>
        <p:spPr>
          <a:xfrm>
            <a:off x="151130" y="1612900"/>
            <a:ext cx="11565255" cy="23069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 fontAlgn="auto">
              <a:lnSpc>
                <a:spcPct val="150000"/>
              </a:lnSpc>
            </a:pPr>
            <a:r>
              <a:rPr lang="en-US" altLang="zh-CN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把平衡时位于x</a:t>
            </a:r>
            <a:r>
              <a:rPr sz="2400" b="1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 x</a:t>
            </a:r>
            <a:r>
              <a:rPr sz="2400" b="1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 x</a:t>
            </a:r>
            <a:r>
              <a:rPr sz="2400" b="1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</a:t>
            </a:r>
            <a:r>
              <a:rPr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，… 的质点的位移y</a:t>
            </a:r>
            <a:r>
              <a:rPr sz="2400" b="1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，y</a:t>
            </a:r>
            <a:r>
              <a:rPr sz="2400" b="1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，y</a:t>
            </a:r>
            <a:r>
              <a:rPr sz="2400" b="1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</a:t>
            </a:r>
            <a:r>
              <a:rPr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，…</a:t>
            </a:r>
            <a:endParaRPr sz="24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 fontAlgn="auto">
              <a:lnSpc>
                <a:spcPct val="150000"/>
              </a:lnSpc>
            </a:pPr>
            <a:r>
              <a:rPr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画在Oxy 坐标平面内，得到一系列坐标为（x</a:t>
            </a:r>
            <a:r>
              <a:rPr sz="2400" b="1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，y</a:t>
            </a:r>
            <a:r>
              <a:rPr sz="2400" b="1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），（x</a:t>
            </a:r>
            <a:r>
              <a:rPr sz="2400" b="1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 y</a:t>
            </a:r>
            <a:r>
              <a:rPr sz="2400" b="1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），（x</a:t>
            </a:r>
            <a:r>
              <a:rPr sz="2400" b="1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</a:t>
            </a:r>
            <a:r>
              <a:rPr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，y</a:t>
            </a:r>
            <a:r>
              <a:rPr sz="2400" b="1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</a:t>
            </a:r>
            <a:r>
              <a:rPr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），… 的点，</a:t>
            </a:r>
            <a:r>
              <a:rPr sz="24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这些点的集合就是这一时刻波的</a:t>
            </a:r>
            <a:endParaRPr sz="2400" b="1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 fontAlgn="auto">
              <a:lnSpc>
                <a:spcPct val="150000"/>
              </a:lnSpc>
            </a:pPr>
            <a:r>
              <a:rPr sz="24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图像。波的图像有时也称波形图。</a:t>
            </a:r>
            <a:endParaRPr lang="zh-CN" altLang="en-US" sz="2400" b="1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pic>
        <p:nvPicPr>
          <p:cNvPr id="7" name="图片 6" descr="B3I6E_S)DGK%7]X79[EIA}N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96935" y="3086735"/>
            <a:ext cx="3506470" cy="2005965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9526905" y="5407660"/>
            <a:ext cx="1445895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横波的图像</a:t>
            </a:r>
            <a:endParaRPr lang="zh-CN" altLang="en-US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17" name="文本框 3"/>
          <p:cNvSpPr txBox="1"/>
          <p:nvPr/>
        </p:nvSpPr>
        <p:spPr>
          <a:xfrm>
            <a:off x="492760" y="658495"/>
            <a:ext cx="493395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</a:rPr>
              <a:t>一、波的图像</a:t>
            </a:r>
            <a:endParaRPr lang="zh-CN" altLang="en-US" sz="3200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7" name="图片 6" descr="B3I6E_S)DGK%7]X79[EIA}N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96935" y="3086735"/>
            <a:ext cx="3506470" cy="2005965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9526905" y="5407660"/>
            <a:ext cx="1445895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横波的图像</a:t>
            </a:r>
            <a:endParaRPr lang="zh-CN" altLang="en-US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64490" y="1890395"/>
            <a:ext cx="8063230" cy="1753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altLang="zh-CN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、如果波的图像是正弦曲线，这样的波叫作</a:t>
            </a:r>
            <a:r>
              <a:rPr lang="zh-CN" altLang="en-US" sz="2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正弦波，</a:t>
            </a:r>
            <a:r>
              <a:rPr lang="zh-C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也叫</a:t>
            </a:r>
            <a:r>
              <a:rPr lang="zh-CN" altLang="en-US" sz="2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简谐波</a:t>
            </a:r>
            <a:r>
              <a:rPr lang="zh-C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（simple harmonic wave）。可以证明，介质中有正弦波传播时，介质的质点在做简谐运动。</a:t>
            </a:r>
            <a:endParaRPr lang="zh-CN" alt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17" name="文本框 3"/>
          <p:cNvSpPr txBox="1"/>
          <p:nvPr/>
        </p:nvSpPr>
        <p:spPr>
          <a:xfrm>
            <a:off x="492760" y="658495"/>
            <a:ext cx="493395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</a:rPr>
              <a:t>一、波的图像</a:t>
            </a:r>
            <a:endParaRPr lang="en-US" altLang="zh-CN" sz="3200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20395" y="1757045"/>
            <a:ext cx="293751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400" b="1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j-cs"/>
                <a:sym typeface="+mn-ea"/>
              </a:rPr>
              <a:t>波的图象的物理意义</a:t>
            </a:r>
            <a:endParaRPr lang="zh-CN" altLang="en-US" sz="2400" b="1" noProof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j-cs"/>
              <a:sym typeface="+mn-ea"/>
            </a:endParaRPr>
          </a:p>
        </p:txBody>
      </p:sp>
      <p:sp>
        <p:nvSpPr>
          <p:cNvPr id="10243" name="Text Box 11"/>
          <p:cNvSpPr txBox="1"/>
          <p:nvPr/>
        </p:nvSpPr>
        <p:spPr>
          <a:xfrm>
            <a:off x="492760" y="2729865"/>
            <a:ext cx="10899140" cy="175323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  <a:spcBef>
                <a:spcPct val="0"/>
              </a:spcBef>
            </a:pPr>
            <a:r>
              <a:rPr lang="en-US" altLang="zh-CN">
                <a:latin typeface="Arial" panose="020B0604020202020204" pitchFamily="34" charset="0"/>
              </a:rPr>
              <a:t>         </a:t>
            </a:r>
            <a:r>
              <a:rPr lang="zh-CN" altLang="en-US"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波的图象表示介质中各个质点在某一时刻</a:t>
            </a:r>
            <a:r>
              <a:rPr lang="en-US" altLang="zh-CN"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</a:t>
            </a:r>
            <a:r>
              <a:rPr lang="zh-CN" altLang="en-US"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同一时刻</a:t>
            </a:r>
            <a:r>
              <a:rPr lang="en-US" altLang="zh-CN"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r>
              <a:rPr lang="zh-CN" altLang="en-US"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偏离平衡位置的位移的空间分布情况。在不同时刻质点振动的位移不同，波形也随之改变，不同时刻的波形曲线是不同的。 </a:t>
            </a:r>
            <a:endParaRPr lang="zh-CN" altLang="en-US" sz="240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31114" name="Text Box 42"/>
          <p:cNvSpPr txBox="1"/>
          <p:nvPr/>
        </p:nvSpPr>
        <p:spPr>
          <a:xfrm>
            <a:off x="1029970" y="2353945"/>
            <a:ext cx="4728210" cy="82994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2400" b="1"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2400" b="1"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、该时刻沿波的传播方向上各个质点的位移；</a:t>
            </a:r>
            <a:endParaRPr lang="zh-CN" altLang="en-US" sz="2400" b="1">
              <a:solidFill>
                <a:schemeClr val="tx1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31115" name="Text Box 43"/>
          <p:cNvSpPr txBox="1"/>
          <p:nvPr/>
        </p:nvSpPr>
        <p:spPr>
          <a:xfrm>
            <a:off x="1028700" y="3366135"/>
            <a:ext cx="4728845" cy="52197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24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en-US" altLang="zh-CN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、各个质点的振幅</a:t>
            </a:r>
            <a:r>
              <a:rPr lang="en-US" altLang="zh-CN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 ;</a:t>
            </a:r>
            <a:r>
              <a:rPr lang="en-US" altLang="zh-CN" sz="2800" b="1">
                <a:solidFill>
                  <a:srgbClr val="00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</a:t>
            </a:r>
            <a:endParaRPr lang="en-US" altLang="zh-CN" sz="2800" b="1">
              <a:solidFill>
                <a:srgbClr val="0000FF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31116" name="Text Box 44"/>
          <p:cNvSpPr txBox="1"/>
          <p:nvPr/>
        </p:nvSpPr>
        <p:spPr>
          <a:xfrm>
            <a:off x="1029335" y="4088765"/>
            <a:ext cx="4728845" cy="11988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2400">
                <a:solidFill>
                  <a:srgbClr val="0000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</a:t>
            </a:r>
            <a:r>
              <a:rPr lang="en-US" altLang="zh-CN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、能根据波的传播方向判断各个质点在该时刻的运动方向、加速度方向及其变化情况；</a:t>
            </a:r>
            <a:endParaRPr lang="zh-CN" altLang="en-US" sz="24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31117" name="Text Box 45"/>
          <p:cNvSpPr txBox="1"/>
          <p:nvPr/>
        </p:nvSpPr>
        <p:spPr>
          <a:xfrm>
            <a:off x="1028065" y="5647055"/>
            <a:ext cx="4729480" cy="10147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、可以画出另一时刻的波形图。</a:t>
            </a:r>
            <a:endParaRPr lang="zh-CN" altLang="en-US" sz="24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eaLnBrk="1" hangingPunct="1">
              <a:spcBef>
                <a:spcPct val="50000"/>
              </a:spcBef>
            </a:pPr>
            <a:endParaRPr lang="zh-CN" altLang="en-US" sz="24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92760" y="658495"/>
            <a:ext cx="493395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</a:rPr>
              <a:t>一、波的图像</a:t>
            </a:r>
            <a:endParaRPr lang="en-US" altLang="zh-CN" sz="3200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31076" name="Line 4"/>
          <p:cNvSpPr/>
          <p:nvPr/>
        </p:nvSpPr>
        <p:spPr>
          <a:xfrm flipH="1" flipV="1">
            <a:off x="7647305" y="2717165"/>
            <a:ext cx="0" cy="533400"/>
          </a:xfrm>
          <a:prstGeom prst="line">
            <a:avLst/>
          </a:prstGeom>
          <a:ln w="9525" cap="rnd" cmpd="sng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31077" name="Line 5"/>
          <p:cNvSpPr/>
          <p:nvPr/>
        </p:nvSpPr>
        <p:spPr>
          <a:xfrm flipH="1" flipV="1">
            <a:off x="7361555" y="2779078"/>
            <a:ext cx="292100" cy="1587"/>
          </a:xfrm>
          <a:prstGeom prst="line">
            <a:avLst/>
          </a:prstGeom>
          <a:ln w="9525" cap="rnd" cmpd="sng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31078" name="Oval 6"/>
          <p:cNvSpPr/>
          <p:nvPr/>
        </p:nvSpPr>
        <p:spPr>
          <a:xfrm>
            <a:off x="7604443" y="2750503"/>
            <a:ext cx="76200" cy="76200"/>
          </a:xfrm>
          <a:prstGeom prst="ellipse">
            <a:avLst/>
          </a:prstGeom>
          <a:solidFill>
            <a:srgbClr val="FF6600"/>
          </a:solidFill>
          <a:ln w="9525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pPr eaLnBrk="1" hangingPunct="1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31079" name="Text Box 7"/>
          <p:cNvSpPr txBox="1"/>
          <p:nvPr/>
        </p:nvSpPr>
        <p:spPr>
          <a:xfrm>
            <a:off x="7647305" y="2564765"/>
            <a:ext cx="4572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20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A</a:t>
            </a:r>
            <a:endParaRPr lang="en-US" altLang="zh-CN" sz="20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131080" name="Group 8"/>
          <p:cNvGrpSpPr/>
          <p:nvPr/>
        </p:nvGrpSpPr>
        <p:grpSpPr>
          <a:xfrm>
            <a:off x="7366318" y="2483803"/>
            <a:ext cx="2438400" cy="1524000"/>
            <a:chOff x="816" y="2928"/>
            <a:chExt cx="1248" cy="768"/>
          </a:xfrm>
        </p:grpSpPr>
        <p:sp>
          <p:nvSpPr>
            <p:cNvPr id="11310" name="Freeform 9"/>
            <p:cNvSpPr/>
            <p:nvPr/>
          </p:nvSpPr>
          <p:spPr>
            <a:xfrm>
              <a:off x="816" y="2928"/>
              <a:ext cx="624" cy="384"/>
            </a:xfrm>
            <a:custGeom>
              <a:avLst/>
              <a:gdLst/>
              <a:ahLst/>
              <a:cxnLst>
                <a:cxn ang="0">
                  <a:pos x="0" y="384"/>
                </a:cxn>
                <a:cxn ang="0">
                  <a:pos x="312" y="0"/>
                </a:cxn>
                <a:cxn ang="0">
                  <a:pos x="624" y="384"/>
                </a:cxn>
              </a:cxnLst>
              <a:rect l="l" t="t" r="r" b="b"/>
              <a:pathLst>
                <a:path w="1248" h="384">
                  <a:moveTo>
                    <a:pt x="0" y="384"/>
                  </a:moveTo>
                  <a:cubicBezTo>
                    <a:pt x="208" y="192"/>
                    <a:pt x="416" y="0"/>
                    <a:pt x="624" y="0"/>
                  </a:cubicBezTo>
                  <a:cubicBezTo>
                    <a:pt x="832" y="0"/>
                    <a:pt x="1040" y="192"/>
                    <a:pt x="1248" y="384"/>
                  </a:cubicBezTo>
                </a:path>
              </a:pathLst>
            </a:custGeom>
            <a:noFill/>
            <a:ln w="28575" cap="flat" cmpd="sng">
              <a:solidFill>
                <a:srgbClr val="FF66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311" name="Freeform 10"/>
            <p:cNvSpPr/>
            <p:nvPr/>
          </p:nvSpPr>
          <p:spPr>
            <a:xfrm flipV="1">
              <a:off x="1440" y="3312"/>
              <a:ext cx="624" cy="384"/>
            </a:xfrm>
            <a:custGeom>
              <a:avLst/>
              <a:gdLst/>
              <a:ahLst/>
              <a:cxnLst>
                <a:cxn ang="0">
                  <a:pos x="0" y="384"/>
                </a:cxn>
                <a:cxn ang="0">
                  <a:pos x="312" y="0"/>
                </a:cxn>
                <a:cxn ang="0">
                  <a:pos x="624" y="384"/>
                </a:cxn>
              </a:cxnLst>
              <a:rect l="l" t="t" r="r" b="b"/>
              <a:pathLst>
                <a:path w="1248" h="384">
                  <a:moveTo>
                    <a:pt x="0" y="384"/>
                  </a:moveTo>
                  <a:cubicBezTo>
                    <a:pt x="208" y="192"/>
                    <a:pt x="416" y="0"/>
                    <a:pt x="624" y="0"/>
                  </a:cubicBezTo>
                  <a:cubicBezTo>
                    <a:pt x="832" y="0"/>
                    <a:pt x="1040" y="192"/>
                    <a:pt x="1248" y="384"/>
                  </a:cubicBezTo>
                </a:path>
              </a:pathLst>
            </a:custGeom>
            <a:noFill/>
            <a:ln w="28575" cap="flat" cmpd="sng">
              <a:solidFill>
                <a:srgbClr val="FF66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31083" name="Line 11"/>
          <p:cNvSpPr/>
          <p:nvPr/>
        </p:nvSpPr>
        <p:spPr>
          <a:xfrm>
            <a:off x="7342505" y="3245803"/>
            <a:ext cx="2895600" cy="1587"/>
          </a:xfrm>
          <a:prstGeom prst="line">
            <a:avLst/>
          </a:prstGeom>
          <a:ln w="28575" cap="flat" cmpd="sng">
            <a:solidFill>
              <a:srgbClr val="FF0000"/>
            </a:solidFill>
            <a:prstDash val="solid"/>
            <a:headEnd type="none" w="med" len="med"/>
            <a:tailEnd type="triangle" w="sm" len="lg"/>
          </a:ln>
        </p:spPr>
        <p:txBody>
          <a:bodyPr/>
          <a:lstStyle/>
          <a:p/>
        </p:txBody>
      </p:sp>
      <p:sp>
        <p:nvSpPr>
          <p:cNvPr id="131084" name="Line 12"/>
          <p:cNvSpPr/>
          <p:nvPr/>
        </p:nvSpPr>
        <p:spPr>
          <a:xfrm flipV="1">
            <a:off x="7342505" y="2179003"/>
            <a:ext cx="1588" cy="1905000"/>
          </a:xfrm>
          <a:prstGeom prst="line">
            <a:avLst/>
          </a:prstGeom>
          <a:ln w="28575" cap="flat" cmpd="sng">
            <a:solidFill>
              <a:srgbClr val="FF0000"/>
            </a:solidFill>
            <a:prstDash val="solid"/>
            <a:headEnd type="none" w="med" len="med"/>
            <a:tailEnd type="triangle" w="sm" len="lg"/>
          </a:ln>
        </p:spPr>
        <p:txBody>
          <a:bodyPr/>
          <a:lstStyle/>
          <a:p/>
        </p:txBody>
      </p:sp>
      <p:sp>
        <p:nvSpPr>
          <p:cNvPr id="131085" name="Text Box 13"/>
          <p:cNvSpPr txBox="1"/>
          <p:nvPr/>
        </p:nvSpPr>
        <p:spPr>
          <a:xfrm>
            <a:off x="7247255" y="1721803"/>
            <a:ext cx="914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2400" b="1" i="1">
                <a:solidFill>
                  <a:srgbClr val="FF0000"/>
                </a:solidFill>
                <a:latin typeface="Times New Roman" panose="02020603050405020304" pitchFamily="18" charset="0"/>
              </a:rPr>
              <a:t>y</a:t>
            </a:r>
            <a:r>
              <a:rPr lang="en-US" altLang="zh-CN" sz="2400" b="1" i="1" baseline="-25000">
                <a:solidFill>
                  <a:srgbClr val="FF66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2400" b="1" i="1">
                <a:latin typeface="Times New Roman" panose="02020603050405020304" pitchFamily="18" charset="0"/>
              </a:rPr>
              <a:t>/</a:t>
            </a:r>
            <a:r>
              <a:rPr lang="en-US" altLang="zh-CN" sz="2400" b="1">
                <a:latin typeface="Times New Roman" panose="02020603050405020304" pitchFamily="18" charset="0"/>
              </a:rPr>
              <a:t>m</a:t>
            </a:r>
            <a:endParaRPr lang="en-US" altLang="zh-CN" sz="2400" b="1" i="1">
              <a:solidFill>
                <a:srgbClr val="FF66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1086" name="Text Box 14"/>
          <p:cNvSpPr txBox="1"/>
          <p:nvPr/>
        </p:nvSpPr>
        <p:spPr>
          <a:xfrm>
            <a:off x="10057130" y="3245803"/>
            <a:ext cx="914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2400" b="1" i="1">
                <a:solidFill>
                  <a:srgbClr val="FF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2400" b="1" i="1" baseline="-250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2400" b="1" i="1">
                <a:latin typeface="Times New Roman" panose="02020603050405020304" pitchFamily="18" charset="0"/>
              </a:rPr>
              <a:t>/</a:t>
            </a:r>
            <a:r>
              <a:rPr lang="en-US" altLang="zh-CN" sz="2400" b="1">
                <a:latin typeface="Times New Roman" panose="02020603050405020304" pitchFamily="18" charset="0"/>
              </a:rPr>
              <a:t>m</a:t>
            </a:r>
            <a:endParaRPr lang="en-US" altLang="zh-CN" sz="2400" b="1" i="1">
              <a:solidFill>
                <a:srgbClr val="FF66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1087" name="Text Box 15"/>
          <p:cNvSpPr txBox="1"/>
          <p:nvPr/>
        </p:nvSpPr>
        <p:spPr>
          <a:xfrm>
            <a:off x="7552055" y="3183890"/>
            <a:ext cx="2514600" cy="3365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1600" b="1">
                <a:latin typeface="Times New Roman" panose="02020603050405020304" pitchFamily="18" charset="0"/>
              </a:rPr>
              <a:t>1    2    3    4    5    6    7    8</a:t>
            </a:r>
            <a:endParaRPr lang="en-US" altLang="zh-CN" sz="1600" b="1">
              <a:latin typeface="Times New Roman" panose="02020603050405020304" pitchFamily="18" charset="0"/>
            </a:endParaRPr>
          </a:p>
        </p:txBody>
      </p:sp>
      <p:sp>
        <p:nvSpPr>
          <p:cNvPr id="131088" name="Text Box 16"/>
          <p:cNvSpPr txBox="1"/>
          <p:nvPr/>
        </p:nvSpPr>
        <p:spPr>
          <a:xfrm>
            <a:off x="7113905" y="3121978"/>
            <a:ext cx="381000" cy="3365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1600" b="1">
                <a:latin typeface="Times New Roman" panose="02020603050405020304" pitchFamily="18" charset="0"/>
              </a:rPr>
              <a:t>0</a:t>
            </a:r>
            <a:endParaRPr lang="en-US" altLang="zh-CN" sz="1600" b="1">
              <a:latin typeface="Times New Roman" panose="02020603050405020304" pitchFamily="18" charset="0"/>
            </a:endParaRPr>
          </a:p>
        </p:txBody>
      </p:sp>
      <p:sp>
        <p:nvSpPr>
          <p:cNvPr id="131089" name="Line 17"/>
          <p:cNvSpPr/>
          <p:nvPr/>
        </p:nvSpPr>
        <p:spPr>
          <a:xfrm flipV="1">
            <a:off x="7985443" y="2483803"/>
            <a:ext cx="1587" cy="762000"/>
          </a:xfrm>
          <a:prstGeom prst="line">
            <a:avLst/>
          </a:prstGeom>
          <a:ln w="9525" cap="rnd" cmpd="sng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31090" name="Line 18"/>
          <p:cNvSpPr/>
          <p:nvPr/>
        </p:nvSpPr>
        <p:spPr>
          <a:xfrm>
            <a:off x="7375843" y="2469515"/>
            <a:ext cx="609600" cy="1588"/>
          </a:xfrm>
          <a:prstGeom prst="line">
            <a:avLst/>
          </a:prstGeom>
          <a:ln w="9525" cap="rnd" cmpd="sng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31091" name="Oval 19"/>
          <p:cNvSpPr/>
          <p:nvPr/>
        </p:nvSpPr>
        <p:spPr>
          <a:xfrm>
            <a:off x="7942580" y="2450465"/>
            <a:ext cx="76200" cy="76200"/>
          </a:xfrm>
          <a:prstGeom prst="ellipse">
            <a:avLst/>
          </a:prstGeom>
          <a:solidFill>
            <a:srgbClr val="FF6600"/>
          </a:solidFill>
          <a:ln w="9525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pPr eaLnBrk="1" hangingPunct="1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31092" name="Text Box 20"/>
          <p:cNvSpPr txBox="1"/>
          <p:nvPr/>
        </p:nvSpPr>
        <p:spPr>
          <a:xfrm>
            <a:off x="7842568" y="2107565"/>
            <a:ext cx="4572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2000" b="1" i="1">
                <a:latin typeface="Times New Roman" panose="02020603050405020304" pitchFamily="18" charset="0"/>
              </a:rPr>
              <a:t>B</a:t>
            </a:r>
            <a:endParaRPr lang="en-US" altLang="zh-CN" sz="2000" b="1" i="1">
              <a:latin typeface="Times New Roman" panose="02020603050405020304" pitchFamily="18" charset="0"/>
            </a:endParaRPr>
          </a:p>
        </p:txBody>
      </p:sp>
      <p:sp>
        <p:nvSpPr>
          <p:cNvPr id="131093" name="Text Box 21"/>
          <p:cNvSpPr txBox="1"/>
          <p:nvPr/>
        </p:nvSpPr>
        <p:spPr>
          <a:xfrm>
            <a:off x="6961505" y="2640965"/>
            <a:ext cx="685800" cy="304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1400" b="1">
                <a:latin typeface="Times New Roman" panose="02020603050405020304" pitchFamily="18" charset="0"/>
              </a:rPr>
              <a:t>0.10</a:t>
            </a:r>
            <a:endParaRPr lang="en-US" altLang="zh-CN" sz="1400" b="1">
              <a:latin typeface="Times New Roman" panose="02020603050405020304" pitchFamily="18" charset="0"/>
            </a:endParaRPr>
          </a:p>
        </p:txBody>
      </p:sp>
      <p:sp>
        <p:nvSpPr>
          <p:cNvPr id="131094" name="Text Box 22"/>
          <p:cNvSpPr txBox="1"/>
          <p:nvPr/>
        </p:nvSpPr>
        <p:spPr>
          <a:xfrm>
            <a:off x="6961505" y="2336165"/>
            <a:ext cx="685800" cy="304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1400" b="1">
                <a:latin typeface="Times New Roman" panose="02020603050405020304" pitchFamily="18" charset="0"/>
              </a:rPr>
              <a:t>A</a:t>
            </a:r>
            <a:endParaRPr lang="en-US" altLang="zh-CN" sz="1400" b="1">
              <a:latin typeface="Times New Roman" panose="02020603050405020304" pitchFamily="18" charset="0"/>
            </a:endParaRPr>
          </a:p>
        </p:txBody>
      </p:sp>
      <p:sp>
        <p:nvSpPr>
          <p:cNvPr id="131095" name="Line 23"/>
          <p:cNvSpPr/>
          <p:nvPr/>
        </p:nvSpPr>
        <p:spPr>
          <a:xfrm>
            <a:off x="8533130" y="1966278"/>
            <a:ext cx="6858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/>
        </p:txBody>
      </p:sp>
      <p:sp>
        <p:nvSpPr>
          <p:cNvPr id="131096" name="Text Box 24"/>
          <p:cNvSpPr txBox="1"/>
          <p:nvPr/>
        </p:nvSpPr>
        <p:spPr>
          <a:xfrm>
            <a:off x="8677593" y="1607503"/>
            <a:ext cx="457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2400">
                <a:latin typeface="Times New Roman" panose="02020603050405020304" pitchFamily="18" charset="0"/>
              </a:rPr>
              <a:t>V</a:t>
            </a:r>
            <a:endParaRPr lang="en-US" altLang="zh-CN" sz="2400">
              <a:latin typeface="Times New Roman" panose="02020603050405020304" pitchFamily="18" charset="0"/>
            </a:endParaRPr>
          </a:p>
        </p:txBody>
      </p:sp>
      <p:sp>
        <p:nvSpPr>
          <p:cNvPr id="131097" name="Line 25"/>
          <p:cNvSpPr/>
          <p:nvPr/>
        </p:nvSpPr>
        <p:spPr>
          <a:xfrm flipH="1">
            <a:off x="9780905" y="3250565"/>
            <a:ext cx="0" cy="381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/>
        </p:txBody>
      </p:sp>
      <p:sp>
        <p:nvSpPr>
          <p:cNvPr id="131098" name="Line 26"/>
          <p:cNvSpPr/>
          <p:nvPr/>
        </p:nvSpPr>
        <p:spPr>
          <a:xfrm flipH="1">
            <a:off x="7494905" y="3021965"/>
            <a:ext cx="0" cy="381000"/>
          </a:xfrm>
          <a:prstGeom prst="line">
            <a:avLst/>
          </a:prstGeom>
          <a:ln w="28575" cap="flat" cmpd="sng">
            <a:solidFill>
              <a:srgbClr val="FF0000"/>
            </a:solidFill>
            <a:prstDash val="solid"/>
            <a:headEnd type="none" w="med" len="med"/>
            <a:tailEnd type="stealth" w="lg" len="med"/>
          </a:ln>
        </p:spPr>
        <p:txBody>
          <a:bodyPr/>
          <a:lstStyle/>
          <a:p/>
        </p:txBody>
      </p:sp>
      <p:sp>
        <p:nvSpPr>
          <p:cNvPr id="131099" name="Line 27"/>
          <p:cNvSpPr/>
          <p:nvPr/>
        </p:nvSpPr>
        <p:spPr>
          <a:xfrm flipH="1">
            <a:off x="9552305" y="3707765"/>
            <a:ext cx="0" cy="381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/>
        </p:txBody>
      </p:sp>
      <p:sp>
        <p:nvSpPr>
          <p:cNvPr id="131100" name="Line 28"/>
          <p:cNvSpPr/>
          <p:nvPr/>
        </p:nvSpPr>
        <p:spPr>
          <a:xfrm flipH="1">
            <a:off x="7342505" y="3250565"/>
            <a:ext cx="0" cy="381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/>
        </p:txBody>
      </p:sp>
      <p:sp>
        <p:nvSpPr>
          <p:cNvPr id="131101" name="Line 29"/>
          <p:cNvSpPr/>
          <p:nvPr/>
        </p:nvSpPr>
        <p:spPr>
          <a:xfrm flipH="1">
            <a:off x="7647305" y="2793365"/>
            <a:ext cx="0" cy="3048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/>
        </p:txBody>
      </p:sp>
      <p:sp>
        <p:nvSpPr>
          <p:cNvPr id="131102" name="Line 30"/>
          <p:cNvSpPr/>
          <p:nvPr/>
        </p:nvSpPr>
        <p:spPr>
          <a:xfrm flipH="1" flipV="1">
            <a:off x="8790305" y="3250565"/>
            <a:ext cx="0" cy="381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lg" len="med"/>
          </a:ln>
        </p:spPr>
        <p:txBody>
          <a:bodyPr/>
          <a:lstStyle/>
          <a:p/>
        </p:txBody>
      </p:sp>
      <p:sp>
        <p:nvSpPr>
          <p:cNvPr id="131103" name="Line 31"/>
          <p:cNvSpPr/>
          <p:nvPr/>
        </p:nvSpPr>
        <p:spPr>
          <a:xfrm flipH="1" flipV="1">
            <a:off x="8333105" y="2412365"/>
            <a:ext cx="0" cy="381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lg" len="med"/>
          </a:ln>
        </p:spPr>
        <p:txBody>
          <a:bodyPr/>
          <a:lstStyle/>
          <a:p/>
        </p:txBody>
      </p:sp>
      <p:sp>
        <p:nvSpPr>
          <p:cNvPr id="131104" name="Line 32"/>
          <p:cNvSpPr/>
          <p:nvPr/>
        </p:nvSpPr>
        <p:spPr>
          <a:xfrm flipH="1" flipV="1">
            <a:off x="8561705" y="2869565"/>
            <a:ext cx="0" cy="381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lg" len="med"/>
          </a:ln>
        </p:spPr>
        <p:txBody>
          <a:bodyPr/>
          <a:lstStyle/>
          <a:p/>
        </p:txBody>
      </p:sp>
      <p:sp>
        <p:nvSpPr>
          <p:cNvPr id="131105" name="Line 33"/>
          <p:cNvSpPr/>
          <p:nvPr/>
        </p:nvSpPr>
        <p:spPr>
          <a:xfrm flipH="1">
            <a:off x="8333105" y="2793365"/>
            <a:ext cx="0" cy="381000"/>
          </a:xfrm>
          <a:prstGeom prst="line">
            <a:avLst/>
          </a:prstGeom>
          <a:ln w="28575" cap="flat" cmpd="sng">
            <a:solidFill>
              <a:srgbClr val="FF0000"/>
            </a:solidFill>
            <a:prstDash val="solid"/>
            <a:headEnd type="none" w="med" len="med"/>
            <a:tailEnd type="stealth" w="lg" len="med"/>
          </a:ln>
        </p:spPr>
        <p:txBody>
          <a:bodyPr/>
          <a:lstStyle/>
          <a:p/>
        </p:txBody>
      </p:sp>
      <p:sp>
        <p:nvSpPr>
          <p:cNvPr id="131106" name="Line 34"/>
          <p:cNvSpPr/>
          <p:nvPr/>
        </p:nvSpPr>
        <p:spPr>
          <a:xfrm flipH="1">
            <a:off x="7952105" y="2488565"/>
            <a:ext cx="0" cy="381000"/>
          </a:xfrm>
          <a:prstGeom prst="line">
            <a:avLst/>
          </a:prstGeom>
          <a:ln w="28575" cap="flat" cmpd="sng">
            <a:solidFill>
              <a:srgbClr val="FF0000"/>
            </a:solidFill>
            <a:prstDash val="solid"/>
            <a:headEnd type="none" w="med" len="med"/>
            <a:tailEnd type="stealth" w="lg" len="med"/>
          </a:ln>
        </p:spPr>
        <p:txBody>
          <a:bodyPr/>
          <a:lstStyle/>
          <a:p/>
        </p:txBody>
      </p:sp>
      <p:sp>
        <p:nvSpPr>
          <p:cNvPr id="131107" name="Line 35"/>
          <p:cNvSpPr/>
          <p:nvPr/>
        </p:nvSpPr>
        <p:spPr>
          <a:xfrm flipH="1" flipV="1">
            <a:off x="8942705" y="3479165"/>
            <a:ext cx="0" cy="381000"/>
          </a:xfrm>
          <a:prstGeom prst="line">
            <a:avLst/>
          </a:prstGeom>
          <a:ln w="28575" cap="flat" cmpd="sng">
            <a:solidFill>
              <a:srgbClr val="FF0000"/>
            </a:solidFill>
            <a:prstDash val="solid"/>
            <a:headEnd type="none" w="med" len="med"/>
            <a:tailEnd type="stealth" w="lg" len="med"/>
          </a:ln>
        </p:spPr>
        <p:txBody>
          <a:bodyPr/>
          <a:lstStyle/>
          <a:p/>
        </p:txBody>
      </p:sp>
      <p:sp>
        <p:nvSpPr>
          <p:cNvPr id="131108" name="Line 36"/>
          <p:cNvSpPr/>
          <p:nvPr/>
        </p:nvSpPr>
        <p:spPr>
          <a:xfrm flipH="1" flipV="1">
            <a:off x="9171305" y="3631565"/>
            <a:ext cx="0" cy="381000"/>
          </a:xfrm>
          <a:prstGeom prst="line">
            <a:avLst/>
          </a:prstGeom>
          <a:ln w="28575" cap="flat" cmpd="sng">
            <a:solidFill>
              <a:srgbClr val="FF0000"/>
            </a:solidFill>
            <a:prstDash val="solid"/>
            <a:headEnd type="none" w="med" len="med"/>
            <a:tailEnd type="stealth" w="lg" len="med"/>
          </a:ln>
        </p:spPr>
        <p:txBody>
          <a:bodyPr/>
          <a:lstStyle/>
          <a:p/>
        </p:txBody>
      </p:sp>
      <p:sp>
        <p:nvSpPr>
          <p:cNvPr id="131109" name="Line 37"/>
          <p:cNvSpPr/>
          <p:nvPr/>
        </p:nvSpPr>
        <p:spPr>
          <a:xfrm flipH="1" flipV="1">
            <a:off x="9552305" y="3326765"/>
            <a:ext cx="0" cy="381000"/>
          </a:xfrm>
          <a:prstGeom prst="line">
            <a:avLst/>
          </a:prstGeom>
          <a:ln w="28575" cap="flat" cmpd="sng">
            <a:solidFill>
              <a:srgbClr val="FF0000"/>
            </a:solidFill>
            <a:prstDash val="solid"/>
            <a:headEnd type="none" w="med" len="med"/>
            <a:tailEnd type="stealth" w="lg" len="med"/>
          </a:ln>
        </p:spPr>
        <p:txBody>
          <a:bodyPr/>
          <a:lstStyle/>
          <a:p/>
        </p:txBody>
      </p:sp>
      <p:sp>
        <p:nvSpPr>
          <p:cNvPr id="11308" name="Text Box 46"/>
          <p:cNvSpPr txBox="1"/>
          <p:nvPr/>
        </p:nvSpPr>
        <p:spPr>
          <a:xfrm>
            <a:off x="7956868" y="4919028"/>
            <a:ext cx="273685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zh-CN" altLang="zh-CN">
              <a:latin typeface="Arial" panose="020B0604020202020204" pitchFamily="34" charset="0"/>
            </a:endParaRPr>
          </a:p>
        </p:txBody>
      </p:sp>
      <p:pic>
        <p:nvPicPr>
          <p:cNvPr id="131119" name="Picture 4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948805" y="4271328"/>
            <a:ext cx="3959225" cy="22209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文本框 1"/>
          <p:cNvSpPr txBox="1"/>
          <p:nvPr/>
        </p:nvSpPr>
        <p:spPr>
          <a:xfrm>
            <a:off x="292100" y="1607820"/>
            <a:ext cx="32435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400" b="1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j-cs"/>
                <a:sym typeface="+mn-ea"/>
              </a:rPr>
              <a:t>波的图象中包含的信息</a:t>
            </a:r>
            <a:endParaRPr lang="zh-CN" altLang="en-US" sz="2400" b="1" noProof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j-cs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1311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75"/>
                                        <p:tgtEl>
                                          <p:spTgt spid="131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1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75"/>
                                        <p:tgtEl>
                                          <p:spTgt spid="13111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75"/>
                                        <p:tgtEl>
                                          <p:spTgt spid="131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1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75"/>
                                        <p:tgtEl>
                                          <p:spTgt spid="13111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75"/>
                                        <p:tgtEl>
                                          <p:spTgt spid="131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80"/>
                                        <p:tgtEl>
                                          <p:spTgt spid="1311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1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1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1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1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1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31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31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31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1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31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0"/>
                            </p:stCondLst>
                            <p:childTnLst>
                              <p:par>
                                <p:cTn id="6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1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1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0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31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3500"/>
                            </p:stCondLst>
                            <p:childTnLst>
                              <p:par>
                                <p:cTn id="7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31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31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4000"/>
                            </p:stCondLst>
                            <p:childTnLst>
                              <p:par>
                                <p:cTn id="7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31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31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31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31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31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31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31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31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31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31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31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31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500"/>
                            </p:stCondLst>
                            <p:childTnLst>
                              <p:par>
                                <p:cTn id="1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31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31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31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31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3500"/>
                            </p:stCondLst>
                            <p:childTnLst>
                              <p:par>
                                <p:cTn id="1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31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131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4000"/>
                            </p:stCondLst>
                            <p:childTnLst>
                              <p:par>
                                <p:cTn id="1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31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31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4500"/>
                            </p:stCondLst>
                            <p:childTnLst>
                              <p:par>
                                <p:cTn id="1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131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131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0"/>
                            </p:stCondLst>
                            <p:childTnLst>
                              <p:par>
                                <p:cTn id="13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131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131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5500"/>
                            </p:stCondLst>
                            <p:childTnLst>
                              <p:par>
                                <p:cTn id="14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131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131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6000"/>
                            </p:stCondLst>
                            <p:childTnLst>
                              <p:par>
                                <p:cTn id="14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131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131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6500"/>
                            </p:stCondLst>
                            <p:childTnLst>
                              <p:par>
                                <p:cTn id="15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131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131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7000"/>
                            </p:stCondLst>
                            <p:childTnLst>
                              <p:par>
                                <p:cTn id="15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131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131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7500"/>
                            </p:stCondLst>
                            <p:childTnLst>
                              <p:par>
                                <p:cTn id="16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131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131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8000"/>
                            </p:stCondLst>
                            <p:childTnLst>
                              <p:par>
                                <p:cTn id="16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131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131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8500"/>
                            </p:stCondLst>
                            <p:childTnLst>
                              <p:par>
                                <p:cTn id="17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131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131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9000"/>
                            </p:stCondLst>
                            <p:childTnLst>
                              <p:par>
                                <p:cTn id="17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131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131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9500"/>
                            </p:stCondLst>
                            <p:childTnLst>
                              <p:par>
                                <p:cTn id="18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131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131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8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131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131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10500"/>
                            </p:stCondLst>
                            <p:childTnLst>
                              <p:par>
                                <p:cTn id="19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2" dur="500" fill="hold"/>
                                        <p:tgtEl>
                                          <p:spTgt spid="131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131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11000"/>
                            </p:stCondLst>
                            <p:childTnLst>
                              <p:par>
                                <p:cTn id="19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131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8" dur="500" fill="hold"/>
                                        <p:tgtEl>
                                          <p:spTgt spid="131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3" dur="500" fill="hold"/>
                                        <p:tgtEl>
                                          <p:spTgt spid="131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4" dur="500" fill="hold"/>
                                        <p:tgtEl>
                                          <p:spTgt spid="131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114" grpId="0" uiExpand="1" build="p"/>
      <p:bldP spid="131115" grpId="0" uiExpand="1" build="p"/>
      <p:bldP spid="131116" grpId="0" uiExpand="1" build="p"/>
      <p:bldP spid="131117" grpId="0"/>
      <p:bldP spid="131079" grpId="0"/>
      <p:bldP spid="131085" grpId="0"/>
      <p:bldP spid="131086" grpId="0"/>
      <p:bldP spid="131087" grpId="0"/>
      <p:bldP spid="131088" grpId="0"/>
      <p:bldP spid="131092" grpId="0"/>
      <p:bldP spid="131093" grpId="0"/>
      <p:bldP spid="131094" grpId="0"/>
      <p:bldP spid="13109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92760" y="658495"/>
            <a:ext cx="493395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</a:rPr>
              <a:t>一、波的图像</a:t>
            </a:r>
            <a:endParaRPr lang="en-US" altLang="zh-CN" sz="3200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1308" name="Text Box 46"/>
          <p:cNvSpPr txBox="1"/>
          <p:nvPr/>
        </p:nvSpPr>
        <p:spPr>
          <a:xfrm>
            <a:off x="7956868" y="4919028"/>
            <a:ext cx="273685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zh-CN" altLang="zh-CN">
              <a:latin typeface="Arial" panose="020B060402020202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92100" y="1607820"/>
            <a:ext cx="599821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2400" b="1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j-cs"/>
                <a:sym typeface="+mn-ea"/>
              </a:rPr>
              <a:t>波的传播方向与质点的振动方向的判断方法</a:t>
            </a:r>
            <a:endParaRPr lang="zh-CN" altLang="en-US" sz="2400" b="1" noProof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j-cs"/>
              <a:sym typeface="+mn-ea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rcRect r="18318" b="6042"/>
          <a:stretch>
            <a:fillRect/>
          </a:stretch>
        </p:blipFill>
        <p:spPr>
          <a:xfrm>
            <a:off x="828040" y="2486660"/>
            <a:ext cx="10095865" cy="3646805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文本框 5"/>
          <p:cNvSpPr txBox="1"/>
          <p:nvPr/>
        </p:nvSpPr>
        <p:spPr>
          <a:xfrm>
            <a:off x="2117" y="1384300"/>
            <a:ext cx="12181416" cy="112395"/>
          </a:xfrm>
          <a:prstGeom prst="rect">
            <a:avLst/>
          </a:prstGeom>
          <a:solidFill>
            <a:srgbClr val="AFABAB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endParaRPr lang="zh-CN" altLang="en-US" sz="135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92760" y="658495"/>
            <a:ext cx="493395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</a:rPr>
              <a:t>二、波长、频率和波速</a:t>
            </a:r>
            <a:endParaRPr lang="zh-CN" altLang="en-US" sz="3200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198" name="文本框 40"/>
          <p:cNvSpPr txBox="1"/>
          <p:nvPr/>
        </p:nvSpPr>
        <p:spPr>
          <a:xfrm>
            <a:off x="227330" y="1644650"/>
            <a:ext cx="1254760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 </a:t>
            </a:r>
            <a:r>
              <a:rPr lang="zh-CN" altLang="en-US" sz="24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波长</a:t>
            </a:r>
            <a:r>
              <a:rPr lang="en-US" altLang="zh-CN" sz="2400" b="1" i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λ</a:t>
            </a:r>
            <a:endParaRPr lang="en-US" altLang="zh-CN" sz="2400" b="1" i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黑体" panose="02010609060101010101" pitchFamily="49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93370" y="2221230"/>
            <a:ext cx="1090676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indent="0" defTabSz="914400" fontAlgn="auto">
              <a:lnSpc>
                <a:spcPct val="150000"/>
              </a:lnSpc>
            </a:pPr>
            <a:r>
              <a:rPr lang="en-US" altLang="zh-CN" sz="20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lang="zh-CN" altLang="en-US" sz="20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、定义：</a:t>
            </a:r>
            <a:r>
              <a:rPr lang="zh-CN" altLang="en-US" sz="20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在波的传播方向上，振动相位总是相同的两个相邻质点间的距离，叫作波长</a:t>
            </a:r>
            <a:endParaRPr lang="zh-CN" altLang="en-US" sz="20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lvl="0" indent="0" defTabSz="914400" fontAlgn="auto">
              <a:lnSpc>
                <a:spcPct val="150000"/>
              </a:lnSpc>
            </a:pPr>
            <a:r>
              <a:rPr lang="zh-CN" altLang="en-US" sz="20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</a:t>
            </a:r>
            <a:r>
              <a:rPr lang="en-US" altLang="zh-CN" sz="20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lang="zh-CN" altLang="en-US" sz="20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）注意：</a:t>
            </a:r>
            <a:r>
              <a:rPr lang="en-US" altLang="zh-CN" sz="20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</a:t>
            </a:r>
            <a:r>
              <a:rPr lang="zh-CN" altLang="en-US" sz="20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位移总是相等</a:t>
            </a:r>
            <a:r>
              <a:rPr lang="en-US" altLang="zh-CN" sz="20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”  </a:t>
            </a:r>
            <a:r>
              <a:rPr lang="zh-CN" altLang="en-US" sz="20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且</a:t>
            </a:r>
            <a:r>
              <a:rPr lang="en-US" altLang="zh-CN" sz="20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</a:t>
            </a:r>
            <a:r>
              <a:rPr lang="zh-CN" altLang="en-US" sz="20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相邻</a:t>
            </a:r>
            <a:r>
              <a:rPr lang="en-US" altLang="zh-CN" sz="20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”</a:t>
            </a:r>
            <a:r>
              <a:rPr lang="zh-CN" altLang="en-US" sz="20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两质点的准确含义</a:t>
            </a:r>
            <a:endParaRPr lang="zh-CN" altLang="en-US" sz="20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 indent="0" defTabSz="914400" fontAlgn="auto">
              <a:lnSpc>
                <a:spcPct val="150000"/>
              </a:lnSpc>
            </a:pPr>
            <a:r>
              <a:rPr lang="zh-CN" altLang="en-US" sz="20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</a:t>
            </a:r>
            <a:r>
              <a:rPr lang="en-US" altLang="zh-CN" sz="20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zh-CN" altLang="en-US" sz="20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）在横波中两个相邻波峰或两个相邻波谷之间的距离等于波长。  在纵波中，两个相邻密部或两个相邻疏部之间的距离为纵波的波长。</a:t>
            </a:r>
            <a:endParaRPr lang="zh-CN" altLang="en-US" sz="20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4" name="图片 3" descr="T7]26][UEUYMP04SU{P)1OU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7330" y="4159250"/>
            <a:ext cx="4377055" cy="188023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017395" y="6039485"/>
            <a:ext cx="79756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波长</a:t>
            </a:r>
            <a:endParaRPr lang="zh-CN" altLang="en-US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177" name="文本框 2"/>
          <p:cNvSpPr txBox="1"/>
          <p:nvPr/>
        </p:nvSpPr>
        <p:spPr>
          <a:xfrm>
            <a:off x="5265420" y="4627880"/>
            <a:ext cx="6343650" cy="1198880"/>
          </a:xfrm>
          <a:prstGeom prst="rect">
            <a:avLst/>
          </a:prstGeom>
          <a:solidFill>
            <a:srgbClr val="00206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400" b="1" i="0" u="none" strike="noStrike" kern="1200" cap="none" spc="0" normalizeH="0" baseline="0" noProof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注意：同一波源产生的机械波，随着传播介质的不同，波长会发生改变。</a:t>
            </a:r>
            <a:endParaRPr kumimoji="0" lang="zh-CN" altLang="en-US" sz="2400" b="1" i="0" u="none" strike="noStrike" kern="1200" cap="none" spc="0" normalizeH="0" baseline="0" noProof="1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7" grpId="0"/>
    </p:bldLst>
  </p:timing>
</p:sld>
</file>

<file path=ppt/tags/tag1.xml><?xml version="1.0" encoding="utf-8"?>
<p:tagLst xmlns:p="http://schemas.openxmlformats.org/presentationml/2006/main">
  <p:tag name="KSO_WM_UNIT_PLACING_PICTURE_USER_VIEWPORT" val="{&quot;height&quot;:3890,&quot;width&quot;:8300}"/>
</p:tagLst>
</file>

<file path=ppt/tags/tag2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heme/theme1.xml><?xml version="1.0" encoding="utf-8"?>
<a:theme xmlns:a="http://schemas.openxmlformats.org/drawingml/2006/main" name="1_Office 主题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2503</Words>
  <Application>WPS 演示</Application>
  <PresentationFormat/>
  <Paragraphs>201</Paragraphs>
  <Slides>24</Slides>
  <Notes>14</Notes>
  <HiddenSlides>0</HiddenSlides>
  <MMClips>0</MMClips>
  <ScaleCrop>false</ScaleCrop>
  <HeadingPairs>
    <vt:vector size="8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7</vt:i4>
      </vt:variant>
      <vt:variant>
        <vt:lpstr>幻灯片标题</vt:lpstr>
      </vt:variant>
      <vt:variant>
        <vt:i4>24</vt:i4>
      </vt:variant>
    </vt:vector>
  </HeadingPairs>
  <TitlesOfParts>
    <vt:vector size="43" baseType="lpstr">
      <vt:lpstr>Arial</vt:lpstr>
      <vt:lpstr>宋体</vt:lpstr>
      <vt:lpstr>Wingdings</vt:lpstr>
      <vt:lpstr>黑体</vt:lpstr>
      <vt:lpstr>Times New Roman</vt:lpstr>
      <vt:lpstr>华文中宋</vt:lpstr>
      <vt:lpstr>Webdings</vt:lpstr>
      <vt:lpstr>楷体_GB2312</vt:lpstr>
      <vt:lpstr>新宋体</vt:lpstr>
      <vt:lpstr>Wingdings 2</vt:lpstr>
      <vt:lpstr>Calibri</vt:lpstr>
      <vt:lpstr>1_Office 主题</vt:lpstr>
      <vt:lpstr>Equation.3</vt:lpstr>
      <vt:lpstr>Equation.KSEE3</vt:lpstr>
      <vt:lpstr>Equation.KSEE3</vt:lpstr>
      <vt:lpstr>Equation.3</vt:lpstr>
      <vt:lpstr>Equation.3</vt:lpstr>
      <vt:lpstr>Equation.KSEE3</vt:lpstr>
      <vt:lpstr>Equation.KSEE3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学科网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rbm.xkw.com</dc:creator>
  <cp:lastModifiedBy>LUMIN</cp:lastModifiedBy>
  <cp:revision>2</cp:revision>
  <cp:lastPrinted>2021-03-26T16:32:00Z</cp:lastPrinted>
  <dcterms:created xsi:type="dcterms:W3CDTF">2021-03-26T16:32:00Z</dcterms:created>
  <dcterms:modified xsi:type="dcterms:W3CDTF">2021-04-04T13:48:37Z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ICV">
    <vt:lpwstr>0EB652CD20EE4632953DF12204BFDFB2</vt:lpwstr>
  </property>
  <property fmtid="{D5CDD505-2E9C-101B-9397-08002B2CF9AE}" pid="7" name="KSOProductBuildVer">
    <vt:lpwstr>2052-11.1.0.10446</vt:lpwstr>
  </property>
</Properties>
</file>