
<file path=[Content_Types].xml><?xml version="1.0" encoding="utf-8"?>
<Types xmlns="http://schemas.openxmlformats.org/package/2006/content-types">
  <Default Extension="jpeg" ContentType="image/jpe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73657" y="1122363"/>
            <a:ext cx="6344239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r>
              <a:rPr lang="zh-CN" altLang="en-US" noProof="1" smtClean="0"/>
              <a:t>单击此处编辑标题样式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656" y="3602038"/>
            <a:ext cx="634424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楷体" panose="02010609060101010101" pitchFamily="49" charset="-122"/>
                <a:ea typeface="楷体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en-US" noProof="1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" r="13014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7630883" y="0"/>
            <a:ext cx="4561115" cy="285750"/>
          </a:xfrm>
          <a:prstGeom prst="rect">
            <a:avLst/>
          </a:prstGeom>
          <a:solidFill>
            <a:srgbClr val="29A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7630885" y="276637"/>
            <a:ext cx="4561115" cy="261257"/>
          </a:xfrm>
          <a:prstGeom prst="rect">
            <a:avLst/>
          </a:prstGeom>
          <a:solidFill>
            <a:srgbClr val="1928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>
            <a:off x="-1" y="0"/>
            <a:ext cx="7761516" cy="677636"/>
          </a:xfrm>
          <a:custGeom>
            <a:avLst/>
            <a:gdLst>
              <a:gd name="connsiteX0" fmla="*/ 0 w 5821137"/>
              <a:gd name="connsiteY0" fmla="*/ 0 h 677636"/>
              <a:gd name="connsiteX1" fmla="*/ 5821137 w 5821137"/>
              <a:gd name="connsiteY1" fmla="*/ 0 h 677636"/>
              <a:gd name="connsiteX2" fmla="*/ 5821137 w 5821137"/>
              <a:gd name="connsiteY2" fmla="*/ 261256 h 677636"/>
              <a:gd name="connsiteX3" fmla="*/ 5717042 w 5821137"/>
              <a:gd name="connsiteY3" fmla="*/ 677636 h 677636"/>
              <a:gd name="connsiteX4" fmla="*/ 0 w 5821137"/>
              <a:gd name="connsiteY4" fmla="*/ 677636 h 677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21137" h="677636">
                <a:moveTo>
                  <a:pt x="0" y="0"/>
                </a:moveTo>
                <a:lnTo>
                  <a:pt x="5821137" y="0"/>
                </a:lnTo>
                <a:lnTo>
                  <a:pt x="5821137" y="261256"/>
                </a:lnTo>
                <a:lnTo>
                  <a:pt x="5717042" y="677636"/>
                </a:lnTo>
                <a:lnTo>
                  <a:pt x="0" y="677636"/>
                </a:lnTo>
                <a:close/>
              </a:path>
            </a:pathLst>
          </a:custGeom>
          <a:solidFill>
            <a:srgbClr val="29A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900753" y="633396"/>
            <a:ext cx="390496" cy="12192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温故知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48410" y="320748"/>
            <a:ext cx="221652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温故知新</a:t>
            </a:r>
            <a:endParaRPr kumimoji="0" lang="en-US" altLang="zh-CN" sz="2400" b="1" i="0" u="none" strike="noStrike" kern="1200" cap="none" spc="0" normalizeH="0" baseline="0" noProof="1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新知导入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48410" y="320748"/>
            <a:ext cx="221652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新知导入</a:t>
            </a:r>
            <a:endParaRPr kumimoji="0" lang="zh-CN" altLang="en-US" sz="2400" b="1" i="0" u="none" strike="noStrike" kern="1200" cap="none" spc="0" normalizeH="0" baseline="0" noProof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新知讲解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48410" y="320748"/>
            <a:ext cx="221652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新知讲解</a:t>
            </a:r>
            <a:endParaRPr kumimoji="0" lang="zh-CN" altLang="en-US" sz="2400" b="1" i="0" u="none" strike="noStrike" kern="1200" cap="none" spc="0" normalizeH="0" baseline="0" noProof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典例探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48410" y="320748"/>
            <a:ext cx="221652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典例探究</a:t>
            </a:r>
            <a:endParaRPr kumimoji="0" lang="zh-CN" altLang="en-US" sz="2400" b="1" i="0" u="none" strike="noStrike" kern="1200" cap="none" spc="0" normalizeH="0" baseline="0" noProof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课堂练习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48410" y="320748"/>
            <a:ext cx="221652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课堂练习</a:t>
            </a:r>
            <a:endParaRPr kumimoji="0" lang="zh-CN" altLang="en-US" sz="2400" b="1" i="0" u="none" strike="noStrike" kern="1200" cap="none" spc="0" normalizeH="0" baseline="0" noProof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拓展提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48410" y="320748"/>
            <a:ext cx="221652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拓展提升</a:t>
            </a:r>
            <a:endParaRPr kumimoji="0" lang="zh-CN" altLang="en-US" sz="2400" b="1" i="0" u="none" strike="noStrike" kern="1200" cap="none" spc="0" normalizeH="0" baseline="0" noProof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课堂小结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48410" y="320748"/>
            <a:ext cx="221652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课堂小结</a:t>
            </a:r>
            <a:endParaRPr kumimoji="0" lang="zh-CN" altLang="en-US" sz="2400" b="1" i="0" u="none" strike="noStrike" kern="1200" cap="none" spc="0" normalizeH="0" baseline="0" noProof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谢谢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/>
          <p:nvPr/>
        </p:nvSpPr>
        <p:spPr>
          <a:xfrm>
            <a:off x="4873657" y="1122363"/>
            <a:ext cx="6344239" cy="2387600"/>
          </a:xfrm>
          <a:prstGeom prst="rect">
            <a:avLst/>
          </a:prstGeom>
        </p:spPr>
        <p:txBody>
          <a:bodyPr anchor="b"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charset="0"/>
                <a:ea typeface="宋体" panose="02010600030101010101" pitchFamily="2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charset="0"/>
                <a:ea typeface="宋体" panose="02010600030101010101" pitchFamily="2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charset="0"/>
                <a:ea typeface="宋体" panose="02010600030101010101" pitchFamily="2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charset="0"/>
                <a:ea typeface="宋体" panose="02010600030101010101" pitchFamily="2" charset="-122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charset="0"/>
                <a:ea typeface="宋体" panose="02010600030101010101" pitchFamily="2" charset="-122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charset="0"/>
                <a:ea typeface="宋体" panose="02010600030101010101" pitchFamily="2" charset="-122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charset="0"/>
                <a:ea typeface="宋体" panose="02010600030101010101" pitchFamily="2" charset="-122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charset="0"/>
                <a:ea typeface="宋体" panose="02010600030101010101" pitchFamily="2" charset="-122"/>
              </a:defRPr>
            </a:lvl9pPr>
          </a:lstStyle>
          <a:p>
            <a:r>
              <a:rPr lang="zh-CN" altLang="en-US" noProof="1" smtClean="0"/>
              <a:t>谢  谢</a:t>
            </a:r>
            <a:endParaRPr lang="en-US" noProof="1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slow">
    <p:wip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9pPr>
    </p:titleStyle>
    <p:bodyStyle>
      <a:lvl1pPr marL="227330" indent="-22733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530" indent="-22733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indent="-22733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indent="-22733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indent="-22733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6.emf"/><Relationship Id="rId1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9.png"/><Relationship Id="rId1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png"/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7" Type="http://schemas.openxmlformats.org/officeDocument/2006/relationships/slideLayout" Target="../slideLayouts/slideLayout4.xml"/><Relationship Id="rId16" Type="http://schemas.openxmlformats.org/officeDocument/2006/relationships/image" Target="../media/image22.png"/><Relationship Id="rId15" Type="http://schemas.openxmlformats.org/officeDocument/2006/relationships/image" Target="../media/image21.png"/><Relationship Id="rId14" Type="http://schemas.openxmlformats.org/officeDocument/2006/relationships/image" Target="../media/image20.png"/><Relationship Id="rId13" Type="http://schemas.openxmlformats.org/officeDocument/2006/relationships/image" Target="../media/image19.png"/><Relationship Id="rId12" Type="http://schemas.openxmlformats.org/officeDocument/2006/relationships/image" Target="../media/image18.png"/><Relationship Id="rId11" Type="http://schemas.openxmlformats.org/officeDocument/2006/relationships/image" Target="../media/image17.png"/><Relationship Id="rId10" Type="http://schemas.openxmlformats.org/officeDocument/2006/relationships/image" Target="../media/image16.pn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29.png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31.png"/><Relationship Id="rId7" Type="http://schemas.openxmlformats.org/officeDocument/2006/relationships/image" Target="../media/image30.png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3.emf"/><Relationship Id="rId1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thumbnail_icon_ppt" hidden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300" y="2552700"/>
            <a:ext cx="2311400" cy="175260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 Box 2"/>
              <p:cNvSpPr txBox="1">
                <a:spLocks noChangeArrowheads="1"/>
              </p:cNvSpPr>
              <p:nvPr/>
            </p:nvSpPr>
            <p:spPr bwMode="auto">
              <a:xfrm>
                <a:off x="766579" y="1605707"/>
                <a:ext cx="10920596" cy="31393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 smtClean="0">
                    <a:latin typeface="+mn-ea"/>
                    <a:ea typeface="+mn-ea"/>
                  </a:rPr>
                  <a:t>4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．</a:t>
                </a:r>
                <a:r>
                  <a:rPr lang="en-US" altLang="zh-CN" sz="2200" dirty="0">
                    <a:latin typeface="+mn-ea"/>
                    <a:ea typeface="+mn-ea"/>
                  </a:rPr>
                  <a:t>1922</a:t>
                </a:r>
                <a:r>
                  <a:rPr lang="zh-CN" altLang="en-US" sz="2200" dirty="0">
                    <a:latin typeface="+mn-ea"/>
                    <a:ea typeface="+mn-ea"/>
                  </a:rPr>
                  <a:t>年英国物理学家和化学家阿斯顿因质谱仪的发明、同位素和质谱的研究荣获了诺贝尔化学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奖。若</a:t>
                </a:r>
                <a:r>
                  <a:rPr lang="zh-CN" altLang="en-US" sz="2200" dirty="0">
                    <a:latin typeface="+mn-ea"/>
                    <a:ea typeface="+mn-ea"/>
                  </a:rPr>
                  <a:t>速度相同的同一束粒子由左端射入质谱仪后的运动轨迹如图所示，则下列相关说法中正确的是（    ）</a:t>
                </a:r>
                <a:endParaRPr lang="en-US" altLang="zh-CN" sz="2200" dirty="0" smtClean="0">
                  <a:latin typeface="+mn-ea"/>
                  <a:ea typeface="+mn-ea"/>
                </a:endParaRP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A</a:t>
                </a:r>
                <a:r>
                  <a:rPr lang="zh-CN" altLang="en-US" sz="2200" dirty="0">
                    <a:latin typeface="+mn-ea"/>
                    <a:ea typeface="+mn-ea"/>
                  </a:rPr>
                  <a:t>．该束带电粒子带负电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B</a:t>
                </a:r>
                <a:r>
                  <a:rPr lang="zh-CN" altLang="en-US" sz="2200" dirty="0">
                    <a:latin typeface="+mn-ea"/>
                    <a:ea typeface="+mn-ea"/>
                  </a:rPr>
                  <a:t>．速度选择器的</a:t>
                </a:r>
                <a:r>
                  <a:rPr lang="en-US" altLang="zh-CN" sz="2200" dirty="0" err="1">
                    <a:latin typeface="+mn-ea"/>
                    <a:ea typeface="+mn-ea"/>
                  </a:rPr>
                  <a:t>P</a:t>
                </a:r>
                <a:r>
                  <a:rPr lang="en-US" altLang="zh-CN" sz="2200" baseline="-25000" dirty="0" err="1">
                    <a:latin typeface="+mn-ea"/>
                    <a:ea typeface="+mn-ea"/>
                  </a:rPr>
                  <a:t>1</a:t>
                </a:r>
                <a:r>
                  <a:rPr lang="zh-CN" altLang="en-US" sz="2200" dirty="0">
                    <a:latin typeface="+mn-ea"/>
                    <a:ea typeface="+mn-ea"/>
                  </a:rPr>
                  <a:t>极板带负电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C</a:t>
                </a:r>
                <a:r>
                  <a:rPr lang="zh-CN" altLang="en-US" sz="2200" dirty="0">
                    <a:latin typeface="+mn-ea"/>
                    <a:ea typeface="+mn-ea"/>
                  </a:rPr>
                  <a:t>．在</a:t>
                </a:r>
                <a:r>
                  <a:rPr lang="en-US" altLang="zh-CN" sz="2200" dirty="0" err="1">
                    <a:latin typeface="+mn-ea"/>
                    <a:ea typeface="+mn-ea"/>
                  </a:rPr>
                  <a:t>B</a:t>
                </a:r>
                <a:r>
                  <a:rPr lang="en-US" altLang="zh-CN" sz="2200" baseline="-25000" dirty="0" err="1">
                    <a:latin typeface="+mn-ea"/>
                    <a:ea typeface="+mn-ea"/>
                  </a:rPr>
                  <a:t>2</a:t>
                </a:r>
                <a:r>
                  <a:rPr lang="zh-CN" altLang="en-US" sz="2200" dirty="0">
                    <a:latin typeface="+mn-ea"/>
                    <a:ea typeface="+mn-ea"/>
                  </a:rPr>
                  <a:t>磁场中运动半径越大的粒子，比荷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𝑞</m:t>
                    </m:r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/</m:t>
                    </m:r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𝑚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越小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D</a:t>
                </a:r>
                <a:r>
                  <a:rPr lang="zh-CN" altLang="en-US" sz="2200" dirty="0">
                    <a:latin typeface="+mn-ea"/>
                    <a:ea typeface="+mn-ea"/>
                  </a:rPr>
                  <a:t>．在</a:t>
                </a:r>
                <a:r>
                  <a:rPr lang="en-US" altLang="zh-CN" sz="2200" dirty="0" err="1">
                    <a:latin typeface="+mn-ea"/>
                    <a:ea typeface="+mn-ea"/>
                  </a:rPr>
                  <a:t>B</a:t>
                </a:r>
                <a:r>
                  <a:rPr lang="en-US" altLang="zh-CN" sz="2200" baseline="-25000" dirty="0" err="1">
                    <a:latin typeface="+mn-ea"/>
                    <a:ea typeface="+mn-ea"/>
                  </a:rPr>
                  <a:t>2</a:t>
                </a:r>
                <a:r>
                  <a:rPr lang="zh-CN" altLang="en-US" sz="2200" dirty="0">
                    <a:latin typeface="+mn-ea"/>
                    <a:ea typeface="+mn-ea"/>
                  </a:rPr>
                  <a:t>磁场中运动半径越大的粒子，质量越大</a:t>
                </a:r>
              </a:p>
            </p:txBody>
          </p:sp>
        </mc:Choice>
        <mc:Fallback>
          <p:sp>
            <p:nvSpPr>
              <p:cNvPr id="29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6579" y="1605707"/>
                <a:ext cx="10920596" cy="3139321"/>
              </a:xfrm>
              <a:prstGeom prst="rect">
                <a:avLst/>
              </a:prstGeom>
              <a:blipFill rotWithShape="0">
                <a:blip r:embed="rId1"/>
                <a:stretch>
                  <a:fillRect l="-726" t="-1359" b="-291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p:sp>
        <p:nvSpPr>
          <p:cNvPr id="59" name="Text Box 28"/>
          <p:cNvSpPr txBox="1">
            <a:spLocks noChangeArrowheads="1"/>
          </p:cNvSpPr>
          <p:nvPr/>
        </p:nvSpPr>
        <p:spPr bwMode="auto">
          <a:xfrm>
            <a:off x="4121852" y="2221438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C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75399" y="2573863"/>
            <a:ext cx="3093490" cy="2953406"/>
          </a:xfrm>
          <a:prstGeom prst="rect">
            <a:avLst/>
          </a:prstGeom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766579" y="1415207"/>
            <a:ext cx="10920596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000" dirty="0" smtClean="0">
                <a:latin typeface="+mn-ea"/>
                <a:ea typeface="+mn-ea"/>
              </a:rPr>
              <a:t>5</a:t>
            </a:r>
            <a:r>
              <a:rPr lang="zh-CN" altLang="en-US" sz="2000" dirty="0" smtClean="0">
                <a:latin typeface="+mn-ea"/>
                <a:ea typeface="+mn-ea"/>
              </a:rPr>
              <a:t>．</a:t>
            </a:r>
            <a:r>
              <a:rPr lang="zh-CN" altLang="en-US" sz="2000" dirty="0">
                <a:latin typeface="+mn-ea"/>
                <a:ea typeface="+mn-ea"/>
              </a:rPr>
              <a:t>如图所示，回旋加速器</a:t>
            </a:r>
            <a:r>
              <a:rPr lang="en-US" altLang="zh-CN" sz="2000" dirty="0">
                <a:latin typeface="+mn-ea"/>
                <a:ea typeface="+mn-ea"/>
              </a:rPr>
              <a:t>D</a:t>
            </a:r>
            <a:r>
              <a:rPr lang="zh-CN" altLang="en-US" sz="2000" dirty="0">
                <a:latin typeface="+mn-ea"/>
                <a:ea typeface="+mn-ea"/>
              </a:rPr>
              <a:t>形盒的半径为</a:t>
            </a:r>
            <a:r>
              <a:rPr lang="en-US" altLang="zh-CN" sz="2000" dirty="0">
                <a:latin typeface="+mn-ea"/>
                <a:ea typeface="+mn-ea"/>
              </a:rPr>
              <a:t>R</a:t>
            </a:r>
            <a:r>
              <a:rPr lang="zh-CN" altLang="en-US" sz="2000" dirty="0">
                <a:latin typeface="+mn-ea"/>
                <a:ea typeface="+mn-ea"/>
              </a:rPr>
              <a:t>，用来加速质量为</a:t>
            </a:r>
            <a:r>
              <a:rPr lang="en-US" altLang="zh-CN" sz="2000" dirty="0">
                <a:latin typeface="+mn-ea"/>
                <a:ea typeface="+mn-ea"/>
              </a:rPr>
              <a:t>m</a:t>
            </a:r>
            <a:r>
              <a:rPr lang="zh-CN" altLang="en-US" sz="2000" dirty="0">
                <a:latin typeface="+mn-ea"/>
                <a:ea typeface="+mn-ea"/>
              </a:rPr>
              <a:t>，电量为</a:t>
            </a:r>
            <a:r>
              <a:rPr lang="en-US" altLang="zh-CN" sz="2000" dirty="0">
                <a:latin typeface="+mn-ea"/>
                <a:ea typeface="+mn-ea"/>
              </a:rPr>
              <a:t>q</a:t>
            </a:r>
            <a:r>
              <a:rPr lang="zh-CN" altLang="en-US" sz="2000" dirty="0">
                <a:latin typeface="+mn-ea"/>
                <a:ea typeface="+mn-ea"/>
              </a:rPr>
              <a:t>的质子，质子每次经过电场区时，都恰好在电压为</a:t>
            </a:r>
            <a:r>
              <a:rPr lang="en-US" altLang="zh-CN" sz="2000" dirty="0">
                <a:latin typeface="+mn-ea"/>
                <a:ea typeface="+mn-ea"/>
              </a:rPr>
              <a:t>U</a:t>
            </a:r>
            <a:r>
              <a:rPr lang="zh-CN" altLang="en-US" sz="2000" dirty="0">
                <a:latin typeface="+mn-ea"/>
                <a:ea typeface="+mn-ea"/>
              </a:rPr>
              <a:t>时被加速，且电场可视为匀强电场，使质子由静止加速到能量为</a:t>
            </a:r>
            <a:r>
              <a:rPr lang="en-US" altLang="zh-CN" sz="2000" dirty="0">
                <a:latin typeface="+mn-ea"/>
                <a:ea typeface="+mn-ea"/>
              </a:rPr>
              <a:t>E</a:t>
            </a:r>
            <a:r>
              <a:rPr lang="zh-CN" altLang="en-US" sz="2000" dirty="0">
                <a:latin typeface="+mn-ea"/>
                <a:ea typeface="+mn-ea"/>
              </a:rPr>
              <a:t>后，由</a:t>
            </a:r>
            <a:r>
              <a:rPr lang="en-US" altLang="zh-CN" sz="2000" dirty="0">
                <a:latin typeface="+mn-ea"/>
                <a:ea typeface="+mn-ea"/>
              </a:rPr>
              <a:t>A</a:t>
            </a:r>
            <a:r>
              <a:rPr lang="zh-CN" altLang="en-US" sz="2000" dirty="0">
                <a:latin typeface="+mn-ea"/>
                <a:ea typeface="+mn-ea"/>
              </a:rPr>
              <a:t>孔射</a:t>
            </a:r>
            <a:r>
              <a:rPr lang="zh-CN" altLang="en-US" sz="2000" dirty="0" smtClean="0">
                <a:latin typeface="+mn-ea"/>
                <a:ea typeface="+mn-ea"/>
              </a:rPr>
              <a:t>出。下列</a:t>
            </a:r>
            <a:r>
              <a:rPr lang="zh-CN" altLang="en-US" sz="2000" dirty="0">
                <a:latin typeface="+mn-ea"/>
                <a:ea typeface="+mn-ea"/>
              </a:rPr>
              <a:t>说法正确的</a:t>
            </a:r>
            <a:r>
              <a:rPr lang="zh-CN" altLang="en-US" sz="2000" dirty="0" smtClean="0">
                <a:latin typeface="+mn-ea"/>
                <a:ea typeface="+mn-ea"/>
              </a:rPr>
              <a:t>是（    ）</a:t>
            </a:r>
            <a:endParaRPr lang="en-US" altLang="zh-CN" sz="2000" dirty="0" smtClean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dirty="0">
                <a:latin typeface="+mn-ea"/>
                <a:ea typeface="+mn-ea"/>
              </a:rPr>
              <a:t>A</a:t>
            </a:r>
            <a:r>
              <a:rPr lang="zh-CN" altLang="en-US" sz="2000" dirty="0">
                <a:latin typeface="+mn-ea"/>
                <a:ea typeface="+mn-ea"/>
              </a:rPr>
              <a:t>．</a:t>
            </a:r>
            <a:r>
              <a:rPr lang="en-US" altLang="zh-CN" sz="2000" dirty="0">
                <a:latin typeface="+mn-ea"/>
                <a:ea typeface="+mn-ea"/>
              </a:rPr>
              <a:t>D</a:t>
            </a:r>
            <a:r>
              <a:rPr lang="zh-CN" altLang="en-US" sz="2000" dirty="0">
                <a:latin typeface="+mn-ea"/>
                <a:ea typeface="+mn-ea"/>
              </a:rPr>
              <a:t>形盒半径</a:t>
            </a:r>
            <a:r>
              <a:rPr lang="en-US" altLang="zh-CN" sz="2000" dirty="0">
                <a:latin typeface="+mn-ea"/>
                <a:ea typeface="+mn-ea"/>
              </a:rPr>
              <a:t>R</a:t>
            </a:r>
            <a:r>
              <a:rPr lang="zh-CN" altLang="en-US" sz="2000" dirty="0">
                <a:latin typeface="+mn-ea"/>
                <a:ea typeface="+mn-ea"/>
              </a:rPr>
              <a:t>、磁感应强度</a:t>
            </a:r>
            <a:r>
              <a:rPr lang="en-US" altLang="zh-CN" sz="2000" dirty="0">
                <a:latin typeface="+mn-ea"/>
                <a:ea typeface="+mn-ea"/>
              </a:rPr>
              <a:t>B</a:t>
            </a:r>
            <a:r>
              <a:rPr lang="zh-CN" altLang="en-US" sz="2000" dirty="0">
                <a:latin typeface="+mn-ea"/>
                <a:ea typeface="+mn-ea"/>
              </a:rPr>
              <a:t>不变，若加速电压</a:t>
            </a:r>
            <a:r>
              <a:rPr lang="en-US" altLang="zh-CN" sz="2000" dirty="0">
                <a:latin typeface="+mn-ea"/>
                <a:ea typeface="+mn-ea"/>
              </a:rPr>
              <a:t>U</a:t>
            </a:r>
            <a:r>
              <a:rPr lang="zh-CN" altLang="en-US" sz="2000" dirty="0">
                <a:latin typeface="+mn-ea"/>
                <a:ea typeface="+mn-ea"/>
              </a:rPr>
              <a:t>越高</a:t>
            </a:r>
            <a:r>
              <a:rPr lang="zh-CN" altLang="en-US" sz="2000" dirty="0" smtClean="0">
                <a:latin typeface="+mn-ea"/>
                <a:ea typeface="+mn-ea"/>
              </a:rPr>
              <a:t>，</a:t>
            </a:r>
            <a:endParaRPr lang="en-US" altLang="zh-CN" sz="2000" dirty="0" smtClean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dirty="0">
                <a:latin typeface="+mn-ea"/>
                <a:ea typeface="+mn-ea"/>
              </a:rPr>
              <a:t> </a:t>
            </a:r>
            <a:r>
              <a:rPr lang="en-US" altLang="zh-CN" sz="2000" dirty="0" smtClean="0">
                <a:latin typeface="+mn-ea"/>
                <a:ea typeface="+mn-ea"/>
              </a:rPr>
              <a:t>  </a:t>
            </a:r>
            <a:r>
              <a:rPr lang="zh-CN" altLang="en-US" sz="2000" dirty="0" smtClean="0">
                <a:latin typeface="+mn-ea"/>
                <a:ea typeface="+mn-ea"/>
              </a:rPr>
              <a:t>质子</a:t>
            </a:r>
            <a:r>
              <a:rPr lang="zh-CN" altLang="en-US" sz="2000" dirty="0">
                <a:latin typeface="+mn-ea"/>
                <a:ea typeface="+mn-ea"/>
              </a:rPr>
              <a:t>的能量</a:t>
            </a:r>
            <a:r>
              <a:rPr lang="en-US" altLang="zh-CN" sz="2000" dirty="0">
                <a:latin typeface="+mn-ea"/>
                <a:ea typeface="+mn-ea"/>
              </a:rPr>
              <a:t>E</a:t>
            </a:r>
            <a:r>
              <a:rPr lang="zh-CN" altLang="en-US" sz="2000" dirty="0">
                <a:latin typeface="+mn-ea"/>
                <a:ea typeface="+mn-ea"/>
              </a:rPr>
              <a:t>将越大</a:t>
            </a:r>
            <a:endParaRPr lang="zh-CN" altLang="en-US" sz="20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dirty="0">
                <a:latin typeface="+mn-ea"/>
                <a:ea typeface="+mn-ea"/>
              </a:rPr>
              <a:t>B</a:t>
            </a:r>
            <a:r>
              <a:rPr lang="zh-CN" altLang="en-US" sz="2000" dirty="0">
                <a:latin typeface="+mn-ea"/>
                <a:ea typeface="+mn-ea"/>
              </a:rPr>
              <a:t>．磁感应强度</a:t>
            </a:r>
            <a:r>
              <a:rPr lang="en-US" altLang="zh-CN" sz="2000" dirty="0">
                <a:latin typeface="+mn-ea"/>
                <a:ea typeface="+mn-ea"/>
              </a:rPr>
              <a:t>B</a:t>
            </a:r>
            <a:r>
              <a:rPr lang="zh-CN" altLang="en-US" sz="2000" dirty="0">
                <a:latin typeface="+mn-ea"/>
                <a:ea typeface="+mn-ea"/>
              </a:rPr>
              <a:t>不变，若加速电压</a:t>
            </a:r>
            <a:r>
              <a:rPr lang="en-US" altLang="zh-CN" sz="2000" dirty="0">
                <a:latin typeface="+mn-ea"/>
                <a:ea typeface="+mn-ea"/>
              </a:rPr>
              <a:t>U</a:t>
            </a:r>
            <a:r>
              <a:rPr lang="zh-CN" altLang="en-US" sz="2000" dirty="0">
                <a:latin typeface="+mn-ea"/>
                <a:ea typeface="+mn-ea"/>
              </a:rPr>
              <a:t>不变，</a:t>
            </a:r>
            <a:r>
              <a:rPr lang="en-US" altLang="zh-CN" sz="2000" dirty="0">
                <a:latin typeface="+mn-ea"/>
                <a:ea typeface="+mn-ea"/>
              </a:rPr>
              <a:t>D</a:t>
            </a:r>
            <a:r>
              <a:rPr lang="zh-CN" altLang="en-US" sz="2000" dirty="0">
                <a:latin typeface="+mn-ea"/>
                <a:ea typeface="+mn-ea"/>
              </a:rPr>
              <a:t>形盒半径</a:t>
            </a:r>
            <a:r>
              <a:rPr lang="en-US" altLang="zh-CN" sz="2000" dirty="0">
                <a:latin typeface="+mn-ea"/>
                <a:ea typeface="+mn-ea"/>
              </a:rPr>
              <a:t>R</a:t>
            </a:r>
            <a:r>
              <a:rPr lang="zh-CN" altLang="en-US" sz="2000" dirty="0">
                <a:latin typeface="+mn-ea"/>
                <a:ea typeface="+mn-ea"/>
              </a:rPr>
              <a:t>越大</a:t>
            </a:r>
            <a:r>
              <a:rPr lang="zh-CN" altLang="en-US" sz="2000" dirty="0" smtClean="0">
                <a:latin typeface="+mn-ea"/>
                <a:ea typeface="+mn-ea"/>
              </a:rPr>
              <a:t>，</a:t>
            </a:r>
            <a:endParaRPr lang="en-US" altLang="zh-CN" sz="2000" dirty="0" smtClean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dirty="0">
                <a:latin typeface="+mn-ea"/>
                <a:ea typeface="+mn-ea"/>
              </a:rPr>
              <a:t> </a:t>
            </a:r>
            <a:r>
              <a:rPr lang="en-US" altLang="zh-CN" sz="2000" dirty="0" smtClean="0">
                <a:latin typeface="+mn-ea"/>
                <a:ea typeface="+mn-ea"/>
              </a:rPr>
              <a:t>  </a:t>
            </a:r>
            <a:r>
              <a:rPr lang="zh-CN" altLang="en-US" sz="2000" dirty="0" smtClean="0">
                <a:latin typeface="+mn-ea"/>
                <a:ea typeface="+mn-ea"/>
              </a:rPr>
              <a:t>质子</a:t>
            </a:r>
            <a:r>
              <a:rPr lang="zh-CN" altLang="en-US" sz="2000" dirty="0">
                <a:latin typeface="+mn-ea"/>
                <a:ea typeface="+mn-ea"/>
              </a:rPr>
              <a:t>的能量</a:t>
            </a:r>
            <a:r>
              <a:rPr lang="en-US" altLang="zh-CN" sz="2000" dirty="0">
                <a:latin typeface="+mn-ea"/>
                <a:ea typeface="+mn-ea"/>
              </a:rPr>
              <a:t>E</a:t>
            </a:r>
            <a:r>
              <a:rPr lang="zh-CN" altLang="en-US" sz="2000" dirty="0">
                <a:latin typeface="+mn-ea"/>
                <a:ea typeface="+mn-ea"/>
              </a:rPr>
              <a:t>将越大</a:t>
            </a:r>
            <a:endParaRPr lang="zh-CN" altLang="en-US" sz="20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dirty="0">
                <a:latin typeface="+mn-ea"/>
                <a:ea typeface="+mn-ea"/>
              </a:rPr>
              <a:t>C</a:t>
            </a:r>
            <a:r>
              <a:rPr lang="zh-CN" altLang="en-US" sz="2000" dirty="0">
                <a:latin typeface="+mn-ea"/>
                <a:ea typeface="+mn-ea"/>
              </a:rPr>
              <a:t>．</a:t>
            </a:r>
            <a:r>
              <a:rPr lang="en-US" altLang="zh-CN" sz="2000" dirty="0">
                <a:latin typeface="+mn-ea"/>
                <a:ea typeface="+mn-ea"/>
              </a:rPr>
              <a:t>D</a:t>
            </a:r>
            <a:r>
              <a:rPr lang="zh-CN" altLang="en-US" sz="2000" dirty="0">
                <a:latin typeface="+mn-ea"/>
                <a:ea typeface="+mn-ea"/>
              </a:rPr>
              <a:t>形盒半径</a:t>
            </a:r>
            <a:r>
              <a:rPr lang="en-US" altLang="zh-CN" sz="2000" dirty="0">
                <a:latin typeface="+mn-ea"/>
                <a:ea typeface="+mn-ea"/>
              </a:rPr>
              <a:t>R</a:t>
            </a:r>
            <a:r>
              <a:rPr lang="zh-CN" altLang="en-US" sz="2000" dirty="0">
                <a:latin typeface="+mn-ea"/>
                <a:ea typeface="+mn-ea"/>
              </a:rPr>
              <a:t>、磁感应强度</a:t>
            </a:r>
            <a:r>
              <a:rPr lang="en-US" altLang="zh-CN" sz="2000" dirty="0">
                <a:latin typeface="+mn-ea"/>
                <a:ea typeface="+mn-ea"/>
              </a:rPr>
              <a:t>B</a:t>
            </a:r>
            <a:r>
              <a:rPr lang="zh-CN" altLang="en-US" sz="2000" dirty="0">
                <a:latin typeface="+mn-ea"/>
                <a:ea typeface="+mn-ea"/>
              </a:rPr>
              <a:t>不变，若加速电压</a:t>
            </a:r>
            <a:r>
              <a:rPr lang="en-US" altLang="zh-CN" sz="2000" dirty="0">
                <a:latin typeface="+mn-ea"/>
                <a:ea typeface="+mn-ea"/>
              </a:rPr>
              <a:t>U</a:t>
            </a:r>
            <a:r>
              <a:rPr lang="zh-CN" altLang="en-US" sz="2000" dirty="0">
                <a:latin typeface="+mn-ea"/>
                <a:ea typeface="+mn-ea"/>
              </a:rPr>
              <a:t>越高</a:t>
            </a:r>
            <a:r>
              <a:rPr lang="zh-CN" altLang="en-US" sz="2000" dirty="0" smtClean="0">
                <a:latin typeface="+mn-ea"/>
                <a:ea typeface="+mn-ea"/>
              </a:rPr>
              <a:t>，</a:t>
            </a:r>
            <a:endParaRPr lang="en-US" altLang="zh-CN" sz="2000" dirty="0" smtClean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dirty="0">
                <a:latin typeface="+mn-ea"/>
                <a:ea typeface="+mn-ea"/>
              </a:rPr>
              <a:t> </a:t>
            </a:r>
            <a:r>
              <a:rPr lang="en-US" altLang="zh-CN" sz="2000" dirty="0" smtClean="0">
                <a:latin typeface="+mn-ea"/>
                <a:ea typeface="+mn-ea"/>
              </a:rPr>
              <a:t>  </a:t>
            </a:r>
            <a:r>
              <a:rPr lang="zh-CN" altLang="en-US" sz="2000" dirty="0" smtClean="0">
                <a:latin typeface="+mn-ea"/>
                <a:ea typeface="+mn-ea"/>
              </a:rPr>
              <a:t>质子</a:t>
            </a:r>
            <a:r>
              <a:rPr lang="zh-CN" altLang="en-US" sz="2000" dirty="0">
                <a:latin typeface="+mn-ea"/>
                <a:ea typeface="+mn-ea"/>
              </a:rPr>
              <a:t>在加速器中的运动时间将越长</a:t>
            </a:r>
            <a:endParaRPr lang="zh-CN" altLang="en-US" sz="20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dirty="0">
                <a:latin typeface="+mn-ea"/>
                <a:ea typeface="+mn-ea"/>
              </a:rPr>
              <a:t>D</a:t>
            </a:r>
            <a:r>
              <a:rPr lang="zh-CN" altLang="en-US" sz="2000" dirty="0">
                <a:latin typeface="+mn-ea"/>
                <a:ea typeface="+mn-ea"/>
              </a:rPr>
              <a:t>．</a:t>
            </a:r>
            <a:r>
              <a:rPr lang="en-US" altLang="zh-CN" sz="2000" dirty="0">
                <a:latin typeface="+mn-ea"/>
                <a:ea typeface="+mn-ea"/>
              </a:rPr>
              <a:t>D</a:t>
            </a:r>
            <a:r>
              <a:rPr lang="zh-CN" altLang="en-US" sz="2000" dirty="0">
                <a:latin typeface="+mn-ea"/>
                <a:ea typeface="+mn-ea"/>
              </a:rPr>
              <a:t>形盒半径</a:t>
            </a:r>
            <a:r>
              <a:rPr lang="en-US" altLang="zh-CN" sz="2000" dirty="0">
                <a:latin typeface="+mn-ea"/>
                <a:ea typeface="+mn-ea"/>
              </a:rPr>
              <a:t>R</a:t>
            </a:r>
            <a:r>
              <a:rPr lang="zh-CN" altLang="en-US" sz="2000" dirty="0">
                <a:latin typeface="+mn-ea"/>
                <a:ea typeface="+mn-ea"/>
              </a:rPr>
              <a:t>、磁感应强度</a:t>
            </a:r>
            <a:r>
              <a:rPr lang="en-US" altLang="zh-CN" sz="2000" dirty="0">
                <a:latin typeface="+mn-ea"/>
                <a:ea typeface="+mn-ea"/>
              </a:rPr>
              <a:t>B</a:t>
            </a:r>
            <a:r>
              <a:rPr lang="zh-CN" altLang="en-US" sz="2000" dirty="0">
                <a:latin typeface="+mn-ea"/>
                <a:ea typeface="+mn-ea"/>
              </a:rPr>
              <a:t>不变，若加速电压</a:t>
            </a:r>
            <a:r>
              <a:rPr lang="en-US" altLang="zh-CN" sz="2000" dirty="0">
                <a:latin typeface="+mn-ea"/>
                <a:ea typeface="+mn-ea"/>
              </a:rPr>
              <a:t>U</a:t>
            </a:r>
            <a:r>
              <a:rPr lang="zh-CN" altLang="en-US" sz="2000" dirty="0">
                <a:latin typeface="+mn-ea"/>
                <a:ea typeface="+mn-ea"/>
              </a:rPr>
              <a:t>越高</a:t>
            </a:r>
            <a:r>
              <a:rPr lang="zh-CN" altLang="en-US" sz="2000" dirty="0" smtClean="0">
                <a:latin typeface="+mn-ea"/>
                <a:ea typeface="+mn-ea"/>
              </a:rPr>
              <a:t>，</a:t>
            </a:r>
            <a:endParaRPr lang="en-US" altLang="zh-CN" sz="2000" dirty="0" smtClean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dirty="0">
                <a:latin typeface="+mn-ea"/>
                <a:ea typeface="+mn-ea"/>
              </a:rPr>
              <a:t> </a:t>
            </a:r>
            <a:r>
              <a:rPr lang="en-US" altLang="zh-CN" sz="2000" dirty="0" smtClean="0">
                <a:latin typeface="+mn-ea"/>
                <a:ea typeface="+mn-ea"/>
              </a:rPr>
              <a:t>  </a:t>
            </a:r>
            <a:r>
              <a:rPr lang="zh-CN" altLang="en-US" sz="2000" dirty="0" smtClean="0">
                <a:latin typeface="+mn-ea"/>
                <a:ea typeface="+mn-ea"/>
              </a:rPr>
              <a:t>质子</a:t>
            </a:r>
            <a:r>
              <a:rPr lang="zh-CN" altLang="en-US" sz="2000" dirty="0">
                <a:latin typeface="+mn-ea"/>
                <a:ea typeface="+mn-ea"/>
              </a:rPr>
              <a:t>在加速器中的运动时间将越</a:t>
            </a:r>
            <a:r>
              <a:rPr lang="zh-CN" altLang="en-US" sz="2000" dirty="0" smtClean="0">
                <a:latin typeface="+mn-ea"/>
                <a:ea typeface="+mn-ea"/>
              </a:rPr>
              <a:t>短</a:t>
            </a:r>
            <a:endParaRPr lang="zh-CN" altLang="en-US" sz="2000" dirty="0">
              <a:latin typeface="+mn-ea"/>
              <a:ea typeface="+mn-ea"/>
            </a:endParaRPr>
          </a:p>
        </p:txBody>
      </p:sp>
      <p:sp>
        <p:nvSpPr>
          <p:cNvPr id="59" name="Text Box 28"/>
          <p:cNvSpPr txBox="1">
            <a:spLocks noChangeArrowheads="1"/>
          </p:cNvSpPr>
          <p:nvPr/>
        </p:nvSpPr>
        <p:spPr bwMode="auto">
          <a:xfrm>
            <a:off x="4483802" y="1994863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BD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09745" y="3429799"/>
            <a:ext cx="2928910" cy="2093901"/>
          </a:xfrm>
          <a:prstGeom prst="rect">
            <a:avLst/>
          </a:prstGeom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594132" y="1261075"/>
            <a:ext cx="3278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400" b="1">
                <a:solidFill>
                  <a:schemeClr val="accent5"/>
                </a:solidFill>
              </a:rPr>
              <a:t>电偏转和磁偏转的对比</a:t>
            </a:r>
            <a:endParaRPr lang="zh-CN" altLang="en-US" sz="2400" b="1">
              <a:solidFill>
                <a:schemeClr val="accent5"/>
              </a:solidFill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233487" y="1914525"/>
          <a:ext cx="9520824" cy="4137468"/>
        </p:xfrm>
        <a:graphic>
          <a:graphicData uri="http://schemas.openxmlformats.org/drawingml/2006/table">
            <a:tbl>
              <a:tblPr/>
              <a:tblGrid>
                <a:gridCol w="1649007"/>
                <a:gridCol w="3505567"/>
                <a:gridCol w="4366250"/>
              </a:tblGrid>
              <a:tr h="571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匀强电场中偏转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匀强磁场中偏转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51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偏转条件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垂直电场线进入匀强电</a:t>
                      </a:r>
                      <a:r>
                        <a:rPr lang="zh-CN" sz="20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场</a:t>
                      </a:r>
                      <a:endParaRPr lang="en-US" altLang="zh-CN" sz="2000" b="1" kern="10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en-US" sz="20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不计重力</a:t>
                      </a: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)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垂直磁感线进入匀强</a:t>
                      </a:r>
                      <a:r>
                        <a:rPr lang="zh-CN" sz="20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磁场</a:t>
                      </a:r>
                      <a:endParaRPr lang="en-US" altLang="zh-CN" sz="2000" b="1" kern="10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en-US" sz="20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不计重力</a:t>
                      </a: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)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75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受力情况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电场力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F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Eq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大小、方向都不变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洛伦兹力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F</a:t>
                      </a:r>
                      <a:r>
                        <a:rPr lang="zh-CN" sz="2000" b="1" kern="100" baseline="-250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洛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q</a:t>
                      </a:r>
                      <a:r>
                        <a:rPr lang="en-US" sz="2000" b="1" i="1" kern="100">
                          <a:effectLst/>
                          <a:latin typeface="Book Antiqua" panose="0204060205030503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的大小不变</a:t>
                      </a:r>
                      <a:r>
                        <a:rPr lang="zh-CN" sz="20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endParaRPr lang="en-US" altLang="zh-CN" sz="2000" b="1" kern="10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方向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随</a:t>
                      </a:r>
                      <a:r>
                        <a:rPr lang="en-US" sz="2000" b="1" i="1" kern="100">
                          <a:effectLst/>
                          <a:latin typeface="Book Antiqua" panose="0204060205030503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的方向的改变而改变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运动类型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类平抛运动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匀速圆周运动或其一部分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运动轨迹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抛物线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圆或圆的一部分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471843" y="2026508"/>
          <a:ext cx="9520824" cy="3845526"/>
        </p:xfrm>
        <a:graphic>
          <a:graphicData uri="http://schemas.openxmlformats.org/drawingml/2006/table">
            <a:tbl>
              <a:tblPr/>
              <a:tblGrid>
                <a:gridCol w="1749152"/>
                <a:gridCol w="3748216"/>
                <a:gridCol w="4023456"/>
              </a:tblGrid>
              <a:tr h="21930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运动轨迹图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19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求解方法处理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偏移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和偏转角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φ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要通过类平抛运动的规律求解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偏转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和偏转角</a:t>
                      </a:r>
                      <a:r>
                        <a:rPr lang="en-US" sz="20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φ</a:t>
                      </a: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要结合圆的几何关系通过对圆周运动的讨论求解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动能变化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动能增大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800600" algn="l"/>
                        </a:tabLst>
                      </a:pPr>
                      <a:r>
                        <a:rPr lang="zh-CN" sz="20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动能不变</a:t>
                      </a:r>
                      <a:endParaRPr lang="zh-CN" sz="20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4594132" y="1261075"/>
            <a:ext cx="3278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400" b="1">
                <a:solidFill>
                  <a:schemeClr val="accent5"/>
                </a:solidFill>
              </a:rPr>
              <a:t>电偏转和磁偏转的对比</a:t>
            </a:r>
            <a:endParaRPr lang="zh-CN" altLang="en-US" sz="2400" b="1">
              <a:solidFill>
                <a:schemeClr val="accent5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99566" y="2392755"/>
            <a:ext cx="2200847" cy="137171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42360" y="2121460"/>
            <a:ext cx="2469094" cy="1914310"/>
          </a:xfrm>
          <a:prstGeom prst="rect">
            <a:avLst/>
          </a:prstGeom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583100" y="2700470"/>
            <a:ext cx="7099001" cy="835129"/>
          </a:xfrm>
        </p:spPr>
        <p:txBody>
          <a:bodyPr/>
          <a:lstStyle/>
          <a:p>
            <a:r>
              <a:rPr lang="zh-CN" altLang="en-US" smtClean="0"/>
              <a:t>质谱仪</a:t>
            </a:r>
            <a:r>
              <a:rPr lang="zh-CN" altLang="en-US"/>
              <a:t>与回旋加速器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矩形 99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一、质谱仪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735364" y="1815828"/>
            <a:ext cx="1063042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质谱仪</a:t>
            </a:r>
            <a:r>
              <a:rPr lang="zh-CN" altLang="en-US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利用磁场对带电粒子的偏转，由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带电粒子的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电荷量、轨道半径确定其质量的仪器。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2" name="Text Box 8"/>
          <p:cNvSpPr txBox="1">
            <a:spLocks noChangeArrowheads="1"/>
          </p:cNvSpPr>
          <p:nvPr/>
        </p:nvSpPr>
        <p:spPr bwMode="auto">
          <a:xfrm>
            <a:off x="735364" y="2466239"/>
            <a:ext cx="212109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结构</a:t>
            </a:r>
            <a:r>
              <a:rPr lang="zh-CN" altLang="en-US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及作用 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endParaRPr lang="zh-CN" altLang="en-US" sz="2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7" name="Text Box 60"/>
          <p:cNvSpPr txBox="1">
            <a:spLocks noChangeArrowheads="1"/>
          </p:cNvSpPr>
          <p:nvPr/>
        </p:nvSpPr>
        <p:spPr bwMode="auto">
          <a:xfrm>
            <a:off x="735363" y="3130265"/>
            <a:ext cx="48441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①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电离室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：使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中性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气体电离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，产生带电粒子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1" name="Text Box 64"/>
          <p:cNvSpPr txBox="1">
            <a:spLocks noChangeArrowheads="1"/>
          </p:cNvSpPr>
          <p:nvPr/>
        </p:nvSpPr>
        <p:spPr bwMode="auto">
          <a:xfrm>
            <a:off x="735363" y="3660931"/>
            <a:ext cx="48441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②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加速电场：使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带电粒子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获得速度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2" name="Text Box 65"/>
          <p:cNvSpPr txBox="1">
            <a:spLocks noChangeArrowheads="1"/>
          </p:cNvSpPr>
          <p:nvPr/>
        </p:nvSpPr>
        <p:spPr bwMode="auto">
          <a:xfrm>
            <a:off x="735364" y="4202938"/>
            <a:ext cx="48441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③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粒子速度选择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器：以相同速度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进入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偏转磁场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3" name="Text Box 66"/>
          <p:cNvSpPr txBox="1">
            <a:spLocks noChangeArrowheads="1"/>
          </p:cNvSpPr>
          <p:nvPr/>
        </p:nvSpPr>
        <p:spPr bwMode="auto">
          <a:xfrm>
            <a:off x="735364" y="4801201"/>
            <a:ext cx="513219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④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偏转磁场：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使不同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带电粒子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偏转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分离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4" name="Text Box 67"/>
          <p:cNvSpPr txBox="1">
            <a:spLocks noChangeArrowheads="1"/>
          </p:cNvSpPr>
          <p:nvPr/>
        </p:nvSpPr>
        <p:spPr bwMode="auto">
          <a:xfrm>
            <a:off x="735364" y="5345559"/>
            <a:ext cx="53156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⑤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照相底片：记录不同粒子偏转位置及半径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329" y="2995283"/>
            <a:ext cx="3204728" cy="2783262"/>
          </a:xfrm>
          <a:prstGeom prst="rect">
            <a:avLst/>
          </a:prstGeom>
        </p:spPr>
      </p:pic>
      <p:sp>
        <p:nvSpPr>
          <p:cNvPr id="22" name="圆角矩形标注 21"/>
          <p:cNvSpPr/>
          <p:nvPr/>
        </p:nvSpPr>
        <p:spPr>
          <a:xfrm>
            <a:off x="8896657" y="2573207"/>
            <a:ext cx="914400" cy="719585"/>
          </a:xfrm>
          <a:custGeom>
            <a:avLst/>
            <a:gdLst>
              <a:gd name="connsiteX0" fmla="*/ 0 w 914400"/>
              <a:gd name="connsiteY0" fmla="*/ 63568 h 381401"/>
              <a:gd name="connsiteX1" fmla="*/ 63568 w 914400"/>
              <a:gd name="connsiteY1" fmla="*/ 0 h 381401"/>
              <a:gd name="connsiteX2" fmla="*/ 152400 w 914400"/>
              <a:gd name="connsiteY2" fmla="*/ 0 h 381401"/>
              <a:gd name="connsiteX3" fmla="*/ 152400 w 914400"/>
              <a:gd name="connsiteY3" fmla="*/ 0 h 381401"/>
              <a:gd name="connsiteX4" fmla="*/ 381000 w 914400"/>
              <a:gd name="connsiteY4" fmla="*/ 0 h 381401"/>
              <a:gd name="connsiteX5" fmla="*/ 850832 w 914400"/>
              <a:gd name="connsiteY5" fmla="*/ 0 h 381401"/>
              <a:gd name="connsiteX6" fmla="*/ 914400 w 914400"/>
              <a:gd name="connsiteY6" fmla="*/ 63568 h 381401"/>
              <a:gd name="connsiteX7" fmla="*/ 914400 w 914400"/>
              <a:gd name="connsiteY7" fmla="*/ 222484 h 381401"/>
              <a:gd name="connsiteX8" fmla="*/ 914400 w 914400"/>
              <a:gd name="connsiteY8" fmla="*/ 222484 h 381401"/>
              <a:gd name="connsiteX9" fmla="*/ 914400 w 914400"/>
              <a:gd name="connsiteY9" fmla="*/ 317834 h 381401"/>
              <a:gd name="connsiteX10" fmla="*/ 914400 w 914400"/>
              <a:gd name="connsiteY10" fmla="*/ 317833 h 381401"/>
              <a:gd name="connsiteX11" fmla="*/ 850832 w 914400"/>
              <a:gd name="connsiteY11" fmla="*/ 381401 h 381401"/>
              <a:gd name="connsiteX12" fmla="*/ 381000 w 914400"/>
              <a:gd name="connsiteY12" fmla="*/ 381401 h 381401"/>
              <a:gd name="connsiteX13" fmla="*/ 442917 w 914400"/>
              <a:gd name="connsiteY13" fmla="*/ 719585 h 381401"/>
              <a:gd name="connsiteX14" fmla="*/ 152400 w 914400"/>
              <a:gd name="connsiteY14" fmla="*/ 381401 h 381401"/>
              <a:gd name="connsiteX15" fmla="*/ 63568 w 914400"/>
              <a:gd name="connsiteY15" fmla="*/ 381401 h 381401"/>
              <a:gd name="connsiteX16" fmla="*/ 0 w 914400"/>
              <a:gd name="connsiteY16" fmla="*/ 317833 h 381401"/>
              <a:gd name="connsiteX17" fmla="*/ 0 w 914400"/>
              <a:gd name="connsiteY17" fmla="*/ 317834 h 381401"/>
              <a:gd name="connsiteX18" fmla="*/ 0 w 914400"/>
              <a:gd name="connsiteY18" fmla="*/ 222484 h 381401"/>
              <a:gd name="connsiteX19" fmla="*/ 0 w 914400"/>
              <a:gd name="connsiteY19" fmla="*/ 222484 h 381401"/>
              <a:gd name="connsiteX20" fmla="*/ 0 w 914400"/>
              <a:gd name="connsiteY20" fmla="*/ 63568 h 381401"/>
              <a:gd name="connsiteX0-1" fmla="*/ 0 w 914400"/>
              <a:gd name="connsiteY0-2" fmla="*/ 63568 h 719585"/>
              <a:gd name="connsiteX1-3" fmla="*/ 63568 w 914400"/>
              <a:gd name="connsiteY1-4" fmla="*/ 0 h 719585"/>
              <a:gd name="connsiteX2-5" fmla="*/ 152400 w 914400"/>
              <a:gd name="connsiteY2-6" fmla="*/ 0 h 719585"/>
              <a:gd name="connsiteX3-7" fmla="*/ 152400 w 914400"/>
              <a:gd name="connsiteY3-8" fmla="*/ 0 h 719585"/>
              <a:gd name="connsiteX4-9" fmla="*/ 381000 w 914400"/>
              <a:gd name="connsiteY4-10" fmla="*/ 0 h 719585"/>
              <a:gd name="connsiteX5-11" fmla="*/ 850832 w 914400"/>
              <a:gd name="connsiteY5-12" fmla="*/ 0 h 719585"/>
              <a:gd name="connsiteX6-13" fmla="*/ 914400 w 914400"/>
              <a:gd name="connsiteY6-14" fmla="*/ 63568 h 719585"/>
              <a:gd name="connsiteX7-15" fmla="*/ 914400 w 914400"/>
              <a:gd name="connsiteY7-16" fmla="*/ 222484 h 719585"/>
              <a:gd name="connsiteX8-17" fmla="*/ 914400 w 914400"/>
              <a:gd name="connsiteY8-18" fmla="*/ 222484 h 719585"/>
              <a:gd name="connsiteX9-19" fmla="*/ 914400 w 914400"/>
              <a:gd name="connsiteY9-20" fmla="*/ 317834 h 719585"/>
              <a:gd name="connsiteX10-21" fmla="*/ 914400 w 914400"/>
              <a:gd name="connsiteY10-22" fmla="*/ 317833 h 719585"/>
              <a:gd name="connsiteX11-23" fmla="*/ 850832 w 914400"/>
              <a:gd name="connsiteY11-24" fmla="*/ 381401 h 719585"/>
              <a:gd name="connsiteX12-25" fmla="*/ 557213 w 914400"/>
              <a:gd name="connsiteY12-26" fmla="*/ 386163 h 719585"/>
              <a:gd name="connsiteX13-27" fmla="*/ 442917 w 914400"/>
              <a:gd name="connsiteY13-28" fmla="*/ 719585 h 719585"/>
              <a:gd name="connsiteX14-29" fmla="*/ 152400 w 914400"/>
              <a:gd name="connsiteY14-30" fmla="*/ 381401 h 719585"/>
              <a:gd name="connsiteX15-31" fmla="*/ 63568 w 914400"/>
              <a:gd name="connsiteY15-32" fmla="*/ 381401 h 719585"/>
              <a:gd name="connsiteX16-33" fmla="*/ 0 w 914400"/>
              <a:gd name="connsiteY16-34" fmla="*/ 317833 h 719585"/>
              <a:gd name="connsiteX17-35" fmla="*/ 0 w 914400"/>
              <a:gd name="connsiteY17-36" fmla="*/ 317834 h 719585"/>
              <a:gd name="connsiteX18-37" fmla="*/ 0 w 914400"/>
              <a:gd name="connsiteY18-38" fmla="*/ 222484 h 719585"/>
              <a:gd name="connsiteX19-39" fmla="*/ 0 w 914400"/>
              <a:gd name="connsiteY19-40" fmla="*/ 222484 h 719585"/>
              <a:gd name="connsiteX20-41" fmla="*/ 0 w 914400"/>
              <a:gd name="connsiteY20-42" fmla="*/ 63568 h 719585"/>
              <a:gd name="connsiteX0-43" fmla="*/ 0 w 914400"/>
              <a:gd name="connsiteY0-44" fmla="*/ 63568 h 719585"/>
              <a:gd name="connsiteX1-45" fmla="*/ 63568 w 914400"/>
              <a:gd name="connsiteY1-46" fmla="*/ 0 h 719585"/>
              <a:gd name="connsiteX2-47" fmla="*/ 152400 w 914400"/>
              <a:gd name="connsiteY2-48" fmla="*/ 0 h 719585"/>
              <a:gd name="connsiteX3-49" fmla="*/ 152400 w 914400"/>
              <a:gd name="connsiteY3-50" fmla="*/ 0 h 719585"/>
              <a:gd name="connsiteX4-51" fmla="*/ 381000 w 914400"/>
              <a:gd name="connsiteY4-52" fmla="*/ 0 h 719585"/>
              <a:gd name="connsiteX5-53" fmla="*/ 850832 w 914400"/>
              <a:gd name="connsiteY5-54" fmla="*/ 0 h 719585"/>
              <a:gd name="connsiteX6-55" fmla="*/ 914400 w 914400"/>
              <a:gd name="connsiteY6-56" fmla="*/ 63568 h 719585"/>
              <a:gd name="connsiteX7-57" fmla="*/ 914400 w 914400"/>
              <a:gd name="connsiteY7-58" fmla="*/ 222484 h 719585"/>
              <a:gd name="connsiteX8-59" fmla="*/ 914400 w 914400"/>
              <a:gd name="connsiteY8-60" fmla="*/ 222484 h 719585"/>
              <a:gd name="connsiteX9-61" fmla="*/ 914400 w 914400"/>
              <a:gd name="connsiteY9-62" fmla="*/ 317834 h 719585"/>
              <a:gd name="connsiteX10-63" fmla="*/ 914400 w 914400"/>
              <a:gd name="connsiteY10-64" fmla="*/ 317833 h 719585"/>
              <a:gd name="connsiteX11-65" fmla="*/ 850832 w 914400"/>
              <a:gd name="connsiteY11-66" fmla="*/ 381401 h 719585"/>
              <a:gd name="connsiteX12-67" fmla="*/ 557213 w 914400"/>
              <a:gd name="connsiteY12-68" fmla="*/ 386163 h 719585"/>
              <a:gd name="connsiteX13-69" fmla="*/ 442917 w 914400"/>
              <a:gd name="connsiteY13-70" fmla="*/ 719585 h 719585"/>
              <a:gd name="connsiteX14-71" fmla="*/ 357188 w 914400"/>
              <a:gd name="connsiteY14-72" fmla="*/ 381401 h 719585"/>
              <a:gd name="connsiteX15-73" fmla="*/ 63568 w 914400"/>
              <a:gd name="connsiteY15-74" fmla="*/ 381401 h 719585"/>
              <a:gd name="connsiteX16-75" fmla="*/ 0 w 914400"/>
              <a:gd name="connsiteY16-76" fmla="*/ 317833 h 719585"/>
              <a:gd name="connsiteX17-77" fmla="*/ 0 w 914400"/>
              <a:gd name="connsiteY17-78" fmla="*/ 317834 h 719585"/>
              <a:gd name="connsiteX18-79" fmla="*/ 0 w 914400"/>
              <a:gd name="connsiteY18-80" fmla="*/ 222484 h 719585"/>
              <a:gd name="connsiteX19-81" fmla="*/ 0 w 914400"/>
              <a:gd name="connsiteY19-82" fmla="*/ 222484 h 719585"/>
              <a:gd name="connsiteX20-83" fmla="*/ 0 w 914400"/>
              <a:gd name="connsiteY20-84" fmla="*/ 63568 h 71958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</a:cxnLst>
            <a:rect l="l" t="t" r="r" b="b"/>
            <a:pathLst>
              <a:path w="914400" h="719585">
                <a:moveTo>
                  <a:pt x="0" y="63568"/>
                </a:moveTo>
                <a:cubicBezTo>
                  <a:pt x="0" y="28460"/>
                  <a:pt x="28460" y="0"/>
                  <a:pt x="63568" y="0"/>
                </a:cubicBezTo>
                <a:lnTo>
                  <a:pt x="152400" y="0"/>
                </a:lnTo>
                <a:lnTo>
                  <a:pt x="152400" y="0"/>
                </a:lnTo>
                <a:lnTo>
                  <a:pt x="381000" y="0"/>
                </a:lnTo>
                <a:lnTo>
                  <a:pt x="850832" y="0"/>
                </a:lnTo>
                <a:cubicBezTo>
                  <a:pt x="885940" y="0"/>
                  <a:pt x="914400" y="28460"/>
                  <a:pt x="914400" y="63568"/>
                </a:cubicBezTo>
                <a:lnTo>
                  <a:pt x="914400" y="222484"/>
                </a:lnTo>
                <a:lnTo>
                  <a:pt x="914400" y="222484"/>
                </a:lnTo>
                <a:lnTo>
                  <a:pt x="914400" y="317834"/>
                </a:lnTo>
                <a:lnTo>
                  <a:pt x="914400" y="317833"/>
                </a:lnTo>
                <a:cubicBezTo>
                  <a:pt x="914400" y="352941"/>
                  <a:pt x="885940" y="381401"/>
                  <a:pt x="850832" y="381401"/>
                </a:cubicBezTo>
                <a:lnTo>
                  <a:pt x="557213" y="386163"/>
                </a:lnTo>
                <a:lnTo>
                  <a:pt x="442917" y="719585"/>
                </a:lnTo>
                <a:lnTo>
                  <a:pt x="357188" y="381401"/>
                </a:lnTo>
                <a:lnTo>
                  <a:pt x="63568" y="381401"/>
                </a:lnTo>
                <a:cubicBezTo>
                  <a:pt x="28460" y="381401"/>
                  <a:pt x="0" y="352941"/>
                  <a:pt x="0" y="317833"/>
                </a:cubicBezTo>
                <a:lnTo>
                  <a:pt x="0" y="317834"/>
                </a:lnTo>
                <a:lnTo>
                  <a:pt x="0" y="222484"/>
                </a:lnTo>
                <a:lnTo>
                  <a:pt x="0" y="222484"/>
                </a:lnTo>
                <a:lnTo>
                  <a:pt x="0" y="63568"/>
                </a:lnTo>
                <a:close/>
              </a:path>
            </a:pathLst>
          </a:custGeom>
          <a:noFill/>
          <a:ln>
            <a:solidFill>
              <a:srgbClr val="2CA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>
                <a:solidFill>
                  <a:schemeClr val="tx1"/>
                </a:solidFill>
              </a:rPr>
              <a:t>电离室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5" name="圆角矩形标注 164"/>
          <p:cNvSpPr/>
          <p:nvPr/>
        </p:nvSpPr>
        <p:spPr>
          <a:xfrm>
            <a:off x="10025061" y="3413413"/>
            <a:ext cx="1180031" cy="381401"/>
          </a:xfrm>
          <a:prstGeom prst="wedgeRoundRectCallout">
            <a:avLst>
              <a:gd name="adj1" fmla="val -80904"/>
              <a:gd name="adj2" fmla="val 50290"/>
              <a:gd name="adj3" fmla="val 16667"/>
            </a:avLst>
          </a:prstGeom>
          <a:noFill/>
          <a:ln>
            <a:solidFill>
              <a:srgbClr val="2CA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</a:rPr>
              <a:t>加速电场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6" name="圆角矩形标注 165"/>
          <p:cNvSpPr/>
          <p:nvPr/>
        </p:nvSpPr>
        <p:spPr>
          <a:xfrm>
            <a:off x="9922932" y="4712207"/>
            <a:ext cx="1206501" cy="381401"/>
          </a:xfrm>
          <a:prstGeom prst="wedgeRoundRectCallout">
            <a:avLst>
              <a:gd name="adj1" fmla="val -91666"/>
              <a:gd name="adj2" fmla="val 12552"/>
              <a:gd name="adj3" fmla="val 16667"/>
            </a:avLst>
          </a:prstGeom>
          <a:noFill/>
          <a:ln>
            <a:solidFill>
              <a:srgbClr val="2CA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</a:rPr>
              <a:t>偏转磁场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7" name="圆角矩形标注 166"/>
          <p:cNvSpPr/>
          <p:nvPr/>
        </p:nvSpPr>
        <p:spPr>
          <a:xfrm>
            <a:off x="6759045" y="3052192"/>
            <a:ext cx="1180031" cy="722442"/>
          </a:xfrm>
          <a:custGeom>
            <a:avLst/>
            <a:gdLst>
              <a:gd name="connsiteX0" fmla="*/ 0 w 1180031"/>
              <a:gd name="connsiteY0" fmla="*/ 63568 h 381401"/>
              <a:gd name="connsiteX1" fmla="*/ 63568 w 1180031"/>
              <a:gd name="connsiteY1" fmla="*/ 0 h 381401"/>
              <a:gd name="connsiteX2" fmla="*/ 688351 w 1180031"/>
              <a:gd name="connsiteY2" fmla="*/ 0 h 381401"/>
              <a:gd name="connsiteX3" fmla="*/ 688351 w 1180031"/>
              <a:gd name="connsiteY3" fmla="*/ 0 h 381401"/>
              <a:gd name="connsiteX4" fmla="*/ 983359 w 1180031"/>
              <a:gd name="connsiteY4" fmla="*/ 0 h 381401"/>
              <a:gd name="connsiteX5" fmla="*/ 1116463 w 1180031"/>
              <a:gd name="connsiteY5" fmla="*/ 0 h 381401"/>
              <a:gd name="connsiteX6" fmla="*/ 1180031 w 1180031"/>
              <a:gd name="connsiteY6" fmla="*/ 63568 h 381401"/>
              <a:gd name="connsiteX7" fmla="*/ 1180031 w 1180031"/>
              <a:gd name="connsiteY7" fmla="*/ 222484 h 381401"/>
              <a:gd name="connsiteX8" fmla="*/ 1180031 w 1180031"/>
              <a:gd name="connsiteY8" fmla="*/ 222484 h 381401"/>
              <a:gd name="connsiteX9" fmla="*/ 1180031 w 1180031"/>
              <a:gd name="connsiteY9" fmla="*/ 317834 h 381401"/>
              <a:gd name="connsiteX10" fmla="*/ 1180031 w 1180031"/>
              <a:gd name="connsiteY10" fmla="*/ 317833 h 381401"/>
              <a:gd name="connsiteX11" fmla="*/ 1116463 w 1180031"/>
              <a:gd name="connsiteY11" fmla="*/ 381401 h 381401"/>
              <a:gd name="connsiteX12" fmla="*/ 983359 w 1180031"/>
              <a:gd name="connsiteY12" fmla="*/ 381401 h 381401"/>
              <a:gd name="connsiteX13" fmla="*/ 594181 w 1180031"/>
              <a:gd name="connsiteY13" fmla="*/ 722442 h 381401"/>
              <a:gd name="connsiteX14" fmla="*/ 688351 w 1180031"/>
              <a:gd name="connsiteY14" fmla="*/ 381401 h 381401"/>
              <a:gd name="connsiteX15" fmla="*/ 63568 w 1180031"/>
              <a:gd name="connsiteY15" fmla="*/ 381401 h 381401"/>
              <a:gd name="connsiteX16" fmla="*/ 0 w 1180031"/>
              <a:gd name="connsiteY16" fmla="*/ 317833 h 381401"/>
              <a:gd name="connsiteX17" fmla="*/ 0 w 1180031"/>
              <a:gd name="connsiteY17" fmla="*/ 317834 h 381401"/>
              <a:gd name="connsiteX18" fmla="*/ 0 w 1180031"/>
              <a:gd name="connsiteY18" fmla="*/ 222484 h 381401"/>
              <a:gd name="connsiteX19" fmla="*/ 0 w 1180031"/>
              <a:gd name="connsiteY19" fmla="*/ 222484 h 381401"/>
              <a:gd name="connsiteX20" fmla="*/ 0 w 1180031"/>
              <a:gd name="connsiteY20" fmla="*/ 63568 h 381401"/>
              <a:gd name="connsiteX0-1" fmla="*/ 0 w 1180031"/>
              <a:gd name="connsiteY0-2" fmla="*/ 63568 h 722442"/>
              <a:gd name="connsiteX1-3" fmla="*/ 63568 w 1180031"/>
              <a:gd name="connsiteY1-4" fmla="*/ 0 h 722442"/>
              <a:gd name="connsiteX2-5" fmla="*/ 688351 w 1180031"/>
              <a:gd name="connsiteY2-6" fmla="*/ 0 h 722442"/>
              <a:gd name="connsiteX3-7" fmla="*/ 688351 w 1180031"/>
              <a:gd name="connsiteY3-8" fmla="*/ 0 h 722442"/>
              <a:gd name="connsiteX4-9" fmla="*/ 983359 w 1180031"/>
              <a:gd name="connsiteY4-10" fmla="*/ 0 h 722442"/>
              <a:gd name="connsiteX5-11" fmla="*/ 1116463 w 1180031"/>
              <a:gd name="connsiteY5-12" fmla="*/ 0 h 722442"/>
              <a:gd name="connsiteX6-13" fmla="*/ 1180031 w 1180031"/>
              <a:gd name="connsiteY6-14" fmla="*/ 63568 h 722442"/>
              <a:gd name="connsiteX7-15" fmla="*/ 1180031 w 1180031"/>
              <a:gd name="connsiteY7-16" fmla="*/ 222484 h 722442"/>
              <a:gd name="connsiteX8-17" fmla="*/ 1180031 w 1180031"/>
              <a:gd name="connsiteY8-18" fmla="*/ 222484 h 722442"/>
              <a:gd name="connsiteX9-19" fmla="*/ 1180031 w 1180031"/>
              <a:gd name="connsiteY9-20" fmla="*/ 317834 h 722442"/>
              <a:gd name="connsiteX10-21" fmla="*/ 1180031 w 1180031"/>
              <a:gd name="connsiteY10-22" fmla="*/ 317833 h 722442"/>
              <a:gd name="connsiteX11-23" fmla="*/ 1116463 w 1180031"/>
              <a:gd name="connsiteY11-24" fmla="*/ 381401 h 722442"/>
              <a:gd name="connsiteX12-25" fmla="*/ 983359 w 1180031"/>
              <a:gd name="connsiteY12-26" fmla="*/ 381401 h 722442"/>
              <a:gd name="connsiteX13-27" fmla="*/ 594181 w 1180031"/>
              <a:gd name="connsiteY13-28" fmla="*/ 722442 h 722442"/>
              <a:gd name="connsiteX14-29" fmla="*/ 426413 w 1180031"/>
              <a:gd name="connsiteY14-30" fmla="*/ 381401 h 722442"/>
              <a:gd name="connsiteX15-31" fmla="*/ 63568 w 1180031"/>
              <a:gd name="connsiteY15-32" fmla="*/ 381401 h 722442"/>
              <a:gd name="connsiteX16-33" fmla="*/ 0 w 1180031"/>
              <a:gd name="connsiteY16-34" fmla="*/ 317833 h 722442"/>
              <a:gd name="connsiteX17-35" fmla="*/ 0 w 1180031"/>
              <a:gd name="connsiteY17-36" fmla="*/ 317834 h 722442"/>
              <a:gd name="connsiteX18-37" fmla="*/ 0 w 1180031"/>
              <a:gd name="connsiteY18-38" fmla="*/ 222484 h 722442"/>
              <a:gd name="connsiteX19-39" fmla="*/ 0 w 1180031"/>
              <a:gd name="connsiteY19-40" fmla="*/ 222484 h 722442"/>
              <a:gd name="connsiteX20-41" fmla="*/ 0 w 1180031"/>
              <a:gd name="connsiteY20-42" fmla="*/ 63568 h 722442"/>
              <a:gd name="connsiteX0-43" fmla="*/ 0 w 1180031"/>
              <a:gd name="connsiteY0-44" fmla="*/ 63568 h 722442"/>
              <a:gd name="connsiteX1-45" fmla="*/ 63568 w 1180031"/>
              <a:gd name="connsiteY1-46" fmla="*/ 0 h 722442"/>
              <a:gd name="connsiteX2-47" fmla="*/ 688351 w 1180031"/>
              <a:gd name="connsiteY2-48" fmla="*/ 0 h 722442"/>
              <a:gd name="connsiteX3-49" fmla="*/ 688351 w 1180031"/>
              <a:gd name="connsiteY3-50" fmla="*/ 0 h 722442"/>
              <a:gd name="connsiteX4-51" fmla="*/ 983359 w 1180031"/>
              <a:gd name="connsiteY4-52" fmla="*/ 0 h 722442"/>
              <a:gd name="connsiteX5-53" fmla="*/ 1116463 w 1180031"/>
              <a:gd name="connsiteY5-54" fmla="*/ 0 h 722442"/>
              <a:gd name="connsiteX6-55" fmla="*/ 1180031 w 1180031"/>
              <a:gd name="connsiteY6-56" fmla="*/ 63568 h 722442"/>
              <a:gd name="connsiteX7-57" fmla="*/ 1180031 w 1180031"/>
              <a:gd name="connsiteY7-58" fmla="*/ 222484 h 722442"/>
              <a:gd name="connsiteX8-59" fmla="*/ 1180031 w 1180031"/>
              <a:gd name="connsiteY8-60" fmla="*/ 222484 h 722442"/>
              <a:gd name="connsiteX9-61" fmla="*/ 1180031 w 1180031"/>
              <a:gd name="connsiteY9-62" fmla="*/ 317834 h 722442"/>
              <a:gd name="connsiteX10-63" fmla="*/ 1180031 w 1180031"/>
              <a:gd name="connsiteY10-64" fmla="*/ 317833 h 722442"/>
              <a:gd name="connsiteX11-65" fmla="*/ 1116463 w 1180031"/>
              <a:gd name="connsiteY11-66" fmla="*/ 381401 h 722442"/>
              <a:gd name="connsiteX12-67" fmla="*/ 688084 w 1180031"/>
              <a:gd name="connsiteY12-68" fmla="*/ 376638 h 722442"/>
              <a:gd name="connsiteX13-69" fmla="*/ 594181 w 1180031"/>
              <a:gd name="connsiteY13-70" fmla="*/ 722442 h 722442"/>
              <a:gd name="connsiteX14-71" fmla="*/ 426413 w 1180031"/>
              <a:gd name="connsiteY14-72" fmla="*/ 381401 h 722442"/>
              <a:gd name="connsiteX15-73" fmla="*/ 63568 w 1180031"/>
              <a:gd name="connsiteY15-74" fmla="*/ 381401 h 722442"/>
              <a:gd name="connsiteX16-75" fmla="*/ 0 w 1180031"/>
              <a:gd name="connsiteY16-76" fmla="*/ 317833 h 722442"/>
              <a:gd name="connsiteX17-77" fmla="*/ 0 w 1180031"/>
              <a:gd name="connsiteY17-78" fmla="*/ 317834 h 722442"/>
              <a:gd name="connsiteX18-79" fmla="*/ 0 w 1180031"/>
              <a:gd name="connsiteY18-80" fmla="*/ 222484 h 722442"/>
              <a:gd name="connsiteX19-81" fmla="*/ 0 w 1180031"/>
              <a:gd name="connsiteY19-82" fmla="*/ 222484 h 722442"/>
              <a:gd name="connsiteX20-83" fmla="*/ 0 w 1180031"/>
              <a:gd name="connsiteY20-84" fmla="*/ 63568 h 72244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</a:cxnLst>
            <a:rect l="l" t="t" r="r" b="b"/>
            <a:pathLst>
              <a:path w="1180031" h="722442">
                <a:moveTo>
                  <a:pt x="0" y="63568"/>
                </a:moveTo>
                <a:cubicBezTo>
                  <a:pt x="0" y="28460"/>
                  <a:pt x="28460" y="0"/>
                  <a:pt x="63568" y="0"/>
                </a:cubicBezTo>
                <a:lnTo>
                  <a:pt x="688351" y="0"/>
                </a:lnTo>
                <a:lnTo>
                  <a:pt x="688351" y="0"/>
                </a:lnTo>
                <a:lnTo>
                  <a:pt x="983359" y="0"/>
                </a:lnTo>
                <a:lnTo>
                  <a:pt x="1116463" y="0"/>
                </a:lnTo>
                <a:cubicBezTo>
                  <a:pt x="1151571" y="0"/>
                  <a:pt x="1180031" y="28460"/>
                  <a:pt x="1180031" y="63568"/>
                </a:cubicBezTo>
                <a:lnTo>
                  <a:pt x="1180031" y="222484"/>
                </a:lnTo>
                <a:lnTo>
                  <a:pt x="1180031" y="222484"/>
                </a:lnTo>
                <a:lnTo>
                  <a:pt x="1180031" y="317834"/>
                </a:lnTo>
                <a:lnTo>
                  <a:pt x="1180031" y="317833"/>
                </a:lnTo>
                <a:cubicBezTo>
                  <a:pt x="1180031" y="352941"/>
                  <a:pt x="1151571" y="381401"/>
                  <a:pt x="1116463" y="381401"/>
                </a:cubicBezTo>
                <a:lnTo>
                  <a:pt x="688084" y="376638"/>
                </a:lnTo>
                <a:lnTo>
                  <a:pt x="594181" y="722442"/>
                </a:lnTo>
                <a:lnTo>
                  <a:pt x="426413" y="381401"/>
                </a:lnTo>
                <a:lnTo>
                  <a:pt x="63568" y="381401"/>
                </a:lnTo>
                <a:cubicBezTo>
                  <a:pt x="28460" y="381401"/>
                  <a:pt x="0" y="352941"/>
                  <a:pt x="0" y="317833"/>
                </a:cubicBezTo>
                <a:lnTo>
                  <a:pt x="0" y="317834"/>
                </a:lnTo>
                <a:lnTo>
                  <a:pt x="0" y="222484"/>
                </a:lnTo>
                <a:lnTo>
                  <a:pt x="0" y="222484"/>
                </a:lnTo>
                <a:lnTo>
                  <a:pt x="0" y="63568"/>
                </a:lnTo>
                <a:close/>
              </a:path>
            </a:pathLst>
          </a:custGeom>
          <a:noFill/>
          <a:ln>
            <a:solidFill>
              <a:srgbClr val="2CA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>
                <a:solidFill>
                  <a:schemeClr val="tx1"/>
                </a:solidFill>
              </a:rPr>
              <a:t>照相底片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8" name="圆角矩形标注 167"/>
          <p:cNvSpPr/>
          <p:nvPr/>
        </p:nvSpPr>
        <p:spPr>
          <a:xfrm>
            <a:off x="10025061" y="3938347"/>
            <a:ext cx="1430339" cy="381401"/>
          </a:xfrm>
          <a:prstGeom prst="wedgeRoundRectCallout">
            <a:avLst>
              <a:gd name="adj1" fmla="val -75092"/>
              <a:gd name="adj2" fmla="val 5892"/>
              <a:gd name="adj3" fmla="val 16667"/>
            </a:avLst>
          </a:prstGeom>
          <a:noFill/>
          <a:ln>
            <a:solidFill>
              <a:srgbClr val="2CA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mtClean="0">
                <a:solidFill>
                  <a:schemeClr val="tx1"/>
                </a:solidFill>
              </a:rPr>
              <a:t>速度选择器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bldLvl="0" animBg="1"/>
      <p:bldP spid="102" grpId="0" bldLvl="0" animBg="1"/>
      <p:bldP spid="147" grpId="0" bldLvl="0" animBg="1"/>
      <p:bldP spid="151" grpId="0" bldLvl="0" animBg="1"/>
      <p:bldP spid="152" grpId="0" bldLvl="0" animBg="1"/>
      <p:bldP spid="153" grpId="0" bldLvl="0" animBg="1"/>
      <p:bldP spid="154" grpId="0" bldLvl="0" animBg="1"/>
      <p:bldP spid="22" grpId="0" bldLvl="0" animBg="1"/>
      <p:bldP spid="165" grpId="0" bldLvl="0" animBg="1"/>
      <p:bldP spid="166" grpId="0" bldLvl="0" animBg="1"/>
      <p:bldP spid="167" grpId="0" bldLvl="0" animBg="1"/>
      <p:bldP spid="168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75831" y="2232753"/>
            <a:ext cx="4249351" cy="3419352"/>
            <a:chOff x="438763" y="2063420"/>
            <a:chExt cx="4249351" cy="3419352"/>
          </a:xfrm>
        </p:grpSpPr>
        <p:cxnSp>
          <p:nvCxnSpPr>
            <p:cNvPr id="3" name="直接连接符 2"/>
            <p:cNvCxnSpPr/>
            <p:nvPr/>
          </p:nvCxnSpPr>
          <p:spPr>
            <a:xfrm flipH="1">
              <a:off x="906989" y="4346575"/>
              <a:ext cx="29760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矩形 3"/>
            <p:cNvSpPr/>
            <p:nvPr/>
          </p:nvSpPr>
          <p:spPr>
            <a:xfrm>
              <a:off x="448090" y="2063420"/>
              <a:ext cx="4240024" cy="3419352"/>
            </a:xfrm>
            <a:prstGeom prst="rect">
              <a:avLst/>
            </a:prstGeom>
            <a:noFill/>
            <a:ln w="19050">
              <a:solidFill>
                <a:srgbClr val="2CA1A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标注 9"/>
            <p:cNvSpPr/>
            <p:nvPr/>
          </p:nvSpPr>
          <p:spPr>
            <a:xfrm>
              <a:off x="438763" y="2063420"/>
              <a:ext cx="1032189" cy="501670"/>
            </a:xfrm>
            <a:custGeom>
              <a:avLst/>
              <a:gdLst>
                <a:gd name="connsiteX0" fmla="*/ 0 w 955989"/>
                <a:gd name="connsiteY0" fmla="*/ 0 h 444520"/>
                <a:gd name="connsiteX1" fmla="*/ 159332 w 955989"/>
                <a:gd name="connsiteY1" fmla="*/ 0 h 444520"/>
                <a:gd name="connsiteX2" fmla="*/ 159332 w 955989"/>
                <a:gd name="connsiteY2" fmla="*/ 0 h 444520"/>
                <a:gd name="connsiteX3" fmla="*/ 398329 w 955989"/>
                <a:gd name="connsiteY3" fmla="*/ 0 h 444520"/>
                <a:gd name="connsiteX4" fmla="*/ 955989 w 955989"/>
                <a:gd name="connsiteY4" fmla="*/ 0 h 444520"/>
                <a:gd name="connsiteX5" fmla="*/ 955989 w 955989"/>
                <a:gd name="connsiteY5" fmla="*/ 259303 h 444520"/>
                <a:gd name="connsiteX6" fmla="*/ 955989 w 955989"/>
                <a:gd name="connsiteY6" fmla="*/ 259303 h 444520"/>
                <a:gd name="connsiteX7" fmla="*/ 955989 w 955989"/>
                <a:gd name="connsiteY7" fmla="*/ 370433 h 444520"/>
                <a:gd name="connsiteX8" fmla="*/ 955989 w 955989"/>
                <a:gd name="connsiteY8" fmla="*/ 444520 h 444520"/>
                <a:gd name="connsiteX9" fmla="*/ 398329 w 955989"/>
                <a:gd name="connsiteY9" fmla="*/ 444520 h 444520"/>
                <a:gd name="connsiteX10" fmla="*/ 278833 w 955989"/>
                <a:gd name="connsiteY10" fmla="*/ 500085 h 444520"/>
                <a:gd name="connsiteX11" fmla="*/ 159332 w 955989"/>
                <a:gd name="connsiteY11" fmla="*/ 444520 h 444520"/>
                <a:gd name="connsiteX12" fmla="*/ 0 w 955989"/>
                <a:gd name="connsiteY12" fmla="*/ 444520 h 444520"/>
                <a:gd name="connsiteX13" fmla="*/ 0 w 955989"/>
                <a:gd name="connsiteY13" fmla="*/ 370433 h 444520"/>
                <a:gd name="connsiteX14" fmla="*/ 0 w 955989"/>
                <a:gd name="connsiteY14" fmla="*/ 259303 h 444520"/>
                <a:gd name="connsiteX15" fmla="*/ 0 w 955989"/>
                <a:gd name="connsiteY15" fmla="*/ 259303 h 444520"/>
                <a:gd name="connsiteX16" fmla="*/ 0 w 955989"/>
                <a:gd name="connsiteY16" fmla="*/ 0 h 444520"/>
                <a:gd name="connsiteX0-1" fmla="*/ 0 w 955989"/>
                <a:gd name="connsiteY0-2" fmla="*/ 0 h 444520"/>
                <a:gd name="connsiteX1-3" fmla="*/ 159332 w 955989"/>
                <a:gd name="connsiteY1-4" fmla="*/ 0 h 444520"/>
                <a:gd name="connsiteX2-5" fmla="*/ 159332 w 955989"/>
                <a:gd name="connsiteY2-6" fmla="*/ 0 h 444520"/>
                <a:gd name="connsiteX3-7" fmla="*/ 398329 w 955989"/>
                <a:gd name="connsiteY3-8" fmla="*/ 0 h 444520"/>
                <a:gd name="connsiteX4-9" fmla="*/ 955989 w 955989"/>
                <a:gd name="connsiteY4-10" fmla="*/ 0 h 444520"/>
                <a:gd name="connsiteX5-11" fmla="*/ 955989 w 955989"/>
                <a:gd name="connsiteY5-12" fmla="*/ 259303 h 444520"/>
                <a:gd name="connsiteX6-13" fmla="*/ 955989 w 955989"/>
                <a:gd name="connsiteY6-14" fmla="*/ 259303 h 444520"/>
                <a:gd name="connsiteX7-15" fmla="*/ 955989 w 955989"/>
                <a:gd name="connsiteY7-16" fmla="*/ 370433 h 444520"/>
                <a:gd name="connsiteX8-17" fmla="*/ 955989 w 955989"/>
                <a:gd name="connsiteY8-18" fmla="*/ 444520 h 444520"/>
                <a:gd name="connsiteX9-19" fmla="*/ 398329 w 955989"/>
                <a:gd name="connsiteY9-20" fmla="*/ 444520 h 444520"/>
                <a:gd name="connsiteX10-21" fmla="*/ 159332 w 955989"/>
                <a:gd name="connsiteY10-22" fmla="*/ 444520 h 444520"/>
                <a:gd name="connsiteX11-23" fmla="*/ 0 w 955989"/>
                <a:gd name="connsiteY11-24" fmla="*/ 444520 h 444520"/>
                <a:gd name="connsiteX12-25" fmla="*/ 0 w 955989"/>
                <a:gd name="connsiteY12-26" fmla="*/ 370433 h 444520"/>
                <a:gd name="connsiteX13-27" fmla="*/ 0 w 955989"/>
                <a:gd name="connsiteY13-28" fmla="*/ 259303 h 444520"/>
                <a:gd name="connsiteX14-29" fmla="*/ 0 w 955989"/>
                <a:gd name="connsiteY14-30" fmla="*/ 259303 h 444520"/>
                <a:gd name="connsiteX15-31" fmla="*/ 0 w 955989"/>
                <a:gd name="connsiteY15-32" fmla="*/ 0 h 444520"/>
                <a:gd name="connsiteX0-33" fmla="*/ 0 w 955989"/>
                <a:gd name="connsiteY0-34" fmla="*/ 0 h 444978"/>
                <a:gd name="connsiteX1-35" fmla="*/ 159332 w 955989"/>
                <a:gd name="connsiteY1-36" fmla="*/ 0 h 444978"/>
                <a:gd name="connsiteX2-37" fmla="*/ 159332 w 955989"/>
                <a:gd name="connsiteY2-38" fmla="*/ 0 h 444978"/>
                <a:gd name="connsiteX3-39" fmla="*/ 398329 w 955989"/>
                <a:gd name="connsiteY3-40" fmla="*/ 0 h 444978"/>
                <a:gd name="connsiteX4-41" fmla="*/ 955989 w 955989"/>
                <a:gd name="connsiteY4-42" fmla="*/ 0 h 444978"/>
                <a:gd name="connsiteX5-43" fmla="*/ 955989 w 955989"/>
                <a:gd name="connsiteY5-44" fmla="*/ 259303 h 444978"/>
                <a:gd name="connsiteX6-45" fmla="*/ 955989 w 955989"/>
                <a:gd name="connsiteY6-46" fmla="*/ 259303 h 444978"/>
                <a:gd name="connsiteX7-47" fmla="*/ 955989 w 955989"/>
                <a:gd name="connsiteY7-48" fmla="*/ 370433 h 444978"/>
                <a:gd name="connsiteX8-49" fmla="*/ 955989 w 955989"/>
                <a:gd name="connsiteY8-50" fmla="*/ 444520 h 444978"/>
                <a:gd name="connsiteX9-51" fmla="*/ 721137 w 955989"/>
                <a:gd name="connsiteY9-52" fmla="*/ 444520 h 444978"/>
                <a:gd name="connsiteX10-53" fmla="*/ 398329 w 955989"/>
                <a:gd name="connsiteY10-54" fmla="*/ 444520 h 444978"/>
                <a:gd name="connsiteX11-55" fmla="*/ 159332 w 955989"/>
                <a:gd name="connsiteY11-56" fmla="*/ 444520 h 444978"/>
                <a:gd name="connsiteX12-57" fmla="*/ 0 w 955989"/>
                <a:gd name="connsiteY12-58" fmla="*/ 444520 h 444978"/>
                <a:gd name="connsiteX13-59" fmla="*/ 0 w 955989"/>
                <a:gd name="connsiteY13-60" fmla="*/ 370433 h 444978"/>
                <a:gd name="connsiteX14-61" fmla="*/ 0 w 955989"/>
                <a:gd name="connsiteY14-62" fmla="*/ 259303 h 444978"/>
                <a:gd name="connsiteX15-63" fmla="*/ 0 w 955989"/>
                <a:gd name="connsiteY15-64" fmla="*/ 259303 h 444978"/>
                <a:gd name="connsiteX16-65" fmla="*/ 0 w 955989"/>
                <a:gd name="connsiteY16-66" fmla="*/ 0 h 444978"/>
                <a:gd name="connsiteX0-67" fmla="*/ 0 w 1032189"/>
                <a:gd name="connsiteY0-68" fmla="*/ 0 h 501670"/>
                <a:gd name="connsiteX1-69" fmla="*/ 159332 w 1032189"/>
                <a:gd name="connsiteY1-70" fmla="*/ 0 h 501670"/>
                <a:gd name="connsiteX2-71" fmla="*/ 159332 w 1032189"/>
                <a:gd name="connsiteY2-72" fmla="*/ 0 h 501670"/>
                <a:gd name="connsiteX3-73" fmla="*/ 398329 w 1032189"/>
                <a:gd name="connsiteY3-74" fmla="*/ 0 h 501670"/>
                <a:gd name="connsiteX4-75" fmla="*/ 955989 w 1032189"/>
                <a:gd name="connsiteY4-76" fmla="*/ 0 h 501670"/>
                <a:gd name="connsiteX5-77" fmla="*/ 955989 w 1032189"/>
                <a:gd name="connsiteY5-78" fmla="*/ 259303 h 501670"/>
                <a:gd name="connsiteX6-79" fmla="*/ 955989 w 1032189"/>
                <a:gd name="connsiteY6-80" fmla="*/ 259303 h 501670"/>
                <a:gd name="connsiteX7-81" fmla="*/ 955989 w 1032189"/>
                <a:gd name="connsiteY7-82" fmla="*/ 370433 h 501670"/>
                <a:gd name="connsiteX8-83" fmla="*/ 1032189 w 1032189"/>
                <a:gd name="connsiteY8-84" fmla="*/ 501670 h 501670"/>
                <a:gd name="connsiteX9-85" fmla="*/ 721137 w 1032189"/>
                <a:gd name="connsiteY9-86" fmla="*/ 444520 h 501670"/>
                <a:gd name="connsiteX10-87" fmla="*/ 398329 w 1032189"/>
                <a:gd name="connsiteY10-88" fmla="*/ 444520 h 501670"/>
                <a:gd name="connsiteX11-89" fmla="*/ 159332 w 1032189"/>
                <a:gd name="connsiteY11-90" fmla="*/ 444520 h 501670"/>
                <a:gd name="connsiteX12-91" fmla="*/ 0 w 1032189"/>
                <a:gd name="connsiteY12-92" fmla="*/ 444520 h 501670"/>
                <a:gd name="connsiteX13-93" fmla="*/ 0 w 1032189"/>
                <a:gd name="connsiteY13-94" fmla="*/ 370433 h 501670"/>
                <a:gd name="connsiteX14-95" fmla="*/ 0 w 1032189"/>
                <a:gd name="connsiteY14-96" fmla="*/ 259303 h 501670"/>
                <a:gd name="connsiteX15-97" fmla="*/ 0 w 1032189"/>
                <a:gd name="connsiteY15-98" fmla="*/ 259303 h 501670"/>
                <a:gd name="connsiteX16-99" fmla="*/ 0 w 1032189"/>
                <a:gd name="connsiteY16-100" fmla="*/ 0 h 501670"/>
                <a:gd name="connsiteX0-101" fmla="*/ 0 w 1032189"/>
                <a:gd name="connsiteY0-102" fmla="*/ 0 h 501670"/>
                <a:gd name="connsiteX1-103" fmla="*/ 159332 w 1032189"/>
                <a:gd name="connsiteY1-104" fmla="*/ 0 h 501670"/>
                <a:gd name="connsiteX2-105" fmla="*/ 159332 w 1032189"/>
                <a:gd name="connsiteY2-106" fmla="*/ 0 h 501670"/>
                <a:gd name="connsiteX3-107" fmla="*/ 398329 w 1032189"/>
                <a:gd name="connsiteY3-108" fmla="*/ 0 h 501670"/>
                <a:gd name="connsiteX4-109" fmla="*/ 955989 w 1032189"/>
                <a:gd name="connsiteY4-110" fmla="*/ 0 h 501670"/>
                <a:gd name="connsiteX5-111" fmla="*/ 955989 w 1032189"/>
                <a:gd name="connsiteY5-112" fmla="*/ 259303 h 501670"/>
                <a:gd name="connsiteX6-113" fmla="*/ 955989 w 1032189"/>
                <a:gd name="connsiteY6-114" fmla="*/ 259303 h 501670"/>
                <a:gd name="connsiteX7-115" fmla="*/ 955989 w 1032189"/>
                <a:gd name="connsiteY7-116" fmla="*/ 370433 h 501670"/>
                <a:gd name="connsiteX8-117" fmla="*/ 1032189 w 1032189"/>
                <a:gd name="connsiteY8-118" fmla="*/ 501670 h 501670"/>
                <a:gd name="connsiteX9-119" fmla="*/ 721137 w 1032189"/>
                <a:gd name="connsiteY9-120" fmla="*/ 444520 h 501670"/>
                <a:gd name="connsiteX10-121" fmla="*/ 398329 w 1032189"/>
                <a:gd name="connsiteY10-122" fmla="*/ 444520 h 501670"/>
                <a:gd name="connsiteX11-123" fmla="*/ 159332 w 1032189"/>
                <a:gd name="connsiteY11-124" fmla="*/ 444520 h 501670"/>
                <a:gd name="connsiteX12-125" fmla="*/ 0 w 1032189"/>
                <a:gd name="connsiteY12-126" fmla="*/ 444520 h 501670"/>
                <a:gd name="connsiteX13-127" fmla="*/ 0 w 1032189"/>
                <a:gd name="connsiteY13-128" fmla="*/ 370433 h 501670"/>
                <a:gd name="connsiteX14-129" fmla="*/ 0 w 1032189"/>
                <a:gd name="connsiteY14-130" fmla="*/ 259303 h 501670"/>
                <a:gd name="connsiteX15-131" fmla="*/ 0 w 1032189"/>
                <a:gd name="connsiteY15-132" fmla="*/ 259303 h 501670"/>
                <a:gd name="connsiteX16-133" fmla="*/ 0 w 1032189"/>
                <a:gd name="connsiteY16-134" fmla="*/ 0 h 501670"/>
                <a:gd name="connsiteX0-135" fmla="*/ 0 w 1032189"/>
                <a:gd name="connsiteY0-136" fmla="*/ 0 h 501670"/>
                <a:gd name="connsiteX1-137" fmla="*/ 159332 w 1032189"/>
                <a:gd name="connsiteY1-138" fmla="*/ 0 h 501670"/>
                <a:gd name="connsiteX2-139" fmla="*/ 159332 w 1032189"/>
                <a:gd name="connsiteY2-140" fmla="*/ 0 h 501670"/>
                <a:gd name="connsiteX3-141" fmla="*/ 398329 w 1032189"/>
                <a:gd name="connsiteY3-142" fmla="*/ 0 h 501670"/>
                <a:gd name="connsiteX4-143" fmla="*/ 955989 w 1032189"/>
                <a:gd name="connsiteY4-144" fmla="*/ 0 h 501670"/>
                <a:gd name="connsiteX5-145" fmla="*/ 955989 w 1032189"/>
                <a:gd name="connsiteY5-146" fmla="*/ 259303 h 501670"/>
                <a:gd name="connsiteX6-147" fmla="*/ 955989 w 1032189"/>
                <a:gd name="connsiteY6-148" fmla="*/ 259303 h 501670"/>
                <a:gd name="connsiteX7-149" fmla="*/ 955989 w 1032189"/>
                <a:gd name="connsiteY7-150" fmla="*/ 370433 h 501670"/>
                <a:gd name="connsiteX8-151" fmla="*/ 1032189 w 1032189"/>
                <a:gd name="connsiteY8-152" fmla="*/ 501670 h 501670"/>
                <a:gd name="connsiteX9-153" fmla="*/ 721137 w 1032189"/>
                <a:gd name="connsiteY9-154" fmla="*/ 444520 h 501670"/>
                <a:gd name="connsiteX10-155" fmla="*/ 398329 w 1032189"/>
                <a:gd name="connsiteY10-156" fmla="*/ 444520 h 501670"/>
                <a:gd name="connsiteX11-157" fmla="*/ 159332 w 1032189"/>
                <a:gd name="connsiteY11-158" fmla="*/ 444520 h 501670"/>
                <a:gd name="connsiteX12-159" fmla="*/ 0 w 1032189"/>
                <a:gd name="connsiteY12-160" fmla="*/ 444520 h 501670"/>
                <a:gd name="connsiteX13-161" fmla="*/ 0 w 1032189"/>
                <a:gd name="connsiteY13-162" fmla="*/ 370433 h 501670"/>
                <a:gd name="connsiteX14-163" fmla="*/ 0 w 1032189"/>
                <a:gd name="connsiteY14-164" fmla="*/ 259303 h 501670"/>
                <a:gd name="connsiteX15-165" fmla="*/ 0 w 1032189"/>
                <a:gd name="connsiteY15-166" fmla="*/ 259303 h 501670"/>
                <a:gd name="connsiteX16-167" fmla="*/ 0 w 1032189"/>
                <a:gd name="connsiteY16-168" fmla="*/ 0 h 501670"/>
                <a:gd name="connsiteX0-169" fmla="*/ 0 w 1032189"/>
                <a:gd name="connsiteY0-170" fmla="*/ 0 h 501670"/>
                <a:gd name="connsiteX1-171" fmla="*/ 159332 w 1032189"/>
                <a:gd name="connsiteY1-172" fmla="*/ 0 h 501670"/>
                <a:gd name="connsiteX2-173" fmla="*/ 159332 w 1032189"/>
                <a:gd name="connsiteY2-174" fmla="*/ 0 h 501670"/>
                <a:gd name="connsiteX3-175" fmla="*/ 398329 w 1032189"/>
                <a:gd name="connsiteY3-176" fmla="*/ 0 h 501670"/>
                <a:gd name="connsiteX4-177" fmla="*/ 955989 w 1032189"/>
                <a:gd name="connsiteY4-178" fmla="*/ 0 h 501670"/>
                <a:gd name="connsiteX5-179" fmla="*/ 955989 w 1032189"/>
                <a:gd name="connsiteY5-180" fmla="*/ 259303 h 501670"/>
                <a:gd name="connsiteX6-181" fmla="*/ 955989 w 1032189"/>
                <a:gd name="connsiteY6-182" fmla="*/ 259303 h 501670"/>
                <a:gd name="connsiteX7-183" fmla="*/ 955989 w 1032189"/>
                <a:gd name="connsiteY7-184" fmla="*/ 370433 h 501670"/>
                <a:gd name="connsiteX8-185" fmla="*/ 1032189 w 1032189"/>
                <a:gd name="connsiteY8-186" fmla="*/ 501670 h 501670"/>
                <a:gd name="connsiteX9-187" fmla="*/ 721137 w 1032189"/>
                <a:gd name="connsiteY9-188" fmla="*/ 444520 h 501670"/>
                <a:gd name="connsiteX10-189" fmla="*/ 398329 w 1032189"/>
                <a:gd name="connsiteY10-190" fmla="*/ 444520 h 501670"/>
                <a:gd name="connsiteX11-191" fmla="*/ 159332 w 1032189"/>
                <a:gd name="connsiteY11-192" fmla="*/ 444520 h 501670"/>
                <a:gd name="connsiteX12-193" fmla="*/ 0 w 1032189"/>
                <a:gd name="connsiteY12-194" fmla="*/ 444520 h 501670"/>
                <a:gd name="connsiteX13-195" fmla="*/ 0 w 1032189"/>
                <a:gd name="connsiteY13-196" fmla="*/ 370433 h 501670"/>
                <a:gd name="connsiteX14-197" fmla="*/ 0 w 1032189"/>
                <a:gd name="connsiteY14-198" fmla="*/ 259303 h 501670"/>
                <a:gd name="connsiteX15-199" fmla="*/ 0 w 1032189"/>
                <a:gd name="connsiteY15-200" fmla="*/ 259303 h 501670"/>
                <a:gd name="connsiteX16-201" fmla="*/ 0 w 1032189"/>
                <a:gd name="connsiteY16-202" fmla="*/ 0 h 50167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65" y="connsiteY16-66"/>
                </a:cxn>
              </a:cxnLst>
              <a:rect l="l" t="t" r="r" b="b"/>
              <a:pathLst>
                <a:path w="1032189" h="501670">
                  <a:moveTo>
                    <a:pt x="0" y="0"/>
                  </a:moveTo>
                  <a:lnTo>
                    <a:pt x="159332" y="0"/>
                  </a:lnTo>
                  <a:lnTo>
                    <a:pt x="159332" y="0"/>
                  </a:lnTo>
                  <a:lnTo>
                    <a:pt x="398329" y="0"/>
                  </a:lnTo>
                  <a:lnTo>
                    <a:pt x="955989" y="0"/>
                  </a:lnTo>
                  <a:lnTo>
                    <a:pt x="955989" y="259303"/>
                  </a:lnTo>
                  <a:lnTo>
                    <a:pt x="955989" y="259303"/>
                  </a:lnTo>
                  <a:lnTo>
                    <a:pt x="955989" y="370433"/>
                  </a:lnTo>
                  <a:cubicBezTo>
                    <a:pt x="981389" y="414179"/>
                    <a:pt x="994883" y="457924"/>
                    <a:pt x="1032189" y="501670"/>
                  </a:cubicBezTo>
                  <a:cubicBezTo>
                    <a:pt x="968193" y="476271"/>
                    <a:pt x="794658" y="446107"/>
                    <a:pt x="721137" y="444520"/>
                  </a:cubicBezTo>
                  <a:lnTo>
                    <a:pt x="398329" y="444520"/>
                  </a:lnTo>
                  <a:lnTo>
                    <a:pt x="159332" y="444520"/>
                  </a:lnTo>
                  <a:lnTo>
                    <a:pt x="0" y="444520"/>
                  </a:lnTo>
                  <a:lnTo>
                    <a:pt x="0" y="370433"/>
                  </a:lnTo>
                  <a:lnTo>
                    <a:pt x="0" y="259303"/>
                  </a:lnTo>
                  <a:lnTo>
                    <a:pt x="0" y="2593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A1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468407" y="2100508"/>
              <a:ext cx="8771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zh-CN" altLang="en-US" b="1" dirty="0" smtClean="0">
                  <a:solidFill>
                    <a:prstClr val="white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原理图</a:t>
              </a:r>
              <a:endParaRPr lang="zh-CN" altLang="en-US" b="1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2971800" y="2766060"/>
              <a:ext cx="46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2374900" y="2766060"/>
              <a:ext cx="46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>
              <a:off x="2374900" y="3067685"/>
              <a:ext cx="46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2971800" y="3067685"/>
              <a:ext cx="46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495675" y="2766060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3495675" y="3067685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rot="16200000">
              <a:off x="3495750" y="2767490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2079625" y="3677285"/>
              <a:ext cx="30781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矩形 14"/>
            <p:cNvSpPr/>
            <p:nvPr/>
          </p:nvSpPr>
          <p:spPr>
            <a:xfrm>
              <a:off x="2390615" y="3162300"/>
              <a:ext cx="108110" cy="111760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3292315" y="3162300"/>
              <a:ext cx="108110" cy="111760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3400425" y="3677285"/>
              <a:ext cx="2825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1898650" y="3677285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rot="16200000">
              <a:off x="1898725" y="3678715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>
              <a:off x="3756025" y="3677285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33"/>
                <p:cNvSpPr txBox="1"/>
                <p:nvPr/>
              </p:nvSpPr>
              <p:spPr>
                <a:xfrm>
                  <a:off x="2425618" y="3536916"/>
                  <a:ext cx="3908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0" i="1" smtClean="0">
                            <a:latin typeface="Cambria Math"/>
                          </a:rPr>
                          <m:t>𝐸</m:t>
                        </m:r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1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25618" y="3536916"/>
                  <a:ext cx="390876" cy="369332"/>
                </a:xfrm>
                <a:prstGeom prst="rect">
                  <a:avLst/>
                </a:prstGeom>
                <a:blipFill rotWithShape="0">
                  <a:blip r:embed="rId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41"/>
                <p:cNvSpPr txBox="1"/>
                <p:nvPr/>
              </p:nvSpPr>
              <p:spPr>
                <a:xfrm>
                  <a:off x="2924814" y="3231568"/>
                  <a:ext cx="3960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24814" y="3231568"/>
                  <a:ext cx="396069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TextBox 42"/>
                <p:cNvSpPr txBox="1"/>
                <p:nvPr/>
              </p:nvSpPr>
              <p:spPr>
                <a:xfrm>
                  <a:off x="2842900" y="3989361"/>
                  <a:ext cx="3960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0" i="1" smtClean="0">
                            <a:latin typeface="Cambria Math"/>
                          </a:rPr>
                          <m:t>𝑃</m:t>
                        </m:r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2900" y="3989361"/>
                  <a:ext cx="396069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43"/>
                <p:cNvSpPr txBox="1"/>
                <p:nvPr/>
              </p:nvSpPr>
              <p:spPr>
                <a:xfrm>
                  <a:off x="3519145" y="3991923"/>
                  <a:ext cx="3638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0" i="1" smtClean="0">
                            <a:latin typeface="Cambria Math"/>
                          </a:rPr>
                          <m:t>𝑆</m:t>
                        </m:r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9145" y="3991923"/>
                  <a:ext cx="363882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44"/>
                <p:cNvSpPr txBox="1"/>
                <p:nvPr/>
              </p:nvSpPr>
              <p:spPr>
                <a:xfrm>
                  <a:off x="3457558" y="4651154"/>
                  <a:ext cx="48705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7558" y="4651154"/>
                  <a:ext cx="487056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45"/>
                <p:cNvSpPr txBox="1"/>
                <p:nvPr/>
              </p:nvSpPr>
              <p:spPr>
                <a:xfrm>
                  <a:off x="1104877" y="3980588"/>
                  <a:ext cx="48705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4877" y="3980588"/>
                  <a:ext cx="487056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46"/>
                <p:cNvSpPr txBox="1"/>
                <p:nvPr/>
              </p:nvSpPr>
              <p:spPr>
                <a:xfrm>
                  <a:off x="1938644" y="3975825"/>
                  <a:ext cx="48705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8644" y="3975825"/>
                  <a:ext cx="487056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sp>
          <p:nvSpPr>
            <p:cNvPr id="28" name="椭圆 27"/>
            <p:cNvSpPr/>
            <p:nvPr/>
          </p:nvSpPr>
          <p:spPr>
            <a:xfrm>
              <a:off x="3488532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椭圆 28"/>
            <p:cNvSpPr/>
            <p:nvPr/>
          </p:nvSpPr>
          <p:spPr>
            <a:xfrm>
              <a:off x="3488532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3488532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3488532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椭圆 31"/>
            <p:cNvSpPr/>
            <p:nvPr/>
          </p:nvSpPr>
          <p:spPr>
            <a:xfrm>
              <a:off x="3211356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椭圆 32"/>
            <p:cNvSpPr/>
            <p:nvPr/>
          </p:nvSpPr>
          <p:spPr>
            <a:xfrm>
              <a:off x="3211356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椭圆 33"/>
            <p:cNvSpPr/>
            <p:nvPr/>
          </p:nvSpPr>
          <p:spPr>
            <a:xfrm>
              <a:off x="3211356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椭圆 34"/>
            <p:cNvSpPr/>
            <p:nvPr/>
          </p:nvSpPr>
          <p:spPr>
            <a:xfrm>
              <a:off x="3211356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椭圆 35"/>
            <p:cNvSpPr/>
            <p:nvPr/>
          </p:nvSpPr>
          <p:spPr>
            <a:xfrm>
              <a:off x="2955974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椭圆 36"/>
            <p:cNvSpPr/>
            <p:nvPr/>
          </p:nvSpPr>
          <p:spPr>
            <a:xfrm>
              <a:off x="2955974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椭圆 37"/>
            <p:cNvSpPr/>
            <p:nvPr/>
          </p:nvSpPr>
          <p:spPr>
            <a:xfrm>
              <a:off x="2955974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椭圆 38"/>
            <p:cNvSpPr/>
            <p:nvPr/>
          </p:nvSpPr>
          <p:spPr>
            <a:xfrm>
              <a:off x="2955974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椭圆 39"/>
            <p:cNvSpPr/>
            <p:nvPr/>
          </p:nvSpPr>
          <p:spPr>
            <a:xfrm>
              <a:off x="2678798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椭圆 40"/>
            <p:cNvSpPr/>
            <p:nvPr/>
          </p:nvSpPr>
          <p:spPr>
            <a:xfrm>
              <a:off x="2678798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椭圆 41"/>
            <p:cNvSpPr/>
            <p:nvPr/>
          </p:nvSpPr>
          <p:spPr>
            <a:xfrm>
              <a:off x="2678798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2678798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椭圆 43"/>
            <p:cNvSpPr/>
            <p:nvPr/>
          </p:nvSpPr>
          <p:spPr>
            <a:xfrm>
              <a:off x="2401527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2401527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椭圆 45"/>
            <p:cNvSpPr/>
            <p:nvPr/>
          </p:nvSpPr>
          <p:spPr>
            <a:xfrm>
              <a:off x="2401527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2401527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2124351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2124351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椭圆 49"/>
            <p:cNvSpPr/>
            <p:nvPr/>
          </p:nvSpPr>
          <p:spPr>
            <a:xfrm>
              <a:off x="2124351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2124351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1852649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1852649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1852649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椭圆 54"/>
            <p:cNvSpPr/>
            <p:nvPr/>
          </p:nvSpPr>
          <p:spPr>
            <a:xfrm>
              <a:off x="1852649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椭圆 55"/>
            <p:cNvSpPr/>
            <p:nvPr/>
          </p:nvSpPr>
          <p:spPr>
            <a:xfrm>
              <a:off x="1575473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椭圆 56"/>
            <p:cNvSpPr/>
            <p:nvPr/>
          </p:nvSpPr>
          <p:spPr>
            <a:xfrm>
              <a:off x="1575473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椭圆 57"/>
            <p:cNvSpPr/>
            <p:nvPr/>
          </p:nvSpPr>
          <p:spPr>
            <a:xfrm>
              <a:off x="1575473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椭圆 58"/>
            <p:cNvSpPr/>
            <p:nvPr/>
          </p:nvSpPr>
          <p:spPr>
            <a:xfrm>
              <a:off x="1575473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59"/>
            <p:cNvSpPr/>
            <p:nvPr/>
          </p:nvSpPr>
          <p:spPr>
            <a:xfrm>
              <a:off x="1312405" y="439908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椭圆 60"/>
            <p:cNvSpPr/>
            <p:nvPr/>
          </p:nvSpPr>
          <p:spPr>
            <a:xfrm>
              <a:off x="1312405" y="466816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椭圆 61"/>
            <p:cNvSpPr/>
            <p:nvPr/>
          </p:nvSpPr>
          <p:spPr>
            <a:xfrm>
              <a:off x="1312405" y="4948486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椭圆 62"/>
            <p:cNvSpPr/>
            <p:nvPr/>
          </p:nvSpPr>
          <p:spPr>
            <a:xfrm>
              <a:off x="1312405" y="5209724"/>
              <a:ext cx="54000" cy="54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TextBox 34"/>
            <p:cNvSpPr txBox="1"/>
            <p:nvPr/>
          </p:nvSpPr>
          <p:spPr>
            <a:xfrm>
              <a:off x="1240403" y="2741580"/>
              <a:ext cx="11481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600" dirty="0">
                  <a:latin typeface="楷体" panose="02010609060101010101" pitchFamily="49" charset="-122"/>
                  <a:ea typeface="楷体" panose="02010609060101010101" pitchFamily="49" charset="-122"/>
                </a:rPr>
                <a:t>加速电场</a:t>
              </a:r>
              <a:endPara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65" name="TextBox 91"/>
            <p:cNvSpPr txBox="1"/>
            <p:nvPr/>
          </p:nvSpPr>
          <p:spPr>
            <a:xfrm>
              <a:off x="990197" y="3264909"/>
              <a:ext cx="125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600" dirty="0">
                  <a:latin typeface="楷体" panose="02010609060101010101" pitchFamily="49" charset="-122"/>
                  <a:ea typeface="楷体" panose="02010609060101010101" pitchFamily="49" charset="-122"/>
                </a:rPr>
                <a:t>速度选择器</a:t>
              </a:r>
              <a:endPara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cxnSp>
          <p:nvCxnSpPr>
            <p:cNvPr id="66" name="直接连接符 65"/>
            <p:cNvCxnSpPr/>
            <p:nvPr/>
          </p:nvCxnSpPr>
          <p:spPr>
            <a:xfrm>
              <a:off x="2374900" y="4313876"/>
              <a:ext cx="46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连接符 66"/>
            <p:cNvCxnSpPr/>
            <p:nvPr/>
          </p:nvCxnSpPr>
          <p:spPr>
            <a:xfrm>
              <a:off x="2971800" y="4313876"/>
              <a:ext cx="46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组合 67"/>
          <p:cNvGrpSpPr/>
          <p:nvPr/>
        </p:nvGrpSpPr>
        <p:grpSpPr>
          <a:xfrm>
            <a:off x="1811034" y="3848049"/>
            <a:ext cx="1336559" cy="1390559"/>
            <a:chOff x="1573966" y="3678715"/>
            <a:chExt cx="1336559" cy="1390559"/>
          </a:xfrm>
        </p:grpSpPr>
        <p:sp>
          <p:nvSpPr>
            <p:cNvPr id="69" name="弧形 68"/>
            <p:cNvSpPr/>
            <p:nvPr/>
          </p:nvSpPr>
          <p:spPr>
            <a:xfrm>
              <a:off x="1573966" y="3678715"/>
              <a:ext cx="1336559" cy="1336559"/>
            </a:xfrm>
            <a:prstGeom prst="arc">
              <a:avLst>
                <a:gd name="adj1" fmla="val 21599999"/>
                <a:gd name="adj2" fmla="val 10829070"/>
              </a:avLst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0" name="任意多边形 69"/>
            <p:cNvSpPr/>
            <p:nvPr/>
          </p:nvSpPr>
          <p:spPr>
            <a:xfrm rot="5400000">
              <a:off x="2233532" y="4961274"/>
              <a:ext cx="108000" cy="108000"/>
            </a:xfrm>
            <a:custGeom>
              <a:avLst/>
              <a:gdLst>
                <a:gd name="connsiteX0" fmla="*/ 78581 w 147637"/>
                <a:gd name="connsiteY0" fmla="*/ 33338 h 130969"/>
                <a:gd name="connsiteX1" fmla="*/ 147637 w 147637"/>
                <a:gd name="connsiteY1" fmla="*/ 0 h 130969"/>
                <a:gd name="connsiteX2" fmla="*/ 78581 w 147637"/>
                <a:gd name="connsiteY2" fmla="*/ 130969 h 130969"/>
                <a:gd name="connsiteX3" fmla="*/ 0 w 147637"/>
                <a:gd name="connsiteY3" fmla="*/ 2382 h 130969"/>
                <a:gd name="connsiteX4" fmla="*/ 78581 w 147637"/>
                <a:gd name="connsiteY4" fmla="*/ 33338 h 130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637" h="130969">
                  <a:moveTo>
                    <a:pt x="78581" y="33338"/>
                  </a:moveTo>
                  <a:lnTo>
                    <a:pt x="147637" y="0"/>
                  </a:lnTo>
                  <a:lnTo>
                    <a:pt x="78581" y="130969"/>
                  </a:lnTo>
                  <a:lnTo>
                    <a:pt x="0" y="2382"/>
                  </a:lnTo>
                  <a:lnTo>
                    <a:pt x="78581" y="33338"/>
                  </a:ln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1519768" y="3701995"/>
            <a:ext cx="1627825" cy="1677062"/>
            <a:chOff x="1282700" y="3532662"/>
            <a:chExt cx="1627825" cy="1677062"/>
          </a:xfrm>
        </p:grpSpPr>
        <p:sp>
          <p:nvSpPr>
            <p:cNvPr id="72" name="弧形 71"/>
            <p:cNvSpPr/>
            <p:nvPr/>
          </p:nvSpPr>
          <p:spPr>
            <a:xfrm>
              <a:off x="1282700" y="3532662"/>
              <a:ext cx="1627825" cy="1627825"/>
            </a:xfrm>
            <a:prstGeom prst="arc">
              <a:avLst>
                <a:gd name="adj1" fmla="val 21599999"/>
                <a:gd name="adj2" fmla="val 10829070"/>
              </a:avLst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3" name="任意多边形 72"/>
            <p:cNvSpPr/>
            <p:nvPr/>
          </p:nvSpPr>
          <p:spPr>
            <a:xfrm rot="5400000">
              <a:off x="1979815" y="5101724"/>
              <a:ext cx="108000" cy="108000"/>
            </a:xfrm>
            <a:custGeom>
              <a:avLst/>
              <a:gdLst>
                <a:gd name="connsiteX0" fmla="*/ 78581 w 147637"/>
                <a:gd name="connsiteY0" fmla="*/ 33338 h 130969"/>
                <a:gd name="connsiteX1" fmla="*/ 147637 w 147637"/>
                <a:gd name="connsiteY1" fmla="*/ 0 h 130969"/>
                <a:gd name="connsiteX2" fmla="*/ 78581 w 147637"/>
                <a:gd name="connsiteY2" fmla="*/ 130969 h 130969"/>
                <a:gd name="connsiteX3" fmla="*/ 0 w 147637"/>
                <a:gd name="connsiteY3" fmla="*/ 2382 h 130969"/>
                <a:gd name="connsiteX4" fmla="*/ 78581 w 147637"/>
                <a:gd name="connsiteY4" fmla="*/ 33338 h 130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637" h="130969">
                  <a:moveTo>
                    <a:pt x="78581" y="33338"/>
                  </a:moveTo>
                  <a:lnTo>
                    <a:pt x="147637" y="0"/>
                  </a:lnTo>
                  <a:lnTo>
                    <a:pt x="78581" y="130969"/>
                  </a:lnTo>
                  <a:lnTo>
                    <a:pt x="0" y="2382"/>
                  </a:lnTo>
                  <a:lnTo>
                    <a:pt x="78581" y="33338"/>
                  </a:ln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5" name="任意多边形 74"/>
          <p:cNvSpPr/>
          <p:nvPr/>
        </p:nvSpPr>
        <p:spPr>
          <a:xfrm>
            <a:off x="2745317" y="3315759"/>
            <a:ext cx="400050" cy="898525"/>
          </a:xfrm>
          <a:custGeom>
            <a:avLst/>
            <a:gdLst>
              <a:gd name="connsiteX0" fmla="*/ 400050 w 400050"/>
              <a:gd name="connsiteY0" fmla="*/ 0 h 898525"/>
              <a:gd name="connsiteX1" fmla="*/ 377825 w 400050"/>
              <a:gd name="connsiteY1" fmla="*/ 219075 h 898525"/>
              <a:gd name="connsiteX2" fmla="*/ 317500 w 400050"/>
              <a:gd name="connsiteY2" fmla="*/ 479425 h 898525"/>
              <a:gd name="connsiteX3" fmla="*/ 209550 w 400050"/>
              <a:gd name="connsiteY3" fmla="*/ 692150 h 898525"/>
              <a:gd name="connsiteX4" fmla="*/ 66675 w 400050"/>
              <a:gd name="connsiteY4" fmla="*/ 850900 h 898525"/>
              <a:gd name="connsiteX5" fmla="*/ 0 w 400050"/>
              <a:gd name="connsiteY5" fmla="*/ 898525 h 898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050" h="898525">
                <a:moveTo>
                  <a:pt x="400050" y="0"/>
                </a:moveTo>
                <a:cubicBezTo>
                  <a:pt x="395816" y="69585"/>
                  <a:pt x="391583" y="139171"/>
                  <a:pt x="377825" y="219075"/>
                </a:cubicBezTo>
                <a:cubicBezTo>
                  <a:pt x="364067" y="298979"/>
                  <a:pt x="345546" y="400579"/>
                  <a:pt x="317500" y="479425"/>
                </a:cubicBezTo>
                <a:cubicBezTo>
                  <a:pt x="289454" y="558271"/>
                  <a:pt x="251354" y="630238"/>
                  <a:pt x="209550" y="692150"/>
                </a:cubicBezTo>
                <a:cubicBezTo>
                  <a:pt x="167746" y="754063"/>
                  <a:pt x="101600" y="816504"/>
                  <a:pt x="66675" y="850900"/>
                </a:cubicBezTo>
                <a:cubicBezTo>
                  <a:pt x="31750" y="885296"/>
                  <a:pt x="15875" y="891910"/>
                  <a:pt x="0" y="898525"/>
                </a:cubicBezTo>
              </a:path>
            </a:pathLst>
          </a:custGeom>
          <a:noFill/>
          <a:ln>
            <a:solidFill>
              <a:srgbClr val="FF7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任意多边形 75"/>
          <p:cNvSpPr/>
          <p:nvPr/>
        </p:nvSpPr>
        <p:spPr>
          <a:xfrm flipH="1">
            <a:off x="3151036" y="3315759"/>
            <a:ext cx="378346" cy="898525"/>
          </a:xfrm>
          <a:custGeom>
            <a:avLst/>
            <a:gdLst>
              <a:gd name="connsiteX0" fmla="*/ 400050 w 400050"/>
              <a:gd name="connsiteY0" fmla="*/ 0 h 898525"/>
              <a:gd name="connsiteX1" fmla="*/ 377825 w 400050"/>
              <a:gd name="connsiteY1" fmla="*/ 219075 h 898525"/>
              <a:gd name="connsiteX2" fmla="*/ 317500 w 400050"/>
              <a:gd name="connsiteY2" fmla="*/ 479425 h 898525"/>
              <a:gd name="connsiteX3" fmla="*/ 209550 w 400050"/>
              <a:gd name="connsiteY3" fmla="*/ 692150 h 898525"/>
              <a:gd name="connsiteX4" fmla="*/ 66675 w 400050"/>
              <a:gd name="connsiteY4" fmla="*/ 850900 h 898525"/>
              <a:gd name="connsiteX5" fmla="*/ 0 w 400050"/>
              <a:gd name="connsiteY5" fmla="*/ 898525 h 898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050" h="898525">
                <a:moveTo>
                  <a:pt x="400050" y="0"/>
                </a:moveTo>
                <a:cubicBezTo>
                  <a:pt x="395816" y="69585"/>
                  <a:pt x="391583" y="139171"/>
                  <a:pt x="377825" y="219075"/>
                </a:cubicBezTo>
                <a:cubicBezTo>
                  <a:pt x="364067" y="298979"/>
                  <a:pt x="345546" y="400579"/>
                  <a:pt x="317500" y="479425"/>
                </a:cubicBezTo>
                <a:cubicBezTo>
                  <a:pt x="289454" y="558271"/>
                  <a:pt x="251354" y="630238"/>
                  <a:pt x="209550" y="692150"/>
                </a:cubicBezTo>
                <a:cubicBezTo>
                  <a:pt x="167746" y="754063"/>
                  <a:pt x="101600" y="816504"/>
                  <a:pt x="66675" y="850900"/>
                </a:cubicBezTo>
                <a:cubicBezTo>
                  <a:pt x="31750" y="885296"/>
                  <a:pt x="15875" y="891910"/>
                  <a:pt x="0" y="898525"/>
                </a:cubicBezTo>
              </a:path>
            </a:pathLst>
          </a:custGeom>
          <a:noFill/>
          <a:ln>
            <a:solidFill>
              <a:srgbClr val="FF7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任意多边形 76"/>
          <p:cNvSpPr/>
          <p:nvPr/>
        </p:nvSpPr>
        <p:spPr>
          <a:xfrm flipH="1">
            <a:off x="3151036" y="3331634"/>
            <a:ext cx="378346" cy="1014289"/>
          </a:xfrm>
          <a:custGeom>
            <a:avLst/>
            <a:gdLst>
              <a:gd name="connsiteX0" fmla="*/ 400050 w 400050"/>
              <a:gd name="connsiteY0" fmla="*/ 0 h 898525"/>
              <a:gd name="connsiteX1" fmla="*/ 377825 w 400050"/>
              <a:gd name="connsiteY1" fmla="*/ 219075 h 898525"/>
              <a:gd name="connsiteX2" fmla="*/ 317500 w 400050"/>
              <a:gd name="connsiteY2" fmla="*/ 479425 h 898525"/>
              <a:gd name="connsiteX3" fmla="*/ 209550 w 400050"/>
              <a:gd name="connsiteY3" fmla="*/ 692150 h 898525"/>
              <a:gd name="connsiteX4" fmla="*/ 66675 w 400050"/>
              <a:gd name="connsiteY4" fmla="*/ 850900 h 898525"/>
              <a:gd name="connsiteX5" fmla="*/ 0 w 400050"/>
              <a:gd name="connsiteY5" fmla="*/ 898525 h 898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050" h="898525">
                <a:moveTo>
                  <a:pt x="400050" y="0"/>
                </a:moveTo>
                <a:cubicBezTo>
                  <a:pt x="395816" y="69585"/>
                  <a:pt x="391583" y="139171"/>
                  <a:pt x="377825" y="219075"/>
                </a:cubicBezTo>
                <a:cubicBezTo>
                  <a:pt x="364067" y="298979"/>
                  <a:pt x="345546" y="400579"/>
                  <a:pt x="317500" y="479425"/>
                </a:cubicBezTo>
                <a:cubicBezTo>
                  <a:pt x="289454" y="558271"/>
                  <a:pt x="251354" y="630238"/>
                  <a:pt x="209550" y="692150"/>
                </a:cubicBezTo>
                <a:cubicBezTo>
                  <a:pt x="167746" y="754063"/>
                  <a:pt x="101600" y="816504"/>
                  <a:pt x="66675" y="850900"/>
                </a:cubicBezTo>
                <a:cubicBezTo>
                  <a:pt x="31750" y="885296"/>
                  <a:pt x="15875" y="891910"/>
                  <a:pt x="0" y="898525"/>
                </a:cubicBezTo>
              </a:path>
            </a:pathLst>
          </a:custGeom>
          <a:noFill/>
          <a:ln>
            <a:solidFill>
              <a:srgbClr val="FF7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任意多边形 77"/>
          <p:cNvSpPr/>
          <p:nvPr/>
        </p:nvSpPr>
        <p:spPr>
          <a:xfrm>
            <a:off x="2780242" y="3315759"/>
            <a:ext cx="365125" cy="1167450"/>
          </a:xfrm>
          <a:custGeom>
            <a:avLst/>
            <a:gdLst>
              <a:gd name="connsiteX0" fmla="*/ 400050 w 400050"/>
              <a:gd name="connsiteY0" fmla="*/ 0 h 898525"/>
              <a:gd name="connsiteX1" fmla="*/ 377825 w 400050"/>
              <a:gd name="connsiteY1" fmla="*/ 219075 h 898525"/>
              <a:gd name="connsiteX2" fmla="*/ 317500 w 400050"/>
              <a:gd name="connsiteY2" fmla="*/ 479425 h 898525"/>
              <a:gd name="connsiteX3" fmla="*/ 209550 w 400050"/>
              <a:gd name="connsiteY3" fmla="*/ 692150 h 898525"/>
              <a:gd name="connsiteX4" fmla="*/ 66675 w 400050"/>
              <a:gd name="connsiteY4" fmla="*/ 850900 h 898525"/>
              <a:gd name="connsiteX5" fmla="*/ 0 w 400050"/>
              <a:gd name="connsiteY5" fmla="*/ 898525 h 898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050" h="898525">
                <a:moveTo>
                  <a:pt x="400050" y="0"/>
                </a:moveTo>
                <a:cubicBezTo>
                  <a:pt x="395816" y="69585"/>
                  <a:pt x="391583" y="139171"/>
                  <a:pt x="377825" y="219075"/>
                </a:cubicBezTo>
                <a:cubicBezTo>
                  <a:pt x="364067" y="298979"/>
                  <a:pt x="345546" y="400579"/>
                  <a:pt x="317500" y="479425"/>
                </a:cubicBezTo>
                <a:cubicBezTo>
                  <a:pt x="289454" y="558271"/>
                  <a:pt x="251354" y="630238"/>
                  <a:pt x="209550" y="692150"/>
                </a:cubicBezTo>
                <a:cubicBezTo>
                  <a:pt x="167746" y="754063"/>
                  <a:pt x="101600" y="816504"/>
                  <a:pt x="66675" y="850900"/>
                </a:cubicBezTo>
                <a:cubicBezTo>
                  <a:pt x="31750" y="885296"/>
                  <a:pt x="15875" y="891910"/>
                  <a:pt x="0" y="898525"/>
                </a:cubicBezTo>
              </a:path>
            </a:pathLst>
          </a:custGeom>
          <a:noFill/>
          <a:ln>
            <a:solidFill>
              <a:srgbClr val="FF7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任意多边形 78"/>
          <p:cNvSpPr/>
          <p:nvPr/>
        </p:nvSpPr>
        <p:spPr>
          <a:xfrm>
            <a:off x="2745317" y="3331634"/>
            <a:ext cx="400050" cy="441163"/>
          </a:xfrm>
          <a:custGeom>
            <a:avLst/>
            <a:gdLst>
              <a:gd name="connsiteX0" fmla="*/ 400050 w 400050"/>
              <a:gd name="connsiteY0" fmla="*/ 0 h 898525"/>
              <a:gd name="connsiteX1" fmla="*/ 377825 w 400050"/>
              <a:gd name="connsiteY1" fmla="*/ 219075 h 898525"/>
              <a:gd name="connsiteX2" fmla="*/ 317500 w 400050"/>
              <a:gd name="connsiteY2" fmla="*/ 479425 h 898525"/>
              <a:gd name="connsiteX3" fmla="*/ 209550 w 400050"/>
              <a:gd name="connsiteY3" fmla="*/ 692150 h 898525"/>
              <a:gd name="connsiteX4" fmla="*/ 66675 w 400050"/>
              <a:gd name="connsiteY4" fmla="*/ 850900 h 898525"/>
              <a:gd name="connsiteX5" fmla="*/ 0 w 400050"/>
              <a:gd name="connsiteY5" fmla="*/ 898525 h 898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050" h="898525">
                <a:moveTo>
                  <a:pt x="400050" y="0"/>
                </a:moveTo>
                <a:cubicBezTo>
                  <a:pt x="395816" y="69585"/>
                  <a:pt x="391583" y="139171"/>
                  <a:pt x="377825" y="219075"/>
                </a:cubicBezTo>
                <a:cubicBezTo>
                  <a:pt x="364067" y="298979"/>
                  <a:pt x="345546" y="400579"/>
                  <a:pt x="317500" y="479425"/>
                </a:cubicBezTo>
                <a:cubicBezTo>
                  <a:pt x="289454" y="558271"/>
                  <a:pt x="251354" y="630238"/>
                  <a:pt x="209550" y="692150"/>
                </a:cubicBezTo>
                <a:cubicBezTo>
                  <a:pt x="167746" y="754063"/>
                  <a:pt x="101600" y="816504"/>
                  <a:pt x="66675" y="850900"/>
                </a:cubicBezTo>
                <a:cubicBezTo>
                  <a:pt x="31750" y="885296"/>
                  <a:pt x="15875" y="891910"/>
                  <a:pt x="0" y="898525"/>
                </a:cubicBezTo>
              </a:path>
            </a:pathLst>
          </a:custGeom>
          <a:noFill/>
          <a:ln>
            <a:solidFill>
              <a:srgbClr val="FF7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0" name="组合 79"/>
          <p:cNvGrpSpPr/>
          <p:nvPr/>
        </p:nvGrpSpPr>
        <p:grpSpPr>
          <a:xfrm>
            <a:off x="3089009" y="2855884"/>
            <a:ext cx="108000" cy="1660025"/>
            <a:chOff x="2851942" y="2686550"/>
            <a:chExt cx="108000" cy="1660025"/>
          </a:xfrm>
        </p:grpSpPr>
        <p:cxnSp>
          <p:nvCxnSpPr>
            <p:cNvPr id="81" name="直接连接符 80"/>
            <p:cNvCxnSpPr/>
            <p:nvPr/>
          </p:nvCxnSpPr>
          <p:spPr>
            <a:xfrm>
              <a:off x="2910525" y="2686550"/>
              <a:ext cx="0" cy="166002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任意多边形 81"/>
            <p:cNvSpPr/>
            <p:nvPr/>
          </p:nvSpPr>
          <p:spPr>
            <a:xfrm>
              <a:off x="2851942" y="3669506"/>
              <a:ext cx="108000" cy="108000"/>
            </a:xfrm>
            <a:custGeom>
              <a:avLst/>
              <a:gdLst>
                <a:gd name="connsiteX0" fmla="*/ 78581 w 147637"/>
                <a:gd name="connsiteY0" fmla="*/ 33338 h 130969"/>
                <a:gd name="connsiteX1" fmla="*/ 147637 w 147637"/>
                <a:gd name="connsiteY1" fmla="*/ 0 h 130969"/>
                <a:gd name="connsiteX2" fmla="*/ 78581 w 147637"/>
                <a:gd name="connsiteY2" fmla="*/ 130969 h 130969"/>
                <a:gd name="connsiteX3" fmla="*/ 0 w 147637"/>
                <a:gd name="connsiteY3" fmla="*/ 2382 h 130969"/>
                <a:gd name="connsiteX4" fmla="*/ 78581 w 147637"/>
                <a:gd name="connsiteY4" fmla="*/ 33338 h 130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637" h="130969">
                  <a:moveTo>
                    <a:pt x="78581" y="33338"/>
                  </a:moveTo>
                  <a:lnTo>
                    <a:pt x="147637" y="0"/>
                  </a:lnTo>
                  <a:lnTo>
                    <a:pt x="78581" y="130969"/>
                  </a:lnTo>
                  <a:lnTo>
                    <a:pt x="0" y="2382"/>
                  </a:lnTo>
                  <a:lnTo>
                    <a:pt x="78581" y="33338"/>
                  </a:ln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3" name="矩形 82"/>
          <p:cNvSpPr/>
          <p:nvPr/>
        </p:nvSpPr>
        <p:spPr>
          <a:xfrm>
            <a:off x="735364" y="112077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一、质谱仪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4" name="Text Box 8"/>
          <p:cNvSpPr txBox="1">
            <a:spLocks noChangeArrowheads="1"/>
          </p:cNvSpPr>
          <p:nvPr/>
        </p:nvSpPr>
        <p:spPr bwMode="auto">
          <a:xfrm>
            <a:off x="5459764" y="1253510"/>
            <a:ext cx="105990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7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1700" b="1" dirty="0">
                <a:latin typeface="楷体" panose="02010609060101010101" pitchFamily="49" charset="-122"/>
                <a:ea typeface="楷体" panose="02010609060101010101" pitchFamily="49" charset="-122"/>
              </a:rPr>
              <a:t>原理：</a:t>
            </a:r>
            <a:endParaRPr lang="zh-CN" altLang="en-US" sz="17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5" name="Text Box 7"/>
              <p:cNvSpPr txBox="1">
                <a:spLocks noChangeArrowheads="1"/>
              </p:cNvSpPr>
              <p:nvPr/>
            </p:nvSpPr>
            <p:spPr bwMode="auto">
              <a:xfrm>
                <a:off x="5456537" y="1773543"/>
                <a:ext cx="2553904" cy="3539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CN" altLang="en-US" sz="17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经加速电场获得</a:t>
                </a:r>
                <a:r>
                  <a:rPr lang="zh-CN" altLang="en-US" sz="17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速度</a:t>
                </a:r>
                <a14:m>
                  <m:oMath xmlns:m="http://schemas.openxmlformats.org/officeDocument/2006/math">
                    <m:r>
                      <a:rPr lang="en-US" altLang="zh-CN" sz="1700" b="0" i="1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𝑣</m:t>
                    </m:r>
                  </m:oMath>
                </a14:m>
                <a:r>
                  <a:rPr lang="zh-CN" altLang="en-US" sz="17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：</a:t>
                </a:r>
                <a:endParaRPr lang="en-US" altLang="zh-CN" sz="17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8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6537" y="1773543"/>
                <a:ext cx="2553904" cy="353943"/>
              </a:xfrm>
              <a:prstGeom prst="rect">
                <a:avLst/>
              </a:prstGeom>
              <a:blipFill rotWithShape="0">
                <a:blip r:embed="rId8"/>
                <a:stretch>
                  <a:fillRect l="-1432" t="-8621" b="-206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Text Box 11"/>
              <p:cNvSpPr txBox="1">
                <a:spLocks noChangeArrowheads="1"/>
              </p:cNvSpPr>
              <p:nvPr/>
            </p:nvSpPr>
            <p:spPr bwMode="auto">
              <a:xfrm>
                <a:off x="5456537" y="2455573"/>
                <a:ext cx="2863797" cy="3539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CN" altLang="en-US" sz="17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经速度选择器时</a:t>
                </a:r>
                <a:r>
                  <a:rPr lang="zh-CN" altLang="en-US" sz="17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速度</a:t>
                </a:r>
                <a:r>
                  <a:rPr lang="zh-CN" altLang="en-US" sz="17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700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bPr>
                      <m:e>
                        <m:r>
                          <a:rPr lang="en-US" altLang="zh-CN" sz="1700" b="0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𝑣</m:t>
                        </m:r>
                      </m:e>
                      <m:sub>
                        <m:r>
                          <a:rPr lang="en-US" altLang="zh-CN" sz="1700" b="0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0</m:t>
                        </m:r>
                      </m:sub>
                    </m:sSub>
                  </m:oMath>
                </a14:m>
                <a:r>
                  <a:rPr lang="zh-CN" altLang="en-US" sz="17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：</a:t>
                </a:r>
                <a:endParaRPr lang="en-US" altLang="zh-CN" sz="17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89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6537" y="2455573"/>
                <a:ext cx="2863797" cy="353943"/>
              </a:xfrm>
              <a:prstGeom prst="rect">
                <a:avLst/>
              </a:prstGeom>
              <a:blipFill rotWithShape="0">
                <a:blip r:embed="rId9"/>
                <a:stretch>
                  <a:fillRect l="-1277" t="-8621" b="-206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p:sp>
        <p:nvSpPr>
          <p:cNvPr id="92" name="Text Box 14"/>
          <p:cNvSpPr txBox="1">
            <a:spLocks noChangeArrowheads="1"/>
          </p:cNvSpPr>
          <p:nvPr/>
        </p:nvSpPr>
        <p:spPr bwMode="auto">
          <a:xfrm>
            <a:off x="5429353" y="3118295"/>
            <a:ext cx="1710725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1700" dirty="0">
                <a:latin typeface="楷体" panose="02010609060101010101" pitchFamily="49" charset="-122"/>
                <a:ea typeface="楷体" panose="02010609060101010101" pitchFamily="49" charset="-122"/>
              </a:rPr>
              <a:t>在偏转磁场</a:t>
            </a:r>
            <a:r>
              <a:rPr lang="zh-CN" altLang="en-US" sz="17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中：</a:t>
            </a:r>
            <a:endParaRPr lang="zh-CN" altLang="en-US" sz="17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6" name="Text Box 18"/>
          <p:cNvSpPr txBox="1">
            <a:spLocks noChangeArrowheads="1"/>
          </p:cNvSpPr>
          <p:nvPr/>
        </p:nvSpPr>
        <p:spPr bwMode="auto">
          <a:xfrm>
            <a:off x="5429354" y="4837499"/>
            <a:ext cx="105990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7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17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作用：</a:t>
            </a:r>
            <a:endParaRPr lang="zh-CN" altLang="en-US" sz="17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7" name="Text Box 19"/>
          <p:cNvSpPr txBox="1">
            <a:spLocks noChangeArrowheads="1"/>
          </p:cNvSpPr>
          <p:nvPr/>
        </p:nvSpPr>
        <p:spPr bwMode="auto">
          <a:xfrm>
            <a:off x="5429354" y="5257743"/>
            <a:ext cx="2582758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700" dirty="0">
                <a:latin typeface="楷体" panose="02010609060101010101" pitchFamily="49" charset="-122"/>
                <a:ea typeface="楷体" panose="02010609060101010101" pitchFamily="49" charset="-122"/>
              </a:rPr>
              <a:t>①</a:t>
            </a:r>
            <a:r>
              <a:rPr lang="zh-CN" altLang="en-US" sz="1700" dirty="0">
                <a:latin typeface="楷体" panose="02010609060101010101" pitchFamily="49" charset="-122"/>
                <a:ea typeface="楷体" panose="02010609060101010101" pitchFamily="49" charset="-122"/>
              </a:rPr>
              <a:t>可测粒子的质量及比荷</a:t>
            </a:r>
            <a:endParaRPr lang="zh-CN" altLang="en-US" sz="17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8" name="Text Box 20"/>
          <p:cNvSpPr txBox="1">
            <a:spLocks noChangeArrowheads="1"/>
          </p:cNvSpPr>
          <p:nvPr/>
        </p:nvSpPr>
        <p:spPr bwMode="auto">
          <a:xfrm>
            <a:off x="5429353" y="5698852"/>
            <a:ext cx="5705371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1700" dirty="0">
                <a:latin typeface="楷体" panose="02010609060101010101" pitchFamily="49" charset="-122"/>
                <a:ea typeface="楷体" panose="02010609060101010101" pitchFamily="49" charset="-122"/>
              </a:rPr>
              <a:t>②</a:t>
            </a:r>
            <a:r>
              <a:rPr lang="zh-CN" altLang="en-US" sz="1700" dirty="0">
                <a:latin typeface="楷体" panose="02010609060101010101" pitchFamily="49" charset="-122"/>
                <a:ea typeface="楷体" panose="02010609060101010101" pitchFamily="49" charset="-122"/>
              </a:rPr>
              <a:t>与已知粒子半径对比可发现未知的元素和</a:t>
            </a:r>
            <a:r>
              <a:rPr lang="zh-CN" altLang="en-US" sz="17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同位素</a:t>
            </a:r>
            <a:endParaRPr lang="zh-CN" altLang="en-US" sz="17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9" name="文本框 98"/>
              <p:cNvSpPr txBox="1"/>
              <p:nvPr/>
            </p:nvSpPr>
            <p:spPr>
              <a:xfrm>
                <a:off x="8333823" y="1614742"/>
                <a:ext cx="1181093" cy="489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𝑞𝑈</m:t>
                      </m:r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7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7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altLang="zh-CN" sz="17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7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altLang="zh-CN" sz="1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zh-CN" altLang="en-US" sz="1700"/>
              </a:p>
            </p:txBody>
          </p:sp>
        </mc:Choice>
        <mc:Fallback>
          <p:sp>
            <p:nvSpPr>
              <p:cNvPr id="99" name="文本框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3823" y="1614742"/>
                <a:ext cx="1181093" cy="48974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文本框 99"/>
              <p:cNvSpPr txBox="1"/>
              <p:nvPr/>
            </p:nvSpPr>
            <p:spPr>
              <a:xfrm>
                <a:off x="10045387" y="1464861"/>
                <a:ext cx="1018164" cy="7729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zh-CN" sz="17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altLang="zh-CN" sz="17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7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CN" sz="1700" b="0" i="1" smtClean="0">
                                  <a:latin typeface="Cambria Math" panose="02040503050406030204" pitchFamily="18" charset="0"/>
                                </a:rPr>
                                <m:t>𝑞𝑈</m:t>
                              </m:r>
                            </m:num>
                            <m:den>
                              <m:r>
                                <a:rPr lang="en-US" altLang="zh-CN" sz="17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zh-CN" altLang="en-US" sz="1700"/>
              </a:p>
            </p:txBody>
          </p:sp>
        </mc:Choice>
        <mc:Fallback>
          <p:sp>
            <p:nvSpPr>
              <p:cNvPr id="100" name="文本框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5387" y="1464861"/>
                <a:ext cx="1018164" cy="772969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文本框 100"/>
              <p:cNvSpPr txBox="1"/>
              <p:nvPr/>
            </p:nvSpPr>
            <p:spPr>
              <a:xfrm>
                <a:off x="8378939" y="2466962"/>
                <a:ext cx="1079270" cy="2616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𝑞𝐸</m:t>
                      </m:r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𝐵𝑞</m:t>
                      </m:r>
                      <m:sSub>
                        <m:sSubPr>
                          <m:ctrlPr>
                            <a:rPr lang="en-US" altLang="zh-CN" sz="17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sz="1700" b="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1700" b="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zh-CN" altLang="en-US" sz="1700" dirty="0"/>
              </a:p>
            </p:txBody>
          </p:sp>
        </mc:Choice>
        <mc:Fallback>
          <p:sp>
            <p:nvSpPr>
              <p:cNvPr id="101" name="文本框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8939" y="2466962"/>
                <a:ext cx="1079270" cy="261610"/>
              </a:xfrm>
              <a:prstGeom prst="rect">
                <a:avLst/>
              </a:prstGeom>
              <a:blipFill rotWithShape="0">
                <a:blip r:embed="rId12"/>
                <a:stretch>
                  <a:fillRect l="-6180" r="-1124" b="-302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文本框 101"/>
              <p:cNvSpPr txBox="1"/>
              <p:nvPr/>
            </p:nvSpPr>
            <p:spPr>
              <a:xfrm>
                <a:off x="9695547" y="2338456"/>
                <a:ext cx="699679" cy="4880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70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sz="1700" b="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1700" b="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0</m:t>
                          </m:r>
                        </m:sub>
                      </m:sSub>
                      <m:r>
                        <a:rPr lang="en-US" altLang="zh-CN" sz="17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f>
                        <m:fPr>
                          <m:ctrlPr>
                            <a:rPr lang="en-US" altLang="zh-CN" sz="170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fPr>
                        <m:num>
                          <m:r>
                            <a:rPr lang="en-US" altLang="zh-CN" sz="17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𝐸</m:t>
                          </m:r>
                        </m:num>
                        <m:den>
                          <m:r>
                            <a:rPr lang="en-US" altLang="zh-CN" sz="17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𝐵</m:t>
                          </m:r>
                        </m:den>
                      </m:f>
                    </m:oMath>
                  </m:oMathPara>
                </a14:m>
                <a:endParaRPr lang="zh-CN" altLang="en-US" sz="1700" dirty="0"/>
              </a:p>
            </p:txBody>
          </p:sp>
        </mc:Choice>
        <mc:Fallback>
          <p:sp>
            <p:nvSpPr>
              <p:cNvPr id="102" name="文本框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5547" y="2338456"/>
                <a:ext cx="699679" cy="488019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文本框 102"/>
              <p:cNvSpPr txBox="1"/>
              <p:nvPr/>
            </p:nvSpPr>
            <p:spPr>
              <a:xfrm>
                <a:off x="7345255" y="2979011"/>
                <a:ext cx="1363002" cy="5272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7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700" b="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CN" sz="17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1700" b="0" i="1" smtClean="0">
                          <a:latin typeface="Cambria Math" panose="02040503050406030204" pitchFamily="18" charset="0"/>
                        </a:rPr>
                        <m:t>𝑞</m:t>
                      </m:r>
                      <m:sSub>
                        <m:sSubPr>
                          <m:ctrlPr>
                            <a:rPr lang="en-US" altLang="zh-CN" sz="17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sz="1700" b="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1700" b="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0</m:t>
                          </m:r>
                        </m:sub>
                      </m:sSub>
                      <m:r>
                        <a:rPr lang="en-US" altLang="zh-CN" sz="17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r>
                        <a:rPr lang="en-US" altLang="zh-CN" sz="17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𝑚</m:t>
                      </m:r>
                      <m:f>
                        <m:fPr>
                          <m:ctrlPr>
                            <a:rPr lang="en-US" altLang="zh-CN" sz="170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altLang="zh-CN" sz="170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sSubSupPr>
                            <m:e>
                              <m:r>
                                <a:rPr lang="en-US" altLang="zh-CN" sz="17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altLang="zh-CN" sz="17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altLang="zh-CN" sz="17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altLang="zh-CN" sz="17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zh-CN" altLang="en-US" sz="1700" dirty="0"/>
              </a:p>
            </p:txBody>
          </p:sp>
        </mc:Choice>
        <mc:Fallback>
          <p:sp>
            <p:nvSpPr>
              <p:cNvPr id="103" name="文本框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5255" y="2979011"/>
                <a:ext cx="1363002" cy="52726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文本框 103"/>
              <p:cNvSpPr txBox="1"/>
              <p:nvPr/>
            </p:nvSpPr>
            <p:spPr>
              <a:xfrm>
                <a:off x="9205413" y="3001725"/>
                <a:ext cx="980268" cy="5341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700" b="0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𝑚</m:t>
                      </m:r>
                      <m:r>
                        <a:rPr lang="en-US" altLang="zh-CN" sz="17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f>
                        <m:fPr>
                          <m:ctrlPr>
                            <a:rPr lang="en-US" altLang="zh-CN" sz="170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17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700" b="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altLang="zh-CN" sz="1700" b="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zh-CN" sz="1700" b="0" i="1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altLang="zh-CN" sz="1700" b="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𝑟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CN" sz="17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1700" b="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altLang="zh-CN" sz="1700" b="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zh-CN" altLang="en-US" sz="1700" dirty="0"/>
              </a:p>
            </p:txBody>
          </p:sp>
        </mc:Choice>
        <mc:Fallback>
          <p:sp>
            <p:nvSpPr>
              <p:cNvPr id="104" name="文本框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413" y="3001725"/>
                <a:ext cx="980268" cy="534185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文本框 104"/>
              <p:cNvSpPr txBox="1"/>
              <p:nvPr/>
            </p:nvSpPr>
            <p:spPr>
              <a:xfrm>
                <a:off x="5850220" y="3749233"/>
                <a:ext cx="1289777" cy="700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fPr>
                        <m:num>
                          <m:r>
                            <a:rPr lang="en-US" altLang="zh-CN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n-US" altLang="zh-CN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𝒎</m:t>
                          </m:r>
                        </m:den>
                      </m:f>
                      <m:r>
                        <a:rPr lang="en-US" altLang="zh-C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en-US" altLang="zh-CN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b>
                              <m:r>
                                <a:rPr lang="en-US" altLang="zh-CN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altLang="zh-CN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zh-CN" alt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5" name="文本框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0220" y="3749233"/>
                <a:ext cx="1289777" cy="700000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p:sp>
        <p:nvSpPr>
          <p:cNvPr id="106" name="矩形 105"/>
          <p:cNvSpPr/>
          <p:nvPr/>
        </p:nvSpPr>
        <p:spPr>
          <a:xfrm>
            <a:off x="7583178" y="3651688"/>
            <a:ext cx="3941763" cy="828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17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由于粒子的荷质比不同，则做圆周运动的半径也不同，因此打到不同的位置。</a:t>
            </a:r>
            <a:endParaRPr lang="zh-CN" altLang="en-US" sz="1700" dirty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7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7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bldLvl="0" animBg="1"/>
      <p:bldP spid="76" grpId="0" bldLvl="0" animBg="1"/>
      <p:bldP spid="77" grpId="0" bldLvl="0" animBg="1"/>
      <p:bldP spid="78" grpId="0" bldLvl="0" animBg="1"/>
      <p:bldP spid="79" grpId="0" bldLvl="0" animBg="1"/>
      <p:bldP spid="84" grpId="0" bldLvl="0" animBg="1"/>
      <p:bldP spid="85" grpId="0" bldLvl="0" animBg="1"/>
      <p:bldP spid="89" grpId="0" bldLvl="0" animBg="1"/>
      <p:bldP spid="92" grpId="0" bldLvl="0" animBg="1"/>
      <p:bldP spid="96" grpId="0" bldLvl="0" animBg="1"/>
      <p:bldP spid="97" grpId="0" bldLvl="0" animBg="1"/>
      <p:bldP spid="98" grpId="0" bldLvl="0" animBg="1"/>
      <p:bldP spid="99" grpId="0" bldLvl="0" animBg="1"/>
      <p:bldP spid="100" grpId="0" bldLvl="0" animBg="1"/>
      <p:bldP spid="101" grpId="0" bldLvl="0" animBg="1"/>
      <p:bldP spid="102" grpId="0" bldLvl="0" animBg="1"/>
      <p:bldP spid="103" grpId="0" bldLvl="0" animBg="1"/>
      <p:bldP spid="104" grpId="0" bldLvl="0" animBg="1"/>
      <p:bldP spid="105" grpId="0" bldLvl="0" animBg="1"/>
      <p:bldP spid="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6907443" y="2021000"/>
            <a:ext cx="4722582" cy="3419352"/>
            <a:chOff x="6907443" y="2021000"/>
            <a:chExt cx="4722582" cy="3419352"/>
          </a:xfrm>
        </p:grpSpPr>
        <p:grpSp>
          <p:nvGrpSpPr>
            <p:cNvPr id="29" name="组合 28"/>
            <p:cNvGrpSpPr/>
            <p:nvPr/>
          </p:nvGrpSpPr>
          <p:grpSpPr>
            <a:xfrm>
              <a:off x="7972279" y="2229245"/>
              <a:ext cx="2544081" cy="180000"/>
              <a:chOff x="5241979" y="2058538"/>
              <a:chExt cx="2544081" cy="180000"/>
            </a:xfrm>
          </p:grpSpPr>
          <p:grpSp>
            <p:nvGrpSpPr>
              <p:cNvPr id="27" name="组合 26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44" name="直接连接符 4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直接连接符 4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组合 46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48" name="直接连接符 4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直接连接符 4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组合 49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51" name="直接连接符 50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接连接符 5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组合 53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55" name="直接连接符 54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接连接符 55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组合 56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58" name="直接连接符 5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接连接符 5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0" name="组合 59"/>
            <p:cNvGrpSpPr/>
            <p:nvPr/>
          </p:nvGrpSpPr>
          <p:grpSpPr>
            <a:xfrm>
              <a:off x="7972279" y="2771126"/>
              <a:ext cx="2544081" cy="180000"/>
              <a:chOff x="5241979" y="2058538"/>
              <a:chExt cx="2544081" cy="180000"/>
            </a:xfrm>
          </p:grpSpPr>
          <p:grpSp>
            <p:nvGrpSpPr>
              <p:cNvPr id="61" name="组合 60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74" name="直接连接符 7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直接连接符 7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组合 61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72" name="直接连接符 7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直接连接符 7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组合 62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70" name="直接连接符 6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直接连接符 7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" name="组合 63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68" name="直接连接符 6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直接连接符 6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组合 64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66" name="直接连接符 6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直接连接符 66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组合 75"/>
            <p:cNvGrpSpPr/>
            <p:nvPr/>
          </p:nvGrpSpPr>
          <p:grpSpPr>
            <a:xfrm>
              <a:off x="7972279" y="3337066"/>
              <a:ext cx="2544081" cy="180000"/>
              <a:chOff x="5241979" y="2058538"/>
              <a:chExt cx="2544081" cy="180000"/>
            </a:xfrm>
          </p:grpSpPr>
          <p:grpSp>
            <p:nvGrpSpPr>
              <p:cNvPr id="77" name="组合 76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90" name="直接连接符 8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直接连接符 9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组合 77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88" name="直接连接符 8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直接连接符 8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组合 78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86" name="直接连接符 8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直接连接符 86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组合 79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84" name="直接连接符 8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直接连接符 8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1" name="组合 80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82" name="直接连接符 8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直接连接符 8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2" name="组合 91"/>
            <p:cNvGrpSpPr/>
            <p:nvPr/>
          </p:nvGrpSpPr>
          <p:grpSpPr>
            <a:xfrm>
              <a:off x="7972279" y="4007169"/>
              <a:ext cx="2544081" cy="180000"/>
              <a:chOff x="5241979" y="2058538"/>
              <a:chExt cx="2544081" cy="180000"/>
            </a:xfrm>
          </p:grpSpPr>
          <p:grpSp>
            <p:nvGrpSpPr>
              <p:cNvPr id="93" name="组合 92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06" name="直接连接符 10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接连接符 106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组合 93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04" name="直接连接符 10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直接连接符 10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组合 94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02" name="直接连接符 10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接连接符 10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组合 95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00" name="直接连接符 9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接连接符 10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7" name="组合 96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98" name="直接连接符 9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接连接符 9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8" name="组合 107"/>
            <p:cNvGrpSpPr/>
            <p:nvPr/>
          </p:nvGrpSpPr>
          <p:grpSpPr>
            <a:xfrm>
              <a:off x="7972279" y="4549050"/>
              <a:ext cx="2544081" cy="180000"/>
              <a:chOff x="5241979" y="2058538"/>
              <a:chExt cx="2544081" cy="180000"/>
            </a:xfrm>
          </p:grpSpPr>
          <p:grpSp>
            <p:nvGrpSpPr>
              <p:cNvPr id="109" name="组合 108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22" name="直接连接符 12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接连接符 12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0" name="组合 109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20" name="直接连接符 11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接连接符 12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组合 110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18" name="直接连接符 11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接连接符 11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2" name="组合 111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16" name="直接连接符 11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接连接符 116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3" name="组合 112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14" name="直接连接符 11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接连接符 11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4" name="组合 123"/>
            <p:cNvGrpSpPr/>
            <p:nvPr/>
          </p:nvGrpSpPr>
          <p:grpSpPr>
            <a:xfrm>
              <a:off x="7972279" y="5114990"/>
              <a:ext cx="2544081" cy="180000"/>
              <a:chOff x="5241979" y="2058538"/>
              <a:chExt cx="2544081" cy="180000"/>
            </a:xfrm>
          </p:grpSpPr>
          <p:grpSp>
            <p:nvGrpSpPr>
              <p:cNvPr id="125" name="组合 124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40" name="直接连接符 13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直接连接符 14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6" name="组合 125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36" name="直接连接符 13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直接连接符 13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组合 126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34" name="直接连接符 13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直接连接符 13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组合 127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32" name="直接连接符 13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接连接符 13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组合 128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30" name="直接连接符 12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接连接符 13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" name="直接连接符 4"/>
            <p:cNvCxnSpPr/>
            <p:nvPr/>
          </p:nvCxnSpPr>
          <p:spPr>
            <a:xfrm>
              <a:off x="7918139" y="3711626"/>
              <a:ext cx="28575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7918139" y="3825926"/>
              <a:ext cx="28575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0556079" y="3536393"/>
              <a:ext cx="9704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dirty="0">
                  <a:latin typeface="楷体" panose="02010609060101010101" pitchFamily="49" charset="-122"/>
                  <a:ea typeface="楷体" panose="02010609060101010101" pitchFamily="49" charset="-122"/>
                </a:rPr>
                <a:t>接</a:t>
              </a:r>
              <a:r>
                <a:rPr lang="zh-CN" altLang="en-US" sz="1200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高频</a:t>
              </a:r>
              <a:endParaRPr lang="en-US" altLang="zh-CN" sz="1200" dirty="0" smtClean="0"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 algn="ctr"/>
              <a:r>
                <a:rPr lang="zh-CN" altLang="en-US" sz="1200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电源</a:t>
              </a:r>
              <a:endParaRPr lang="zh-CN" altLang="en-US" sz="1200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440619" y="3628727"/>
              <a:ext cx="5606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dirty="0">
                  <a:latin typeface="楷体" panose="02010609060101010101" pitchFamily="49" charset="-122"/>
                  <a:ea typeface="楷体" panose="02010609060101010101" pitchFamily="49" charset="-122"/>
                </a:rPr>
                <a:t>狭缝</a:t>
              </a:r>
              <a:endParaRPr lang="zh-CN" altLang="en-US" sz="1200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145" name="矩形 144"/>
            <p:cNvSpPr/>
            <p:nvPr/>
          </p:nvSpPr>
          <p:spPr>
            <a:xfrm>
              <a:off x="6907443" y="2021000"/>
              <a:ext cx="4722582" cy="3419352"/>
            </a:xfrm>
            <a:prstGeom prst="rect">
              <a:avLst/>
            </a:prstGeom>
            <a:noFill/>
            <a:ln w="19050">
              <a:solidFill>
                <a:srgbClr val="2CA1A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6" name="矩形标注 9"/>
            <p:cNvSpPr/>
            <p:nvPr/>
          </p:nvSpPr>
          <p:spPr>
            <a:xfrm>
              <a:off x="6907443" y="2021000"/>
              <a:ext cx="1032189" cy="501670"/>
            </a:xfrm>
            <a:custGeom>
              <a:avLst/>
              <a:gdLst>
                <a:gd name="connsiteX0" fmla="*/ 0 w 955989"/>
                <a:gd name="connsiteY0" fmla="*/ 0 h 444520"/>
                <a:gd name="connsiteX1" fmla="*/ 159332 w 955989"/>
                <a:gd name="connsiteY1" fmla="*/ 0 h 444520"/>
                <a:gd name="connsiteX2" fmla="*/ 159332 w 955989"/>
                <a:gd name="connsiteY2" fmla="*/ 0 h 444520"/>
                <a:gd name="connsiteX3" fmla="*/ 398329 w 955989"/>
                <a:gd name="connsiteY3" fmla="*/ 0 h 444520"/>
                <a:gd name="connsiteX4" fmla="*/ 955989 w 955989"/>
                <a:gd name="connsiteY4" fmla="*/ 0 h 444520"/>
                <a:gd name="connsiteX5" fmla="*/ 955989 w 955989"/>
                <a:gd name="connsiteY5" fmla="*/ 259303 h 444520"/>
                <a:gd name="connsiteX6" fmla="*/ 955989 w 955989"/>
                <a:gd name="connsiteY6" fmla="*/ 259303 h 444520"/>
                <a:gd name="connsiteX7" fmla="*/ 955989 w 955989"/>
                <a:gd name="connsiteY7" fmla="*/ 370433 h 444520"/>
                <a:gd name="connsiteX8" fmla="*/ 955989 w 955989"/>
                <a:gd name="connsiteY8" fmla="*/ 444520 h 444520"/>
                <a:gd name="connsiteX9" fmla="*/ 398329 w 955989"/>
                <a:gd name="connsiteY9" fmla="*/ 444520 h 444520"/>
                <a:gd name="connsiteX10" fmla="*/ 278833 w 955989"/>
                <a:gd name="connsiteY10" fmla="*/ 500085 h 444520"/>
                <a:gd name="connsiteX11" fmla="*/ 159332 w 955989"/>
                <a:gd name="connsiteY11" fmla="*/ 444520 h 444520"/>
                <a:gd name="connsiteX12" fmla="*/ 0 w 955989"/>
                <a:gd name="connsiteY12" fmla="*/ 444520 h 444520"/>
                <a:gd name="connsiteX13" fmla="*/ 0 w 955989"/>
                <a:gd name="connsiteY13" fmla="*/ 370433 h 444520"/>
                <a:gd name="connsiteX14" fmla="*/ 0 w 955989"/>
                <a:gd name="connsiteY14" fmla="*/ 259303 h 444520"/>
                <a:gd name="connsiteX15" fmla="*/ 0 w 955989"/>
                <a:gd name="connsiteY15" fmla="*/ 259303 h 444520"/>
                <a:gd name="connsiteX16" fmla="*/ 0 w 955989"/>
                <a:gd name="connsiteY16" fmla="*/ 0 h 444520"/>
                <a:gd name="connsiteX0-1" fmla="*/ 0 w 955989"/>
                <a:gd name="connsiteY0-2" fmla="*/ 0 h 444520"/>
                <a:gd name="connsiteX1-3" fmla="*/ 159332 w 955989"/>
                <a:gd name="connsiteY1-4" fmla="*/ 0 h 444520"/>
                <a:gd name="connsiteX2-5" fmla="*/ 159332 w 955989"/>
                <a:gd name="connsiteY2-6" fmla="*/ 0 h 444520"/>
                <a:gd name="connsiteX3-7" fmla="*/ 398329 w 955989"/>
                <a:gd name="connsiteY3-8" fmla="*/ 0 h 444520"/>
                <a:gd name="connsiteX4-9" fmla="*/ 955989 w 955989"/>
                <a:gd name="connsiteY4-10" fmla="*/ 0 h 444520"/>
                <a:gd name="connsiteX5-11" fmla="*/ 955989 w 955989"/>
                <a:gd name="connsiteY5-12" fmla="*/ 259303 h 444520"/>
                <a:gd name="connsiteX6-13" fmla="*/ 955989 w 955989"/>
                <a:gd name="connsiteY6-14" fmla="*/ 259303 h 444520"/>
                <a:gd name="connsiteX7-15" fmla="*/ 955989 w 955989"/>
                <a:gd name="connsiteY7-16" fmla="*/ 370433 h 444520"/>
                <a:gd name="connsiteX8-17" fmla="*/ 955989 w 955989"/>
                <a:gd name="connsiteY8-18" fmla="*/ 444520 h 444520"/>
                <a:gd name="connsiteX9-19" fmla="*/ 398329 w 955989"/>
                <a:gd name="connsiteY9-20" fmla="*/ 444520 h 444520"/>
                <a:gd name="connsiteX10-21" fmla="*/ 159332 w 955989"/>
                <a:gd name="connsiteY10-22" fmla="*/ 444520 h 444520"/>
                <a:gd name="connsiteX11-23" fmla="*/ 0 w 955989"/>
                <a:gd name="connsiteY11-24" fmla="*/ 444520 h 444520"/>
                <a:gd name="connsiteX12-25" fmla="*/ 0 w 955989"/>
                <a:gd name="connsiteY12-26" fmla="*/ 370433 h 444520"/>
                <a:gd name="connsiteX13-27" fmla="*/ 0 w 955989"/>
                <a:gd name="connsiteY13-28" fmla="*/ 259303 h 444520"/>
                <a:gd name="connsiteX14-29" fmla="*/ 0 w 955989"/>
                <a:gd name="connsiteY14-30" fmla="*/ 259303 h 444520"/>
                <a:gd name="connsiteX15-31" fmla="*/ 0 w 955989"/>
                <a:gd name="connsiteY15-32" fmla="*/ 0 h 444520"/>
                <a:gd name="connsiteX0-33" fmla="*/ 0 w 955989"/>
                <a:gd name="connsiteY0-34" fmla="*/ 0 h 444978"/>
                <a:gd name="connsiteX1-35" fmla="*/ 159332 w 955989"/>
                <a:gd name="connsiteY1-36" fmla="*/ 0 h 444978"/>
                <a:gd name="connsiteX2-37" fmla="*/ 159332 w 955989"/>
                <a:gd name="connsiteY2-38" fmla="*/ 0 h 444978"/>
                <a:gd name="connsiteX3-39" fmla="*/ 398329 w 955989"/>
                <a:gd name="connsiteY3-40" fmla="*/ 0 h 444978"/>
                <a:gd name="connsiteX4-41" fmla="*/ 955989 w 955989"/>
                <a:gd name="connsiteY4-42" fmla="*/ 0 h 444978"/>
                <a:gd name="connsiteX5-43" fmla="*/ 955989 w 955989"/>
                <a:gd name="connsiteY5-44" fmla="*/ 259303 h 444978"/>
                <a:gd name="connsiteX6-45" fmla="*/ 955989 w 955989"/>
                <a:gd name="connsiteY6-46" fmla="*/ 259303 h 444978"/>
                <a:gd name="connsiteX7-47" fmla="*/ 955989 w 955989"/>
                <a:gd name="connsiteY7-48" fmla="*/ 370433 h 444978"/>
                <a:gd name="connsiteX8-49" fmla="*/ 955989 w 955989"/>
                <a:gd name="connsiteY8-50" fmla="*/ 444520 h 444978"/>
                <a:gd name="connsiteX9-51" fmla="*/ 721137 w 955989"/>
                <a:gd name="connsiteY9-52" fmla="*/ 444520 h 444978"/>
                <a:gd name="connsiteX10-53" fmla="*/ 398329 w 955989"/>
                <a:gd name="connsiteY10-54" fmla="*/ 444520 h 444978"/>
                <a:gd name="connsiteX11-55" fmla="*/ 159332 w 955989"/>
                <a:gd name="connsiteY11-56" fmla="*/ 444520 h 444978"/>
                <a:gd name="connsiteX12-57" fmla="*/ 0 w 955989"/>
                <a:gd name="connsiteY12-58" fmla="*/ 444520 h 444978"/>
                <a:gd name="connsiteX13-59" fmla="*/ 0 w 955989"/>
                <a:gd name="connsiteY13-60" fmla="*/ 370433 h 444978"/>
                <a:gd name="connsiteX14-61" fmla="*/ 0 w 955989"/>
                <a:gd name="connsiteY14-62" fmla="*/ 259303 h 444978"/>
                <a:gd name="connsiteX15-63" fmla="*/ 0 w 955989"/>
                <a:gd name="connsiteY15-64" fmla="*/ 259303 h 444978"/>
                <a:gd name="connsiteX16-65" fmla="*/ 0 w 955989"/>
                <a:gd name="connsiteY16-66" fmla="*/ 0 h 444978"/>
                <a:gd name="connsiteX0-67" fmla="*/ 0 w 1032189"/>
                <a:gd name="connsiteY0-68" fmla="*/ 0 h 501670"/>
                <a:gd name="connsiteX1-69" fmla="*/ 159332 w 1032189"/>
                <a:gd name="connsiteY1-70" fmla="*/ 0 h 501670"/>
                <a:gd name="connsiteX2-71" fmla="*/ 159332 w 1032189"/>
                <a:gd name="connsiteY2-72" fmla="*/ 0 h 501670"/>
                <a:gd name="connsiteX3-73" fmla="*/ 398329 w 1032189"/>
                <a:gd name="connsiteY3-74" fmla="*/ 0 h 501670"/>
                <a:gd name="connsiteX4-75" fmla="*/ 955989 w 1032189"/>
                <a:gd name="connsiteY4-76" fmla="*/ 0 h 501670"/>
                <a:gd name="connsiteX5-77" fmla="*/ 955989 w 1032189"/>
                <a:gd name="connsiteY5-78" fmla="*/ 259303 h 501670"/>
                <a:gd name="connsiteX6-79" fmla="*/ 955989 w 1032189"/>
                <a:gd name="connsiteY6-80" fmla="*/ 259303 h 501670"/>
                <a:gd name="connsiteX7-81" fmla="*/ 955989 w 1032189"/>
                <a:gd name="connsiteY7-82" fmla="*/ 370433 h 501670"/>
                <a:gd name="connsiteX8-83" fmla="*/ 1032189 w 1032189"/>
                <a:gd name="connsiteY8-84" fmla="*/ 501670 h 501670"/>
                <a:gd name="connsiteX9-85" fmla="*/ 721137 w 1032189"/>
                <a:gd name="connsiteY9-86" fmla="*/ 444520 h 501670"/>
                <a:gd name="connsiteX10-87" fmla="*/ 398329 w 1032189"/>
                <a:gd name="connsiteY10-88" fmla="*/ 444520 h 501670"/>
                <a:gd name="connsiteX11-89" fmla="*/ 159332 w 1032189"/>
                <a:gd name="connsiteY11-90" fmla="*/ 444520 h 501670"/>
                <a:gd name="connsiteX12-91" fmla="*/ 0 w 1032189"/>
                <a:gd name="connsiteY12-92" fmla="*/ 444520 h 501670"/>
                <a:gd name="connsiteX13-93" fmla="*/ 0 w 1032189"/>
                <a:gd name="connsiteY13-94" fmla="*/ 370433 h 501670"/>
                <a:gd name="connsiteX14-95" fmla="*/ 0 w 1032189"/>
                <a:gd name="connsiteY14-96" fmla="*/ 259303 h 501670"/>
                <a:gd name="connsiteX15-97" fmla="*/ 0 w 1032189"/>
                <a:gd name="connsiteY15-98" fmla="*/ 259303 h 501670"/>
                <a:gd name="connsiteX16-99" fmla="*/ 0 w 1032189"/>
                <a:gd name="connsiteY16-100" fmla="*/ 0 h 501670"/>
                <a:gd name="connsiteX0-101" fmla="*/ 0 w 1032189"/>
                <a:gd name="connsiteY0-102" fmla="*/ 0 h 501670"/>
                <a:gd name="connsiteX1-103" fmla="*/ 159332 w 1032189"/>
                <a:gd name="connsiteY1-104" fmla="*/ 0 h 501670"/>
                <a:gd name="connsiteX2-105" fmla="*/ 159332 w 1032189"/>
                <a:gd name="connsiteY2-106" fmla="*/ 0 h 501670"/>
                <a:gd name="connsiteX3-107" fmla="*/ 398329 w 1032189"/>
                <a:gd name="connsiteY3-108" fmla="*/ 0 h 501670"/>
                <a:gd name="connsiteX4-109" fmla="*/ 955989 w 1032189"/>
                <a:gd name="connsiteY4-110" fmla="*/ 0 h 501670"/>
                <a:gd name="connsiteX5-111" fmla="*/ 955989 w 1032189"/>
                <a:gd name="connsiteY5-112" fmla="*/ 259303 h 501670"/>
                <a:gd name="connsiteX6-113" fmla="*/ 955989 w 1032189"/>
                <a:gd name="connsiteY6-114" fmla="*/ 259303 h 501670"/>
                <a:gd name="connsiteX7-115" fmla="*/ 955989 w 1032189"/>
                <a:gd name="connsiteY7-116" fmla="*/ 370433 h 501670"/>
                <a:gd name="connsiteX8-117" fmla="*/ 1032189 w 1032189"/>
                <a:gd name="connsiteY8-118" fmla="*/ 501670 h 501670"/>
                <a:gd name="connsiteX9-119" fmla="*/ 721137 w 1032189"/>
                <a:gd name="connsiteY9-120" fmla="*/ 444520 h 501670"/>
                <a:gd name="connsiteX10-121" fmla="*/ 398329 w 1032189"/>
                <a:gd name="connsiteY10-122" fmla="*/ 444520 h 501670"/>
                <a:gd name="connsiteX11-123" fmla="*/ 159332 w 1032189"/>
                <a:gd name="connsiteY11-124" fmla="*/ 444520 h 501670"/>
                <a:gd name="connsiteX12-125" fmla="*/ 0 w 1032189"/>
                <a:gd name="connsiteY12-126" fmla="*/ 444520 h 501670"/>
                <a:gd name="connsiteX13-127" fmla="*/ 0 w 1032189"/>
                <a:gd name="connsiteY13-128" fmla="*/ 370433 h 501670"/>
                <a:gd name="connsiteX14-129" fmla="*/ 0 w 1032189"/>
                <a:gd name="connsiteY14-130" fmla="*/ 259303 h 501670"/>
                <a:gd name="connsiteX15-131" fmla="*/ 0 w 1032189"/>
                <a:gd name="connsiteY15-132" fmla="*/ 259303 h 501670"/>
                <a:gd name="connsiteX16-133" fmla="*/ 0 w 1032189"/>
                <a:gd name="connsiteY16-134" fmla="*/ 0 h 501670"/>
                <a:gd name="connsiteX0-135" fmla="*/ 0 w 1032189"/>
                <a:gd name="connsiteY0-136" fmla="*/ 0 h 501670"/>
                <a:gd name="connsiteX1-137" fmla="*/ 159332 w 1032189"/>
                <a:gd name="connsiteY1-138" fmla="*/ 0 h 501670"/>
                <a:gd name="connsiteX2-139" fmla="*/ 159332 w 1032189"/>
                <a:gd name="connsiteY2-140" fmla="*/ 0 h 501670"/>
                <a:gd name="connsiteX3-141" fmla="*/ 398329 w 1032189"/>
                <a:gd name="connsiteY3-142" fmla="*/ 0 h 501670"/>
                <a:gd name="connsiteX4-143" fmla="*/ 955989 w 1032189"/>
                <a:gd name="connsiteY4-144" fmla="*/ 0 h 501670"/>
                <a:gd name="connsiteX5-145" fmla="*/ 955989 w 1032189"/>
                <a:gd name="connsiteY5-146" fmla="*/ 259303 h 501670"/>
                <a:gd name="connsiteX6-147" fmla="*/ 955989 w 1032189"/>
                <a:gd name="connsiteY6-148" fmla="*/ 259303 h 501670"/>
                <a:gd name="connsiteX7-149" fmla="*/ 955989 w 1032189"/>
                <a:gd name="connsiteY7-150" fmla="*/ 370433 h 501670"/>
                <a:gd name="connsiteX8-151" fmla="*/ 1032189 w 1032189"/>
                <a:gd name="connsiteY8-152" fmla="*/ 501670 h 501670"/>
                <a:gd name="connsiteX9-153" fmla="*/ 721137 w 1032189"/>
                <a:gd name="connsiteY9-154" fmla="*/ 444520 h 501670"/>
                <a:gd name="connsiteX10-155" fmla="*/ 398329 w 1032189"/>
                <a:gd name="connsiteY10-156" fmla="*/ 444520 h 501670"/>
                <a:gd name="connsiteX11-157" fmla="*/ 159332 w 1032189"/>
                <a:gd name="connsiteY11-158" fmla="*/ 444520 h 501670"/>
                <a:gd name="connsiteX12-159" fmla="*/ 0 w 1032189"/>
                <a:gd name="connsiteY12-160" fmla="*/ 444520 h 501670"/>
                <a:gd name="connsiteX13-161" fmla="*/ 0 w 1032189"/>
                <a:gd name="connsiteY13-162" fmla="*/ 370433 h 501670"/>
                <a:gd name="connsiteX14-163" fmla="*/ 0 w 1032189"/>
                <a:gd name="connsiteY14-164" fmla="*/ 259303 h 501670"/>
                <a:gd name="connsiteX15-165" fmla="*/ 0 w 1032189"/>
                <a:gd name="connsiteY15-166" fmla="*/ 259303 h 501670"/>
                <a:gd name="connsiteX16-167" fmla="*/ 0 w 1032189"/>
                <a:gd name="connsiteY16-168" fmla="*/ 0 h 501670"/>
                <a:gd name="connsiteX0-169" fmla="*/ 0 w 1032189"/>
                <a:gd name="connsiteY0-170" fmla="*/ 0 h 501670"/>
                <a:gd name="connsiteX1-171" fmla="*/ 159332 w 1032189"/>
                <a:gd name="connsiteY1-172" fmla="*/ 0 h 501670"/>
                <a:gd name="connsiteX2-173" fmla="*/ 159332 w 1032189"/>
                <a:gd name="connsiteY2-174" fmla="*/ 0 h 501670"/>
                <a:gd name="connsiteX3-175" fmla="*/ 398329 w 1032189"/>
                <a:gd name="connsiteY3-176" fmla="*/ 0 h 501670"/>
                <a:gd name="connsiteX4-177" fmla="*/ 955989 w 1032189"/>
                <a:gd name="connsiteY4-178" fmla="*/ 0 h 501670"/>
                <a:gd name="connsiteX5-179" fmla="*/ 955989 w 1032189"/>
                <a:gd name="connsiteY5-180" fmla="*/ 259303 h 501670"/>
                <a:gd name="connsiteX6-181" fmla="*/ 955989 w 1032189"/>
                <a:gd name="connsiteY6-182" fmla="*/ 259303 h 501670"/>
                <a:gd name="connsiteX7-183" fmla="*/ 955989 w 1032189"/>
                <a:gd name="connsiteY7-184" fmla="*/ 370433 h 501670"/>
                <a:gd name="connsiteX8-185" fmla="*/ 1032189 w 1032189"/>
                <a:gd name="connsiteY8-186" fmla="*/ 501670 h 501670"/>
                <a:gd name="connsiteX9-187" fmla="*/ 721137 w 1032189"/>
                <a:gd name="connsiteY9-188" fmla="*/ 444520 h 501670"/>
                <a:gd name="connsiteX10-189" fmla="*/ 398329 w 1032189"/>
                <a:gd name="connsiteY10-190" fmla="*/ 444520 h 501670"/>
                <a:gd name="connsiteX11-191" fmla="*/ 159332 w 1032189"/>
                <a:gd name="connsiteY11-192" fmla="*/ 444520 h 501670"/>
                <a:gd name="connsiteX12-193" fmla="*/ 0 w 1032189"/>
                <a:gd name="connsiteY12-194" fmla="*/ 444520 h 501670"/>
                <a:gd name="connsiteX13-195" fmla="*/ 0 w 1032189"/>
                <a:gd name="connsiteY13-196" fmla="*/ 370433 h 501670"/>
                <a:gd name="connsiteX14-197" fmla="*/ 0 w 1032189"/>
                <a:gd name="connsiteY14-198" fmla="*/ 259303 h 501670"/>
                <a:gd name="connsiteX15-199" fmla="*/ 0 w 1032189"/>
                <a:gd name="connsiteY15-200" fmla="*/ 259303 h 501670"/>
                <a:gd name="connsiteX16-201" fmla="*/ 0 w 1032189"/>
                <a:gd name="connsiteY16-202" fmla="*/ 0 h 50167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65" y="connsiteY16-66"/>
                </a:cxn>
              </a:cxnLst>
              <a:rect l="l" t="t" r="r" b="b"/>
              <a:pathLst>
                <a:path w="1032189" h="501670">
                  <a:moveTo>
                    <a:pt x="0" y="0"/>
                  </a:moveTo>
                  <a:lnTo>
                    <a:pt x="159332" y="0"/>
                  </a:lnTo>
                  <a:lnTo>
                    <a:pt x="159332" y="0"/>
                  </a:lnTo>
                  <a:lnTo>
                    <a:pt x="398329" y="0"/>
                  </a:lnTo>
                  <a:lnTo>
                    <a:pt x="955989" y="0"/>
                  </a:lnTo>
                  <a:lnTo>
                    <a:pt x="955989" y="259303"/>
                  </a:lnTo>
                  <a:lnTo>
                    <a:pt x="955989" y="259303"/>
                  </a:lnTo>
                  <a:lnTo>
                    <a:pt x="955989" y="370433"/>
                  </a:lnTo>
                  <a:cubicBezTo>
                    <a:pt x="981389" y="414179"/>
                    <a:pt x="994883" y="457924"/>
                    <a:pt x="1032189" y="501670"/>
                  </a:cubicBezTo>
                  <a:cubicBezTo>
                    <a:pt x="968193" y="476271"/>
                    <a:pt x="794658" y="446107"/>
                    <a:pt x="721137" y="444520"/>
                  </a:cubicBezTo>
                  <a:lnTo>
                    <a:pt x="398329" y="444520"/>
                  </a:lnTo>
                  <a:lnTo>
                    <a:pt x="159332" y="444520"/>
                  </a:lnTo>
                  <a:lnTo>
                    <a:pt x="0" y="444520"/>
                  </a:lnTo>
                  <a:lnTo>
                    <a:pt x="0" y="370433"/>
                  </a:lnTo>
                  <a:lnTo>
                    <a:pt x="0" y="259303"/>
                  </a:lnTo>
                  <a:lnTo>
                    <a:pt x="0" y="2593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A1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7" name="矩形 146"/>
            <p:cNvSpPr/>
            <p:nvPr/>
          </p:nvSpPr>
          <p:spPr>
            <a:xfrm>
              <a:off x="6937087" y="2058088"/>
              <a:ext cx="8771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zh-CN" altLang="en-US" b="1" dirty="0" smtClean="0">
                  <a:solidFill>
                    <a:prstClr val="white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原理图</a:t>
              </a:r>
              <a:endParaRPr lang="zh-CN" altLang="en-US" b="1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885213" y="2135007"/>
            <a:ext cx="3933327" cy="3392970"/>
            <a:chOff x="438763" y="2063420"/>
            <a:chExt cx="3933327" cy="3392970"/>
          </a:xfrm>
        </p:grpSpPr>
        <p:pic>
          <p:nvPicPr>
            <p:cNvPr id="1026" name="Picture 2" descr="http://wenda.chinabaike.com/uploads/allimg/131024/0043364542-0.jpg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22" y="2089194"/>
              <a:ext cx="3879968" cy="33671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矩形 51"/>
            <p:cNvSpPr/>
            <p:nvPr/>
          </p:nvSpPr>
          <p:spPr>
            <a:xfrm>
              <a:off x="448090" y="2063420"/>
              <a:ext cx="3924000" cy="3384000"/>
            </a:xfrm>
            <a:prstGeom prst="rect">
              <a:avLst/>
            </a:prstGeom>
            <a:noFill/>
            <a:ln w="19050">
              <a:solidFill>
                <a:srgbClr val="2CA1A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7" name="矩形标注 9"/>
            <p:cNvSpPr/>
            <p:nvPr/>
          </p:nvSpPr>
          <p:spPr>
            <a:xfrm>
              <a:off x="438763" y="2063420"/>
              <a:ext cx="1032189" cy="501670"/>
            </a:xfrm>
            <a:custGeom>
              <a:avLst/>
              <a:gdLst>
                <a:gd name="connsiteX0" fmla="*/ 0 w 955989"/>
                <a:gd name="connsiteY0" fmla="*/ 0 h 444520"/>
                <a:gd name="connsiteX1" fmla="*/ 159332 w 955989"/>
                <a:gd name="connsiteY1" fmla="*/ 0 h 444520"/>
                <a:gd name="connsiteX2" fmla="*/ 159332 w 955989"/>
                <a:gd name="connsiteY2" fmla="*/ 0 h 444520"/>
                <a:gd name="connsiteX3" fmla="*/ 398329 w 955989"/>
                <a:gd name="connsiteY3" fmla="*/ 0 h 444520"/>
                <a:gd name="connsiteX4" fmla="*/ 955989 w 955989"/>
                <a:gd name="connsiteY4" fmla="*/ 0 h 444520"/>
                <a:gd name="connsiteX5" fmla="*/ 955989 w 955989"/>
                <a:gd name="connsiteY5" fmla="*/ 259303 h 444520"/>
                <a:gd name="connsiteX6" fmla="*/ 955989 w 955989"/>
                <a:gd name="connsiteY6" fmla="*/ 259303 h 444520"/>
                <a:gd name="connsiteX7" fmla="*/ 955989 w 955989"/>
                <a:gd name="connsiteY7" fmla="*/ 370433 h 444520"/>
                <a:gd name="connsiteX8" fmla="*/ 955989 w 955989"/>
                <a:gd name="connsiteY8" fmla="*/ 444520 h 444520"/>
                <a:gd name="connsiteX9" fmla="*/ 398329 w 955989"/>
                <a:gd name="connsiteY9" fmla="*/ 444520 h 444520"/>
                <a:gd name="connsiteX10" fmla="*/ 278833 w 955989"/>
                <a:gd name="connsiteY10" fmla="*/ 500085 h 444520"/>
                <a:gd name="connsiteX11" fmla="*/ 159332 w 955989"/>
                <a:gd name="connsiteY11" fmla="*/ 444520 h 444520"/>
                <a:gd name="connsiteX12" fmla="*/ 0 w 955989"/>
                <a:gd name="connsiteY12" fmla="*/ 444520 h 444520"/>
                <a:gd name="connsiteX13" fmla="*/ 0 w 955989"/>
                <a:gd name="connsiteY13" fmla="*/ 370433 h 444520"/>
                <a:gd name="connsiteX14" fmla="*/ 0 w 955989"/>
                <a:gd name="connsiteY14" fmla="*/ 259303 h 444520"/>
                <a:gd name="connsiteX15" fmla="*/ 0 w 955989"/>
                <a:gd name="connsiteY15" fmla="*/ 259303 h 444520"/>
                <a:gd name="connsiteX16" fmla="*/ 0 w 955989"/>
                <a:gd name="connsiteY16" fmla="*/ 0 h 444520"/>
                <a:gd name="connsiteX0-1" fmla="*/ 0 w 955989"/>
                <a:gd name="connsiteY0-2" fmla="*/ 0 h 444520"/>
                <a:gd name="connsiteX1-3" fmla="*/ 159332 w 955989"/>
                <a:gd name="connsiteY1-4" fmla="*/ 0 h 444520"/>
                <a:gd name="connsiteX2-5" fmla="*/ 159332 w 955989"/>
                <a:gd name="connsiteY2-6" fmla="*/ 0 h 444520"/>
                <a:gd name="connsiteX3-7" fmla="*/ 398329 w 955989"/>
                <a:gd name="connsiteY3-8" fmla="*/ 0 h 444520"/>
                <a:gd name="connsiteX4-9" fmla="*/ 955989 w 955989"/>
                <a:gd name="connsiteY4-10" fmla="*/ 0 h 444520"/>
                <a:gd name="connsiteX5-11" fmla="*/ 955989 w 955989"/>
                <a:gd name="connsiteY5-12" fmla="*/ 259303 h 444520"/>
                <a:gd name="connsiteX6-13" fmla="*/ 955989 w 955989"/>
                <a:gd name="connsiteY6-14" fmla="*/ 259303 h 444520"/>
                <a:gd name="connsiteX7-15" fmla="*/ 955989 w 955989"/>
                <a:gd name="connsiteY7-16" fmla="*/ 370433 h 444520"/>
                <a:gd name="connsiteX8-17" fmla="*/ 955989 w 955989"/>
                <a:gd name="connsiteY8-18" fmla="*/ 444520 h 444520"/>
                <a:gd name="connsiteX9-19" fmla="*/ 398329 w 955989"/>
                <a:gd name="connsiteY9-20" fmla="*/ 444520 h 444520"/>
                <a:gd name="connsiteX10-21" fmla="*/ 159332 w 955989"/>
                <a:gd name="connsiteY10-22" fmla="*/ 444520 h 444520"/>
                <a:gd name="connsiteX11-23" fmla="*/ 0 w 955989"/>
                <a:gd name="connsiteY11-24" fmla="*/ 444520 h 444520"/>
                <a:gd name="connsiteX12-25" fmla="*/ 0 w 955989"/>
                <a:gd name="connsiteY12-26" fmla="*/ 370433 h 444520"/>
                <a:gd name="connsiteX13-27" fmla="*/ 0 w 955989"/>
                <a:gd name="connsiteY13-28" fmla="*/ 259303 h 444520"/>
                <a:gd name="connsiteX14-29" fmla="*/ 0 w 955989"/>
                <a:gd name="connsiteY14-30" fmla="*/ 259303 h 444520"/>
                <a:gd name="connsiteX15-31" fmla="*/ 0 w 955989"/>
                <a:gd name="connsiteY15-32" fmla="*/ 0 h 444520"/>
                <a:gd name="connsiteX0-33" fmla="*/ 0 w 955989"/>
                <a:gd name="connsiteY0-34" fmla="*/ 0 h 444978"/>
                <a:gd name="connsiteX1-35" fmla="*/ 159332 w 955989"/>
                <a:gd name="connsiteY1-36" fmla="*/ 0 h 444978"/>
                <a:gd name="connsiteX2-37" fmla="*/ 159332 w 955989"/>
                <a:gd name="connsiteY2-38" fmla="*/ 0 h 444978"/>
                <a:gd name="connsiteX3-39" fmla="*/ 398329 w 955989"/>
                <a:gd name="connsiteY3-40" fmla="*/ 0 h 444978"/>
                <a:gd name="connsiteX4-41" fmla="*/ 955989 w 955989"/>
                <a:gd name="connsiteY4-42" fmla="*/ 0 h 444978"/>
                <a:gd name="connsiteX5-43" fmla="*/ 955989 w 955989"/>
                <a:gd name="connsiteY5-44" fmla="*/ 259303 h 444978"/>
                <a:gd name="connsiteX6-45" fmla="*/ 955989 w 955989"/>
                <a:gd name="connsiteY6-46" fmla="*/ 259303 h 444978"/>
                <a:gd name="connsiteX7-47" fmla="*/ 955989 w 955989"/>
                <a:gd name="connsiteY7-48" fmla="*/ 370433 h 444978"/>
                <a:gd name="connsiteX8-49" fmla="*/ 955989 w 955989"/>
                <a:gd name="connsiteY8-50" fmla="*/ 444520 h 444978"/>
                <a:gd name="connsiteX9-51" fmla="*/ 721137 w 955989"/>
                <a:gd name="connsiteY9-52" fmla="*/ 444520 h 444978"/>
                <a:gd name="connsiteX10-53" fmla="*/ 398329 w 955989"/>
                <a:gd name="connsiteY10-54" fmla="*/ 444520 h 444978"/>
                <a:gd name="connsiteX11-55" fmla="*/ 159332 w 955989"/>
                <a:gd name="connsiteY11-56" fmla="*/ 444520 h 444978"/>
                <a:gd name="connsiteX12-57" fmla="*/ 0 w 955989"/>
                <a:gd name="connsiteY12-58" fmla="*/ 444520 h 444978"/>
                <a:gd name="connsiteX13-59" fmla="*/ 0 w 955989"/>
                <a:gd name="connsiteY13-60" fmla="*/ 370433 h 444978"/>
                <a:gd name="connsiteX14-61" fmla="*/ 0 w 955989"/>
                <a:gd name="connsiteY14-62" fmla="*/ 259303 h 444978"/>
                <a:gd name="connsiteX15-63" fmla="*/ 0 w 955989"/>
                <a:gd name="connsiteY15-64" fmla="*/ 259303 h 444978"/>
                <a:gd name="connsiteX16-65" fmla="*/ 0 w 955989"/>
                <a:gd name="connsiteY16-66" fmla="*/ 0 h 444978"/>
                <a:gd name="connsiteX0-67" fmla="*/ 0 w 1032189"/>
                <a:gd name="connsiteY0-68" fmla="*/ 0 h 501670"/>
                <a:gd name="connsiteX1-69" fmla="*/ 159332 w 1032189"/>
                <a:gd name="connsiteY1-70" fmla="*/ 0 h 501670"/>
                <a:gd name="connsiteX2-71" fmla="*/ 159332 w 1032189"/>
                <a:gd name="connsiteY2-72" fmla="*/ 0 h 501670"/>
                <a:gd name="connsiteX3-73" fmla="*/ 398329 w 1032189"/>
                <a:gd name="connsiteY3-74" fmla="*/ 0 h 501670"/>
                <a:gd name="connsiteX4-75" fmla="*/ 955989 w 1032189"/>
                <a:gd name="connsiteY4-76" fmla="*/ 0 h 501670"/>
                <a:gd name="connsiteX5-77" fmla="*/ 955989 w 1032189"/>
                <a:gd name="connsiteY5-78" fmla="*/ 259303 h 501670"/>
                <a:gd name="connsiteX6-79" fmla="*/ 955989 w 1032189"/>
                <a:gd name="connsiteY6-80" fmla="*/ 259303 h 501670"/>
                <a:gd name="connsiteX7-81" fmla="*/ 955989 w 1032189"/>
                <a:gd name="connsiteY7-82" fmla="*/ 370433 h 501670"/>
                <a:gd name="connsiteX8-83" fmla="*/ 1032189 w 1032189"/>
                <a:gd name="connsiteY8-84" fmla="*/ 501670 h 501670"/>
                <a:gd name="connsiteX9-85" fmla="*/ 721137 w 1032189"/>
                <a:gd name="connsiteY9-86" fmla="*/ 444520 h 501670"/>
                <a:gd name="connsiteX10-87" fmla="*/ 398329 w 1032189"/>
                <a:gd name="connsiteY10-88" fmla="*/ 444520 h 501670"/>
                <a:gd name="connsiteX11-89" fmla="*/ 159332 w 1032189"/>
                <a:gd name="connsiteY11-90" fmla="*/ 444520 h 501670"/>
                <a:gd name="connsiteX12-91" fmla="*/ 0 w 1032189"/>
                <a:gd name="connsiteY12-92" fmla="*/ 444520 h 501670"/>
                <a:gd name="connsiteX13-93" fmla="*/ 0 w 1032189"/>
                <a:gd name="connsiteY13-94" fmla="*/ 370433 h 501670"/>
                <a:gd name="connsiteX14-95" fmla="*/ 0 w 1032189"/>
                <a:gd name="connsiteY14-96" fmla="*/ 259303 h 501670"/>
                <a:gd name="connsiteX15-97" fmla="*/ 0 w 1032189"/>
                <a:gd name="connsiteY15-98" fmla="*/ 259303 h 501670"/>
                <a:gd name="connsiteX16-99" fmla="*/ 0 w 1032189"/>
                <a:gd name="connsiteY16-100" fmla="*/ 0 h 501670"/>
                <a:gd name="connsiteX0-101" fmla="*/ 0 w 1032189"/>
                <a:gd name="connsiteY0-102" fmla="*/ 0 h 501670"/>
                <a:gd name="connsiteX1-103" fmla="*/ 159332 w 1032189"/>
                <a:gd name="connsiteY1-104" fmla="*/ 0 h 501670"/>
                <a:gd name="connsiteX2-105" fmla="*/ 159332 w 1032189"/>
                <a:gd name="connsiteY2-106" fmla="*/ 0 h 501670"/>
                <a:gd name="connsiteX3-107" fmla="*/ 398329 w 1032189"/>
                <a:gd name="connsiteY3-108" fmla="*/ 0 h 501670"/>
                <a:gd name="connsiteX4-109" fmla="*/ 955989 w 1032189"/>
                <a:gd name="connsiteY4-110" fmla="*/ 0 h 501670"/>
                <a:gd name="connsiteX5-111" fmla="*/ 955989 w 1032189"/>
                <a:gd name="connsiteY5-112" fmla="*/ 259303 h 501670"/>
                <a:gd name="connsiteX6-113" fmla="*/ 955989 w 1032189"/>
                <a:gd name="connsiteY6-114" fmla="*/ 259303 h 501670"/>
                <a:gd name="connsiteX7-115" fmla="*/ 955989 w 1032189"/>
                <a:gd name="connsiteY7-116" fmla="*/ 370433 h 501670"/>
                <a:gd name="connsiteX8-117" fmla="*/ 1032189 w 1032189"/>
                <a:gd name="connsiteY8-118" fmla="*/ 501670 h 501670"/>
                <a:gd name="connsiteX9-119" fmla="*/ 721137 w 1032189"/>
                <a:gd name="connsiteY9-120" fmla="*/ 444520 h 501670"/>
                <a:gd name="connsiteX10-121" fmla="*/ 398329 w 1032189"/>
                <a:gd name="connsiteY10-122" fmla="*/ 444520 h 501670"/>
                <a:gd name="connsiteX11-123" fmla="*/ 159332 w 1032189"/>
                <a:gd name="connsiteY11-124" fmla="*/ 444520 h 501670"/>
                <a:gd name="connsiteX12-125" fmla="*/ 0 w 1032189"/>
                <a:gd name="connsiteY12-126" fmla="*/ 444520 h 501670"/>
                <a:gd name="connsiteX13-127" fmla="*/ 0 w 1032189"/>
                <a:gd name="connsiteY13-128" fmla="*/ 370433 h 501670"/>
                <a:gd name="connsiteX14-129" fmla="*/ 0 w 1032189"/>
                <a:gd name="connsiteY14-130" fmla="*/ 259303 h 501670"/>
                <a:gd name="connsiteX15-131" fmla="*/ 0 w 1032189"/>
                <a:gd name="connsiteY15-132" fmla="*/ 259303 h 501670"/>
                <a:gd name="connsiteX16-133" fmla="*/ 0 w 1032189"/>
                <a:gd name="connsiteY16-134" fmla="*/ 0 h 501670"/>
                <a:gd name="connsiteX0-135" fmla="*/ 0 w 1032189"/>
                <a:gd name="connsiteY0-136" fmla="*/ 0 h 501670"/>
                <a:gd name="connsiteX1-137" fmla="*/ 159332 w 1032189"/>
                <a:gd name="connsiteY1-138" fmla="*/ 0 h 501670"/>
                <a:gd name="connsiteX2-139" fmla="*/ 159332 w 1032189"/>
                <a:gd name="connsiteY2-140" fmla="*/ 0 h 501670"/>
                <a:gd name="connsiteX3-141" fmla="*/ 398329 w 1032189"/>
                <a:gd name="connsiteY3-142" fmla="*/ 0 h 501670"/>
                <a:gd name="connsiteX4-143" fmla="*/ 955989 w 1032189"/>
                <a:gd name="connsiteY4-144" fmla="*/ 0 h 501670"/>
                <a:gd name="connsiteX5-145" fmla="*/ 955989 w 1032189"/>
                <a:gd name="connsiteY5-146" fmla="*/ 259303 h 501670"/>
                <a:gd name="connsiteX6-147" fmla="*/ 955989 w 1032189"/>
                <a:gd name="connsiteY6-148" fmla="*/ 259303 h 501670"/>
                <a:gd name="connsiteX7-149" fmla="*/ 955989 w 1032189"/>
                <a:gd name="connsiteY7-150" fmla="*/ 370433 h 501670"/>
                <a:gd name="connsiteX8-151" fmla="*/ 1032189 w 1032189"/>
                <a:gd name="connsiteY8-152" fmla="*/ 501670 h 501670"/>
                <a:gd name="connsiteX9-153" fmla="*/ 721137 w 1032189"/>
                <a:gd name="connsiteY9-154" fmla="*/ 444520 h 501670"/>
                <a:gd name="connsiteX10-155" fmla="*/ 398329 w 1032189"/>
                <a:gd name="connsiteY10-156" fmla="*/ 444520 h 501670"/>
                <a:gd name="connsiteX11-157" fmla="*/ 159332 w 1032189"/>
                <a:gd name="connsiteY11-158" fmla="*/ 444520 h 501670"/>
                <a:gd name="connsiteX12-159" fmla="*/ 0 w 1032189"/>
                <a:gd name="connsiteY12-160" fmla="*/ 444520 h 501670"/>
                <a:gd name="connsiteX13-161" fmla="*/ 0 w 1032189"/>
                <a:gd name="connsiteY13-162" fmla="*/ 370433 h 501670"/>
                <a:gd name="connsiteX14-163" fmla="*/ 0 w 1032189"/>
                <a:gd name="connsiteY14-164" fmla="*/ 259303 h 501670"/>
                <a:gd name="connsiteX15-165" fmla="*/ 0 w 1032189"/>
                <a:gd name="connsiteY15-166" fmla="*/ 259303 h 501670"/>
                <a:gd name="connsiteX16-167" fmla="*/ 0 w 1032189"/>
                <a:gd name="connsiteY16-168" fmla="*/ 0 h 501670"/>
                <a:gd name="connsiteX0-169" fmla="*/ 0 w 1032189"/>
                <a:gd name="connsiteY0-170" fmla="*/ 0 h 501670"/>
                <a:gd name="connsiteX1-171" fmla="*/ 159332 w 1032189"/>
                <a:gd name="connsiteY1-172" fmla="*/ 0 h 501670"/>
                <a:gd name="connsiteX2-173" fmla="*/ 159332 w 1032189"/>
                <a:gd name="connsiteY2-174" fmla="*/ 0 h 501670"/>
                <a:gd name="connsiteX3-175" fmla="*/ 398329 w 1032189"/>
                <a:gd name="connsiteY3-176" fmla="*/ 0 h 501670"/>
                <a:gd name="connsiteX4-177" fmla="*/ 955989 w 1032189"/>
                <a:gd name="connsiteY4-178" fmla="*/ 0 h 501670"/>
                <a:gd name="connsiteX5-179" fmla="*/ 955989 w 1032189"/>
                <a:gd name="connsiteY5-180" fmla="*/ 259303 h 501670"/>
                <a:gd name="connsiteX6-181" fmla="*/ 955989 w 1032189"/>
                <a:gd name="connsiteY6-182" fmla="*/ 259303 h 501670"/>
                <a:gd name="connsiteX7-183" fmla="*/ 955989 w 1032189"/>
                <a:gd name="connsiteY7-184" fmla="*/ 370433 h 501670"/>
                <a:gd name="connsiteX8-185" fmla="*/ 1032189 w 1032189"/>
                <a:gd name="connsiteY8-186" fmla="*/ 501670 h 501670"/>
                <a:gd name="connsiteX9-187" fmla="*/ 721137 w 1032189"/>
                <a:gd name="connsiteY9-188" fmla="*/ 444520 h 501670"/>
                <a:gd name="connsiteX10-189" fmla="*/ 398329 w 1032189"/>
                <a:gd name="connsiteY10-190" fmla="*/ 444520 h 501670"/>
                <a:gd name="connsiteX11-191" fmla="*/ 159332 w 1032189"/>
                <a:gd name="connsiteY11-192" fmla="*/ 444520 h 501670"/>
                <a:gd name="connsiteX12-193" fmla="*/ 0 w 1032189"/>
                <a:gd name="connsiteY12-194" fmla="*/ 444520 h 501670"/>
                <a:gd name="connsiteX13-195" fmla="*/ 0 w 1032189"/>
                <a:gd name="connsiteY13-196" fmla="*/ 370433 h 501670"/>
                <a:gd name="connsiteX14-197" fmla="*/ 0 w 1032189"/>
                <a:gd name="connsiteY14-198" fmla="*/ 259303 h 501670"/>
                <a:gd name="connsiteX15-199" fmla="*/ 0 w 1032189"/>
                <a:gd name="connsiteY15-200" fmla="*/ 259303 h 501670"/>
                <a:gd name="connsiteX16-201" fmla="*/ 0 w 1032189"/>
                <a:gd name="connsiteY16-202" fmla="*/ 0 h 50167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65" y="connsiteY16-66"/>
                </a:cxn>
              </a:cxnLst>
              <a:rect l="l" t="t" r="r" b="b"/>
              <a:pathLst>
                <a:path w="1032189" h="501670">
                  <a:moveTo>
                    <a:pt x="0" y="0"/>
                  </a:moveTo>
                  <a:lnTo>
                    <a:pt x="159332" y="0"/>
                  </a:lnTo>
                  <a:lnTo>
                    <a:pt x="159332" y="0"/>
                  </a:lnTo>
                  <a:lnTo>
                    <a:pt x="398329" y="0"/>
                  </a:lnTo>
                  <a:lnTo>
                    <a:pt x="955989" y="0"/>
                  </a:lnTo>
                  <a:lnTo>
                    <a:pt x="955989" y="259303"/>
                  </a:lnTo>
                  <a:lnTo>
                    <a:pt x="955989" y="259303"/>
                  </a:lnTo>
                  <a:lnTo>
                    <a:pt x="955989" y="370433"/>
                  </a:lnTo>
                  <a:cubicBezTo>
                    <a:pt x="981389" y="414179"/>
                    <a:pt x="994883" y="457924"/>
                    <a:pt x="1032189" y="501670"/>
                  </a:cubicBezTo>
                  <a:cubicBezTo>
                    <a:pt x="968193" y="476271"/>
                    <a:pt x="794658" y="446107"/>
                    <a:pt x="721137" y="444520"/>
                  </a:cubicBezTo>
                  <a:lnTo>
                    <a:pt x="398329" y="444520"/>
                  </a:lnTo>
                  <a:lnTo>
                    <a:pt x="159332" y="444520"/>
                  </a:lnTo>
                  <a:lnTo>
                    <a:pt x="0" y="444520"/>
                  </a:lnTo>
                  <a:lnTo>
                    <a:pt x="0" y="370433"/>
                  </a:lnTo>
                  <a:lnTo>
                    <a:pt x="0" y="259303"/>
                  </a:lnTo>
                  <a:lnTo>
                    <a:pt x="0" y="2593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A1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8" name="矩形 137"/>
            <p:cNvSpPr/>
            <p:nvPr/>
          </p:nvSpPr>
          <p:spPr>
            <a:xfrm>
              <a:off x="468407" y="2100508"/>
              <a:ext cx="8771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zh-CN" altLang="en-US" b="1" dirty="0" smtClean="0">
                  <a:solidFill>
                    <a:prstClr val="white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原理图</a:t>
              </a:r>
              <a:endParaRPr lang="zh-CN" altLang="en-US" b="1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6" name="弧形 5"/>
          <p:cNvSpPr/>
          <p:nvPr/>
        </p:nvSpPr>
        <p:spPr>
          <a:xfrm>
            <a:off x="8754751" y="3254426"/>
            <a:ext cx="914400" cy="9144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弧形 15"/>
          <p:cNvSpPr/>
          <p:nvPr/>
        </p:nvSpPr>
        <p:spPr>
          <a:xfrm flipV="1">
            <a:off x="9093151" y="3537926"/>
            <a:ext cx="576000" cy="5760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弧形 16"/>
          <p:cNvSpPr/>
          <p:nvPr/>
        </p:nvSpPr>
        <p:spPr>
          <a:xfrm>
            <a:off x="8416351" y="2916026"/>
            <a:ext cx="1591200" cy="15912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弧形 17"/>
          <p:cNvSpPr/>
          <p:nvPr/>
        </p:nvSpPr>
        <p:spPr>
          <a:xfrm flipV="1">
            <a:off x="8754751" y="3199526"/>
            <a:ext cx="1252800" cy="12528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弧形 18"/>
          <p:cNvSpPr/>
          <p:nvPr/>
        </p:nvSpPr>
        <p:spPr>
          <a:xfrm flipV="1">
            <a:off x="8416351" y="2861126"/>
            <a:ext cx="1929600" cy="19296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弧形 19"/>
          <p:cNvSpPr/>
          <p:nvPr/>
        </p:nvSpPr>
        <p:spPr>
          <a:xfrm>
            <a:off x="8077951" y="2577626"/>
            <a:ext cx="2268000" cy="22680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8754911" y="3437526"/>
            <a:ext cx="710302" cy="366971"/>
            <a:chOff x="8754911" y="3437526"/>
            <a:chExt cx="710302" cy="366971"/>
          </a:xfrm>
        </p:grpSpPr>
        <p:sp>
          <p:nvSpPr>
            <p:cNvPr id="7" name="椭圆 6"/>
            <p:cNvSpPr/>
            <p:nvPr/>
          </p:nvSpPr>
          <p:spPr>
            <a:xfrm>
              <a:off x="9056722" y="3732497"/>
              <a:ext cx="72000" cy="720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754911" y="3437526"/>
              <a:ext cx="7103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dirty="0">
                  <a:latin typeface="楷体" panose="02010609060101010101" pitchFamily="49" charset="-122"/>
                  <a:ea typeface="楷体" panose="02010609060101010101" pitchFamily="49" charset="-122"/>
                </a:rPr>
                <a:t>粒子源</a:t>
              </a:r>
              <a:endParaRPr lang="zh-CN" altLang="en-US" sz="1200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9766458" y="2812693"/>
            <a:ext cx="436466" cy="898933"/>
            <a:chOff x="9766458" y="2812693"/>
            <a:chExt cx="436466" cy="898933"/>
          </a:xfrm>
        </p:grpSpPr>
        <p:cxnSp>
          <p:nvCxnSpPr>
            <p:cNvPr id="25" name="直接箭头连接符 24"/>
            <p:cNvCxnSpPr/>
            <p:nvPr/>
          </p:nvCxnSpPr>
          <p:spPr>
            <a:xfrm flipV="1">
              <a:off x="10007551" y="3142507"/>
              <a:ext cx="0" cy="569119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9766458" y="2812693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66458" y="2812693"/>
                  <a:ext cx="436466" cy="338554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</p:grpSp>
      <p:grpSp>
        <p:nvGrpSpPr>
          <p:cNvPr id="38" name="组合 37"/>
          <p:cNvGrpSpPr/>
          <p:nvPr/>
        </p:nvGrpSpPr>
        <p:grpSpPr>
          <a:xfrm>
            <a:off x="10015171" y="2638243"/>
            <a:ext cx="436466" cy="1073384"/>
            <a:chOff x="10015171" y="2638243"/>
            <a:chExt cx="436466" cy="1073384"/>
          </a:xfrm>
        </p:grpSpPr>
        <p:cxnSp>
          <p:nvCxnSpPr>
            <p:cNvPr id="28" name="直接箭头连接符 27"/>
            <p:cNvCxnSpPr/>
            <p:nvPr/>
          </p:nvCxnSpPr>
          <p:spPr>
            <a:xfrm flipV="1">
              <a:off x="10349388" y="2888507"/>
              <a:ext cx="0" cy="82312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0015171" y="2638243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15171" y="2638243"/>
                  <a:ext cx="436466" cy="338554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</p:grpSp>
      <p:sp>
        <p:nvSpPr>
          <p:cNvPr id="142" name="矩形 141"/>
          <p:cNvSpPr/>
          <p:nvPr/>
        </p:nvSpPr>
        <p:spPr>
          <a:xfrm>
            <a:off x="735364" y="1120775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</a:t>
            </a:r>
            <a:r>
              <a:rPr kumimoji="1" lang="zh-CN" altLang="en-US" sz="2800" b="1" dirty="0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kumimoji="1" lang="zh-CN" altLang="en-US" sz="2800" b="1" dirty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回旋加速器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9466158" y="3045489"/>
            <a:ext cx="436466" cy="666137"/>
            <a:chOff x="9466158" y="3045489"/>
            <a:chExt cx="436466" cy="66613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9466158" y="3045489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66158" y="3045489"/>
                  <a:ext cx="436466" cy="338554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cxnSp>
          <p:nvCxnSpPr>
            <p:cNvPr id="22" name="直接箭头连接符 21"/>
            <p:cNvCxnSpPr/>
            <p:nvPr/>
          </p:nvCxnSpPr>
          <p:spPr>
            <a:xfrm flipV="1">
              <a:off x="9672326" y="3355232"/>
              <a:ext cx="0" cy="356394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0" name="组合 9"/>
          <p:cNvGrpSpPr/>
          <p:nvPr/>
        </p:nvGrpSpPr>
        <p:grpSpPr>
          <a:xfrm>
            <a:off x="8891829" y="3826041"/>
            <a:ext cx="436466" cy="519682"/>
            <a:chOff x="8891829" y="3826041"/>
            <a:chExt cx="436466" cy="51968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8891829" y="4007169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91829" y="4007169"/>
                  <a:ext cx="436466" cy="33855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cxnSp>
          <p:nvCxnSpPr>
            <p:cNvPr id="31" name="直接箭头连接符 30"/>
            <p:cNvCxnSpPr/>
            <p:nvPr/>
          </p:nvCxnSpPr>
          <p:spPr>
            <a:xfrm>
              <a:off x="9092722" y="3826041"/>
              <a:ext cx="0" cy="264983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5" name="组合 14"/>
          <p:cNvGrpSpPr/>
          <p:nvPr/>
        </p:nvGrpSpPr>
        <p:grpSpPr>
          <a:xfrm>
            <a:off x="8620256" y="3826041"/>
            <a:ext cx="436466" cy="727059"/>
            <a:chOff x="8620256" y="3826041"/>
            <a:chExt cx="436466" cy="72705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620256" y="4214546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20256" y="4214546"/>
                  <a:ext cx="436466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cxnSp>
          <p:nvCxnSpPr>
            <p:cNvPr id="32" name="直接箭头连接符 31"/>
            <p:cNvCxnSpPr/>
            <p:nvPr/>
          </p:nvCxnSpPr>
          <p:spPr>
            <a:xfrm>
              <a:off x="8754751" y="3826041"/>
              <a:ext cx="0" cy="423147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1" name="组合 20"/>
          <p:cNvGrpSpPr/>
          <p:nvPr/>
        </p:nvGrpSpPr>
        <p:grpSpPr>
          <a:xfrm>
            <a:off x="8206780" y="3826040"/>
            <a:ext cx="436466" cy="896337"/>
            <a:chOff x="8206780" y="3826040"/>
            <a:chExt cx="436466" cy="89633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8206780" y="4383823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6780" y="4383823"/>
                  <a:ext cx="436466" cy="338554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cxnSp>
          <p:nvCxnSpPr>
            <p:cNvPr id="33" name="直接箭头连接符 32"/>
            <p:cNvCxnSpPr/>
            <p:nvPr/>
          </p:nvCxnSpPr>
          <p:spPr>
            <a:xfrm>
              <a:off x="8416351" y="3826040"/>
              <a:ext cx="0" cy="61200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16" grpId="0" bldLvl="0" animBg="1"/>
      <p:bldP spid="17" grpId="0" bldLvl="0" animBg="1"/>
      <p:bldP spid="18" grpId="0" bldLvl="0" animBg="1"/>
      <p:bldP spid="19" grpId="0" bldLvl="0" animBg="1"/>
      <p:bldP spid="20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6907443" y="2021000"/>
            <a:ext cx="4722582" cy="3419352"/>
            <a:chOff x="6907443" y="2021000"/>
            <a:chExt cx="4722582" cy="3419352"/>
          </a:xfrm>
        </p:grpSpPr>
        <p:grpSp>
          <p:nvGrpSpPr>
            <p:cNvPr id="29" name="组合 28"/>
            <p:cNvGrpSpPr/>
            <p:nvPr/>
          </p:nvGrpSpPr>
          <p:grpSpPr>
            <a:xfrm>
              <a:off x="7972279" y="2229245"/>
              <a:ext cx="2544081" cy="180000"/>
              <a:chOff x="5241979" y="2058538"/>
              <a:chExt cx="2544081" cy="180000"/>
            </a:xfrm>
          </p:grpSpPr>
          <p:grpSp>
            <p:nvGrpSpPr>
              <p:cNvPr id="27" name="组合 26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44" name="直接连接符 4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直接连接符 4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组合 46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48" name="直接连接符 4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直接连接符 4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组合 49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51" name="直接连接符 50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接连接符 5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组合 53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55" name="直接连接符 54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接连接符 55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组合 56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58" name="直接连接符 5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接连接符 5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0" name="组合 59"/>
            <p:cNvGrpSpPr/>
            <p:nvPr/>
          </p:nvGrpSpPr>
          <p:grpSpPr>
            <a:xfrm>
              <a:off x="7972279" y="2771126"/>
              <a:ext cx="2544081" cy="180000"/>
              <a:chOff x="5241979" y="2058538"/>
              <a:chExt cx="2544081" cy="180000"/>
            </a:xfrm>
          </p:grpSpPr>
          <p:grpSp>
            <p:nvGrpSpPr>
              <p:cNvPr id="61" name="组合 60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74" name="直接连接符 7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直接连接符 7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组合 61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72" name="直接连接符 7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直接连接符 7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组合 62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70" name="直接连接符 6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直接连接符 7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" name="组合 63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68" name="直接连接符 6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直接连接符 6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组合 64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66" name="直接连接符 6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直接连接符 66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组合 75"/>
            <p:cNvGrpSpPr/>
            <p:nvPr/>
          </p:nvGrpSpPr>
          <p:grpSpPr>
            <a:xfrm>
              <a:off x="7972279" y="3337066"/>
              <a:ext cx="2544081" cy="180000"/>
              <a:chOff x="5241979" y="2058538"/>
              <a:chExt cx="2544081" cy="180000"/>
            </a:xfrm>
          </p:grpSpPr>
          <p:grpSp>
            <p:nvGrpSpPr>
              <p:cNvPr id="77" name="组合 76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90" name="直接连接符 8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直接连接符 9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组合 77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88" name="直接连接符 8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直接连接符 8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组合 78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86" name="直接连接符 8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直接连接符 86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组合 79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84" name="直接连接符 8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直接连接符 8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1" name="组合 80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82" name="直接连接符 8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直接连接符 8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2" name="组合 91"/>
            <p:cNvGrpSpPr/>
            <p:nvPr/>
          </p:nvGrpSpPr>
          <p:grpSpPr>
            <a:xfrm>
              <a:off x="7972279" y="4007169"/>
              <a:ext cx="2544081" cy="180000"/>
              <a:chOff x="5241979" y="2058538"/>
              <a:chExt cx="2544081" cy="180000"/>
            </a:xfrm>
          </p:grpSpPr>
          <p:grpSp>
            <p:nvGrpSpPr>
              <p:cNvPr id="93" name="组合 92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06" name="直接连接符 10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接连接符 106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组合 93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04" name="直接连接符 10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直接连接符 10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组合 94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02" name="直接连接符 10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接连接符 10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组合 95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00" name="直接连接符 9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接连接符 10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7" name="组合 96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98" name="直接连接符 9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接连接符 9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8" name="组合 107"/>
            <p:cNvGrpSpPr/>
            <p:nvPr/>
          </p:nvGrpSpPr>
          <p:grpSpPr>
            <a:xfrm>
              <a:off x="7972279" y="4549050"/>
              <a:ext cx="2544081" cy="180000"/>
              <a:chOff x="5241979" y="2058538"/>
              <a:chExt cx="2544081" cy="180000"/>
            </a:xfrm>
          </p:grpSpPr>
          <p:grpSp>
            <p:nvGrpSpPr>
              <p:cNvPr id="109" name="组合 108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22" name="直接连接符 12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接连接符 12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0" name="组合 109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20" name="直接连接符 11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接连接符 12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组合 110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18" name="直接连接符 117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接连接符 11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2" name="组合 111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16" name="直接连接符 11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接连接符 116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3" name="组合 112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14" name="直接连接符 11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接连接符 11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4" name="组合 123"/>
            <p:cNvGrpSpPr/>
            <p:nvPr/>
          </p:nvGrpSpPr>
          <p:grpSpPr>
            <a:xfrm>
              <a:off x="7972279" y="5114990"/>
              <a:ext cx="2544081" cy="180000"/>
              <a:chOff x="5241979" y="2058538"/>
              <a:chExt cx="2544081" cy="180000"/>
            </a:xfrm>
          </p:grpSpPr>
          <p:grpSp>
            <p:nvGrpSpPr>
              <p:cNvPr id="125" name="组合 124"/>
              <p:cNvGrpSpPr/>
              <p:nvPr/>
            </p:nvGrpSpPr>
            <p:grpSpPr>
              <a:xfrm>
                <a:off x="524197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40" name="直接连接符 13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直接连接符 14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6" name="组合 125"/>
              <p:cNvGrpSpPr/>
              <p:nvPr/>
            </p:nvGrpSpPr>
            <p:grpSpPr>
              <a:xfrm>
                <a:off x="5822946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36" name="直接连接符 135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直接连接符 138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组合 126"/>
              <p:cNvGrpSpPr/>
              <p:nvPr/>
            </p:nvGrpSpPr>
            <p:grpSpPr>
              <a:xfrm>
                <a:off x="6398422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34" name="直接连接符 133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直接连接符 134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组合 127"/>
              <p:cNvGrpSpPr/>
              <p:nvPr/>
            </p:nvGrpSpPr>
            <p:grpSpPr>
              <a:xfrm>
                <a:off x="6979389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32" name="直接连接符 131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接连接符 132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组合 128"/>
              <p:cNvGrpSpPr/>
              <p:nvPr/>
            </p:nvGrpSpPr>
            <p:grpSpPr>
              <a:xfrm>
                <a:off x="7606060" y="2058538"/>
                <a:ext cx="180000" cy="180000"/>
                <a:chOff x="592302" y="1810118"/>
                <a:chExt cx="180000" cy="180000"/>
              </a:xfrm>
            </p:grpSpPr>
            <p:cxnSp>
              <p:nvCxnSpPr>
                <p:cNvPr id="130" name="直接连接符 129"/>
                <p:cNvCxnSpPr/>
                <p:nvPr/>
              </p:nvCxnSpPr>
              <p:spPr>
                <a:xfrm rot="27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接连接符 130"/>
                <p:cNvCxnSpPr/>
                <p:nvPr/>
              </p:nvCxnSpPr>
              <p:spPr>
                <a:xfrm rot="8100000">
                  <a:off x="592302" y="1900118"/>
                  <a:ext cx="180000" cy="0"/>
                </a:xfrm>
                <a:prstGeom prst="line">
                  <a:avLst/>
                </a:prstGeom>
                <a:ln w="12700">
                  <a:solidFill>
                    <a:srgbClr val="29A0B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" name="直接连接符 4"/>
            <p:cNvCxnSpPr/>
            <p:nvPr/>
          </p:nvCxnSpPr>
          <p:spPr>
            <a:xfrm>
              <a:off x="7918139" y="3711626"/>
              <a:ext cx="28575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7918139" y="3825926"/>
              <a:ext cx="28575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0556079" y="3536393"/>
              <a:ext cx="9704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dirty="0">
                  <a:latin typeface="楷体" panose="02010609060101010101" pitchFamily="49" charset="-122"/>
                  <a:ea typeface="楷体" panose="02010609060101010101" pitchFamily="49" charset="-122"/>
                </a:rPr>
                <a:t>接</a:t>
              </a:r>
              <a:r>
                <a:rPr lang="zh-CN" altLang="en-US" sz="1200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高频</a:t>
              </a:r>
              <a:endParaRPr lang="en-US" altLang="zh-CN" sz="1200" dirty="0" smtClean="0">
                <a:latin typeface="楷体" panose="02010609060101010101" pitchFamily="49" charset="-122"/>
                <a:ea typeface="楷体" panose="02010609060101010101" pitchFamily="49" charset="-122"/>
              </a:endParaRPr>
            </a:p>
            <a:p>
              <a:pPr algn="ctr"/>
              <a:r>
                <a:rPr lang="zh-CN" altLang="en-US" sz="1200" dirty="0" smtClean="0">
                  <a:latin typeface="楷体" panose="02010609060101010101" pitchFamily="49" charset="-122"/>
                  <a:ea typeface="楷体" panose="02010609060101010101" pitchFamily="49" charset="-122"/>
                </a:rPr>
                <a:t>电源</a:t>
              </a:r>
              <a:endParaRPr lang="zh-CN" altLang="en-US" sz="1200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440619" y="3628727"/>
              <a:ext cx="5606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dirty="0">
                  <a:latin typeface="楷体" panose="02010609060101010101" pitchFamily="49" charset="-122"/>
                  <a:ea typeface="楷体" panose="02010609060101010101" pitchFamily="49" charset="-122"/>
                </a:rPr>
                <a:t>狭缝</a:t>
              </a:r>
              <a:endParaRPr lang="zh-CN" altLang="en-US" sz="1200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145" name="矩形 144"/>
            <p:cNvSpPr/>
            <p:nvPr/>
          </p:nvSpPr>
          <p:spPr>
            <a:xfrm>
              <a:off x="6907443" y="2021000"/>
              <a:ext cx="4722582" cy="3419352"/>
            </a:xfrm>
            <a:prstGeom prst="rect">
              <a:avLst/>
            </a:prstGeom>
            <a:noFill/>
            <a:ln w="19050">
              <a:solidFill>
                <a:srgbClr val="2CA1A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6" name="矩形标注 9"/>
            <p:cNvSpPr/>
            <p:nvPr/>
          </p:nvSpPr>
          <p:spPr>
            <a:xfrm>
              <a:off x="6907443" y="2021000"/>
              <a:ext cx="1032189" cy="501670"/>
            </a:xfrm>
            <a:custGeom>
              <a:avLst/>
              <a:gdLst>
                <a:gd name="connsiteX0" fmla="*/ 0 w 955989"/>
                <a:gd name="connsiteY0" fmla="*/ 0 h 444520"/>
                <a:gd name="connsiteX1" fmla="*/ 159332 w 955989"/>
                <a:gd name="connsiteY1" fmla="*/ 0 h 444520"/>
                <a:gd name="connsiteX2" fmla="*/ 159332 w 955989"/>
                <a:gd name="connsiteY2" fmla="*/ 0 h 444520"/>
                <a:gd name="connsiteX3" fmla="*/ 398329 w 955989"/>
                <a:gd name="connsiteY3" fmla="*/ 0 h 444520"/>
                <a:gd name="connsiteX4" fmla="*/ 955989 w 955989"/>
                <a:gd name="connsiteY4" fmla="*/ 0 h 444520"/>
                <a:gd name="connsiteX5" fmla="*/ 955989 w 955989"/>
                <a:gd name="connsiteY5" fmla="*/ 259303 h 444520"/>
                <a:gd name="connsiteX6" fmla="*/ 955989 w 955989"/>
                <a:gd name="connsiteY6" fmla="*/ 259303 h 444520"/>
                <a:gd name="connsiteX7" fmla="*/ 955989 w 955989"/>
                <a:gd name="connsiteY7" fmla="*/ 370433 h 444520"/>
                <a:gd name="connsiteX8" fmla="*/ 955989 w 955989"/>
                <a:gd name="connsiteY8" fmla="*/ 444520 h 444520"/>
                <a:gd name="connsiteX9" fmla="*/ 398329 w 955989"/>
                <a:gd name="connsiteY9" fmla="*/ 444520 h 444520"/>
                <a:gd name="connsiteX10" fmla="*/ 278833 w 955989"/>
                <a:gd name="connsiteY10" fmla="*/ 500085 h 444520"/>
                <a:gd name="connsiteX11" fmla="*/ 159332 w 955989"/>
                <a:gd name="connsiteY11" fmla="*/ 444520 h 444520"/>
                <a:gd name="connsiteX12" fmla="*/ 0 w 955989"/>
                <a:gd name="connsiteY12" fmla="*/ 444520 h 444520"/>
                <a:gd name="connsiteX13" fmla="*/ 0 w 955989"/>
                <a:gd name="connsiteY13" fmla="*/ 370433 h 444520"/>
                <a:gd name="connsiteX14" fmla="*/ 0 w 955989"/>
                <a:gd name="connsiteY14" fmla="*/ 259303 h 444520"/>
                <a:gd name="connsiteX15" fmla="*/ 0 w 955989"/>
                <a:gd name="connsiteY15" fmla="*/ 259303 h 444520"/>
                <a:gd name="connsiteX16" fmla="*/ 0 w 955989"/>
                <a:gd name="connsiteY16" fmla="*/ 0 h 444520"/>
                <a:gd name="connsiteX0-1" fmla="*/ 0 w 955989"/>
                <a:gd name="connsiteY0-2" fmla="*/ 0 h 444520"/>
                <a:gd name="connsiteX1-3" fmla="*/ 159332 w 955989"/>
                <a:gd name="connsiteY1-4" fmla="*/ 0 h 444520"/>
                <a:gd name="connsiteX2-5" fmla="*/ 159332 w 955989"/>
                <a:gd name="connsiteY2-6" fmla="*/ 0 h 444520"/>
                <a:gd name="connsiteX3-7" fmla="*/ 398329 w 955989"/>
                <a:gd name="connsiteY3-8" fmla="*/ 0 h 444520"/>
                <a:gd name="connsiteX4-9" fmla="*/ 955989 w 955989"/>
                <a:gd name="connsiteY4-10" fmla="*/ 0 h 444520"/>
                <a:gd name="connsiteX5-11" fmla="*/ 955989 w 955989"/>
                <a:gd name="connsiteY5-12" fmla="*/ 259303 h 444520"/>
                <a:gd name="connsiteX6-13" fmla="*/ 955989 w 955989"/>
                <a:gd name="connsiteY6-14" fmla="*/ 259303 h 444520"/>
                <a:gd name="connsiteX7-15" fmla="*/ 955989 w 955989"/>
                <a:gd name="connsiteY7-16" fmla="*/ 370433 h 444520"/>
                <a:gd name="connsiteX8-17" fmla="*/ 955989 w 955989"/>
                <a:gd name="connsiteY8-18" fmla="*/ 444520 h 444520"/>
                <a:gd name="connsiteX9-19" fmla="*/ 398329 w 955989"/>
                <a:gd name="connsiteY9-20" fmla="*/ 444520 h 444520"/>
                <a:gd name="connsiteX10-21" fmla="*/ 159332 w 955989"/>
                <a:gd name="connsiteY10-22" fmla="*/ 444520 h 444520"/>
                <a:gd name="connsiteX11-23" fmla="*/ 0 w 955989"/>
                <a:gd name="connsiteY11-24" fmla="*/ 444520 h 444520"/>
                <a:gd name="connsiteX12-25" fmla="*/ 0 w 955989"/>
                <a:gd name="connsiteY12-26" fmla="*/ 370433 h 444520"/>
                <a:gd name="connsiteX13-27" fmla="*/ 0 w 955989"/>
                <a:gd name="connsiteY13-28" fmla="*/ 259303 h 444520"/>
                <a:gd name="connsiteX14-29" fmla="*/ 0 w 955989"/>
                <a:gd name="connsiteY14-30" fmla="*/ 259303 h 444520"/>
                <a:gd name="connsiteX15-31" fmla="*/ 0 w 955989"/>
                <a:gd name="connsiteY15-32" fmla="*/ 0 h 444520"/>
                <a:gd name="connsiteX0-33" fmla="*/ 0 w 955989"/>
                <a:gd name="connsiteY0-34" fmla="*/ 0 h 444978"/>
                <a:gd name="connsiteX1-35" fmla="*/ 159332 w 955989"/>
                <a:gd name="connsiteY1-36" fmla="*/ 0 h 444978"/>
                <a:gd name="connsiteX2-37" fmla="*/ 159332 w 955989"/>
                <a:gd name="connsiteY2-38" fmla="*/ 0 h 444978"/>
                <a:gd name="connsiteX3-39" fmla="*/ 398329 w 955989"/>
                <a:gd name="connsiteY3-40" fmla="*/ 0 h 444978"/>
                <a:gd name="connsiteX4-41" fmla="*/ 955989 w 955989"/>
                <a:gd name="connsiteY4-42" fmla="*/ 0 h 444978"/>
                <a:gd name="connsiteX5-43" fmla="*/ 955989 w 955989"/>
                <a:gd name="connsiteY5-44" fmla="*/ 259303 h 444978"/>
                <a:gd name="connsiteX6-45" fmla="*/ 955989 w 955989"/>
                <a:gd name="connsiteY6-46" fmla="*/ 259303 h 444978"/>
                <a:gd name="connsiteX7-47" fmla="*/ 955989 w 955989"/>
                <a:gd name="connsiteY7-48" fmla="*/ 370433 h 444978"/>
                <a:gd name="connsiteX8-49" fmla="*/ 955989 w 955989"/>
                <a:gd name="connsiteY8-50" fmla="*/ 444520 h 444978"/>
                <a:gd name="connsiteX9-51" fmla="*/ 721137 w 955989"/>
                <a:gd name="connsiteY9-52" fmla="*/ 444520 h 444978"/>
                <a:gd name="connsiteX10-53" fmla="*/ 398329 w 955989"/>
                <a:gd name="connsiteY10-54" fmla="*/ 444520 h 444978"/>
                <a:gd name="connsiteX11-55" fmla="*/ 159332 w 955989"/>
                <a:gd name="connsiteY11-56" fmla="*/ 444520 h 444978"/>
                <a:gd name="connsiteX12-57" fmla="*/ 0 w 955989"/>
                <a:gd name="connsiteY12-58" fmla="*/ 444520 h 444978"/>
                <a:gd name="connsiteX13-59" fmla="*/ 0 w 955989"/>
                <a:gd name="connsiteY13-60" fmla="*/ 370433 h 444978"/>
                <a:gd name="connsiteX14-61" fmla="*/ 0 w 955989"/>
                <a:gd name="connsiteY14-62" fmla="*/ 259303 h 444978"/>
                <a:gd name="connsiteX15-63" fmla="*/ 0 w 955989"/>
                <a:gd name="connsiteY15-64" fmla="*/ 259303 h 444978"/>
                <a:gd name="connsiteX16-65" fmla="*/ 0 w 955989"/>
                <a:gd name="connsiteY16-66" fmla="*/ 0 h 444978"/>
                <a:gd name="connsiteX0-67" fmla="*/ 0 w 1032189"/>
                <a:gd name="connsiteY0-68" fmla="*/ 0 h 501670"/>
                <a:gd name="connsiteX1-69" fmla="*/ 159332 w 1032189"/>
                <a:gd name="connsiteY1-70" fmla="*/ 0 h 501670"/>
                <a:gd name="connsiteX2-71" fmla="*/ 159332 w 1032189"/>
                <a:gd name="connsiteY2-72" fmla="*/ 0 h 501670"/>
                <a:gd name="connsiteX3-73" fmla="*/ 398329 w 1032189"/>
                <a:gd name="connsiteY3-74" fmla="*/ 0 h 501670"/>
                <a:gd name="connsiteX4-75" fmla="*/ 955989 w 1032189"/>
                <a:gd name="connsiteY4-76" fmla="*/ 0 h 501670"/>
                <a:gd name="connsiteX5-77" fmla="*/ 955989 w 1032189"/>
                <a:gd name="connsiteY5-78" fmla="*/ 259303 h 501670"/>
                <a:gd name="connsiteX6-79" fmla="*/ 955989 w 1032189"/>
                <a:gd name="connsiteY6-80" fmla="*/ 259303 h 501670"/>
                <a:gd name="connsiteX7-81" fmla="*/ 955989 w 1032189"/>
                <a:gd name="connsiteY7-82" fmla="*/ 370433 h 501670"/>
                <a:gd name="connsiteX8-83" fmla="*/ 1032189 w 1032189"/>
                <a:gd name="connsiteY8-84" fmla="*/ 501670 h 501670"/>
                <a:gd name="connsiteX9-85" fmla="*/ 721137 w 1032189"/>
                <a:gd name="connsiteY9-86" fmla="*/ 444520 h 501670"/>
                <a:gd name="connsiteX10-87" fmla="*/ 398329 w 1032189"/>
                <a:gd name="connsiteY10-88" fmla="*/ 444520 h 501670"/>
                <a:gd name="connsiteX11-89" fmla="*/ 159332 w 1032189"/>
                <a:gd name="connsiteY11-90" fmla="*/ 444520 h 501670"/>
                <a:gd name="connsiteX12-91" fmla="*/ 0 w 1032189"/>
                <a:gd name="connsiteY12-92" fmla="*/ 444520 h 501670"/>
                <a:gd name="connsiteX13-93" fmla="*/ 0 w 1032189"/>
                <a:gd name="connsiteY13-94" fmla="*/ 370433 h 501670"/>
                <a:gd name="connsiteX14-95" fmla="*/ 0 w 1032189"/>
                <a:gd name="connsiteY14-96" fmla="*/ 259303 h 501670"/>
                <a:gd name="connsiteX15-97" fmla="*/ 0 w 1032189"/>
                <a:gd name="connsiteY15-98" fmla="*/ 259303 h 501670"/>
                <a:gd name="connsiteX16-99" fmla="*/ 0 w 1032189"/>
                <a:gd name="connsiteY16-100" fmla="*/ 0 h 501670"/>
                <a:gd name="connsiteX0-101" fmla="*/ 0 w 1032189"/>
                <a:gd name="connsiteY0-102" fmla="*/ 0 h 501670"/>
                <a:gd name="connsiteX1-103" fmla="*/ 159332 w 1032189"/>
                <a:gd name="connsiteY1-104" fmla="*/ 0 h 501670"/>
                <a:gd name="connsiteX2-105" fmla="*/ 159332 w 1032189"/>
                <a:gd name="connsiteY2-106" fmla="*/ 0 h 501670"/>
                <a:gd name="connsiteX3-107" fmla="*/ 398329 w 1032189"/>
                <a:gd name="connsiteY3-108" fmla="*/ 0 h 501670"/>
                <a:gd name="connsiteX4-109" fmla="*/ 955989 w 1032189"/>
                <a:gd name="connsiteY4-110" fmla="*/ 0 h 501670"/>
                <a:gd name="connsiteX5-111" fmla="*/ 955989 w 1032189"/>
                <a:gd name="connsiteY5-112" fmla="*/ 259303 h 501670"/>
                <a:gd name="connsiteX6-113" fmla="*/ 955989 w 1032189"/>
                <a:gd name="connsiteY6-114" fmla="*/ 259303 h 501670"/>
                <a:gd name="connsiteX7-115" fmla="*/ 955989 w 1032189"/>
                <a:gd name="connsiteY7-116" fmla="*/ 370433 h 501670"/>
                <a:gd name="connsiteX8-117" fmla="*/ 1032189 w 1032189"/>
                <a:gd name="connsiteY8-118" fmla="*/ 501670 h 501670"/>
                <a:gd name="connsiteX9-119" fmla="*/ 721137 w 1032189"/>
                <a:gd name="connsiteY9-120" fmla="*/ 444520 h 501670"/>
                <a:gd name="connsiteX10-121" fmla="*/ 398329 w 1032189"/>
                <a:gd name="connsiteY10-122" fmla="*/ 444520 h 501670"/>
                <a:gd name="connsiteX11-123" fmla="*/ 159332 w 1032189"/>
                <a:gd name="connsiteY11-124" fmla="*/ 444520 h 501670"/>
                <a:gd name="connsiteX12-125" fmla="*/ 0 w 1032189"/>
                <a:gd name="connsiteY12-126" fmla="*/ 444520 h 501670"/>
                <a:gd name="connsiteX13-127" fmla="*/ 0 w 1032189"/>
                <a:gd name="connsiteY13-128" fmla="*/ 370433 h 501670"/>
                <a:gd name="connsiteX14-129" fmla="*/ 0 w 1032189"/>
                <a:gd name="connsiteY14-130" fmla="*/ 259303 h 501670"/>
                <a:gd name="connsiteX15-131" fmla="*/ 0 w 1032189"/>
                <a:gd name="connsiteY15-132" fmla="*/ 259303 h 501670"/>
                <a:gd name="connsiteX16-133" fmla="*/ 0 w 1032189"/>
                <a:gd name="connsiteY16-134" fmla="*/ 0 h 501670"/>
                <a:gd name="connsiteX0-135" fmla="*/ 0 w 1032189"/>
                <a:gd name="connsiteY0-136" fmla="*/ 0 h 501670"/>
                <a:gd name="connsiteX1-137" fmla="*/ 159332 w 1032189"/>
                <a:gd name="connsiteY1-138" fmla="*/ 0 h 501670"/>
                <a:gd name="connsiteX2-139" fmla="*/ 159332 w 1032189"/>
                <a:gd name="connsiteY2-140" fmla="*/ 0 h 501670"/>
                <a:gd name="connsiteX3-141" fmla="*/ 398329 w 1032189"/>
                <a:gd name="connsiteY3-142" fmla="*/ 0 h 501670"/>
                <a:gd name="connsiteX4-143" fmla="*/ 955989 w 1032189"/>
                <a:gd name="connsiteY4-144" fmla="*/ 0 h 501670"/>
                <a:gd name="connsiteX5-145" fmla="*/ 955989 w 1032189"/>
                <a:gd name="connsiteY5-146" fmla="*/ 259303 h 501670"/>
                <a:gd name="connsiteX6-147" fmla="*/ 955989 w 1032189"/>
                <a:gd name="connsiteY6-148" fmla="*/ 259303 h 501670"/>
                <a:gd name="connsiteX7-149" fmla="*/ 955989 w 1032189"/>
                <a:gd name="connsiteY7-150" fmla="*/ 370433 h 501670"/>
                <a:gd name="connsiteX8-151" fmla="*/ 1032189 w 1032189"/>
                <a:gd name="connsiteY8-152" fmla="*/ 501670 h 501670"/>
                <a:gd name="connsiteX9-153" fmla="*/ 721137 w 1032189"/>
                <a:gd name="connsiteY9-154" fmla="*/ 444520 h 501670"/>
                <a:gd name="connsiteX10-155" fmla="*/ 398329 w 1032189"/>
                <a:gd name="connsiteY10-156" fmla="*/ 444520 h 501670"/>
                <a:gd name="connsiteX11-157" fmla="*/ 159332 w 1032189"/>
                <a:gd name="connsiteY11-158" fmla="*/ 444520 h 501670"/>
                <a:gd name="connsiteX12-159" fmla="*/ 0 w 1032189"/>
                <a:gd name="connsiteY12-160" fmla="*/ 444520 h 501670"/>
                <a:gd name="connsiteX13-161" fmla="*/ 0 w 1032189"/>
                <a:gd name="connsiteY13-162" fmla="*/ 370433 h 501670"/>
                <a:gd name="connsiteX14-163" fmla="*/ 0 w 1032189"/>
                <a:gd name="connsiteY14-164" fmla="*/ 259303 h 501670"/>
                <a:gd name="connsiteX15-165" fmla="*/ 0 w 1032189"/>
                <a:gd name="connsiteY15-166" fmla="*/ 259303 h 501670"/>
                <a:gd name="connsiteX16-167" fmla="*/ 0 w 1032189"/>
                <a:gd name="connsiteY16-168" fmla="*/ 0 h 501670"/>
                <a:gd name="connsiteX0-169" fmla="*/ 0 w 1032189"/>
                <a:gd name="connsiteY0-170" fmla="*/ 0 h 501670"/>
                <a:gd name="connsiteX1-171" fmla="*/ 159332 w 1032189"/>
                <a:gd name="connsiteY1-172" fmla="*/ 0 h 501670"/>
                <a:gd name="connsiteX2-173" fmla="*/ 159332 w 1032189"/>
                <a:gd name="connsiteY2-174" fmla="*/ 0 h 501670"/>
                <a:gd name="connsiteX3-175" fmla="*/ 398329 w 1032189"/>
                <a:gd name="connsiteY3-176" fmla="*/ 0 h 501670"/>
                <a:gd name="connsiteX4-177" fmla="*/ 955989 w 1032189"/>
                <a:gd name="connsiteY4-178" fmla="*/ 0 h 501670"/>
                <a:gd name="connsiteX5-179" fmla="*/ 955989 w 1032189"/>
                <a:gd name="connsiteY5-180" fmla="*/ 259303 h 501670"/>
                <a:gd name="connsiteX6-181" fmla="*/ 955989 w 1032189"/>
                <a:gd name="connsiteY6-182" fmla="*/ 259303 h 501670"/>
                <a:gd name="connsiteX7-183" fmla="*/ 955989 w 1032189"/>
                <a:gd name="connsiteY7-184" fmla="*/ 370433 h 501670"/>
                <a:gd name="connsiteX8-185" fmla="*/ 1032189 w 1032189"/>
                <a:gd name="connsiteY8-186" fmla="*/ 501670 h 501670"/>
                <a:gd name="connsiteX9-187" fmla="*/ 721137 w 1032189"/>
                <a:gd name="connsiteY9-188" fmla="*/ 444520 h 501670"/>
                <a:gd name="connsiteX10-189" fmla="*/ 398329 w 1032189"/>
                <a:gd name="connsiteY10-190" fmla="*/ 444520 h 501670"/>
                <a:gd name="connsiteX11-191" fmla="*/ 159332 w 1032189"/>
                <a:gd name="connsiteY11-192" fmla="*/ 444520 h 501670"/>
                <a:gd name="connsiteX12-193" fmla="*/ 0 w 1032189"/>
                <a:gd name="connsiteY12-194" fmla="*/ 444520 h 501670"/>
                <a:gd name="connsiteX13-195" fmla="*/ 0 w 1032189"/>
                <a:gd name="connsiteY13-196" fmla="*/ 370433 h 501670"/>
                <a:gd name="connsiteX14-197" fmla="*/ 0 w 1032189"/>
                <a:gd name="connsiteY14-198" fmla="*/ 259303 h 501670"/>
                <a:gd name="connsiteX15-199" fmla="*/ 0 w 1032189"/>
                <a:gd name="connsiteY15-200" fmla="*/ 259303 h 501670"/>
                <a:gd name="connsiteX16-201" fmla="*/ 0 w 1032189"/>
                <a:gd name="connsiteY16-202" fmla="*/ 0 h 50167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65" y="connsiteY16-66"/>
                </a:cxn>
              </a:cxnLst>
              <a:rect l="l" t="t" r="r" b="b"/>
              <a:pathLst>
                <a:path w="1032189" h="501670">
                  <a:moveTo>
                    <a:pt x="0" y="0"/>
                  </a:moveTo>
                  <a:lnTo>
                    <a:pt x="159332" y="0"/>
                  </a:lnTo>
                  <a:lnTo>
                    <a:pt x="159332" y="0"/>
                  </a:lnTo>
                  <a:lnTo>
                    <a:pt x="398329" y="0"/>
                  </a:lnTo>
                  <a:lnTo>
                    <a:pt x="955989" y="0"/>
                  </a:lnTo>
                  <a:lnTo>
                    <a:pt x="955989" y="259303"/>
                  </a:lnTo>
                  <a:lnTo>
                    <a:pt x="955989" y="259303"/>
                  </a:lnTo>
                  <a:lnTo>
                    <a:pt x="955989" y="370433"/>
                  </a:lnTo>
                  <a:cubicBezTo>
                    <a:pt x="981389" y="414179"/>
                    <a:pt x="994883" y="457924"/>
                    <a:pt x="1032189" y="501670"/>
                  </a:cubicBezTo>
                  <a:cubicBezTo>
                    <a:pt x="968193" y="476271"/>
                    <a:pt x="794658" y="446107"/>
                    <a:pt x="721137" y="444520"/>
                  </a:cubicBezTo>
                  <a:lnTo>
                    <a:pt x="398329" y="444520"/>
                  </a:lnTo>
                  <a:lnTo>
                    <a:pt x="159332" y="444520"/>
                  </a:lnTo>
                  <a:lnTo>
                    <a:pt x="0" y="444520"/>
                  </a:lnTo>
                  <a:lnTo>
                    <a:pt x="0" y="370433"/>
                  </a:lnTo>
                  <a:lnTo>
                    <a:pt x="0" y="259303"/>
                  </a:lnTo>
                  <a:lnTo>
                    <a:pt x="0" y="2593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A1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7" name="矩形 146"/>
            <p:cNvSpPr/>
            <p:nvPr/>
          </p:nvSpPr>
          <p:spPr>
            <a:xfrm>
              <a:off x="6937087" y="2058088"/>
              <a:ext cx="8771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zh-CN" altLang="en-US" b="1" dirty="0" smtClean="0">
                  <a:solidFill>
                    <a:prstClr val="white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原理图</a:t>
              </a:r>
              <a:endParaRPr lang="zh-CN" altLang="en-US" b="1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6" name="弧形 5"/>
          <p:cNvSpPr/>
          <p:nvPr/>
        </p:nvSpPr>
        <p:spPr>
          <a:xfrm>
            <a:off x="8754751" y="3254426"/>
            <a:ext cx="914400" cy="9144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弧形 15"/>
          <p:cNvSpPr/>
          <p:nvPr/>
        </p:nvSpPr>
        <p:spPr>
          <a:xfrm flipV="1">
            <a:off x="9093151" y="3537926"/>
            <a:ext cx="576000" cy="5760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弧形 16"/>
          <p:cNvSpPr/>
          <p:nvPr/>
        </p:nvSpPr>
        <p:spPr>
          <a:xfrm>
            <a:off x="8416351" y="2916026"/>
            <a:ext cx="1591200" cy="15912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弧形 17"/>
          <p:cNvSpPr/>
          <p:nvPr/>
        </p:nvSpPr>
        <p:spPr>
          <a:xfrm flipV="1">
            <a:off x="8754751" y="3199526"/>
            <a:ext cx="1252800" cy="12528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弧形 18"/>
          <p:cNvSpPr/>
          <p:nvPr/>
        </p:nvSpPr>
        <p:spPr>
          <a:xfrm flipV="1">
            <a:off x="8416351" y="2861126"/>
            <a:ext cx="1929600" cy="19296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弧形 19"/>
          <p:cNvSpPr/>
          <p:nvPr/>
        </p:nvSpPr>
        <p:spPr>
          <a:xfrm>
            <a:off x="8077951" y="2577626"/>
            <a:ext cx="2268000" cy="2268000"/>
          </a:xfrm>
          <a:prstGeom prst="arc">
            <a:avLst>
              <a:gd name="adj1" fmla="val 10800000"/>
              <a:gd name="adj2" fmla="val 0"/>
            </a:avLst>
          </a:prstGeom>
          <a:ln w="19050">
            <a:solidFill>
              <a:schemeClr val="accent5">
                <a:lumMod val="50000"/>
              </a:schemeClr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8754911" y="3437526"/>
            <a:ext cx="710302" cy="366971"/>
            <a:chOff x="8754911" y="3437526"/>
            <a:chExt cx="710302" cy="366971"/>
          </a:xfrm>
        </p:grpSpPr>
        <p:sp>
          <p:nvSpPr>
            <p:cNvPr id="7" name="椭圆 6"/>
            <p:cNvSpPr/>
            <p:nvPr/>
          </p:nvSpPr>
          <p:spPr>
            <a:xfrm>
              <a:off x="9056722" y="3732497"/>
              <a:ext cx="72000" cy="720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754911" y="3437526"/>
              <a:ext cx="7103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 dirty="0">
                  <a:latin typeface="楷体" panose="02010609060101010101" pitchFamily="49" charset="-122"/>
                  <a:ea typeface="楷体" panose="02010609060101010101" pitchFamily="49" charset="-122"/>
                </a:rPr>
                <a:t>粒子源</a:t>
              </a:r>
              <a:endParaRPr lang="zh-CN" altLang="en-US" sz="1200" dirty="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9766458" y="2812693"/>
            <a:ext cx="436466" cy="898933"/>
            <a:chOff x="9766458" y="2812693"/>
            <a:chExt cx="436466" cy="898933"/>
          </a:xfrm>
        </p:grpSpPr>
        <p:cxnSp>
          <p:nvCxnSpPr>
            <p:cNvPr id="25" name="直接箭头连接符 24"/>
            <p:cNvCxnSpPr/>
            <p:nvPr/>
          </p:nvCxnSpPr>
          <p:spPr>
            <a:xfrm flipV="1">
              <a:off x="10007551" y="3142507"/>
              <a:ext cx="0" cy="569119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9766458" y="2812693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66458" y="2812693"/>
                  <a:ext cx="436466" cy="338554"/>
                </a:xfrm>
                <a:prstGeom prst="rect">
                  <a:avLst/>
                </a:prstGeom>
                <a:blipFill rotWithShape="0">
                  <a:blip r:embed="rId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</p:grpSp>
      <p:grpSp>
        <p:nvGrpSpPr>
          <p:cNvPr id="38" name="组合 37"/>
          <p:cNvGrpSpPr/>
          <p:nvPr/>
        </p:nvGrpSpPr>
        <p:grpSpPr>
          <a:xfrm>
            <a:off x="10015171" y="2638243"/>
            <a:ext cx="436466" cy="1073384"/>
            <a:chOff x="10015171" y="2638243"/>
            <a:chExt cx="436466" cy="1073384"/>
          </a:xfrm>
        </p:grpSpPr>
        <p:cxnSp>
          <p:nvCxnSpPr>
            <p:cNvPr id="28" name="直接箭头连接符 27"/>
            <p:cNvCxnSpPr/>
            <p:nvPr/>
          </p:nvCxnSpPr>
          <p:spPr>
            <a:xfrm flipV="1">
              <a:off x="10349388" y="2888507"/>
              <a:ext cx="0" cy="82312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0015171" y="2638243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15171" y="2638243"/>
                  <a:ext cx="436466" cy="338554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</p:grpSp>
      <p:sp>
        <p:nvSpPr>
          <p:cNvPr id="142" name="矩形 141"/>
          <p:cNvSpPr/>
          <p:nvPr/>
        </p:nvSpPr>
        <p:spPr>
          <a:xfrm>
            <a:off x="735364" y="1120775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CN" altLang="en-US" sz="2800" b="1" dirty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</a:t>
            </a:r>
            <a:r>
              <a:rPr kumimoji="1" lang="zh-CN" altLang="en-US" sz="2800" b="1" dirty="0" smtClean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kumimoji="1" lang="zh-CN" altLang="en-US" sz="2800" b="1" dirty="0">
                <a:solidFill>
                  <a:srgbClr val="ED6568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回旋加速器</a:t>
            </a:r>
            <a:endParaRPr kumimoji="1" lang="zh-CN" altLang="en-US" sz="2800" b="1" dirty="0">
              <a:solidFill>
                <a:srgbClr val="ED6568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9466158" y="3045489"/>
            <a:ext cx="436466" cy="666137"/>
            <a:chOff x="9466158" y="3045489"/>
            <a:chExt cx="436466" cy="66613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9466158" y="3045489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66158" y="3045489"/>
                  <a:ext cx="436466" cy="338554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cxnSp>
          <p:nvCxnSpPr>
            <p:cNvPr id="22" name="直接箭头连接符 21"/>
            <p:cNvCxnSpPr/>
            <p:nvPr/>
          </p:nvCxnSpPr>
          <p:spPr>
            <a:xfrm flipV="1">
              <a:off x="9672326" y="3355232"/>
              <a:ext cx="0" cy="356394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0" name="组合 9"/>
          <p:cNvGrpSpPr/>
          <p:nvPr/>
        </p:nvGrpSpPr>
        <p:grpSpPr>
          <a:xfrm>
            <a:off x="8891829" y="3826041"/>
            <a:ext cx="436466" cy="519682"/>
            <a:chOff x="8891829" y="3826041"/>
            <a:chExt cx="436466" cy="51968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8891829" y="4007169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91829" y="4007169"/>
                  <a:ext cx="436466" cy="338554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cxnSp>
          <p:nvCxnSpPr>
            <p:cNvPr id="31" name="直接箭头连接符 30"/>
            <p:cNvCxnSpPr/>
            <p:nvPr/>
          </p:nvCxnSpPr>
          <p:spPr>
            <a:xfrm>
              <a:off x="9092722" y="3826041"/>
              <a:ext cx="0" cy="264983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5" name="组合 14"/>
          <p:cNvGrpSpPr/>
          <p:nvPr/>
        </p:nvGrpSpPr>
        <p:grpSpPr>
          <a:xfrm>
            <a:off x="8620256" y="3826041"/>
            <a:ext cx="436466" cy="727059"/>
            <a:chOff x="8620256" y="3826041"/>
            <a:chExt cx="436466" cy="72705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620256" y="4214546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20256" y="4214546"/>
                  <a:ext cx="436466" cy="33855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cxnSp>
          <p:nvCxnSpPr>
            <p:cNvPr id="32" name="直接箭头连接符 31"/>
            <p:cNvCxnSpPr/>
            <p:nvPr/>
          </p:nvCxnSpPr>
          <p:spPr>
            <a:xfrm>
              <a:off x="8754751" y="3826041"/>
              <a:ext cx="0" cy="423147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1" name="组合 20"/>
          <p:cNvGrpSpPr/>
          <p:nvPr/>
        </p:nvGrpSpPr>
        <p:grpSpPr>
          <a:xfrm>
            <a:off x="8206780" y="3826040"/>
            <a:ext cx="436466" cy="896337"/>
            <a:chOff x="8206780" y="3826040"/>
            <a:chExt cx="436466" cy="89633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8206780" y="4383823"/>
                  <a:ext cx="43646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6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zh-CN" sz="1600" i="1"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zh-CN" altLang="en-US" sz="1600" dirty="0"/>
                </a:p>
              </p:txBody>
            </p:sp>
          </mc:Choice>
          <mc:Fallback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6780" y="4383823"/>
                  <a:ext cx="436466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</mc:Fallback>
        </mc:AlternateContent>
        <p:cxnSp>
          <p:nvCxnSpPr>
            <p:cNvPr id="33" name="直接箭头连接符 32"/>
            <p:cNvCxnSpPr/>
            <p:nvPr/>
          </p:nvCxnSpPr>
          <p:spPr>
            <a:xfrm>
              <a:off x="8416351" y="3826040"/>
              <a:ext cx="0" cy="61200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43" name="Text Box 7"/>
              <p:cNvSpPr txBox="1">
                <a:spLocks noChangeArrowheads="1"/>
              </p:cNvSpPr>
              <p:nvPr/>
            </p:nvSpPr>
            <p:spPr bwMode="auto">
              <a:xfrm>
                <a:off x="699442" y="1964538"/>
                <a:ext cx="5886548" cy="5266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CN" altLang="en-US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带电粒子在匀强磁场中做匀速圆周运动的周期：</a:t>
                </a:r>
                <a14:m>
                  <m:oMath xmlns:m="http://schemas.openxmlformats.org/officeDocument/2006/math">
                    <m:r>
                      <a:rPr lang="en-US" altLang="zh-CN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微软雅黑" pitchFamily="34" charset="-122"/>
                      </a:rPr>
                      <m:t>𝑻</m:t>
                    </m:r>
                    <m:r>
                      <a:rPr lang="en-US" altLang="zh-CN" b="1">
                        <a:latin typeface="Cambria Math"/>
                        <a:ea typeface="微软雅黑" pitchFamily="34" charset="-122"/>
                      </a:rPr>
                      <m:t>=</m:t>
                    </m:r>
                    <m:f>
                      <m:fPr>
                        <m:ctrlPr>
                          <a:rPr lang="en-US" altLang="zh-CN" b="1" i="1">
                            <a:latin typeface="Cambria Math" panose="02040503050406030204" pitchFamily="18" charset="0"/>
                            <a:ea typeface="微软雅黑" pitchFamily="34" charset="-122"/>
                          </a:rPr>
                        </m:ctrlPr>
                      </m:fPr>
                      <m:num>
                        <m:r>
                          <a:rPr lang="en-US" altLang="zh-CN" b="1" i="1">
                            <a:latin typeface="Cambria Math" panose="02040503050406030204" pitchFamily="18" charset="0"/>
                            <a:ea typeface="微软雅黑" pitchFamily="34" charset="-122"/>
                          </a:rPr>
                          <m:t>𝟐</m:t>
                        </m:r>
                        <m:r>
                          <a:rPr lang="zh-CN" altLang="en-US" b="1" i="1">
                            <a:latin typeface="Cambria Math" panose="02040503050406030204" pitchFamily="18" charset="0"/>
                            <a:ea typeface="微软雅黑" pitchFamily="34" charset="-122"/>
                          </a:rPr>
                          <m:t>𝝅</m:t>
                        </m:r>
                        <m:r>
                          <a:rPr lang="en-US" altLang="zh-CN" b="1" i="1">
                            <a:latin typeface="Cambria Math"/>
                            <a:ea typeface="微软雅黑" pitchFamily="34" charset="-122"/>
                          </a:rPr>
                          <m:t>𝒎</m:t>
                        </m:r>
                        <m:r>
                          <a:rPr lang="en-US" altLang="zh-CN" b="1" i="1">
                            <a:latin typeface="Cambria Math"/>
                            <a:ea typeface="微软雅黑" pitchFamily="34" charset="-122"/>
                          </a:rPr>
                          <m:t> </m:t>
                        </m:r>
                      </m:num>
                      <m:den>
                        <m:r>
                          <a:rPr lang="en-US" altLang="zh-CN" b="1" i="1">
                            <a:latin typeface="Cambria Math"/>
                            <a:ea typeface="微软雅黑" pitchFamily="34" charset="-122"/>
                          </a:rPr>
                          <m:t> </m:t>
                        </m:r>
                        <m:r>
                          <a:rPr lang="en-US" altLang="zh-CN" b="1" i="1">
                            <a:latin typeface="Cambria Math"/>
                            <a:ea typeface="微软雅黑" pitchFamily="34" charset="-122"/>
                          </a:rPr>
                          <m:t>𝒒𝑩</m:t>
                        </m:r>
                        <m:r>
                          <a:rPr lang="en-US" altLang="zh-CN" b="1" i="1">
                            <a:latin typeface="Cambria Math"/>
                            <a:ea typeface="微软雅黑" pitchFamily="34" charset="-122"/>
                          </a:rPr>
                          <m:t> </m:t>
                        </m:r>
                      </m:den>
                    </m:f>
                  </m:oMath>
                </a14:m>
                <a:endParaRPr lang="en-US" altLang="zh-CN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14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9442" y="1964538"/>
                <a:ext cx="5886548" cy="526619"/>
              </a:xfrm>
              <a:prstGeom prst="rect">
                <a:avLst/>
              </a:prstGeom>
              <a:blipFill rotWithShape="0">
                <a:blip r:embed="rId7"/>
                <a:stretch>
                  <a:fillRect l="-933" b="-57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p:sp>
        <p:nvSpPr>
          <p:cNvPr id="144" name="矩形 143"/>
          <p:cNvSpPr/>
          <p:nvPr/>
        </p:nvSpPr>
        <p:spPr>
          <a:xfrm>
            <a:off x="717345" y="2563093"/>
            <a:ext cx="341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周期跟轨道半径和运动速度无关</a:t>
            </a:r>
            <a:endParaRPr lang="zh-CN" altLang="en-US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8" name="Text Box 7"/>
          <p:cNvSpPr txBox="1">
            <a:spLocks noChangeArrowheads="1"/>
          </p:cNvSpPr>
          <p:nvPr/>
        </p:nvSpPr>
        <p:spPr bwMode="auto">
          <a:xfrm>
            <a:off x="699440" y="3121374"/>
            <a:ext cx="6170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尽管速率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和半径一次比一次大，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运动周期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却始终不变。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689366" y="3732497"/>
            <a:ext cx="560067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这样，如果在两盒间加一个交变电场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，使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它也以同样的周期往复变化，那就可以保证粒子每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经过电场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时，都正好赶上适合的电场方向而被加速。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/>
              <p:cNvSpPr/>
              <p:nvPr/>
            </p:nvSpPr>
            <p:spPr>
              <a:xfrm>
                <a:off x="717345" y="4942039"/>
                <a:ext cx="2520049" cy="5749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dirty="0" smtClean="0">
                    <a:solidFill>
                      <a:prstClr val="black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电场的</a:t>
                </a:r>
                <a:r>
                  <a:rPr lang="zh-CN" altLang="en-US" dirty="0">
                    <a:solidFill>
                      <a:prstClr val="black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周期</a:t>
                </a:r>
                <a:r>
                  <a:rPr lang="zh-CN" altLang="en-US" dirty="0" smtClean="0">
                    <a:solidFill>
                      <a:prstClr val="black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：</a:t>
                </a:r>
                <a14:m>
                  <m:oMath xmlns:m="http://schemas.openxmlformats.org/officeDocument/2006/math">
                    <m:r>
                      <a:rPr lang="en-US" altLang="zh-CN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微软雅黑" pitchFamily="34" charset="-122"/>
                      </a:rPr>
                      <m:t>𝑻</m:t>
                    </m:r>
                    <m:r>
                      <a:rPr lang="en-US" altLang="zh-CN" sz="2000" b="1">
                        <a:solidFill>
                          <a:srgbClr val="FF0000"/>
                        </a:solidFill>
                        <a:latin typeface="Cambria Math"/>
                        <a:ea typeface="微软雅黑" pitchFamily="34" charset="-122"/>
                      </a:rPr>
                      <m:t>=</m:t>
                    </m:r>
                    <m:f>
                      <m:fPr>
                        <m:ctrlPr>
                          <a:rPr lang="en-US" altLang="zh-CN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微软雅黑" pitchFamily="34" charset="-122"/>
                          </a:rPr>
                        </m:ctrlPr>
                      </m:fPr>
                      <m:num>
                        <m:r>
                          <a:rPr lang="en-US" altLang="zh-CN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微软雅黑" pitchFamily="34" charset="-122"/>
                          </a:rPr>
                          <m:t>𝟐</m:t>
                        </m:r>
                        <m:r>
                          <a:rPr lang="zh-CN" alt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微软雅黑" pitchFamily="34" charset="-122"/>
                          </a:rPr>
                          <m:t>𝝅</m:t>
                        </m:r>
                        <m:r>
                          <a:rPr lang="en-US" altLang="zh-CN" sz="2000" b="1" i="1">
                            <a:solidFill>
                              <a:srgbClr val="FF0000"/>
                            </a:solidFill>
                            <a:latin typeface="Cambria Math"/>
                            <a:ea typeface="微软雅黑" pitchFamily="34" charset="-122"/>
                          </a:rPr>
                          <m:t>𝒎</m:t>
                        </m:r>
                        <m:r>
                          <a:rPr lang="en-US" altLang="zh-CN" sz="2000" b="1" i="1">
                            <a:solidFill>
                              <a:srgbClr val="FF0000"/>
                            </a:solidFill>
                            <a:latin typeface="Cambria Math"/>
                            <a:ea typeface="微软雅黑" pitchFamily="34" charset="-122"/>
                          </a:rPr>
                          <m:t> </m:t>
                        </m:r>
                      </m:num>
                      <m:den>
                        <m:r>
                          <a:rPr lang="en-US" altLang="zh-CN" sz="2000" b="1" i="1">
                            <a:solidFill>
                              <a:srgbClr val="FF0000"/>
                            </a:solidFill>
                            <a:latin typeface="Cambria Math"/>
                            <a:ea typeface="微软雅黑" pitchFamily="34" charset="-122"/>
                          </a:rPr>
                          <m:t> </m:t>
                        </m:r>
                        <m:r>
                          <a:rPr lang="en-US" altLang="zh-CN" sz="2000" b="1" i="1">
                            <a:solidFill>
                              <a:srgbClr val="FF0000"/>
                            </a:solidFill>
                            <a:latin typeface="Cambria Math"/>
                            <a:ea typeface="微软雅黑" pitchFamily="34" charset="-122"/>
                          </a:rPr>
                          <m:t>𝒒𝑩</m:t>
                        </m:r>
                        <m:r>
                          <a:rPr lang="en-US" altLang="zh-CN" sz="2000" b="1" i="1">
                            <a:solidFill>
                              <a:srgbClr val="FF0000"/>
                            </a:solidFill>
                            <a:latin typeface="Cambria Math"/>
                            <a:ea typeface="微软雅黑" pitchFamily="34" charset="-122"/>
                          </a:rPr>
                          <m:t> </m:t>
                        </m:r>
                      </m:den>
                    </m:f>
                  </m:oMath>
                </a14:m>
                <a:endParaRPr lang="zh-CN" alt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矩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345" y="4942039"/>
                <a:ext cx="2520049" cy="574901"/>
              </a:xfrm>
              <a:prstGeom prst="rect">
                <a:avLst/>
              </a:prstGeom>
              <a:blipFill rotWithShape="0">
                <a:blip r:embed="rId8"/>
                <a:stretch>
                  <a:fillRect l="-217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bldLvl="0" animBg="1"/>
      <p:bldP spid="144" grpId="0"/>
      <p:bldP spid="148" grpId="0" bldLvl="0" animBg="1"/>
      <p:bldP spid="149" grpId="0" bldLvl="0" animBg="1"/>
      <p:bldP spid="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766579" y="1843832"/>
            <a:ext cx="10920596" cy="297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200" dirty="0">
                <a:latin typeface="+mn-ea"/>
                <a:ea typeface="+mn-ea"/>
              </a:rPr>
              <a:t>1</a:t>
            </a:r>
            <a:r>
              <a:rPr lang="zh-CN" altLang="en-US" sz="2200" dirty="0">
                <a:latin typeface="+mn-ea"/>
                <a:ea typeface="+mn-ea"/>
              </a:rPr>
              <a:t>．正误</a:t>
            </a:r>
            <a:r>
              <a:rPr lang="zh-CN" altLang="en-US" sz="2200" dirty="0" smtClean="0">
                <a:latin typeface="+mn-ea"/>
                <a:ea typeface="+mn-ea"/>
              </a:rPr>
              <a:t>判断</a:t>
            </a:r>
            <a:r>
              <a:rPr lang="zh-CN" altLang="en-US" sz="2200" dirty="0">
                <a:latin typeface="+mn-ea"/>
              </a:rPr>
              <a:t>（</a:t>
            </a:r>
            <a:r>
              <a:rPr lang="zh-CN" altLang="en-US" sz="2200" dirty="0" smtClean="0">
                <a:latin typeface="+mn-ea"/>
                <a:ea typeface="+mn-ea"/>
              </a:rPr>
              <a:t>正确</a:t>
            </a:r>
            <a:r>
              <a:rPr lang="zh-CN" altLang="en-US" sz="2200" dirty="0">
                <a:latin typeface="+mn-ea"/>
                <a:ea typeface="+mn-ea"/>
              </a:rPr>
              <a:t>的打“√”，错误的打“</a:t>
            </a:r>
            <a:r>
              <a:rPr lang="en-US" altLang="zh-CN" sz="2200" dirty="0" smtClean="0">
                <a:latin typeface="+mn-ea"/>
                <a:ea typeface="+mn-ea"/>
              </a:rPr>
              <a:t>×”</a:t>
            </a:r>
            <a:r>
              <a:rPr lang="zh-CN" altLang="en-US" sz="2200" dirty="0" smtClean="0">
                <a:latin typeface="+mn-ea"/>
              </a:rPr>
              <a:t>）</a:t>
            </a:r>
            <a:endParaRPr lang="en-US" altLang="zh-CN" sz="22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200" dirty="0" smtClean="0">
                <a:latin typeface="+mn-ea"/>
                <a:ea typeface="+mn-ea"/>
              </a:rPr>
              <a:t>（</a:t>
            </a:r>
            <a:r>
              <a:rPr lang="en-US" altLang="zh-CN" sz="2200" dirty="0" smtClean="0">
                <a:latin typeface="+mn-ea"/>
                <a:ea typeface="+mn-ea"/>
              </a:rPr>
              <a:t>1</a:t>
            </a:r>
            <a:r>
              <a:rPr lang="zh-CN" altLang="en-US" sz="2200" dirty="0" smtClean="0">
                <a:latin typeface="+mn-ea"/>
                <a:ea typeface="+mn-ea"/>
              </a:rPr>
              <a:t>）带电粒子</a:t>
            </a:r>
            <a:r>
              <a:rPr lang="zh-CN" altLang="en-US" sz="2200" dirty="0">
                <a:latin typeface="+mn-ea"/>
                <a:ea typeface="+mn-ea"/>
              </a:rPr>
              <a:t>在磁场中运动的偏转角等于运动轨迹圆弧所对应的圆心角的</a:t>
            </a:r>
            <a:r>
              <a:rPr lang="en-US" altLang="zh-CN" sz="2200" dirty="0">
                <a:latin typeface="+mn-ea"/>
                <a:ea typeface="+mn-ea"/>
              </a:rPr>
              <a:t>2</a:t>
            </a:r>
            <a:r>
              <a:rPr lang="zh-CN" altLang="en-US" sz="2200" dirty="0" smtClean="0">
                <a:latin typeface="+mn-ea"/>
                <a:ea typeface="+mn-ea"/>
              </a:rPr>
              <a:t>倍。</a:t>
            </a:r>
            <a:r>
              <a:rPr lang="zh-CN" altLang="en-US" sz="2200" dirty="0" smtClean="0">
                <a:latin typeface="+mn-ea"/>
              </a:rPr>
              <a:t>（   </a:t>
            </a:r>
            <a:r>
              <a:rPr lang="zh-CN" altLang="en-US" sz="2200" dirty="0">
                <a:latin typeface="+mn-ea"/>
              </a:rPr>
              <a:t>）</a:t>
            </a:r>
            <a:endParaRPr lang="en-US" altLang="zh-CN" sz="22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200" dirty="0" smtClean="0">
                <a:latin typeface="+mn-ea"/>
                <a:ea typeface="+mn-ea"/>
              </a:rPr>
              <a:t>（</a:t>
            </a:r>
            <a:r>
              <a:rPr lang="en-US" altLang="zh-CN" sz="2200" dirty="0" smtClean="0">
                <a:latin typeface="+mn-ea"/>
                <a:ea typeface="+mn-ea"/>
              </a:rPr>
              <a:t>2</a:t>
            </a:r>
            <a:r>
              <a:rPr lang="zh-CN" altLang="en-US" sz="2200" dirty="0" smtClean="0">
                <a:latin typeface="+mn-ea"/>
                <a:ea typeface="+mn-ea"/>
              </a:rPr>
              <a:t>）带电粒子</a:t>
            </a:r>
            <a:r>
              <a:rPr lang="zh-CN" altLang="en-US" sz="2200" dirty="0">
                <a:latin typeface="+mn-ea"/>
                <a:ea typeface="+mn-ea"/>
              </a:rPr>
              <a:t>在磁场中偏转时，速度的方向改变而速度的大小</a:t>
            </a:r>
            <a:r>
              <a:rPr lang="zh-CN" altLang="en-US" sz="2200" dirty="0" smtClean="0">
                <a:latin typeface="+mn-ea"/>
                <a:ea typeface="+mn-ea"/>
              </a:rPr>
              <a:t>不变。（    ）</a:t>
            </a:r>
            <a:endParaRPr lang="en-US" altLang="zh-CN" sz="2200" dirty="0" smtClean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200" dirty="0" smtClean="0">
                <a:latin typeface="+mn-ea"/>
                <a:ea typeface="+mn-ea"/>
              </a:rPr>
              <a:t>（</a:t>
            </a:r>
            <a:r>
              <a:rPr lang="en-US" altLang="zh-CN" sz="2200" dirty="0" smtClean="0">
                <a:latin typeface="+mn-ea"/>
                <a:ea typeface="+mn-ea"/>
              </a:rPr>
              <a:t>3</a:t>
            </a:r>
            <a:r>
              <a:rPr lang="zh-CN" altLang="en-US" sz="2200" dirty="0" smtClean="0">
                <a:latin typeface="+mn-ea"/>
                <a:ea typeface="+mn-ea"/>
              </a:rPr>
              <a:t>）速度</a:t>
            </a:r>
            <a:r>
              <a:rPr lang="zh-CN" altLang="en-US" sz="2200" dirty="0">
                <a:latin typeface="+mn-ea"/>
                <a:ea typeface="+mn-ea"/>
              </a:rPr>
              <a:t>选择器既可以选择粒子的速度，也可以选择粒子的电</a:t>
            </a:r>
            <a:r>
              <a:rPr lang="zh-CN" altLang="en-US" sz="2200" dirty="0" smtClean="0">
                <a:latin typeface="+mn-ea"/>
                <a:ea typeface="+mn-ea"/>
              </a:rPr>
              <a:t>性</a:t>
            </a:r>
            <a:r>
              <a:rPr lang="zh-CN" altLang="en-US" sz="2200" dirty="0">
                <a:latin typeface="+mn-ea"/>
              </a:rPr>
              <a:t>。（    </a:t>
            </a:r>
            <a:r>
              <a:rPr lang="zh-CN" altLang="en-US" sz="2200" dirty="0" smtClean="0">
                <a:latin typeface="+mn-ea"/>
              </a:rPr>
              <a:t>）</a:t>
            </a:r>
            <a:endParaRPr lang="en-US" altLang="zh-CN" sz="22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200" dirty="0" smtClean="0">
                <a:latin typeface="+mn-ea"/>
                <a:ea typeface="+mn-ea"/>
              </a:rPr>
              <a:t>（</a:t>
            </a:r>
            <a:r>
              <a:rPr lang="en-US" altLang="zh-CN" sz="2200" dirty="0" smtClean="0">
                <a:latin typeface="+mn-ea"/>
                <a:ea typeface="+mn-ea"/>
              </a:rPr>
              <a:t>4</a:t>
            </a:r>
            <a:r>
              <a:rPr lang="zh-CN" altLang="en-US" sz="2200" dirty="0" smtClean="0">
                <a:latin typeface="+mn-ea"/>
                <a:ea typeface="+mn-ea"/>
              </a:rPr>
              <a:t>）应用</a:t>
            </a:r>
            <a:r>
              <a:rPr lang="zh-CN" altLang="en-US" sz="2200" dirty="0">
                <a:latin typeface="+mn-ea"/>
                <a:ea typeface="+mn-ea"/>
              </a:rPr>
              <a:t>质谱仪可以测定带电粒子的</a:t>
            </a:r>
            <a:r>
              <a:rPr lang="zh-CN" altLang="en-US" sz="2200" dirty="0" smtClean="0">
                <a:latin typeface="+mn-ea"/>
                <a:ea typeface="+mn-ea"/>
              </a:rPr>
              <a:t>比荷</a:t>
            </a:r>
            <a:r>
              <a:rPr lang="zh-CN" altLang="en-US" sz="2200" dirty="0">
                <a:latin typeface="+mn-ea"/>
              </a:rPr>
              <a:t>。（    </a:t>
            </a:r>
            <a:r>
              <a:rPr lang="zh-CN" altLang="en-US" sz="2200" dirty="0" smtClean="0">
                <a:latin typeface="+mn-ea"/>
              </a:rPr>
              <a:t>）</a:t>
            </a:r>
            <a:endParaRPr lang="en-US" altLang="zh-CN" sz="22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200" dirty="0" smtClean="0">
                <a:latin typeface="+mn-ea"/>
                <a:ea typeface="+mn-ea"/>
              </a:rPr>
              <a:t>（</a:t>
            </a:r>
            <a:r>
              <a:rPr lang="en-US" altLang="zh-CN" sz="2200" dirty="0" smtClean="0">
                <a:latin typeface="+mn-ea"/>
                <a:ea typeface="+mn-ea"/>
              </a:rPr>
              <a:t>5</a:t>
            </a:r>
            <a:r>
              <a:rPr lang="zh-CN" altLang="en-US" sz="2200" dirty="0" smtClean="0">
                <a:latin typeface="+mn-ea"/>
                <a:ea typeface="+mn-ea"/>
              </a:rPr>
              <a:t>）回旋加速器</a:t>
            </a:r>
            <a:r>
              <a:rPr lang="zh-CN" altLang="en-US" sz="2200" dirty="0">
                <a:latin typeface="+mn-ea"/>
                <a:ea typeface="+mn-ea"/>
              </a:rPr>
              <a:t>两狭缝可以接直流</a:t>
            </a:r>
            <a:r>
              <a:rPr lang="zh-CN" altLang="en-US" sz="2200" dirty="0" smtClean="0">
                <a:latin typeface="+mn-ea"/>
                <a:ea typeface="+mn-ea"/>
              </a:rPr>
              <a:t>电源。（    ）</a:t>
            </a:r>
            <a:endParaRPr lang="zh-CN" altLang="en-US" sz="2200" dirty="0">
              <a:latin typeface="+mn-ea"/>
              <a:ea typeface="+mn-ea"/>
            </a:endParaRPr>
          </a:p>
        </p:txBody>
      </p:sp>
      <p:sp>
        <p:nvSpPr>
          <p:cNvPr id="57" name="Text Box 28"/>
          <p:cNvSpPr txBox="1">
            <a:spLocks noChangeArrowheads="1"/>
          </p:cNvSpPr>
          <p:nvPr/>
        </p:nvSpPr>
        <p:spPr bwMode="auto">
          <a:xfrm>
            <a:off x="10798321" y="2304723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+mn-ea"/>
                <a:ea typeface="+mn-ea"/>
              </a:rPr>
              <a:t>×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55" name="Text Box 28"/>
          <p:cNvSpPr txBox="1">
            <a:spLocks noChangeArrowheads="1"/>
          </p:cNvSpPr>
          <p:nvPr/>
        </p:nvSpPr>
        <p:spPr bwMode="auto">
          <a:xfrm>
            <a:off x="9305012" y="3328854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+mn-ea"/>
                <a:ea typeface="+mn-ea"/>
              </a:rPr>
              <a:t>×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58" name="Text Box 28"/>
          <p:cNvSpPr txBox="1">
            <a:spLocks noChangeArrowheads="1"/>
          </p:cNvSpPr>
          <p:nvPr/>
        </p:nvSpPr>
        <p:spPr bwMode="auto">
          <a:xfrm>
            <a:off x="6226877" y="4323636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+mn-ea"/>
                <a:ea typeface="+mn-ea"/>
              </a:rPr>
              <a:t>×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59" name="Text Box 28"/>
          <p:cNvSpPr txBox="1">
            <a:spLocks noChangeArrowheads="1"/>
          </p:cNvSpPr>
          <p:nvPr/>
        </p:nvSpPr>
        <p:spPr bwMode="auto">
          <a:xfrm>
            <a:off x="6503102" y="3833396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+mn-ea"/>
                <a:ea typeface="+mn-ea"/>
              </a:rPr>
              <a:t>√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0" name="Text Box 28"/>
          <p:cNvSpPr txBox="1">
            <a:spLocks noChangeArrowheads="1"/>
          </p:cNvSpPr>
          <p:nvPr/>
        </p:nvSpPr>
        <p:spPr bwMode="auto">
          <a:xfrm>
            <a:off x="9532052" y="2842960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+mn-ea"/>
                <a:ea typeface="+mn-ea"/>
              </a:rPr>
              <a:t>√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bldLvl="0" animBg="1"/>
      <p:bldP spid="55" grpId="0" bldLvl="0" animBg="1"/>
      <p:bldP spid="58" grpId="0" bldLvl="0" animBg="1"/>
      <p:bldP spid="59" grpId="0" bldLvl="0" animBg="1"/>
      <p:bldP spid="60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 Box 2"/>
              <p:cNvSpPr txBox="1">
                <a:spLocks noChangeArrowheads="1"/>
              </p:cNvSpPr>
              <p:nvPr/>
            </p:nvSpPr>
            <p:spPr bwMode="auto">
              <a:xfrm>
                <a:off x="766579" y="1605707"/>
                <a:ext cx="10920596" cy="38164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2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．</a:t>
                </a:r>
                <a:r>
                  <a:rPr lang="zh-CN" altLang="en-US" sz="2200" dirty="0" smtClean="0">
                    <a:latin typeface="+mn-ea"/>
                  </a:rPr>
                  <a:t>（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多选</a:t>
                </a:r>
                <a:r>
                  <a:rPr lang="zh-CN" altLang="zh-CN" sz="2400" dirty="0"/>
                  <a:t>）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如</a:t>
                </a:r>
                <a:r>
                  <a:rPr lang="zh-CN" altLang="en-US" sz="2200" dirty="0">
                    <a:latin typeface="+mn-ea"/>
                    <a:ea typeface="+mn-ea"/>
                  </a:rPr>
                  <a:t>图为一“速度选择器”装置的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示意图。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  <m:r>
                      <a:rPr lang="zh-CN" altLang="en-US" sz="2200" i="1">
                        <a:latin typeface="Cambria Math" panose="02040503050406030204" pitchFamily="18" charset="0"/>
                        <a:ea typeface="+mn-ea"/>
                      </a:rPr>
                      <m:t>、</m:t>
                    </m:r>
                    <m:r>
                      <a:rPr lang="en-US" altLang="zh-CN" sz="2200" i="1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为水平放置的平行金属板，一束具有各种不同速率的电子沿水平方向经小孔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𝑂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进入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  <m:r>
                      <a:rPr lang="zh-CN" altLang="en-US" sz="2200" i="1">
                        <a:latin typeface="Cambria Math" panose="02040503050406030204" pitchFamily="18" charset="0"/>
                        <a:ea typeface="+mn-ea"/>
                      </a:rPr>
                      <m:t>、</m:t>
                    </m:r>
                    <m:r>
                      <a:rPr lang="en-US" altLang="zh-CN" sz="2200" i="1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两板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之间。为了</a:t>
                </a:r>
                <a:r>
                  <a:rPr lang="zh-CN" altLang="en-US" sz="2200" dirty="0">
                    <a:latin typeface="+mn-ea"/>
                    <a:ea typeface="+mn-ea"/>
                  </a:rPr>
                  <a:t>选取具有某种特定速率的电子，可在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  <m:r>
                      <a:rPr lang="zh-CN" altLang="en-US" sz="2200" i="1">
                        <a:latin typeface="Cambria Math" panose="02040503050406030204" pitchFamily="18" charset="0"/>
                        <a:ea typeface="+mn-ea"/>
                      </a:rPr>
                      <m:t>、</m:t>
                    </m:r>
                    <m:r>
                      <a:rPr lang="en-US" altLang="zh-CN" sz="2200" i="1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间加上电压，并沿垂直于纸面的方向加一匀强磁场，使所选电子仍能够沿水平直线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𝑂𝑂</m:t>
                    </m:r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′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运动，由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𝑂</m:t>
                    </m:r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′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射出，不计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重力作用。可能</a:t>
                </a:r>
                <a:r>
                  <a:rPr lang="zh-CN" altLang="en-US" sz="2200" dirty="0">
                    <a:latin typeface="+mn-ea"/>
                    <a:ea typeface="+mn-ea"/>
                  </a:rPr>
                  <a:t>达到上述目的的办法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是（    ）</a:t>
                </a:r>
                <a:endParaRPr lang="en-US" altLang="zh-CN" sz="2200" dirty="0" smtClean="0">
                  <a:latin typeface="+mn-ea"/>
                  <a:ea typeface="+mn-ea"/>
                </a:endParaRP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A</a:t>
                </a:r>
                <a:r>
                  <a:rPr lang="zh-CN" altLang="en-US" sz="2200" dirty="0">
                    <a:latin typeface="+mn-ea"/>
                    <a:ea typeface="+mn-ea"/>
                  </a:rPr>
                  <a:t>．使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板电势高于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板，磁场方向垂直纸面向里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B</a:t>
                </a:r>
                <a:r>
                  <a:rPr lang="zh-CN" altLang="en-US" sz="2200" dirty="0">
                    <a:latin typeface="+mn-ea"/>
                    <a:ea typeface="+mn-ea"/>
                  </a:rPr>
                  <a:t>．使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板电势低于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板，磁场方向垂直纸面向里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C</a:t>
                </a:r>
                <a:r>
                  <a:rPr lang="zh-CN" altLang="en-US" sz="2200" dirty="0">
                    <a:latin typeface="+mn-ea"/>
                    <a:ea typeface="+mn-ea"/>
                  </a:rPr>
                  <a:t>．使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板电势高于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板，磁场方向垂直纸面向外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200" dirty="0">
                    <a:latin typeface="+mn-ea"/>
                    <a:ea typeface="+mn-ea"/>
                  </a:rPr>
                  <a:t>D</a:t>
                </a:r>
                <a:r>
                  <a:rPr lang="zh-CN" altLang="en-US" sz="2200" dirty="0">
                    <a:latin typeface="+mn-ea"/>
                    <a:ea typeface="+mn-ea"/>
                  </a:rPr>
                  <a:t>．使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𝑎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板电势低于</a:t>
                </a:r>
                <a14:m>
                  <m:oMath xmlns:m="http://schemas.openxmlformats.org/officeDocument/2006/math">
                    <m:r>
                      <a:rPr lang="en-US" altLang="zh-CN" sz="2200" i="1" smtClean="0">
                        <a:latin typeface="Cambria Math" panose="02040503050406030204" pitchFamily="18" charset="0"/>
                        <a:ea typeface="+mn-ea"/>
                      </a:rPr>
                      <m:t>𝑏</m:t>
                    </m:r>
                  </m:oMath>
                </a14:m>
                <a:r>
                  <a:rPr lang="zh-CN" altLang="en-US" sz="2200" dirty="0">
                    <a:latin typeface="+mn-ea"/>
                    <a:ea typeface="+mn-ea"/>
                  </a:rPr>
                  <a:t>板，磁场方向垂直纸面向</a:t>
                </a:r>
                <a:r>
                  <a:rPr lang="zh-CN" altLang="en-US" sz="2200" dirty="0" smtClean="0">
                    <a:latin typeface="+mn-ea"/>
                    <a:ea typeface="+mn-ea"/>
                  </a:rPr>
                  <a:t>外</a:t>
                </a:r>
                <a:endParaRPr lang="zh-CN" altLang="en-US" sz="2200" dirty="0">
                  <a:latin typeface="+mn-ea"/>
                  <a:ea typeface="+mn-ea"/>
                </a:endParaRPr>
              </a:p>
            </p:txBody>
          </p:sp>
        </mc:Choice>
        <mc:Fallback>
          <p:sp>
            <p:nvSpPr>
              <p:cNvPr id="29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6579" y="1605707"/>
                <a:ext cx="10920596" cy="3816429"/>
              </a:xfrm>
              <a:prstGeom prst="rect">
                <a:avLst/>
              </a:prstGeom>
              <a:blipFill rotWithShape="0">
                <a:blip r:embed="rId1"/>
                <a:stretch>
                  <a:fillRect l="-726" t="-1597" r="-112" b="-271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p:sp>
        <p:nvSpPr>
          <p:cNvPr id="59" name="Text Box 28"/>
          <p:cNvSpPr txBox="1">
            <a:spLocks noChangeArrowheads="1"/>
          </p:cNvSpPr>
          <p:nvPr/>
        </p:nvSpPr>
        <p:spPr bwMode="auto">
          <a:xfrm>
            <a:off x="1590319" y="2951804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AD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40659" y="3513921"/>
            <a:ext cx="3219009" cy="1667589"/>
          </a:xfrm>
          <a:prstGeom prst="rect">
            <a:avLst/>
          </a:prstGeom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766579" y="1605707"/>
            <a:ext cx="10920596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200" dirty="0">
                <a:latin typeface="+mn-ea"/>
                <a:ea typeface="+mn-ea"/>
              </a:rPr>
              <a:t>3</a:t>
            </a:r>
            <a:r>
              <a:rPr lang="zh-CN" altLang="en-US" sz="2200" dirty="0">
                <a:latin typeface="+mn-ea"/>
                <a:ea typeface="+mn-ea"/>
              </a:rPr>
              <a:t>．回旋加速器是加速带电粒子的装置，其核心部分是分别与高频交流电极相连接的两个</a:t>
            </a:r>
            <a:r>
              <a:rPr lang="en-US" altLang="zh-CN" sz="2200" dirty="0">
                <a:latin typeface="+mn-ea"/>
                <a:ea typeface="+mn-ea"/>
              </a:rPr>
              <a:t>D</a:t>
            </a:r>
            <a:r>
              <a:rPr lang="zh-CN" altLang="en-US" sz="2200" dirty="0">
                <a:latin typeface="+mn-ea"/>
                <a:ea typeface="+mn-ea"/>
              </a:rPr>
              <a:t>形金属盒，两盒间的狭缝中形成的周期性变化的电场，使粒子在通过狭缝时都能得到加速，两</a:t>
            </a:r>
            <a:r>
              <a:rPr lang="en-US" altLang="zh-CN" sz="2200" dirty="0">
                <a:latin typeface="+mn-ea"/>
                <a:ea typeface="+mn-ea"/>
              </a:rPr>
              <a:t>D</a:t>
            </a:r>
            <a:r>
              <a:rPr lang="zh-CN" altLang="en-US" sz="2200" dirty="0">
                <a:latin typeface="+mn-ea"/>
                <a:ea typeface="+mn-ea"/>
              </a:rPr>
              <a:t>形金属盒处于垂直于盒底的匀强磁场中，如图所示，要增大带电粒子射出时的动能，则下列说法中正确的是（    ）</a:t>
            </a:r>
            <a:endParaRPr lang="en-US" altLang="zh-CN" sz="2200" dirty="0" smtClean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200" dirty="0">
                <a:latin typeface="+mn-ea"/>
                <a:ea typeface="+mn-ea"/>
              </a:rPr>
              <a:t>A</a:t>
            </a:r>
            <a:r>
              <a:rPr lang="zh-CN" altLang="en-US" sz="2200" dirty="0">
                <a:latin typeface="+mn-ea"/>
                <a:ea typeface="+mn-ea"/>
              </a:rPr>
              <a:t>．增大匀强电场间的加速电压</a:t>
            </a:r>
            <a:endParaRPr lang="zh-CN" altLang="en-US" sz="22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200" dirty="0">
                <a:latin typeface="+mn-ea"/>
                <a:ea typeface="+mn-ea"/>
              </a:rPr>
              <a:t>B</a:t>
            </a:r>
            <a:r>
              <a:rPr lang="zh-CN" altLang="en-US" sz="2200" dirty="0">
                <a:latin typeface="+mn-ea"/>
                <a:ea typeface="+mn-ea"/>
              </a:rPr>
              <a:t>．减小磁场的磁感应强度</a:t>
            </a:r>
            <a:endParaRPr lang="zh-CN" altLang="en-US" sz="22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200" dirty="0">
                <a:latin typeface="+mn-ea"/>
                <a:ea typeface="+mn-ea"/>
              </a:rPr>
              <a:t>C</a:t>
            </a:r>
            <a:r>
              <a:rPr lang="zh-CN" altLang="en-US" sz="2200" dirty="0">
                <a:latin typeface="+mn-ea"/>
                <a:ea typeface="+mn-ea"/>
              </a:rPr>
              <a:t>．减小周期性变化的电场的频率</a:t>
            </a:r>
            <a:endParaRPr lang="zh-CN" altLang="en-US" sz="2200" dirty="0">
              <a:latin typeface="+mn-ea"/>
              <a:ea typeface="+mn-ea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200" dirty="0">
                <a:latin typeface="+mn-ea"/>
                <a:ea typeface="+mn-ea"/>
              </a:rPr>
              <a:t>D</a:t>
            </a:r>
            <a:r>
              <a:rPr lang="zh-CN" altLang="en-US" sz="2200" dirty="0">
                <a:latin typeface="+mn-ea"/>
                <a:ea typeface="+mn-ea"/>
              </a:rPr>
              <a:t>．增大</a:t>
            </a:r>
            <a:r>
              <a:rPr lang="en-US" altLang="zh-CN" sz="2200" dirty="0">
                <a:latin typeface="+mn-ea"/>
                <a:ea typeface="+mn-ea"/>
              </a:rPr>
              <a:t>D</a:t>
            </a:r>
            <a:r>
              <a:rPr lang="zh-CN" altLang="en-US" sz="2200" dirty="0">
                <a:latin typeface="+mn-ea"/>
                <a:ea typeface="+mn-ea"/>
              </a:rPr>
              <a:t>形金属盒的半径</a:t>
            </a:r>
            <a:endParaRPr lang="zh-CN" altLang="en-US" sz="2200" dirty="0">
              <a:latin typeface="+mn-ea"/>
              <a:ea typeface="+mn-ea"/>
            </a:endParaRPr>
          </a:p>
        </p:txBody>
      </p:sp>
      <p:sp>
        <p:nvSpPr>
          <p:cNvPr id="59" name="Text Box 28"/>
          <p:cNvSpPr txBox="1">
            <a:spLocks noChangeArrowheads="1"/>
          </p:cNvSpPr>
          <p:nvPr/>
        </p:nvSpPr>
        <p:spPr bwMode="auto">
          <a:xfrm>
            <a:off x="5264852" y="2573863"/>
            <a:ext cx="7057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 sz="2400" b="1" smtClean="0">
                <a:solidFill>
                  <a:srgbClr val="FF0000"/>
                </a:solidFill>
                <a:latin typeface="+mn-ea"/>
                <a:ea typeface="+mn-ea"/>
              </a:rPr>
              <a:t>D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14796" y="2909471"/>
            <a:ext cx="2144108" cy="2900114"/>
          </a:xfrm>
          <a:prstGeom prst="rect">
            <a:avLst/>
          </a:prstGeom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ldLvl="0" animBg="1"/>
    </p:bldLst>
  </p:timing>
</p:sld>
</file>

<file path=ppt/theme/theme1.xml><?xml version="1.0" encoding="utf-8"?>
<a:theme xmlns:a="http://schemas.openxmlformats.org/drawingml/2006/main" name="物理11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1345</Words>
  <Application>WPS 演示</Application>
  <PresentationFormat>宽屏</PresentationFormat>
  <Paragraphs>235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7" baseType="lpstr">
      <vt:lpstr>Arial</vt:lpstr>
      <vt:lpstr>宋体</vt:lpstr>
      <vt:lpstr>Wingdings</vt:lpstr>
      <vt:lpstr>Arial Unicode MS</vt:lpstr>
      <vt:lpstr>Calibri Light</vt:lpstr>
      <vt:lpstr>Calibri</vt:lpstr>
      <vt:lpstr>微软雅黑</vt:lpstr>
      <vt:lpstr>楷体</vt:lpstr>
      <vt:lpstr>Times New Roman</vt:lpstr>
      <vt:lpstr>Courier New</vt:lpstr>
      <vt:lpstr>Book Antiqua</vt:lpstr>
      <vt:lpstr>Segoe Print</vt:lpstr>
      <vt:lpstr>物理11</vt:lpstr>
      <vt:lpstr>PowerPoint 演示文稿</vt:lpstr>
      <vt:lpstr>质谱仪与回旋加速器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志坚</cp:lastModifiedBy>
  <cp:revision>1</cp:revision>
  <dcterms:created xsi:type="dcterms:W3CDTF">2020-05-28T01:48:03Z</dcterms:created>
  <dcterms:modified xsi:type="dcterms:W3CDTF">2020-05-28T01:49:09Z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