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5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55243" y="1122363"/>
            <a:ext cx="4758179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noProof="1" smtClean="0"/>
              <a:t>单击此处编辑标题样式</a:t>
            </a:r>
            <a:endParaRPr lang="en-US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5242" y="3602038"/>
            <a:ext cx="475818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楷体" panose="02010609060101010101" pitchFamily="49" charset="-122"/>
                <a:ea typeface="楷体" panose="02010609060101010101" pitchFamily="49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23908594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温故知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36308" y="320748"/>
            <a:ext cx="1662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温故知新</a:t>
            </a:r>
            <a:endParaRPr kumimoji="0" lang="en-US" altLang="zh-CN" sz="2400" b="1" i="0" u="none" strike="noStrike" kern="1200" cap="none" spc="0" normalizeH="0" baseline="0" noProof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3405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新知导入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36308" y="320748"/>
            <a:ext cx="1662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新知导入</a:t>
            </a:r>
          </a:p>
        </p:txBody>
      </p:sp>
    </p:spTree>
    <p:extLst>
      <p:ext uri="{BB962C8B-B14F-4D97-AF65-F5344CB8AC3E}">
        <p14:creationId xmlns:p14="http://schemas.microsoft.com/office/powerpoint/2010/main" val="4547841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新知讲解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36308" y="320748"/>
            <a:ext cx="1662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新知讲解</a:t>
            </a:r>
          </a:p>
        </p:txBody>
      </p:sp>
    </p:spTree>
    <p:extLst>
      <p:ext uri="{BB962C8B-B14F-4D97-AF65-F5344CB8AC3E}">
        <p14:creationId xmlns:p14="http://schemas.microsoft.com/office/powerpoint/2010/main" val="33321427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典例探究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636308" y="320748"/>
            <a:ext cx="1662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典例探究</a:t>
            </a:r>
          </a:p>
        </p:txBody>
      </p:sp>
    </p:spTree>
    <p:extLst>
      <p:ext uri="{BB962C8B-B14F-4D97-AF65-F5344CB8AC3E}">
        <p14:creationId xmlns:p14="http://schemas.microsoft.com/office/powerpoint/2010/main" val="2188786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课堂练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36308" y="320748"/>
            <a:ext cx="1662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课堂练习</a:t>
            </a:r>
          </a:p>
        </p:txBody>
      </p:sp>
    </p:spTree>
    <p:extLst>
      <p:ext uri="{BB962C8B-B14F-4D97-AF65-F5344CB8AC3E}">
        <p14:creationId xmlns:p14="http://schemas.microsoft.com/office/powerpoint/2010/main" val="505834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拓展提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36308" y="320748"/>
            <a:ext cx="1662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拓展提升</a:t>
            </a:r>
          </a:p>
        </p:txBody>
      </p:sp>
    </p:spTree>
    <p:extLst>
      <p:ext uri="{BB962C8B-B14F-4D97-AF65-F5344CB8AC3E}">
        <p14:creationId xmlns:p14="http://schemas.microsoft.com/office/powerpoint/2010/main" val="2918191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课堂小结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636308" y="320748"/>
            <a:ext cx="166239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2929817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谢谢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655243" y="1122363"/>
            <a:ext cx="4758179" cy="2387600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kern="120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noProof="1" smtClean="0"/>
              <a:t>谢  谢</a:t>
            </a:r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1850757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52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27013" indent="-227013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213" indent="-227013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437325" y="2700471"/>
            <a:ext cx="5324251" cy="835129"/>
          </a:xfrm>
        </p:spPr>
        <p:txBody>
          <a:bodyPr/>
          <a:lstStyle/>
          <a:p>
            <a:r>
              <a:rPr lang="zh-CN" altLang="en-US" dirty="0" smtClean="0"/>
              <a:t>分子</a:t>
            </a:r>
            <a:r>
              <a:rPr lang="zh-CN" altLang="en-US" dirty="0"/>
              <a:t>动能和分子势能</a:t>
            </a:r>
          </a:p>
        </p:txBody>
      </p:sp>
    </p:spTree>
    <p:extLst>
      <p:ext uri="{BB962C8B-B14F-4D97-AF65-F5344CB8AC3E}">
        <p14:creationId xmlns:p14="http://schemas.microsoft.com/office/powerpoint/2010/main" val="312938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3" y="112077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 smtClean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</a:t>
            </a: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、分子势能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551523" y="1718258"/>
            <a:ext cx="77780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en-US" altLang="zh-CN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3.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决定</a:t>
            </a:r>
            <a:r>
              <a:rPr kumimoji="1"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分子势能的因素</a:t>
            </a:r>
          </a:p>
        </p:txBody>
      </p:sp>
      <p:sp>
        <p:nvSpPr>
          <p:cNvPr id="32" name="Rectangle 18"/>
          <p:cNvSpPr>
            <a:spLocks noChangeArrowheads="1"/>
          </p:cNvSpPr>
          <p:nvPr/>
        </p:nvSpPr>
        <p:spPr bwMode="auto">
          <a:xfrm>
            <a:off x="551523" y="2254184"/>
            <a:ext cx="5942336" cy="640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 （</a:t>
            </a:r>
            <a:r>
              <a:rPr kumimoji="1"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1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）从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宏观上看：分子势能跟物体的体积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有关。</a:t>
            </a:r>
            <a:endParaRPr kumimoji="1"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 （</a:t>
            </a:r>
            <a:r>
              <a:rPr kumimoji="1"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2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）从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微观上看：分子势能跟分子间距离</a:t>
            </a:r>
            <a:r>
              <a:rPr kumimoji="1" 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有关。</a:t>
            </a:r>
            <a:endParaRPr kumimoji="1"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  ①一般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选取两分子间距离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很大（</a:t>
            </a:r>
            <a:r>
              <a:rPr kumimoji="1" 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＞</a:t>
            </a:r>
            <a:r>
              <a:rPr kumimoji="1" lang="en-US" sz="20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10r</a:t>
            </a:r>
            <a:r>
              <a:rPr kumimoji="1" lang="en-US" sz="2000" baseline="-250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0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）时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，分子势能为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零。</a:t>
            </a:r>
            <a:endParaRPr kumimoji="1"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  ②在</a:t>
            </a:r>
            <a:r>
              <a:rPr kumimoji="1" 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＞</a:t>
            </a:r>
            <a:r>
              <a:rPr kumimoji="1" lang="en-US" sz="2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en-US" sz="2000" baseline="-25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0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的条件下，分子力为引力，当两分子逐渐靠近至</a:t>
            </a:r>
            <a:r>
              <a:rPr kumimoji="1" lang="en-US" sz="2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en-US" sz="2000" baseline="-25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0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过程中，分子力做正功，分子势能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减小。</a:t>
            </a:r>
            <a:endParaRPr kumimoji="1"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  ③在</a:t>
            </a:r>
            <a:r>
              <a:rPr kumimoji="1" 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＜</a:t>
            </a:r>
            <a:r>
              <a:rPr kumimoji="1" lang="en-US" sz="2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en-US" sz="2000" baseline="-25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0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的条件下，分子力为斥力，当两分子间距离增大至</a:t>
            </a:r>
            <a:r>
              <a:rPr kumimoji="1" lang="en-US" sz="2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en-US" sz="2000" baseline="-25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0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过程中，分子力也做正功，分子势能也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减小。</a:t>
            </a:r>
            <a:endParaRPr kumimoji="1"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  ④当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两分子间距离</a:t>
            </a:r>
            <a:r>
              <a:rPr kumimoji="1" 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＝</a:t>
            </a:r>
            <a:r>
              <a:rPr kumimoji="1" lang="en-US" sz="2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en-US" sz="2000" baseline="-25000" dirty="0" err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0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时，分子势能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最小。</a:t>
            </a:r>
            <a:endParaRPr kumimoji="1"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148" y="2862539"/>
            <a:ext cx="2172044" cy="287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6887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3528" y="1513633"/>
            <a:ext cx="7635166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例题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：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如图所示，甲分子固定在坐标原点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，乙分子位于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轴上，甲分子对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乙分子的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作用力与两分子间的距离的关系如图中曲线所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示。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F&gt;0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为斥力，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F&lt;0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为力。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、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、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、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为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轴上四个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特定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位置。现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把乙分子从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处由静止释放，则（        ）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．乙分子由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到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做加速运动，由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到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做减速运动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．乙分子由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到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做加速运动，到达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时速度最大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．乙分子由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到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的过程中，两分子间的分子势能一直减小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．乙分子由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到</a:t>
            </a: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的过程中，两分子间的分子势能一直增大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844134" y="2146727"/>
            <a:ext cx="469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846" y="2853364"/>
            <a:ext cx="1979848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7359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4" y="1120775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 smtClean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</a:t>
            </a: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、物体的内能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51523" y="1643996"/>
            <a:ext cx="7696200" cy="493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 kumimoji="1"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1</a:t>
            </a:r>
            <a:r>
              <a:rPr lang="en-US" altLang="zh-CN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.</a:t>
            </a:r>
            <a:r>
              <a:rPr lang="zh-CN" alt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物体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的内能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：物体中所有分子做热运动的动能和分子势能的总和叫做物体的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内能。也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叫做物体的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热力学能。</a:t>
            </a:r>
            <a:endParaRPr lang="zh-CN" altLang="en-US" sz="2200" dirty="0"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2</a:t>
            </a:r>
            <a:r>
              <a:rPr lang="en-US" altLang="zh-CN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.</a:t>
            </a:r>
            <a:r>
              <a:rPr lang="zh-CN" alt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任何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物体都具有</a:t>
            </a:r>
            <a:r>
              <a:rPr lang="zh-CN" alt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内能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。因为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一切物体都是由不停地做无规则热运动并且相互作用着的分子所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组成。</a:t>
            </a:r>
            <a:endParaRPr lang="zh-CN" altLang="en-US" sz="2200" dirty="0"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3</a:t>
            </a:r>
            <a:r>
              <a:rPr lang="en-US" altLang="zh-CN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.</a:t>
            </a:r>
            <a:r>
              <a:rPr lang="zh-CN" alt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决定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物体内能的因素</a:t>
            </a:r>
          </a:p>
          <a:p>
            <a:pPr>
              <a:lnSpc>
                <a:spcPct val="150000"/>
              </a:lnSpc>
            </a:pP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　（</a:t>
            </a:r>
            <a:r>
              <a:rPr 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1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）从宏观上看：物体内能的大小由物体的摩尔数、温度和体积三个因素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决定。</a:t>
            </a:r>
            <a:endParaRPr lang="zh-CN" altLang="en-US" sz="2200" dirty="0"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　（</a:t>
            </a:r>
            <a:r>
              <a:rPr 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2</a:t>
            </a:r>
            <a:r>
              <a:rPr lang="zh-CN" altLang="en-US" sz="2200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）从微观上看：物体内能的大小由组成物体的分子总数，分子热运动的平均动能和分子间的距离三个因素</a:t>
            </a:r>
            <a:r>
              <a:rPr lang="zh-CN" altLang="en-US" sz="2200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决定。</a:t>
            </a:r>
            <a:endParaRPr lang="zh-CN" altLang="en-US" sz="2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2501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671082"/>
              </p:ext>
            </p:extLst>
          </p:nvPr>
        </p:nvGraphicFramePr>
        <p:xfrm>
          <a:off x="680713" y="2387599"/>
          <a:ext cx="7698143" cy="3940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587"/>
                <a:gridCol w="2989278"/>
                <a:gridCol w="2989278"/>
              </a:tblGrid>
              <a:tr h="381001"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内能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smtClean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机械能</a:t>
                      </a:r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8011">
                <a:tc>
                  <a:txBody>
                    <a:bodyPr/>
                    <a:lstStyle/>
                    <a:p>
                      <a:pPr marL="0" marR="0" indent="0" algn="ctr" defTabSz="9137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smtClean="0">
                          <a:solidFill>
                            <a:srgbClr val="080808"/>
                          </a:solidFill>
                          <a:latin typeface="宋体" panose="02010600030101010101" pitchFamily="2" charset="-122"/>
                          <a:sym typeface="黑体" panose="02010609060101010101" pitchFamily="49" charset="-122"/>
                        </a:rPr>
                        <a:t>对应的运动形式</a:t>
                      </a:r>
                      <a:endParaRPr lang="zh-CN" altLang="en-US" sz="2000" b="1" smtClean="0">
                        <a:latin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6289">
                <a:tc>
                  <a:txBody>
                    <a:bodyPr/>
                    <a:lstStyle/>
                    <a:p>
                      <a:pPr marL="0" marR="0" indent="0" algn="ctr" defTabSz="9137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smtClean="0">
                          <a:solidFill>
                            <a:srgbClr val="080808"/>
                          </a:solidFill>
                          <a:latin typeface="宋体" panose="02010600030101010101" pitchFamily="2" charset="-122"/>
                          <a:sym typeface="黑体" panose="02010609060101010101" pitchFamily="49" charset="-122"/>
                        </a:rPr>
                        <a:t>常见的能量形式</a:t>
                      </a:r>
                      <a:endParaRPr lang="zh-CN" altLang="en-US" sz="2000" b="1" smtClean="0">
                        <a:latin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9136">
                <a:tc>
                  <a:txBody>
                    <a:bodyPr/>
                    <a:lstStyle/>
                    <a:p>
                      <a:pPr marL="0" marR="0" indent="0" algn="ctr" defTabSz="9137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smtClean="0">
                          <a:solidFill>
                            <a:srgbClr val="080808"/>
                          </a:solidFill>
                          <a:latin typeface="宋体" panose="02010600030101010101" pitchFamily="2" charset="-122"/>
                          <a:sym typeface="黑体" panose="02010609060101010101" pitchFamily="49" charset="-122"/>
                        </a:rPr>
                        <a:t>影响因素</a:t>
                      </a:r>
                      <a:endParaRPr lang="zh-CN" altLang="en-US" sz="2000" b="1" smtClean="0">
                        <a:latin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6289">
                <a:tc>
                  <a:txBody>
                    <a:bodyPr/>
                    <a:lstStyle/>
                    <a:p>
                      <a:pPr marL="0" marR="0" indent="0" algn="ctr" defTabSz="9137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smtClean="0">
                          <a:solidFill>
                            <a:srgbClr val="080808"/>
                          </a:solidFill>
                          <a:latin typeface="宋体" panose="02010600030101010101" pitchFamily="2" charset="-122"/>
                          <a:sym typeface="黑体" panose="02010609060101010101" pitchFamily="49" charset="-122"/>
                        </a:rPr>
                        <a:t>大小</a:t>
                      </a:r>
                      <a:endParaRPr lang="zh-CN" altLang="en-US" sz="2000" b="1" smtClean="0">
                        <a:latin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6289">
                <a:tc>
                  <a:txBody>
                    <a:bodyPr/>
                    <a:lstStyle/>
                    <a:p>
                      <a:pPr marL="0" marR="0" indent="0" algn="ctr" defTabSz="91376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000" b="1" smtClean="0">
                          <a:solidFill>
                            <a:srgbClr val="080808"/>
                          </a:solidFill>
                          <a:latin typeface="宋体" panose="02010600030101010101" pitchFamily="2" charset="-122"/>
                          <a:sym typeface="黑体" panose="02010609060101010101" pitchFamily="49" charset="-122"/>
                        </a:rPr>
                        <a:t>联系</a:t>
                      </a:r>
                      <a:endParaRPr lang="zh-CN" altLang="en-US" sz="2000" b="1" smtClean="0">
                        <a:latin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2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78" name="矩形 177"/>
          <p:cNvSpPr/>
          <p:nvPr/>
        </p:nvSpPr>
        <p:spPr>
          <a:xfrm>
            <a:off x="551524" y="1120775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 smtClean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</a:t>
            </a: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、物体的内能</a:t>
            </a: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51523" y="1643995"/>
            <a:ext cx="385238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 kumimoji="1"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 4</a:t>
            </a:r>
            <a:r>
              <a:rPr lang="en-US" altLang="zh-CN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.</a:t>
            </a:r>
            <a:r>
              <a:rPr lang="zh-CN" altLang="en-US" sz="2200" b="1" dirty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物体的内能跟机械能的</a:t>
            </a:r>
            <a:r>
              <a:rPr lang="zh-CN" altLang="en-US" sz="2200" b="1" dirty="0" smtClean="0"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区别</a:t>
            </a:r>
            <a:endParaRPr lang="zh-CN" altLang="en-US" sz="2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32"/>
          <p:cNvSpPr>
            <a:spLocks noChangeArrowheads="1"/>
          </p:cNvSpPr>
          <p:nvPr/>
        </p:nvSpPr>
        <p:spPr bwMode="auto">
          <a:xfrm>
            <a:off x="3005655" y="4066606"/>
            <a:ext cx="1828510" cy="103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物质的量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、物体</a:t>
            </a:r>
            <a:r>
              <a:rPr lang="zh-CN" alt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的</a:t>
            </a:r>
            <a:r>
              <a:rPr 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温度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和</a:t>
            </a:r>
            <a:r>
              <a:rPr 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体积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及物态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7" name="Text Box 33"/>
          <p:cNvSpPr>
            <a:spLocks noChangeArrowheads="1"/>
          </p:cNvSpPr>
          <p:nvPr/>
        </p:nvSpPr>
        <p:spPr bwMode="auto">
          <a:xfrm>
            <a:off x="2892954" y="4973123"/>
            <a:ext cx="2053913" cy="417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永远</a:t>
            </a:r>
            <a:r>
              <a:rPr 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不等于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零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13" name="Rectangle 39"/>
          <p:cNvSpPr>
            <a:spLocks noChangeArrowheads="1"/>
          </p:cNvSpPr>
          <p:nvPr/>
        </p:nvSpPr>
        <p:spPr bwMode="auto">
          <a:xfrm>
            <a:off x="2869543" y="2853443"/>
            <a:ext cx="2100735" cy="417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微观分子热运动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14" name="Rectangle 40"/>
          <p:cNvSpPr>
            <a:spLocks noChangeArrowheads="1"/>
          </p:cNvSpPr>
          <p:nvPr/>
        </p:nvSpPr>
        <p:spPr bwMode="auto">
          <a:xfrm>
            <a:off x="2772746" y="3450504"/>
            <a:ext cx="2294330" cy="72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分子动能</a:t>
            </a:r>
            <a:r>
              <a:rPr lang="zh-CN" alt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、分子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势能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15" name="Rectangle 41"/>
          <p:cNvSpPr>
            <a:spLocks noChangeArrowheads="1"/>
          </p:cNvSpPr>
          <p:nvPr/>
        </p:nvSpPr>
        <p:spPr bwMode="auto">
          <a:xfrm>
            <a:off x="3723060" y="5621487"/>
            <a:ext cx="3294724" cy="417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在一定条件下可以相互转化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17" name="Rectangle 42"/>
          <p:cNvSpPr>
            <a:spLocks noChangeArrowheads="1"/>
          </p:cNvSpPr>
          <p:nvPr/>
        </p:nvSpPr>
        <p:spPr bwMode="auto">
          <a:xfrm>
            <a:off x="5755087" y="4960212"/>
            <a:ext cx="2271314" cy="72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一定条件</a:t>
            </a:r>
            <a:r>
              <a:rPr lang="zh-CN" alt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下可以</a:t>
            </a:r>
            <a:r>
              <a:rPr 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等于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零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18" name="Rectangle 43"/>
          <p:cNvSpPr>
            <a:spLocks noChangeArrowheads="1"/>
          </p:cNvSpPr>
          <p:nvPr/>
        </p:nvSpPr>
        <p:spPr bwMode="auto">
          <a:xfrm>
            <a:off x="5434404" y="4072390"/>
            <a:ext cx="2912680" cy="103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物体的机械运动的</a:t>
            </a:r>
            <a:r>
              <a:rPr 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速度</a:t>
            </a:r>
            <a:r>
              <a:rPr lang="zh-CN" alt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、相对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于零势能面的</a:t>
            </a:r>
            <a:r>
              <a:rPr lang="zh-CN" alt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高度或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弹性形变量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19" name="Rectangle 44"/>
          <p:cNvSpPr>
            <a:spLocks noChangeArrowheads="1"/>
          </p:cNvSpPr>
          <p:nvPr/>
        </p:nvSpPr>
        <p:spPr bwMode="auto">
          <a:xfrm>
            <a:off x="5370422" y="3460025"/>
            <a:ext cx="3040643" cy="72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物体动能、</a:t>
            </a:r>
            <a:r>
              <a:rPr lang="zh-CN" altLang="en-US" sz="2000" b="1" smtClean="0">
                <a:latin typeface="宋体" panose="02010600030101010101" pitchFamily="2" charset="-122"/>
                <a:sym typeface="黑体" panose="02010609060101010101" pitchFamily="49" charset="-122"/>
              </a:rPr>
              <a:t>重力势能或</a:t>
            </a:r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弹性势能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  <p:sp>
        <p:nvSpPr>
          <p:cNvPr id="20" name="Rectangle 45"/>
          <p:cNvSpPr>
            <a:spLocks noChangeArrowheads="1"/>
          </p:cNvSpPr>
          <p:nvPr/>
        </p:nvSpPr>
        <p:spPr bwMode="auto">
          <a:xfrm>
            <a:off x="5874558" y="2853443"/>
            <a:ext cx="2032371" cy="72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 algn="ctr"/>
            <a:r>
              <a:rPr lang="zh-CN" altLang="en-US" sz="2000" b="1">
                <a:latin typeface="宋体" panose="02010600030101010101" pitchFamily="2" charset="-122"/>
                <a:sym typeface="黑体" panose="02010609060101010101" pitchFamily="49" charset="-122"/>
              </a:rPr>
              <a:t>宏观物体机械运动</a:t>
            </a:r>
            <a:endParaRPr lang="zh-CN" altLang="en-US" sz="2000" b="1"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831482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3528" y="1513633"/>
            <a:ext cx="7635166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例题</a:t>
            </a:r>
            <a:r>
              <a:rPr lang="en-US" altLang="zh-CN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：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下列说法中正确的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是（          ）</a:t>
            </a:r>
            <a:endParaRPr lang="en-US" altLang="zh-CN" sz="2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．温度低的物体内能小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．温度低的物体分子运动的平均速率小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．物体做加速运动时速度越来越大，物体内分子的平均动能也越来越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大</a:t>
            </a:r>
            <a:endParaRPr lang="zh-CN" altLang="en-US" sz="2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．物体体积改变，内能可能不变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670998" y="1479977"/>
            <a:ext cx="469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87116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3528" y="1513633"/>
            <a:ext cx="763516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zh-CN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关于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分子动能，正确的说法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是（         ）</a:t>
            </a:r>
            <a:endParaRPr lang="en-US" altLang="zh-CN" sz="2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．某种物体的温度是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0℃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说明物体中分子的平均动能为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零</a:t>
            </a:r>
            <a:endParaRPr lang="zh-CN" altLang="en-US" sz="2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．物体温度升高时，每个分子的动能都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增大</a:t>
            </a:r>
            <a:endParaRPr lang="zh-CN" altLang="en-US" sz="2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．物体温度升高时分子的平均动能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增大</a:t>
            </a:r>
            <a:endParaRPr lang="zh-CN" altLang="en-US" sz="2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．物体的运动速度越大，则物体的温度越高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079779" y="1494583"/>
            <a:ext cx="469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17111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3528" y="1513633"/>
            <a:ext cx="763516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r>
              <a:rPr lang="zh-CN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对于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20℃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的水和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20℃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的水银，下列说法正确的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是（           ）</a:t>
            </a:r>
            <a:endParaRPr lang="zh-CN" altLang="en-US" sz="2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．两者的分子平均动能相同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．水银的分子平均动能比水的大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．两者的分子平均速率相同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．水银分子的平均速率比水分子的平均速率小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5811060" y="1488232"/>
            <a:ext cx="469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83476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3528" y="1513632"/>
            <a:ext cx="763516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lang="zh-CN" altLang="en-US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分子间距增大时，分子势能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将（          ）</a:t>
            </a:r>
            <a:endParaRPr lang="en-US" altLang="zh-CN" sz="220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．增大 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	 </a:t>
            </a: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．减小</a:t>
            </a:r>
            <a:endParaRPr lang="en-US" altLang="zh-CN" sz="2200" smtClean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．不变  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	 </a:t>
            </a: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．不能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确定</a:t>
            </a:r>
            <a:endParaRPr lang="zh-CN" altLang="en-US" sz="220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94066" y="1485058"/>
            <a:ext cx="469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62636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3528" y="1513633"/>
            <a:ext cx="763516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  <a:r>
              <a:rPr lang="zh-CN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下列关于物体内能的说法中正确的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是（         ）</a:t>
            </a:r>
            <a:endParaRPr lang="en-US" altLang="zh-CN" sz="2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0℃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的水比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0℃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的冰的内能</a:t>
            </a:r>
            <a:r>
              <a:rPr lang="zh-CN" altLang="en-US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大</a:t>
            </a:r>
            <a:endParaRPr lang="zh-CN" altLang="en-US" sz="22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．物体运动的速度越大，则内能越大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．水分子的内能比冰分子的内能大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</a:t>
            </a:r>
            <a:r>
              <a:rPr lang="en-US" altLang="zh-CN" sz="2200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100g</a:t>
            </a:r>
            <a:r>
              <a:rPr lang="en-US" altLang="zh-CN" sz="22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0℃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的冰比</a:t>
            </a:r>
            <a:r>
              <a:rPr lang="en-US" altLang="zh-CN" sz="2200" dirty="0" err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100g</a:t>
            </a:r>
            <a:r>
              <a:rPr lang="en-US" altLang="zh-CN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0℃</a:t>
            </a:r>
            <a:r>
              <a:rPr lang="zh-CN" altLang="en-US" sz="22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的水的内能小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717160" y="1485058"/>
            <a:ext cx="469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480826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768959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1523" y="1530054"/>
            <a:ext cx="21707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200" b="1" dirty="0">
                <a:solidFill>
                  <a:srgbClr val="ED6568"/>
                </a:solidFill>
                <a:latin typeface="宋体" panose="02010600030101010101" pitchFamily="2" charset="-122"/>
              </a:rPr>
              <a:t>一</a:t>
            </a:r>
            <a:r>
              <a:rPr kumimoji="1" lang="zh-CN" altLang="en-US" sz="2200" b="1" dirty="0" smtClean="0">
                <a:solidFill>
                  <a:srgbClr val="ED6568"/>
                </a:solidFill>
                <a:latin typeface="宋体" panose="02010600030101010101" pitchFamily="2" charset="-122"/>
              </a:rPr>
              <a:t>、</a:t>
            </a:r>
            <a:r>
              <a:rPr kumimoji="1" lang="zh-CN" altLang="en-US" sz="2200" b="1" dirty="0">
                <a:solidFill>
                  <a:srgbClr val="ED6568"/>
                </a:solidFill>
                <a:latin typeface="宋体" panose="02010600030101010101" pitchFamily="2" charset="-122"/>
              </a:rPr>
              <a:t>分子动理论</a:t>
            </a:r>
          </a:p>
        </p:txBody>
      </p:sp>
      <p:sp>
        <p:nvSpPr>
          <p:cNvPr id="3" name="矩形 2"/>
          <p:cNvSpPr/>
          <p:nvPr/>
        </p:nvSpPr>
        <p:spPr>
          <a:xfrm>
            <a:off x="978694" y="2206035"/>
            <a:ext cx="4572000" cy="136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物体是有大量分子组成。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2.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分子在做永不停息的无规则热运动。</a:t>
            </a:r>
          </a:p>
          <a:p>
            <a:pPr>
              <a:spcBef>
                <a:spcPct val="50000"/>
              </a:spcBef>
            </a:pP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分子间存在着相互作用的引力和斥力。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056" y="1665587"/>
            <a:ext cx="1762698" cy="2308225"/>
          </a:xfrm>
          <a:prstGeom prst="rect">
            <a:avLst/>
          </a:prstGeom>
        </p:spPr>
      </p:pic>
      <p:sp>
        <p:nvSpPr>
          <p:cNvPr id="6" name="Text Box 5"/>
          <p:cNvSpPr>
            <a:spLocks noChangeArrowheads="1"/>
          </p:cNvSpPr>
          <p:nvPr/>
        </p:nvSpPr>
        <p:spPr bwMode="auto">
          <a:xfrm>
            <a:off x="978694" y="4921189"/>
            <a:ext cx="5199857" cy="72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 lIns="108839" tIns="54420" rIns="108839" bIns="54420">
            <a:spAutoFit/>
          </a:bodyPr>
          <a:lstStyle>
            <a:lvl1pPr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smtClean="0">
                <a:solidFill>
                  <a:srgbClr val="000000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气体</a:t>
            </a:r>
            <a:r>
              <a:rPr lang="zh-CN" altLang="en-US" sz="2000">
                <a:solidFill>
                  <a:srgbClr val="000000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的压强是大量气体分子频繁地碰撞器壁而产生</a:t>
            </a:r>
            <a:r>
              <a:rPr lang="zh-CN" altLang="en-US" sz="2000" smtClean="0">
                <a:solidFill>
                  <a:srgbClr val="000000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的。</a:t>
            </a:r>
            <a:endParaRPr lang="zh-CN" altLang="en-US" sz="2000">
              <a:latin typeface="宋体" panose="02010600030101010101" pitchFamily="2" charset="-122"/>
            </a:endParaRPr>
          </a:p>
        </p:txBody>
      </p:sp>
      <p:sp>
        <p:nvSpPr>
          <p:cNvPr id="11" name="Text Box 4"/>
          <p:cNvSpPr>
            <a:spLocks noChangeArrowheads="1"/>
          </p:cNvSpPr>
          <p:nvPr/>
        </p:nvSpPr>
        <p:spPr bwMode="auto">
          <a:xfrm>
            <a:off x="554607" y="4192831"/>
            <a:ext cx="3305713" cy="430887"/>
          </a:xfrm>
          <a:prstGeom prst="rect">
            <a:avLst/>
          </a:prstGeom>
          <a:ex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200" b="1" dirty="0">
                <a:solidFill>
                  <a:srgbClr val="ED6568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二</a:t>
            </a:r>
            <a:r>
              <a:rPr kumimoji="1" lang="zh-CN" altLang="en-US" sz="2200" b="1" dirty="0" smtClean="0">
                <a:solidFill>
                  <a:srgbClr val="ED6568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、</a:t>
            </a:r>
            <a:r>
              <a:rPr kumimoji="1" lang="zh-CN" altLang="en-US" sz="2200" b="1" dirty="0">
                <a:solidFill>
                  <a:srgbClr val="ED6568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气体压强的微观解释</a:t>
            </a:r>
            <a:endParaRPr kumimoji="1" lang="zh-CN" altLang="en-US" sz="2200" b="1" dirty="0">
              <a:solidFill>
                <a:srgbClr val="ED6568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013095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3" y="112077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一、分子动能</a:t>
            </a:r>
          </a:p>
        </p:txBody>
      </p:sp>
      <p:sp>
        <p:nvSpPr>
          <p:cNvPr id="179" name="Text Box 2"/>
          <p:cNvSpPr txBox="1">
            <a:spLocks noChangeArrowheads="1"/>
          </p:cNvSpPr>
          <p:nvPr/>
        </p:nvSpPr>
        <p:spPr bwMode="auto">
          <a:xfrm>
            <a:off x="545959" y="1837607"/>
            <a:ext cx="797546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1.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分子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动能：组成物体的分子由于热运动而具有的能叫做分子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动能。</a:t>
            </a:r>
            <a:endParaRPr kumimoji="1"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2.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平均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动能：物体里所有分子动能的平均值叫做分子热运动的平均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动能。 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139455" y="3342868"/>
            <a:ext cx="4926310" cy="2390642"/>
            <a:chOff x="2852606" y="3342868"/>
            <a:chExt cx="6568413" cy="2390642"/>
          </a:xfrm>
        </p:grpSpPr>
        <p:sp>
          <p:nvSpPr>
            <p:cNvPr id="42" name="Text Box 6"/>
            <p:cNvSpPr>
              <a:spLocks noChangeArrowheads="1"/>
            </p:cNvSpPr>
            <p:nvPr/>
          </p:nvSpPr>
          <p:spPr bwMode="auto">
            <a:xfrm>
              <a:off x="3524779" y="3342868"/>
              <a:ext cx="4930775" cy="479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108896" tIns="54448" rIns="108896" bIns="54448">
              <a:spAutoFit/>
            </a:bodyPr>
            <a:lstStyle>
              <a:lvl1pPr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accent5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影响气体压强的因素</a:t>
              </a:r>
              <a:endParaRPr lang="en-US" sz="2400" dirty="0">
                <a:solidFill>
                  <a:schemeClr val="accent5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endParaRPr>
            </a:p>
          </p:txBody>
        </p:sp>
        <p:sp>
          <p:nvSpPr>
            <p:cNvPr id="43" name="Text Box 3"/>
            <p:cNvSpPr>
              <a:spLocks noChangeArrowheads="1"/>
            </p:cNvSpPr>
            <p:nvPr/>
          </p:nvSpPr>
          <p:spPr bwMode="auto">
            <a:xfrm>
              <a:off x="3633523" y="4146223"/>
              <a:ext cx="4240212" cy="479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108896" tIns="54448" rIns="108896" bIns="5444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1</a:t>
              </a:r>
              <a:r>
                <a:rPr lang="en-US" altLang="zh-CN" sz="2400" b="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.</a:t>
              </a:r>
              <a:r>
                <a:rPr lang="zh-CN" altLang="en-US" sz="2400" b="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分子</a:t>
              </a:r>
              <a:r>
                <a:rPr lang="zh-CN" altLang="en-US" sz="2400" b="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的平均动能</a:t>
              </a:r>
            </a:p>
          </p:txBody>
        </p:sp>
        <p:grpSp>
          <p:nvGrpSpPr>
            <p:cNvPr id="44" name="组合 43"/>
            <p:cNvGrpSpPr/>
            <p:nvPr/>
          </p:nvGrpSpPr>
          <p:grpSpPr>
            <a:xfrm>
              <a:off x="6267979" y="4146222"/>
              <a:ext cx="2561034" cy="479291"/>
              <a:chOff x="6267979" y="3323767"/>
              <a:chExt cx="2561034" cy="479291"/>
            </a:xfrm>
          </p:grpSpPr>
          <p:sp>
            <p:nvSpPr>
              <p:cNvPr id="45" name="Line 19"/>
              <p:cNvSpPr>
                <a:spLocks noChangeShapeType="1"/>
              </p:cNvSpPr>
              <p:nvPr/>
            </p:nvSpPr>
            <p:spPr bwMode="auto">
              <a:xfrm>
                <a:off x="6267979" y="3563413"/>
                <a:ext cx="1167606" cy="0"/>
              </a:xfrm>
              <a:prstGeom prst="line">
                <a:avLst/>
              </a:prstGeom>
              <a:noFill/>
              <a:ln w="28575" cmpd="sng">
                <a:solidFill>
                  <a:srgbClr val="000000"/>
                </a:solidFill>
                <a:bevel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108896" tIns="54448" rIns="108896" bIns="54448"/>
              <a:lstStyle/>
              <a:p>
                <a:endParaRPr lang="zh-CN" altLang="zh-CN" sz="2400" dirty="0">
                  <a:solidFill>
                    <a:srgbClr val="080808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46" name="Text Box 24"/>
              <p:cNvSpPr>
                <a:spLocks noChangeArrowheads="1"/>
              </p:cNvSpPr>
              <p:nvPr/>
            </p:nvSpPr>
            <p:spPr bwMode="auto">
              <a:xfrm>
                <a:off x="7574888" y="3323767"/>
                <a:ext cx="1254125" cy="479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108896" tIns="54448" rIns="108896" bIns="5444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0" dirty="0">
                    <a:solidFill>
                      <a:srgbClr val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sym typeface="Times New Roman" panose="02020603050405020304" pitchFamily="18" charset="0"/>
                  </a:rPr>
                  <a:t>温度</a:t>
                </a:r>
                <a:endPara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6229085" y="5213350"/>
              <a:ext cx="2510103" cy="479291"/>
              <a:chOff x="6229085" y="4976501"/>
              <a:chExt cx="2510103" cy="479291"/>
            </a:xfrm>
          </p:grpSpPr>
          <p:sp>
            <p:nvSpPr>
              <p:cNvPr id="49" name="Line 20"/>
              <p:cNvSpPr>
                <a:spLocks noChangeShapeType="1"/>
              </p:cNvSpPr>
              <p:nvPr/>
            </p:nvSpPr>
            <p:spPr bwMode="auto">
              <a:xfrm>
                <a:off x="6229085" y="5222103"/>
                <a:ext cx="1206500" cy="0"/>
              </a:xfrm>
              <a:prstGeom prst="line">
                <a:avLst/>
              </a:prstGeom>
              <a:noFill/>
              <a:ln w="28575" cmpd="sng">
                <a:solidFill>
                  <a:srgbClr val="000000"/>
                </a:solidFill>
                <a:bevel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108896" tIns="54448" rIns="108896" bIns="54448"/>
              <a:lstStyle/>
              <a:p>
                <a:endParaRPr lang="zh-CN" altLang="zh-CN" sz="2400" dirty="0">
                  <a:solidFill>
                    <a:srgbClr val="080808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50" name="Text Box 25"/>
              <p:cNvSpPr>
                <a:spLocks noChangeArrowheads="1"/>
              </p:cNvSpPr>
              <p:nvPr/>
            </p:nvSpPr>
            <p:spPr bwMode="auto">
              <a:xfrm>
                <a:off x="7570788" y="4976501"/>
                <a:ext cx="1168400" cy="479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108896" tIns="54448" rIns="108896" bIns="5444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0" dirty="0">
                    <a:solidFill>
                      <a:srgbClr val="00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sym typeface="Times New Roman" panose="02020603050405020304" pitchFamily="18" charset="0"/>
                  </a:rPr>
                  <a:t>体积</a:t>
                </a:r>
                <a:endPara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grpSp>
          <p:nvGrpSpPr>
            <p:cNvPr id="61" name="组合 60"/>
            <p:cNvGrpSpPr/>
            <p:nvPr/>
          </p:nvGrpSpPr>
          <p:grpSpPr>
            <a:xfrm>
              <a:off x="2852606" y="4129900"/>
              <a:ext cx="745728" cy="1587287"/>
              <a:chOff x="2684595" y="3404527"/>
              <a:chExt cx="745728" cy="1982825"/>
            </a:xfrm>
          </p:grpSpPr>
          <p:sp>
            <p:nvSpPr>
              <p:cNvPr id="62" name="Text Box 18"/>
              <p:cNvSpPr>
                <a:spLocks noChangeArrowheads="1"/>
              </p:cNvSpPr>
              <p:nvPr/>
            </p:nvSpPr>
            <p:spPr bwMode="auto">
              <a:xfrm>
                <a:off x="2684595" y="3404527"/>
                <a:ext cx="712787" cy="1982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108896" tIns="54448" rIns="108896" bIns="5444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b="0" dirty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sym typeface="Times New Roman" panose="02020603050405020304" pitchFamily="18" charset="0"/>
                  </a:rPr>
                  <a:t>微观角度</a:t>
                </a:r>
                <a:endPara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63" name="AutoShape 26"/>
              <p:cNvSpPr>
                <a:spLocks/>
              </p:cNvSpPr>
              <p:nvPr/>
            </p:nvSpPr>
            <p:spPr bwMode="auto">
              <a:xfrm>
                <a:off x="3180292" y="3563413"/>
                <a:ext cx="250031" cy="1652734"/>
              </a:xfrm>
              <a:prstGeom prst="leftBrace">
                <a:avLst>
                  <a:gd name="adj1" fmla="val 52734"/>
                  <a:gd name="adj2" fmla="val 50000"/>
                </a:avLst>
              </a:prstGeom>
              <a:noFill/>
              <a:ln w="19050" cmpd="sng">
                <a:solidFill>
                  <a:srgbClr val="000000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08896" tIns="54448" rIns="108896" bIns="54448" anchor="ctr"/>
              <a:lstStyle/>
              <a:p>
                <a:pPr algn="ctr"/>
                <a:endParaRPr lang="zh-CN" altLang="zh-CN" sz="24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64" name="组合 63"/>
            <p:cNvGrpSpPr/>
            <p:nvPr/>
          </p:nvGrpSpPr>
          <p:grpSpPr>
            <a:xfrm>
              <a:off x="8455554" y="4146223"/>
              <a:ext cx="965465" cy="1587287"/>
              <a:chOff x="8509927" y="3404512"/>
              <a:chExt cx="965465" cy="1982825"/>
            </a:xfrm>
          </p:grpSpPr>
          <p:sp>
            <p:nvSpPr>
              <p:cNvPr id="65" name="AutoShape 27"/>
              <p:cNvSpPr>
                <a:spLocks/>
              </p:cNvSpPr>
              <p:nvPr/>
            </p:nvSpPr>
            <p:spPr bwMode="auto">
              <a:xfrm>
                <a:off x="8509927" y="3509059"/>
                <a:ext cx="229262" cy="1707088"/>
              </a:xfrm>
              <a:prstGeom prst="rightBrace">
                <a:avLst>
                  <a:gd name="adj1" fmla="val 66819"/>
                  <a:gd name="adj2" fmla="val 50000"/>
                </a:avLst>
              </a:prstGeom>
              <a:noFill/>
              <a:ln w="19050" cmpd="sng">
                <a:solidFill>
                  <a:srgbClr val="000000"/>
                </a:solidFill>
                <a:bevel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108896" tIns="54448" rIns="108896" bIns="54448" anchor="ctr"/>
              <a:lstStyle/>
              <a:p>
                <a:pPr algn="ctr"/>
                <a:endParaRPr lang="zh-CN" altLang="zh-CN" sz="24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66" name="Text Box 28"/>
              <p:cNvSpPr>
                <a:spLocks noChangeArrowheads="1"/>
              </p:cNvSpPr>
              <p:nvPr/>
            </p:nvSpPr>
            <p:spPr bwMode="auto">
              <a:xfrm>
                <a:off x="8762604" y="3404512"/>
                <a:ext cx="712788" cy="1982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mpd="sng">
                    <a:solidFill>
                      <a:srgbClr val="000000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108896" tIns="54448" rIns="108896" bIns="54448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楷体" panose="02010609060101010101" pitchFamily="49" charset="-122"/>
                    <a:ea typeface="楷体" panose="02010609060101010101" pitchFamily="49" charset="-122"/>
                    <a:sym typeface="Times New Roman" panose="02020603050405020304" pitchFamily="18" charset="0"/>
                  </a:rPr>
                  <a:t>宏观角度</a:t>
                </a:r>
                <a:endParaRPr lang="zh-CN" altLang="en-US" sz="2400" dirty="0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67" name="Text Box 3"/>
            <p:cNvSpPr>
              <a:spLocks noChangeArrowheads="1"/>
            </p:cNvSpPr>
            <p:nvPr/>
          </p:nvSpPr>
          <p:spPr bwMode="auto">
            <a:xfrm>
              <a:off x="3633523" y="5219307"/>
              <a:ext cx="4140200" cy="479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lIns="108896" tIns="54448" rIns="108896" bIns="54448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2</a:t>
              </a:r>
              <a:r>
                <a:rPr lang="en-US" altLang="zh-CN" sz="2400" b="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.</a:t>
              </a:r>
              <a:r>
                <a:rPr lang="zh-CN" altLang="en-US" sz="2400" b="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分子</a:t>
              </a:r>
              <a:r>
                <a:rPr lang="zh-CN" altLang="en-US" sz="2400" b="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密集程度</a:t>
              </a:r>
              <a:endPara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973434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3" y="112077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一、分子动能</a:t>
            </a:r>
          </a:p>
        </p:txBody>
      </p:sp>
      <p:sp>
        <p:nvSpPr>
          <p:cNvPr id="3" name="矩形 2"/>
          <p:cNvSpPr/>
          <p:nvPr/>
        </p:nvSpPr>
        <p:spPr>
          <a:xfrm>
            <a:off x="551524" y="1827070"/>
            <a:ext cx="276749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扩散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的快慢受温度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影响。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59527" y="1827070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温度越高，分子运动越快。</a:t>
            </a:r>
          </a:p>
        </p:txBody>
      </p:sp>
    </p:spTree>
    <p:extLst>
      <p:ext uri="{BB962C8B-B14F-4D97-AF65-F5344CB8AC3E}">
        <p14:creationId xmlns:p14="http://schemas.microsoft.com/office/powerpoint/2010/main" val="295129573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3" y="112077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一、分子动能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45959" y="1837607"/>
            <a:ext cx="797546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分子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动能：组成物体的分子由于热运动而具有的能叫做分子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动能。</a:t>
            </a:r>
            <a:endParaRPr kumimoji="1"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2.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平均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动能：物体里所有分子动能的平均值叫做分子热运动的平均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动能。 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45959" y="2941787"/>
            <a:ext cx="797546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温度：</a:t>
            </a:r>
            <a:endParaRPr kumimoji="1" lang="en-US" altLang="zh-CN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（</a:t>
            </a: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）宏观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含义：温度是表示物体的冷热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程度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（</a:t>
            </a:r>
            <a:r>
              <a:rPr kumimoji="1"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）微观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含义（即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从分子动理论的观点来看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）：温度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是物体分子热运动的平均动能的标志，温度越高，物体分子热运动的平均动能越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大。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0392664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3" y="112077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一、分子动能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45959" y="2870539"/>
            <a:ext cx="7975460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一温度下，不同物质分子的平均动能都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相同。但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由于不同物质的分子质量不一定相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同。所以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分子热运动的平均速率也不一定相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同。</a:t>
            </a:r>
            <a:endParaRPr kumimoji="1" lang="en-US" altLang="zh-CN" sz="2400" dirty="0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kumimoji="1" lang="en-US" altLang="zh-CN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2.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温度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反映的是大量分子平均动能的大小，不能反映个别分子的动能大小，同一温度下，各个分子的动能不尽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相同。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51523" y="2136502"/>
            <a:ext cx="2895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50000"/>
              </a:spcBef>
              <a:defRPr kumimoji="1" sz="24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     需要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注意：</a:t>
            </a:r>
            <a:endParaRPr lang="zh-CN" altLang="en-US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981257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53528" y="1513633"/>
            <a:ext cx="7635166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例题</a:t>
            </a:r>
            <a:r>
              <a:rPr lang="en-US" altLang="zh-CN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：有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甲、乙两种气体，如果甲气体内分子平均速率比乙气体内平均速率大，则（  </a:t>
            </a:r>
            <a:r>
              <a:rPr lang="zh-CN" altLang="en-US" sz="220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）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．甲气体温度一定高于乙气体的温度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．甲气体温度一定低于乙气体的温度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．甲气体的温度可能高于也可能低于乙气体的温度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lang="zh-CN" altLang="en-US" sz="22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．甲气体的每个分子运动都比乙气体每个分子运动的快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6501" y="1820338"/>
            <a:ext cx="469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54255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3" y="112077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 smtClean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</a:t>
            </a: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、分子势能</a:t>
            </a: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551523" y="1718258"/>
            <a:ext cx="7778090" cy="848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1.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分子势能：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分子间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存在着相互作用力，因此分子间所具有的由它们的相对位置所决定的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能。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Text Box 4"/>
          <p:cNvSpPr>
            <a:spLocks noChangeArrowheads="1"/>
          </p:cNvSpPr>
          <p:nvPr/>
        </p:nvSpPr>
        <p:spPr bwMode="auto">
          <a:xfrm>
            <a:off x="1432112" y="3489655"/>
            <a:ext cx="3839976" cy="830997"/>
          </a:xfrm>
          <a:prstGeom prst="rect">
            <a:avLst/>
          </a:prstGeom>
          <a:noFill/>
          <a:ln w="19050">
            <a:solidFill>
              <a:srgbClr val="2CA1A8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地面上的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物体，由于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与地球相互作用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44196" y="3489655"/>
            <a:ext cx="1846925" cy="830997"/>
            <a:chOff x="7125595" y="3489654"/>
            <a:chExt cx="2462566" cy="830997"/>
          </a:xfrm>
        </p:grpSpPr>
        <p:sp>
          <p:nvSpPr>
            <p:cNvPr id="31" name="AutoShape 5"/>
            <p:cNvSpPr>
              <a:spLocks noChangeArrowheads="1"/>
            </p:cNvSpPr>
            <p:nvPr/>
          </p:nvSpPr>
          <p:spPr bwMode="auto">
            <a:xfrm>
              <a:off x="7125595" y="3622675"/>
              <a:ext cx="915510" cy="213194"/>
            </a:xfrm>
            <a:prstGeom prst="rightArrow">
              <a:avLst>
                <a:gd name="adj1" fmla="val 35107"/>
                <a:gd name="adj2" fmla="val 103126"/>
              </a:avLst>
            </a:prstGeom>
            <a:solidFill>
              <a:srgbClr val="2CA1A8"/>
            </a:solidFill>
            <a:ln w="9525" cmpd="sng">
              <a:solidFill>
                <a:srgbClr val="2CA1A8"/>
              </a:solidFill>
              <a:miter lim="800000"/>
              <a:headEnd/>
              <a:tailEnd/>
            </a:ln>
          </p:spPr>
          <p:txBody>
            <a:bodyPr wrap="none" lIns="108839" tIns="54420" rIns="108839" bIns="54420" anchor="ctr"/>
            <a:lstStyle/>
            <a:p>
              <a:endParaRPr lang="zh-CN" altLang="zh-CN" sz="3198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endParaRPr>
            </a:p>
          </p:txBody>
        </p:sp>
        <p:sp>
          <p:nvSpPr>
            <p:cNvPr id="32" name="Text Box 6"/>
            <p:cNvSpPr>
              <a:spLocks noChangeArrowheads="1"/>
            </p:cNvSpPr>
            <p:nvPr/>
          </p:nvSpPr>
          <p:spPr bwMode="auto">
            <a:xfrm>
              <a:off x="8137251" y="3489654"/>
              <a:ext cx="1450910" cy="830997"/>
            </a:xfrm>
            <a:prstGeom prst="rect">
              <a:avLst/>
            </a:prstGeom>
            <a:noFill/>
            <a:ln w="19050">
              <a:solidFill>
                <a:srgbClr val="2CA1A8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kumimoji="1" lang="zh-CN" altLang="en-US" sz="24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黑体" panose="02010609060101010101" pitchFamily="49" charset="-122"/>
                </a:rPr>
                <a:t>重力势能</a:t>
              </a:r>
              <a:endPara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33" name="Text Box 7"/>
          <p:cNvSpPr>
            <a:spLocks noChangeArrowheads="1"/>
          </p:cNvSpPr>
          <p:nvPr/>
        </p:nvSpPr>
        <p:spPr bwMode="auto">
          <a:xfrm>
            <a:off x="1432113" y="4327420"/>
            <a:ext cx="3839975" cy="830997"/>
          </a:xfrm>
          <a:prstGeom prst="rect">
            <a:avLst/>
          </a:prstGeom>
          <a:noFill/>
          <a:ln w="19050">
            <a:solidFill>
              <a:srgbClr val="2CA1A8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发生弹性形变的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弹簧，相互作用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1432113" y="5204851"/>
            <a:ext cx="3839975" cy="479235"/>
          </a:xfrm>
          <a:prstGeom prst="rect">
            <a:avLst/>
          </a:prstGeom>
          <a:noFill/>
          <a:ln w="19050">
            <a:solidFill>
              <a:srgbClr val="2CA1A8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黑体" panose="02010609060101010101" pitchFamily="49" charset="-122"/>
              </a:rPr>
              <a:t>分子间相互作用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344196" y="4327419"/>
            <a:ext cx="1846925" cy="830997"/>
            <a:chOff x="7125595" y="4327418"/>
            <a:chExt cx="2462566" cy="830997"/>
          </a:xfrm>
        </p:grpSpPr>
        <p:sp>
          <p:nvSpPr>
            <p:cNvPr id="35" name="Text Box 9"/>
            <p:cNvSpPr>
              <a:spLocks noChangeArrowheads="1"/>
            </p:cNvSpPr>
            <p:nvPr/>
          </p:nvSpPr>
          <p:spPr bwMode="auto">
            <a:xfrm>
              <a:off x="8137249" y="4327418"/>
              <a:ext cx="1450912" cy="830997"/>
            </a:xfrm>
            <a:prstGeom prst="rect">
              <a:avLst/>
            </a:prstGeom>
            <a:noFill/>
            <a:ln w="19050">
              <a:solidFill>
                <a:srgbClr val="2CA1A8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kumimoji="1" lang="zh-CN" altLang="en-US" sz="24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黑体" panose="02010609060101010101" pitchFamily="49" charset="-122"/>
                </a:rPr>
                <a:t>弹性势能</a:t>
              </a:r>
              <a:endPara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0" name="AutoShape 5"/>
            <p:cNvSpPr>
              <a:spLocks noChangeArrowheads="1"/>
            </p:cNvSpPr>
            <p:nvPr/>
          </p:nvSpPr>
          <p:spPr bwMode="auto">
            <a:xfrm>
              <a:off x="7125595" y="4460439"/>
              <a:ext cx="915510" cy="213194"/>
            </a:xfrm>
            <a:prstGeom prst="rightArrow">
              <a:avLst>
                <a:gd name="adj1" fmla="val 35107"/>
                <a:gd name="adj2" fmla="val 103126"/>
              </a:avLst>
            </a:prstGeom>
            <a:solidFill>
              <a:srgbClr val="2CA1A8"/>
            </a:solidFill>
            <a:ln w="9525" cmpd="sng">
              <a:solidFill>
                <a:srgbClr val="2CA1A8"/>
              </a:solidFill>
              <a:miter lim="800000"/>
              <a:headEnd/>
              <a:tailEnd/>
            </a:ln>
          </p:spPr>
          <p:txBody>
            <a:bodyPr wrap="none" lIns="108839" tIns="54420" rIns="108839" bIns="54420" anchor="ctr"/>
            <a:lstStyle/>
            <a:p>
              <a:endParaRPr lang="zh-CN" altLang="zh-CN" sz="3198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344197" y="5204851"/>
            <a:ext cx="1846924" cy="830997"/>
            <a:chOff x="7125595" y="5204850"/>
            <a:chExt cx="2462565" cy="830997"/>
          </a:xfrm>
        </p:grpSpPr>
        <p:sp>
          <p:nvSpPr>
            <p:cNvPr id="38" name="Rectangle 12"/>
            <p:cNvSpPr>
              <a:spLocks noChangeArrowheads="1"/>
            </p:cNvSpPr>
            <p:nvPr/>
          </p:nvSpPr>
          <p:spPr bwMode="auto">
            <a:xfrm>
              <a:off x="8137250" y="5204850"/>
              <a:ext cx="1450910" cy="830997"/>
            </a:xfrm>
            <a:prstGeom prst="rect">
              <a:avLst/>
            </a:prstGeom>
            <a:noFill/>
            <a:ln w="19050">
              <a:solidFill>
                <a:srgbClr val="2CA1A8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kumimoji="1" lang="zh-CN" altLang="en-US" sz="24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黑体" panose="02010609060101010101" pitchFamily="49" charset="-122"/>
                </a:rPr>
                <a:t>分子势能</a:t>
              </a:r>
              <a:endPara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1" name="AutoShape 5"/>
            <p:cNvSpPr>
              <a:spLocks noChangeArrowheads="1"/>
            </p:cNvSpPr>
            <p:nvPr/>
          </p:nvSpPr>
          <p:spPr bwMode="auto">
            <a:xfrm>
              <a:off x="7125595" y="5337870"/>
              <a:ext cx="915510" cy="213194"/>
            </a:xfrm>
            <a:prstGeom prst="rightArrow">
              <a:avLst>
                <a:gd name="adj1" fmla="val 35107"/>
                <a:gd name="adj2" fmla="val 103126"/>
              </a:avLst>
            </a:prstGeom>
            <a:solidFill>
              <a:srgbClr val="2CA1A8"/>
            </a:solidFill>
            <a:ln w="9525" cmpd="sng">
              <a:solidFill>
                <a:srgbClr val="2CA1A8"/>
              </a:solidFill>
              <a:miter lim="800000"/>
              <a:headEnd/>
              <a:tailEnd/>
            </a:ln>
          </p:spPr>
          <p:txBody>
            <a:bodyPr wrap="none" lIns="108839" tIns="54420" rIns="108839" bIns="54420" anchor="ctr"/>
            <a:lstStyle/>
            <a:p>
              <a:endParaRPr lang="zh-CN" altLang="zh-CN" sz="3198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  <a:sym typeface="黑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327267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3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551523" y="1120775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800" b="1" dirty="0" smtClean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</a:t>
            </a:r>
            <a:r>
              <a:rPr kumimoji="1" lang="zh-CN" altLang="en-US" sz="2800" b="1" dirty="0">
                <a:solidFill>
                  <a:srgbClr val="ED6568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、分子势能</a:t>
            </a: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551523" y="2641087"/>
            <a:ext cx="77780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2.</a:t>
            </a:r>
            <a:r>
              <a:rPr kumimoji="1" lang="zh-CN" altLang="en-US" sz="24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分子势能与分子间距离的关系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551523" y="1718258"/>
            <a:ext cx="7778090" cy="848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     1.</a:t>
            </a:r>
            <a:r>
              <a:rPr kumimoji="1" lang="zh-CN" altLang="en-US" sz="240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分子势能：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分子间</a:t>
            </a:r>
            <a:r>
              <a:rPr kumimoji="1"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存在着相互作用力，因此分子间所具有的由它们的相对位置所决定的</a:t>
            </a:r>
            <a:r>
              <a:rPr kumimoji="1" lang="zh-CN" altLang="en-US" sz="24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能。</a:t>
            </a:r>
            <a:endParaRPr kumimoji="1" lang="zh-CN" altLang="en-US" sz="24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4395148" y="3270802"/>
            <a:ext cx="428450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当</a:t>
            </a:r>
            <a:r>
              <a:rPr kumimoji="1" lang="en-US" altLang="zh-CN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≈</a:t>
            </a:r>
            <a:r>
              <a:rPr kumimoji="1" 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10</a:t>
            </a:r>
            <a:r>
              <a:rPr kumimoji="1" lang="en-US" sz="2000" baseline="30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-</a:t>
            </a:r>
            <a:r>
              <a:rPr kumimoji="1" lang="en-US" sz="2000" baseline="300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10</a:t>
            </a:r>
            <a:r>
              <a:rPr kumimoji="1" lang="en-US" sz="20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m</a:t>
            </a:r>
            <a:r>
              <a: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数量级时，分子的作用力的合力为零，此距离为</a:t>
            </a:r>
            <a:r>
              <a:rPr kumimoji="1" lang="en-US" sz="20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r</a:t>
            </a:r>
            <a:r>
              <a:rPr kumimoji="1" lang="en-US" sz="2000" baseline="-25000" dirty="0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0</a:t>
            </a:r>
            <a:r>
              <a:rPr kumimoji="1" lang="zh-CN" altLang="en-US" sz="2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rPr>
              <a:t>。</a:t>
            </a:r>
            <a:endParaRPr kumimoji="1" lang="zh-CN" altLang="en-US" sz="2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733099" y="4484177"/>
            <a:ext cx="1283682" cy="293336"/>
            <a:chOff x="2101249" y="4471660"/>
            <a:chExt cx="1711576" cy="293336"/>
          </a:xfrm>
        </p:grpSpPr>
        <p:sp>
          <p:nvSpPr>
            <p:cNvPr id="25" name="椭圆 24"/>
            <p:cNvSpPr/>
            <p:nvPr/>
          </p:nvSpPr>
          <p:spPr>
            <a:xfrm>
              <a:off x="2101249" y="4471660"/>
              <a:ext cx="293336" cy="293336"/>
            </a:xfrm>
            <a:prstGeom prst="ellipse">
              <a:avLst/>
            </a:prstGeom>
            <a:solidFill>
              <a:srgbClr val="2CA1A8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/>
          </p:nvSpPr>
          <p:spPr>
            <a:xfrm>
              <a:off x="3519489" y="4471660"/>
              <a:ext cx="293336" cy="293336"/>
            </a:xfrm>
            <a:prstGeom prst="ellipse">
              <a:avLst/>
            </a:prstGeom>
            <a:solidFill>
              <a:srgbClr val="2CA1A8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2397523" y="4516728"/>
              <a:ext cx="1121966" cy="203200"/>
              <a:chOff x="2080260" y="4516728"/>
              <a:chExt cx="1756491" cy="203200"/>
            </a:xfrm>
          </p:grpSpPr>
          <p:sp>
            <p:nvSpPr>
              <p:cNvPr id="27" name="任意多边形 26"/>
              <p:cNvSpPr/>
              <p:nvPr/>
            </p:nvSpPr>
            <p:spPr>
              <a:xfrm>
                <a:off x="2080260" y="4516728"/>
                <a:ext cx="628650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81000">
                    <a:moveTo>
                      <a:pt x="0" y="190500"/>
                    </a:moveTo>
                    <a:lnTo>
                      <a:pt x="438150" y="190500"/>
                    </a:lnTo>
                    <a:lnTo>
                      <a:pt x="869950" y="6350"/>
                    </a:lnTo>
                    <a:lnTo>
                      <a:pt x="1739900" y="381000"/>
                    </a:lnTo>
                    <a:lnTo>
                      <a:pt x="2616200" y="0"/>
                    </a:lnTo>
                    <a:lnTo>
                      <a:pt x="3479800" y="374650"/>
                    </a:lnTo>
                    <a:lnTo>
                      <a:pt x="4330700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任意多边形 27"/>
              <p:cNvSpPr/>
              <p:nvPr/>
            </p:nvSpPr>
            <p:spPr>
              <a:xfrm flipH="1">
                <a:off x="2708909" y="4516728"/>
                <a:ext cx="502367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  <a:gd name="connsiteX0" fmla="*/ 3 w 3892553"/>
                  <a:gd name="connsiteY0" fmla="*/ 190500 h 381000"/>
                  <a:gd name="connsiteX1" fmla="*/ 431803 w 3892553"/>
                  <a:gd name="connsiteY1" fmla="*/ 6350 h 381000"/>
                  <a:gd name="connsiteX2" fmla="*/ 1301753 w 3892553"/>
                  <a:gd name="connsiteY2" fmla="*/ 381000 h 381000"/>
                  <a:gd name="connsiteX3" fmla="*/ 2178053 w 3892553"/>
                  <a:gd name="connsiteY3" fmla="*/ 0 h 381000"/>
                  <a:gd name="connsiteX4" fmla="*/ 3041653 w 3892553"/>
                  <a:gd name="connsiteY4" fmla="*/ 374650 h 381000"/>
                  <a:gd name="connsiteX5" fmla="*/ 3892553 w 3892553"/>
                  <a:gd name="connsiteY5" fmla="*/ 6350 h 381000"/>
                  <a:gd name="connsiteX0" fmla="*/ 1 w 3460751"/>
                  <a:gd name="connsiteY0" fmla="*/ 6350 h 381000"/>
                  <a:gd name="connsiteX1" fmla="*/ 869951 w 3460751"/>
                  <a:gd name="connsiteY1" fmla="*/ 381000 h 381000"/>
                  <a:gd name="connsiteX2" fmla="*/ 1746251 w 3460751"/>
                  <a:gd name="connsiteY2" fmla="*/ 0 h 381000"/>
                  <a:gd name="connsiteX3" fmla="*/ 2609851 w 3460751"/>
                  <a:gd name="connsiteY3" fmla="*/ 374650 h 381000"/>
                  <a:gd name="connsiteX4" fmla="*/ 3460751 w 3460751"/>
                  <a:gd name="connsiteY4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0751" h="381000">
                    <a:moveTo>
                      <a:pt x="1" y="6350"/>
                    </a:moveTo>
                    <a:lnTo>
                      <a:pt x="869951" y="381000"/>
                    </a:lnTo>
                    <a:lnTo>
                      <a:pt x="1746251" y="0"/>
                    </a:lnTo>
                    <a:lnTo>
                      <a:pt x="2609851" y="374650"/>
                    </a:lnTo>
                    <a:lnTo>
                      <a:pt x="3460751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任意多边形 33"/>
              <p:cNvSpPr/>
              <p:nvPr/>
            </p:nvSpPr>
            <p:spPr>
              <a:xfrm flipH="1">
                <a:off x="3208101" y="4516728"/>
                <a:ext cx="628650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81000">
                    <a:moveTo>
                      <a:pt x="0" y="190500"/>
                    </a:moveTo>
                    <a:lnTo>
                      <a:pt x="438150" y="190500"/>
                    </a:lnTo>
                    <a:lnTo>
                      <a:pt x="869950" y="6350"/>
                    </a:lnTo>
                    <a:lnTo>
                      <a:pt x="1739900" y="381000"/>
                    </a:lnTo>
                    <a:lnTo>
                      <a:pt x="2616200" y="0"/>
                    </a:lnTo>
                    <a:lnTo>
                      <a:pt x="3479800" y="374650"/>
                    </a:lnTo>
                    <a:lnTo>
                      <a:pt x="4330700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882852" y="5560819"/>
            <a:ext cx="2980463" cy="293336"/>
            <a:chOff x="967585" y="5546080"/>
            <a:chExt cx="3973951" cy="293336"/>
          </a:xfrm>
        </p:grpSpPr>
        <p:sp>
          <p:nvSpPr>
            <p:cNvPr id="39" name="椭圆 38"/>
            <p:cNvSpPr/>
            <p:nvPr/>
          </p:nvSpPr>
          <p:spPr>
            <a:xfrm>
              <a:off x="967585" y="5546080"/>
              <a:ext cx="293336" cy="293336"/>
            </a:xfrm>
            <a:prstGeom prst="ellipse">
              <a:avLst/>
            </a:prstGeom>
            <a:solidFill>
              <a:srgbClr val="2CA1A8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4648200" y="5546080"/>
              <a:ext cx="293336" cy="293336"/>
            </a:xfrm>
            <a:prstGeom prst="ellipse">
              <a:avLst/>
            </a:prstGeom>
            <a:solidFill>
              <a:srgbClr val="2CA1A8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1268812" y="5591148"/>
              <a:ext cx="3379388" cy="203200"/>
              <a:chOff x="2080260" y="5591148"/>
              <a:chExt cx="1756491" cy="203200"/>
            </a:xfrm>
          </p:grpSpPr>
          <p:sp>
            <p:nvSpPr>
              <p:cNvPr id="43" name="任意多边形 42"/>
              <p:cNvSpPr/>
              <p:nvPr/>
            </p:nvSpPr>
            <p:spPr>
              <a:xfrm>
                <a:off x="2080260" y="5591148"/>
                <a:ext cx="628650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81000">
                    <a:moveTo>
                      <a:pt x="0" y="190500"/>
                    </a:moveTo>
                    <a:lnTo>
                      <a:pt x="438150" y="190500"/>
                    </a:lnTo>
                    <a:lnTo>
                      <a:pt x="869950" y="6350"/>
                    </a:lnTo>
                    <a:lnTo>
                      <a:pt x="1739900" y="381000"/>
                    </a:lnTo>
                    <a:lnTo>
                      <a:pt x="2616200" y="0"/>
                    </a:lnTo>
                    <a:lnTo>
                      <a:pt x="3479800" y="374650"/>
                    </a:lnTo>
                    <a:lnTo>
                      <a:pt x="4330700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任意多边形 43"/>
              <p:cNvSpPr/>
              <p:nvPr/>
            </p:nvSpPr>
            <p:spPr>
              <a:xfrm flipH="1">
                <a:off x="2708909" y="5591148"/>
                <a:ext cx="502367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  <a:gd name="connsiteX0" fmla="*/ 3 w 3892553"/>
                  <a:gd name="connsiteY0" fmla="*/ 190500 h 381000"/>
                  <a:gd name="connsiteX1" fmla="*/ 431803 w 3892553"/>
                  <a:gd name="connsiteY1" fmla="*/ 6350 h 381000"/>
                  <a:gd name="connsiteX2" fmla="*/ 1301753 w 3892553"/>
                  <a:gd name="connsiteY2" fmla="*/ 381000 h 381000"/>
                  <a:gd name="connsiteX3" fmla="*/ 2178053 w 3892553"/>
                  <a:gd name="connsiteY3" fmla="*/ 0 h 381000"/>
                  <a:gd name="connsiteX4" fmla="*/ 3041653 w 3892553"/>
                  <a:gd name="connsiteY4" fmla="*/ 374650 h 381000"/>
                  <a:gd name="connsiteX5" fmla="*/ 3892553 w 3892553"/>
                  <a:gd name="connsiteY5" fmla="*/ 6350 h 381000"/>
                  <a:gd name="connsiteX0" fmla="*/ 1 w 3460751"/>
                  <a:gd name="connsiteY0" fmla="*/ 6350 h 381000"/>
                  <a:gd name="connsiteX1" fmla="*/ 869951 w 3460751"/>
                  <a:gd name="connsiteY1" fmla="*/ 381000 h 381000"/>
                  <a:gd name="connsiteX2" fmla="*/ 1746251 w 3460751"/>
                  <a:gd name="connsiteY2" fmla="*/ 0 h 381000"/>
                  <a:gd name="connsiteX3" fmla="*/ 2609851 w 3460751"/>
                  <a:gd name="connsiteY3" fmla="*/ 374650 h 381000"/>
                  <a:gd name="connsiteX4" fmla="*/ 3460751 w 3460751"/>
                  <a:gd name="connsiteY4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0751" h="381000">
                    <a:moveTo>
                      <a:pt x="1" y="6350"/>
                    </a:moveTo>
                    <a:lnTo>
                      <a:pt x="869951" y="381000"/>
                    </a:lnTo>
                    <a:lnTo>
                      <a:pt x="1746251" y="0"/>
                    </a:lnTo>
                    <a:lnTo>
                      <a:pt x="2609851" y="374650"/>
                    </a:lnTo>
                    <a:lnTo>
                      <a:pt x="3460751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任意多边形 44"/>
              <p:cNvSpPr/>
              <p:nvPr/>
            </p:nvSpPr>
            <p:spPr>
              <a:xfrm flipH="1">
                <a:off x="3208101" y="5591148"/>
                <a:ext cx="628650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81000">
                    <a:moveTo>
                      <a:pt x="0" y="190500"/>
                    </a:moveTo>
                    <a:lnTo>
                      <a:pt x="438150" y="190500"/>
                    </a:lnTo>
                    <a:lnTo>
                      <a:pt x="869950" y="6350"/>
                    </a:lnTo>
                    <a:lnTo>
                      <a:pt x="1739900" y="381000"/>
                    </a:lnTo>
                    <a:lnTo>
                      <a:pt x="2616200" y="0"/>
                    </a:lnTo>
                    <a:lnTo>
                      <a:pt x="3479800" y="374650"/>
                    </a:lnTo>
                    <a:lnTo>
                      <a:pt x="4330700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277178" y="3215113"/>
            <a:ext cx="8509635" cy="782094"/>
            <a:chOff x="369570" y="3215113"/>
            <a:chExt cx="11346180" cy="782094"/>
          </a:xfrm>
        </p:grpSpPr>
        <p:grpSp>
          <p:nvGrpSpPr>
            <p:cNvPr id="5" name="组合 4"/>
            <p:cNvGrpSpPr/>
            <p:nvPr/>
          </p:nvGrpSpPr>
          <p:grpSpPr>
            <a:xfrm>
              <a:off x="1996474" y="3455198"/>
              <a:ext cx="2343163" cy="293336"/>
              <a:chOff x="811564" y="3527090"/>
              <a:chExt cx="2343163" cy="293336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811564" y="3527090"/>
                <a:ext cx="293336" cy="293336"/>
              </a:xfrm>
              <a:prstGeom prst="ellipse">
                <a:avLst/>
              </a:prstGeom>
              <a:solidFill>
                <a:srgbClr val="2CA1A8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2861391" y="3527090"/>
                <a:ext cx="293336" cy="293336"/>
              </a:xfrm>
              <a:prstGeom prst="ellipse">
                <a:avLst/>
              </a:prstGeom>
              <a:solidFill>
                <a:srgbClr val="2CA1A8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" name="任意多边形 3"/>
              <p:cNvSpPr/>
              <p:nvPr/>
            </p:nvSpPr>
            <p:spPr>
              <a:xfrm>
                <a:off x="1104900" y="3572158"/>
                <a:ext cx="628650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81000">
                    <a:moveTo>
                      <a:pt x="0" y="190500"/>
                    </a:moveTo>
                    <a:lnTo>
                      <a:pt x="438150" y="190500"/>
                    </a:lnTo>
                    <a:lnTo>
                      <a:pt x="869950" y="6350"/>
                    </a:lnTo>
                    <a:lnTo>
                      <a:pt x="1739900" y="381000"/>
                    </a:lnTo>
                    <a:lnTo>
                      <a:pt x="2616200" y="0"/>
                    </a:lnTo>
                    <a:lnTo>
                      <a:pt x="3479800" y="374650"/>
                    </a:lnTo>
                    <a:lnTo>
                      <a:pt x="4330700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任意多边形 20"/>
              <p:cNvSpPr/>
              <p:nvPr/>
            </p:nvSpPr>
            <p:spPr>
              <a:xfrm flipH="1">
                <a:off x="1733549" y="3572158"/>
                <a:ext cx="502367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  <a:gd name="connsiteX0" fmla="*/ 3 w 3892553"/>
                  <a:gd name="connsiteY0" fmla="*/ 190500 h 381000"/>
                  <a:gd name="connsiteX1" fmla="*/ 431803 w 3892553"/>
                  <a:gd name="connsiteY1" fmla="*/ 6350 h 381000"/>
                  <a:gd name="connsiteX2" fmla="*/ 1301753 w 3892553"/>
                  <a:gd name="connsiteY2" fmla="*/ 381000 h 381000"/>
                  <a:gd name="connsiteX3" fmla="*/ 2178053 w 3892553"/>
                  <a:gd name="connsiteY3" fmla="*/ 0 h 381000"/>
                  <a:gd name="connsiteX4" fmla="*/ 3041653 w 3892553"/>
                  <a:gd name="connsiteY4" fmla="*/ 374650 h 381000"/>
                  <a:gd name="connsiteX5" fmla="*/ 3892553 w 3892553"/>
                  <a:gd name="connsiteY5" fmla="*/ 6350 h 381000"/>
                  <a:gd name="connsiteX0" fmla="*/ 1 w 3460751"/>
                  <a:gd name="connsiteY0" fmla="*/ 6350 h 381000"/>
                  <a:gd name="connsiteX1" fmla="*/ 869951 w 3460751"/>
                  <a:gd name="connsiteY1" fmla="*/ 381000 h 381000"/>
                  <a:gd name="connsiteX2" fmla="*/ 1746251 w 3460751"/>
                  <a:gd name="connsiteY2" fmla="*/ 0 h 381000"/>
                  <a:gd name="connsiteX3" fmla="*/ 2609851 w 3460751"/>
                  <a:gd name="connsiteY3" fmla="*/ 374650 h 381000"/>
                  <a:gd name="connsiteX4" fmla="*/ 3460751 w 3460751"/>
                  <a:gd name="connsiteY4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0751" h="381000">
                    <a:moveTo>
                      <a:pt x="1" y="6350"/>
                    </a:moveTo>
                    <a:lnTo>
                      <a:pt x="869951" y="381000"/>
                    </a:lnTo>
                    <a:lnTo>
                      <a:pt x="1746251" y="0"/>
                    </a:lnTo>
                    <a:lnTo>
                      <a:pt x="2609851" y="374650"/>
                    </a:lnTo>
                    <a:lnTo>
                      <a:pt x="3460751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任意多边形 21"/>
              <p:cNvSpPr/>
              <p:nvPr/>
            </p:nvSpPr>
            <p:spPr>
              <a:xfrm flipH="1">
                <a:off x="2232741" y="3572158"/>
                <a:ext cx="628650" cy="203200"/>
              </a:xfrm>
              <a:custGeom>
                <a:avLst/>
                <a:gdLst>
                  <a:gd name="connsiteX0" fmla="*/ 0 w 4330700"/>
                  <a:gd name="connsiteY0" fmla="*/ 190500 h 381000"/>
                  <a:gd name="connsiteX1" fmla="*/ 438150 w 4330700"/>
                  <a:gd name="connsiteY1" fmla="*/ 190500 h 381000"/>
                  <a:gd name="connsiteX2" fmla="*/ 869950 w 4330700"/>
                  <a:gd name="connsiteY2" fmla="*/ 6350 h 381000"/>
                  <a:gd name="connsiteX3" fmla="*/ 1739900 w 4330700"/>
                  <a:gd name="connsiteY3" fmla="*/ 381000 h 381000"/>
                  <a:gd name="connsiteX4" fmla="*/ 2616200 w 4330700"/>
                  <a:gd name="connsiteY4" fmla="*/ 0 h 381000"/>
                  <a:gd name="connsiteX5" fmla="*/ 3479800 w 4330700"/>
                  <a:gd name="connsiteY5" fmla="*/ 374650 h 381000"/>
                  <a:gd name="connsiteX6" fmla="*/ 4330700 w 4330700"/>
                  <a:gd name="connsiteY6" fmla="*/ 635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30700" h="381000">
                    <a:moveTo>
                      <a:pt x="0" y="190500"/>
                    </a:moveTo>
                    <a:lnTo>
                      <a:pt x="438150" y="190500"/>
                    </a:lnTo>
                    <a:lnTo>
                      <a:pt x="869950" y="6350"/>
                    </a:lnTo>
                    <a:lnTo>
                      <a:pt x="1739900" y="381000"/>
                    </a:lnTo>
                    <a:lnTo>
                      <a:pt x="2616200" y="0"/>
                    </a:lnTo>
                    <a:lnTo>
                      <a:pt x="3479800" y="374650"/>
                    </a:lnTo>
                    <a:lnTo>
                      <a:pt x="4330700" y="635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矩形 9"/>
            <p:cNvSpPr/>
            <p:nvPr/>
          </p:nvSpPr>
          <p:spPr>
            <a:xfrm>
              <a:off x="369570" y="3215113"/>
              <a:ext cx="11346180" cy="782094"/>
            </a:xfrm>
            <a:prstGeom prst="rect">
              <a:avLst/>
            </a:prstGeom>
            <a:noFill/>
            <a:ln>
              <a:solidFill>
                <a:srgbClr val="2CA1A8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77178" y="3997407"/>
            <a:ext cx="8509635" cy="1387517"/>
            <a:chOff x="369570" y="3997406"/>
            <a:chExt cx="11346180" cy="1387517"/>
          </a:xfrm>
        </p:grpSpPr>
        <p:sp>
          <p:nvSpPr>
            <p:cNvPr id="15" name="Text Box 7"/>
            <p:cNvSpPr>
              <a:spLocks noChangeArrowheads="1"/>
            </p:cNvSpPr>
            <p:nvPr/>
          </p:nvSpPr>
          <p:spPr bwMode="auto">
            <a:xfrm>
              <a:off x="5860197" y="4061484"/>
              <a:ext cx="5712679" cy="1323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kumimoji="1" lang="zh-CN" altLang="en-US" sz="20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当</a:t>
              </a:r>
              <a:r>
                <a:rPr kumimoji="1" lang="en-US" altLang="zh-CN" sz="200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r</a:t>
              </a:r>
              <a:r>
                <a:rPr kumimoji="1" lang="zh-CN" altLang="en-US" sz="200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＜</a:t>
              </a:r>
              <a:r>
                <a:rPr kumimoji="1" lang="en-US" sz="2000" dirty="0" err="1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r</a:t>
              </a:r>
              <a:r>
                <a:rPr kumimoji="1" lang="en-US" sz="2000" baseline="-25000" dirty="0" err="1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0</a:t>
              </a:r>
              <a:r>
                <a:rPr kumimoji="1" lang="zh-CN" altLang="en-US" sz="20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时，分子间的作用力表现为斥力，要减小分子间的距离必须克服斥力做功，因此，分子势能随分子间距离的减小而</a:t>
              </a:r>
              <a:r>
                <a:rPr kumimoji="1" lang="zh-CN" altLang="en-US" sz="200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增大。</a:t>
              </a:r>
              <a:endPara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369570" y="3997406"/>
              <a:ext cx="11346180" cy="1172267"/>
            </a:xfrm>
            <a:prstGeom prst="rect">
              <a:avLst/>
            </a:prstGeom>
            <a:noFill/>
            <a:ln>
              <a:solidFill>
                <a:srgbClr val="2CA1A8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277178" y="5168660"/>
            <a:ext cx="8509635" cy="1387517"/>
            <a:chOff x="369570" y="5168659"/>
            <a:chExt cx="11346180" cy="1387517"/>
          </a:xfrm>
        </p:grpSpPr>
        <p:sp>
          <p:nvSpPr>
            <p:cNvPr id="16" name="Text Box 8"/>
            <p:cNvSpPr>
              <a:spLocks noChangeArrowheads="1"/>
            </p:cNvSpPr>
            <p:nvPr/>
          </p:nvSpPr>
          <p:spPr bwMode="auto">
            <a:xfrm>
              <a:off x="5860197" y="5232737"/>
              <a:ext cx="5712679" cy="1323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None/>
              </a:pPr>
              <a:r>
                <a:rPr kumimoji="1" lang="zh-CN" altLang="en-US" sz="20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当</a:t>
              </a:r>
              <a:r>
                <a:rPr kumimoji="1" lang="en-US" altLang="zh-CN" sz="200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r</a:t>
              </a:r>
              <a:r>
                <a:rPr kumimoji="1" lang="zh-CN" altLang="en-US" sz="200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＞</a:t>
              </a:r>
              <a:r>
                <a:rPr kumimoji="1" lang="en-US" sz="2000" dirty="0" err="1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r</a:t>
              </a:r>
              <a:r>
                <a:rPr kumimoji="1" lang="en-US" sz="2000" baseline="-25000" dirty="0" err="1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0</a:t>
              </a:r>
              <a:r>
                <a:rPr kumimoji="1" lang="zh-CN" altLang="en-US" sz="2000" dirty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时，分子间的相互作用表现为引力，要增大分子间的距离必须克服引力做功，因此，分子势能随分子间的距离增大而</a:t>
              </a:r>
              <a:r>
                <a:rPr kumimoji="1" lang="zh-CN" altLang="en-US" sz="2000" dirty="0" smtClean="0">
                  <a:solidFill>
                    <a:srgbClr val="000000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Times New Roman" panose="02020603050405020304" pitchFamily="18" charset="0"/>
                </a:rPr>
                <a:t>增大。</a:t>
              </a:r>
              <a:endParaRPr kumimoji="1" lang="zh-CN" altLang="en-US" sz="2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Times New Roman" panose="02020603050405020304" pitchFamily="18" charset="0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369570" y="5168659"/>
              <a:ext cx="11346180" cy="1079741"/>
            </a:xfrm>
            <a:prstGeom prst="rect">
              <a:avLst/>
            </a:prstGeom>
            <a:noFill/>
            <a:ln>
              <a:solidFill>
                <a:srgbClr val="2CA1A8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4013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4" grpId="0"/>
    </p:bldLst>
  </p:timing>
</p:sld>
</file>

<file path=ppt/theme/theme1.xml><?xml version="1.0" encoding="utf-8"?>
<a:theme xmlns:a="http://schemas.openxmlformats.org/drawingml/2006/main" name="物理11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物理11" id="{53CC6FA5-563D-4466-9648-6870DBA1439E}" vid="{0D42DA99-1CDD-4E37-A89E-FFA7F63D77A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分子动能和分子势能</Template>
  <TotalTime>2</TotalTime>
  <Words>1327</Words>
  <Application>Microsoft Office PowerPoint</Application>
  <PresentationFormat>全屏显示(4:3)</PresentationFormat>
  <Paragraphs>116</Paragraphs>
  <Slides>19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物理11</vt:lpstr>
      <vt:lpstr>分子动能和分子势能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分子动能和分子势能</dc:title>
  <dc:creator>China</dc:creator>
  <cp:lastModifiedBy>China</cp:lastModifiedBy>
  <cp:revision>2</cp:revision>
  <dcterms:created xsi:type="dcterms:W3CDTF">2020-02-20T03:55:47Z</dcterms:created>
  <dcterms:modified xsi:type="dcterms:W3CDTF">2020-02-20T04:00:48Z</dcterms:modified>
</cp:coreProperties>
</file>