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60" r:id="rId4"/>
    <p:sldId id="307" r:id="rId5"/>
    <p:sldId id="280" r:id="rId6"/>
    <p:sldId id="308" r:id="rId7"/>
    <p:sldId id="281" r:id="rId8"/>
    <p:sldId id="282" r:id="rId9"/>
    <p:sldId id="292" r:id="rId10"/>
    <p:sldId id="296" r:id="rId11"/>
    <p:sldId id="309" r:id="rId12"/>
    <p:sldId id="310" r:id="rId13"/>
    <p:sldId id="297" r:id="rId14"/>
    <p:sldId id="300" r:id="rId15"/>
    <p:sldId id="301" r:id="rId16"/>
    <p:sldId id="304" r:id="rId17"/>
    <p:sldId id="28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看"/>
          <p:cNvPicPr>
            <a:picLocks noChangeAspect="1"/>
          </p:cNvPicPr>
          <p:nvPr userDrawn="1"/>
        </p:nvPicPr>
        <p:blipFill>
          <a:blip r:embed="rId2"/>
          <a:srcRect l="31" t="445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就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0250" y="1854835"/>
            <a:ext cx="5651500" cy="2894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22600" y="932815"/>
            <a:ext cx="8331200" cy="132588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890"/>
            <a:ext cx="2714625" cy="6875780"/>
          </a:xfrm>
          <a:prstGeom prst="rect">
            <a:avLst/>
          </a:prstGeom>
        </p:spPr>
      </p:pic>
      <p:sp>
        <p:nvSpPr>
          <p:cNvPr id="6148" name="页脚占位符 7"/>
          <p:cNvSpPr>
            <a:spLocks noGrp="1"/>
          </p:cNvSpPr>
          <p:nvPr userDrawn="1"/>
        </p:nvSpPr>
        <p:spPr>
          <a:xfrm>
            <a:off x="4795520" y="6356350"/>
            <a:ext cx="4005263" cy="295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>
              <a:lnSpc>
                <a:spcPct val="150000"/>
              </a:lnSpc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高中新教材优秀教案理科群：729389873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67000"/>
            <a:ext cx="3391535" cy="152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1400" y="2985135"/>
            <a:ext cx="7018020" cy="88709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148" name="页脚占位符 7"/>
          <p:cNvSpPr>
            <a:spLocks noGrp="1"/>
          </p:cNvSpPr>
          <p:nvPr userDrawn="1"/>
        </p:nvSpPr>
        <p:spPr>
          <a:xfrm>
            <a:off x="4272915" y="6356350"/>
            <a:ext cx="4005263" cy="295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>
              <a:lnSpc>
                <a:spcPct val="150000"/>
              </a:lnSpc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高中新教材优秀教案理科群：729389873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523365"/>
            <a:ext cx="10304145" cy="38119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图片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5615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01765"/>
            <a:ext cx="12191365" cy="356235"/>
          </a:xfrm>
          <a:prstGeom prst="rect">
            <a:avLst/>
          </a:prstGeom>
        </p:spPr>
      </p:pic>
      <p:sp>
        <p:nvSpPr>
          <p:cNvPr id="6148" name="页脚占位符 7"/>
          <p:cNvSpPr>
            <a:spLocks noGrp="1"/>
          </p:cNvSpPr>
          <p:nvPr userDrawn="1"/>
        </p:nvSpPr>
        <p:spPr>
          <a:xfrm>
            <a:off x="3927475" y="6446520"/>
            <a:ext cx="4005263" cy="295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高中新教材优秀教案理科群：729389873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好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285" y="22225"/>
            <a:ext cx="1572260" cy="431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327416" y="53349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>
              <a:solidFill>
                <a:srgbClr val="FFFF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14GS-42.TIF" TargetMode="Externa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.xml"/><Relationship Id="rId4" Type="http://schemas.openxmlformats.org/officeDocument/2006/relationships/image" Target="../media/image9.jpe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7640" y="577533"/>
            <a:ext cx="111620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r>
              <a:rPr lang="zh-CN" sz="3200" b="1">
                <a:solidFill>
                  <a:srgbClr val="000000"/>
                </a:solidFill>
                <a:latin typeface="+mj-lt"/>
              </a:rPr>
              <a:t>二</a:t>
            </a:r>
            <a:r>
              <a:rPr sz="3200" b="1">
                <a:solidFill>
                  <a:srgbClr val="000000"/>
                </a:solidFill>
              </a:rPr>
              <a:t>、疑难问题剖析</a:t>
            </a:r>
            <a:endParaRPr sz="3200" b="1">
              <a:solidFill>
                <a:srgbClr val="000000"/>
              </a:solidFill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1">
            <a:lum bright="-12000" contrast="24000"/>
          </a:blip>
          <a:srcRect l="27007" t="22546" r="31345" b="35179"/>
          <a:stretch>
            <a:fillRect/>
          </a:stretch>
        </p:blipFill>
        <p:spPr>
          <a:xfrm>
            <a:off x="1153160" y="1100455"/>
            <a:ext cx="9497060" cy="5420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7640" y="577533"/>
            <a:ext cx="111620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r>
              <a:rPr lang="zh-CN" sz="3200" b="1">
                <a:solidFill>
                  <a:srgbClr val="000000"/>
                </a:solidFill>
                <a:latin typeface="+mj-lt"/>
              </a:rPr>
              <a:t>二</a:t>
            </a:r>
            <a:r>
              <a:rPr sz="3200" b="1">
                <a:solidFill>
                  <a:srgbClr val="000000"/>
                </a:solidFill>
              </a:rPr>
              <a:t>、疑难问题剖析</a:t>
            </a:r>
            <a:endParaRPr sz="3200" b="1">
              <a:solidFill>
                <a:srgbClr val="000000"/>
              </a:solidFill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1"/>
          <a:srcRect l="27007" t="65010" r="31345" b="21818"/>
          <a:stretch>
            <a:fillRect/>
          </a:stretch>
        </p:blipFill>
        <p:spPr>
          <a:xfrm>
            <a:off x="459740" y="1161415"/>
            <a:ext cx="11271885" cy="200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/>
          <a:srcRect l="28299" t="39010" r="41938" b="50793"/>
          <a:stretch>
            <a:fillRect/>
          </a:stretch>
        </p:blipFill>
        <p:spPr>
          <a:xfrm>
            <a:off x="1082675" y="3463290"/>
            <a:ext cx="7912735" cy="166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7005" y="761048"/>
            <a:ext cx="111620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r>
              <a:rPr lang="zh-CN" sz="3200" b="1">
                <a:solidFill>
                  <a:srgbClr val="000000"/>
                </a:solidFill>
              </a:rPr>
              <a:t>三</a:t>
            </a:r>
            <a:r>
              <a:rPr sz="3200" b="1">
                <a:solidFill>
                  <a:srgbClr val="000000"/>
                </a:solidFill>
              </a:rPr>
              <a:t>、</a:t>
            </a:r>
            <a:r>
              <a:rPr lang="zh-CN" sz="3200" b="1">
                <a:solidFill>
                  <a:srgbClr val="000000"/>
                </a:solidFill>
              </a:rPr>
              <a:t>例题展示</a:t>
            </a:r>
            <a:endParaRPr lang="zh-CN" sz="3200" b="1">
              <a:solidFill>
                <a:srgbClr val="00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9890" y="1506855"/>
            <a:ext cx="1141158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800" b="0"/>
              <a:t>【例题1】高空坠物极易对行人造成伤害．若一个50 g的鸡蛋从一居民楼的25层坠下，与地面的碰撞时间约为2 ms，则该鸡蛋对地面产生的冲击力约为(　　)</a:t>
            </a:r>
            <a:endParaRPr sz="2800" b="0"/>
          </a:p>
          <a:p>
            <a:pPr indent="0"/>
            <a:r>
              <a:rPr sz="2800" b="0"/>
              <a:t>A．10 N  	     B．10</a:t>
            </a:r>
            <a:r>
              <a:rPr sz="2800" b="0" baseline="30000"/>
              <a:t>2 </a:t>
            </a:r>
            <a:r>
              <a:rPr sz="2800" b="0"/>
              <a:t>N</a:t>
            </a:r>
            <a:endParaRPr sz="2800" b="0"/>
          </a:p>
          <a:p>
            <a:pPr indent="0"/>
            <a:r>
              <a:rPr sz="2800" b="0"/>
              <a:t>C．10</a:t>
            </a:r>
            <a:r>
              <a:rPr sz="2800" b="0" baseline="30000"/>
              <a:t>3</a:t>
            </a:r>
            <a:r>
              <a:rPr sz="2800" b="0"/>
              <a:t> N  	     D．10</a:t>
            </a:r>
            <a:r>
              <a:rPr sz="2800" b="0" baseline="30000"/>
              <a:t>4</a:t>
            </a:r>
            <a:r>
              <a:rPr sz="2800" b="0"/>
              <a:t> N</a:t>
            </a:r>
            <a:endParaRPr sz="2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7005" y="761048"/>
            <a:ext cx="111620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r>
              <a:rPr lang="zh-CN" sz="3200" b="1">
                <a:solidFill>
                  <a:srgbClr val="000000"/>
                </a:solidFill>
              </a:rPr>
              <a:t>三</a:t>
            </a:r>
            <a:r>
              <a:rPr sz="3200" b="1">
                <a:solidFill>
                  <a:srgbClr val="000000"/>
                </a:solidFill>
              </a:rPr>
              <a:t>、</a:t>
            </a:r>
            <a:r>
              <a:rPr lang="zh-CN" sz="3200" b="1">
                <a:solidFill>
                  <a:srgbClr val="000000"/>
                </a:solidFill>
              </a:rPr>
              <a:t>例题展示</a:t>
            </a:r>
            <a:endParaRPr lang="zh-CN" sz="3200" b="1">
              <a:solidFill>
                <a:srgbClr val="00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1770" y="1354455"/>
            <a:ext cx="1162621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800" b="0"/>
              <a:t>【例题2】两块厚度相同的木块A和B，紧靠着放在光滑的水平面上，其质量分别为m</a:t>
            </a:r>
            <a:r>
              <a:rPr sz="2800" b="0" baseline="-25000"/>
              <a:t>A</a:t>
            </a:r>
            <a:r>
              <a:rPr sz="2800" b="0"/>
              <a:t>＝2.0 kg，m</a:t>
            </a:r>
            <a:r>
              <a:rPr sz="2800" b="0" baseline="-25000"/>
              <a:t>B</a:t>
            </a:r>
            <a:r>
              <a:rPr sz="2800" b="0"/>
              <a:t>＝0.90 kg，它们的下底面光滑，上表面粗糙，另有一质量m</a:t>
            </a:r>
            <a:r>
              <a:rPr sz="2800" b="0" baseline="-25000"/>
              <a:t>C</a:t>
            </a:r>
            <a:r>
              <a:rPr sz="2800" b="0"/>
              <a:t>＝0.10 kg的滑块C，以v</a:t>
            </a:r>
            <a:r>
              <a:rPr sz="2800" b="0" baseline="-25000"/>
              <a:t>C</a:t>
            </a:r>
            <a:r>
              <a:rPr sz="2800" b="0"/>
              <a:t>＝10 m/s的速度恰好水平地滑到A的上表面，如图4­1­2所示。由于摩擦，滑块最后停在木块B上，B和C的共同速度为0.50 m/s。求：</a:t>
            </a:r>
            <a:endParaRPr sz="2800" b="0"/>
          </a:p>
          <a:p>
            <a:pPr indent="0"/>
            <a:r>
              <a:rPr sz="2800" b="0"/>
              <a:t>(1)木块A的最终速度v</a:t>
            </a:r>
            <a:r>
              <a:rPr sz="2800" b="0" baseline="-25000"/>
              <a:t>A</a:t>
            </a:r>
            <a:r>
              <a:rPr sz="2800" b="0"/>
              <a:t>；</a:t>
            </a:r>
            <a:endParaRPr sz="2800" b="0"/>
          </a:p>
          <a:p>
            <a:pPr indent="0"/>
            <a:r>
              <a:rPr sz="2800" b="0"/>
              <a:t>(2)滑块C离开A时的速度v</a:t>
            </a:r>
            <a:r>
              <a:rPr sz="2800" b="0" baseline="-25000"/>
              <a:t>C</a:t>
            </a:r>
            <a:r>
              <a:rPr sz="2800" b="0"/>
              <a:t>′。</a:t>
            </a:r>
            <a:endParaRPr sz="2800" b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3325" y="3256915"/>
            <a:ext cx="2833370" cy="902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188450" y="4436110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ctr"/>
            <a:r>
              <a:rPr lang="zh-CN" sz="2800" b="0">
                <a:ea typeface="宋体" panose="02010600030101010101" pitchFamily="2" charset="-122"/>
              </a:rPr>
              <a:t>图</a:t>
            </a:r>
            <a:r>
              <a:rPr lang="en-US" sz="2800" b="0">
                <a:latin typeface="Times New Roman" panose="02020603050405020304" pitchFamily="18" charset="0"/>
                <a:ea typeface="楷体" panose="02010609060101010101" charset="-122"/>
              </a:rPr>
              <a:t>4</a:t>
            </a:r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.1-2</a:t>
            </a:r>
            <a:endParaRPr 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7005" y="761048"/>
            <a:ext cx="111620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r>
              <a:rPr lang="zh-CN" sz="3200" b="1">
                <a:solidFill>
                  <a:srgbClr val="000000"/>
                </a:solidFill>
              </a:rPr>
              <a:t>三</a:t>
            </a:r>
            <a:r>
              <a:rPr sz="3200" b="1">
                <a:solidFill>
                  <a:srgbClr val="000000"/>
                </a:solidFill>
              </a:rPr>
              <a:t>、</a:t>
            </a:r>
            <a:r>
              <a:rPr lang="zh-CN" sz="3200" b="1">
                <a:solidFill>
                  <a:srgbClr val="000000"/>
                </a:solidFill>
              </a:rPr>
              <a:t>例题展示</a:t>
            </a:r>
            <a:endParaRPr lang="zh-CN" sz="3200" b="1">
              <a:solidFill>
                <a:srgbClr val="00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9890" y="1506855"/>
            <a:ext cx="1141158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800" b="0"/>
              <a:t>【例题3】如图4.1­3，光滑水平直轨道上两滑块A、B用橡皮筋连接，A的质量为m，开始时橡皮筋松弛，B静止，给A向左的初速度v0。一段时间后，B与A同向运动发生碰撞并粘在一起。碰撞后的共同速度是碰撞前瞬间A的速度的两倍，也是碰撞前瞬间B的速度的一半。求：</a:t>
            </a:r>
            <a:endParaRPr sz="2800" b="0"/>
          </a:p>
          <a:p>
            <a:pPr indent="0"/>
            <a:r>
              <a:rPr sz="2800" b="0"/>
              <a:t>(1)B的质量；</a:t>
            </a:r>
            <a:endParaRPr sz="2800" b="0"/>
          </a:p>
          <a:p>
            <a:pPr indent="0"/>
            <a:r>
              <a:rPr sz="2800" b="0"/>
              <a:t>(2)碰撞过程中A、B系统机械能的损失。</a:t>
            </a:r>
            <a:endParaRPr sz="2800" b="0"/>
          </a:p>
        </p:txBody>
      </p:sp>
      <p:pic>
        <p:nvPicPr>
          <p:cNvPr id="2" name="图片 5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8482965" y="3335655"/>
            <a:ext cx="2646045" cy="66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868410" y="4222750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ctr"/>
            <a:r>
              <a:rPr lang="zh-CN" sz="2800" b="0">
                <a:ea typeface="宋体" panose="02010600030101010101" pitchFamily="2" charset="-122"/>
              </a:rPr>
              <a:t>图</a:t>
            </a:r>
            <a:r>
              <a:rPr lang="en-US" sz="2800" b="0">
                <a:latin typeface="Times New Roman" panose="02020603050405020304" pitchFamily="18" charset="0"/>
                <a:ea typeface="楷体" panose="02010609060101010101" charset="-122"/>
              </a:rPr>
              <a:t>4</a:t>
            </a:r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.1-3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7005" y="761048"/>
            <a:ext cx="111620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r>
              <a:rPr sz="3200" b="1">
                <a:solidFill>
                  <a:srgbClr val="000000"/>
                </a:solidFill>
              </a:rPr>
              <a:t>【情境融合】</a:t>
            </a:r>
            <a:endParaRPr sz="3200" b="1">
              <a:solidFill>
                <a:srgbClr val="00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9890" y="1331595"/>
            <a:ext cx="1141158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/>
              <a:t>        </a:t>
            </a:r>
            <a:r>
              <a:rPr sz="2800" b="0"/>
              <a:t>牛顿的《自然哲学的数学原理》中记载，A、B两个玻璃球相碰，碰撞后的分离速度和它们碰撞前的接近速度之比总量约为15∶16，分离速度是指碰撞后B对A的速度，接近速度是指碰撞前A对B的速度。若上述过程是质量为2m的玻璃球A以速度v</a:t>
            </a:r>
            <a:r>
              <a:rPr sz="2800" b="0" baseline="-25000"/>
              <a:t>0</a:t>
            </a:r>
            <a:r>
              <a:rPr sz="2800" b="0"/>
              <a:t>碰撞质量为m的静止玻璃球B，且为对心碰撞，求碰撞后A、B的速度大小。</a:t>
            </a:r>
            <a:endParaRPr sz="2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17734" y="554653"/>
            <a:ext cx="390076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sz="4400" b="1" dirty="0" smtClean="0">
                <a:ea typeface="华文隶书" panose="02010800040101010101" pitchFamily="2" charset="-122"/>
              </a:rPr>
              <a:t>课堂</a:t>
            </a:r>
            <a:r>
              <a:rPr lang="zh-CN" altLang="en-US" sz="4400" b="1" dirty="0" smtClean="0">
                <a:ea typeface="华文隶书" panose="02010800040101010101" pitchFamily="2" charset="-122"/>
              </a:rPr>
              <a:t>小结：</a:t>
            </a:r>
            <a:endParaRPr lang="zh-CN" sz="4400" b="1" dirty="0">
              <a:ea typeface="华文隶书" panose="02010800040101010101" pitchFamily="2" charset="-122"/>
            </a:endParaRPr>
          </a:p>
        </p:txBody>
      </p:sp>
      <p:sp>
        <p:nvSpPr>
          <p:cNvPr id="4" name="AutoShape 7"/>
          <p:cNvSpPr/>
          <p:nvPr/>
        </p:nvSpPr>
        <p:spPr bwMode="auto">
          <a:xfrm>
            <a:off x="1732915" y="1700530"/>
            <a:ext cx="207010" cy="3529965"/>
          </a:xfrm>
          <a:prstGeom prst="leftBrace">
            <a:avLst>
              <a:gd name="adj1" fmla="val 180637"/>
              <a:gd name="adj2" fmla="val 50000"/>
            </a:avLst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299698" y="3112270"/>
            <a:ext cx="759223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i="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2.</a:t>
            </a:r>
            <a:r>
              <a:rPr lang="zh-CN" altLang="en-US" sz="4000" b="1" i="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动量守恒定律</a:t>
            </a:r>
            <a:endParaRPr lang="zh-CN" altLang="en-US" sz="4000" b="1" i="0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2299970" y="4505325"/>
            <a:ext cx="675132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en-US" altLang="zh-CN" sz="4000" b="1" i="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3.</a:t>
            </a:r>
            <a:r>
              <a:rPr kumimoji="1" lang="zh-CN" altLang="en-US" sz="4000" b="1" i="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碰撞、爆炸、反冲</a:t>
            </a:r>
            <a:endParaRPr kumimoji="1" lang="zh-CN" altLang="en-US" sz="4000" b="1" i="0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82750" y="1708098"/>
            <a:ext cx="85465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 smtClean="0">
                <a:ea typeface="华文隶书" panose="02010800040101010101" pitchFamily="2" charset="-122"/>
              </a:rPr>
              <a:t>动量守恒定律</a:t>
            </a:r>
            <a:endParaRPr lang="zh-CN" altLang="en-US" sz="4000" b="1" dirty="0" smtClean="0">
              <a:ea typeface="华文隶书" panose="02010800040101010101" pitchFamily="2" charset="-122"/>
            </a:endParaRPr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2299698" y="1674630"/>
            <a:ext cx="759223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i="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1.</a:t>
            </a:r>
            <a:r>
              <a:rPr lang="zh-CN" altLang="en-US" sz="4000" b="1" i="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动量定理</a:t>
            </a:r>
            <a:endParaRPr lang="zh-CN" altLang="en-US" sz="4000" b="1" i="0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5" grpId="0" bldLvl="0" animBg="1"/>
      <p:bldP spid="17" grpId="0" bldLvl="0" animBg="1"/>
      <p:bldP spid="19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第一</a:t>
            </a:r>
            <a:r>
              <a:rPr lang="zh-CN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章    本章复习课</a:t>
            </a:r>
            <a:endParaRPr lang="zh-CN" altLang="en-US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096440" y="1416191"/>
            <a:ext cx="6477793" cy="4404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09600" dist="165100" dir="2700000" algn="tl" rotWithShape="0">
              <a:schemeClr val="tx1">
                <a:lumMod val="95000"/>
                <a:lumOff val="5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617768" y="1037770"/>
            <a:ext cx="6308086" cy="430214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E:\资源\图片汇总(1)\复杂背景\浅色\山脉（欧美 风景）\Snow-covered Mountain.jpgSnow-covered Mountai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843991" y="1277926"/>
            <a:ext cx="6453220" cy="4302147"/>
          </a:xfrm>
          <a:prstGeom prst="rect">
            <a:avLst/>
          </a:prstGeom>
          <a:effectLst>
            <a:outerShdw blurRad="266700" dist="76200" dir="2700000" algn="tl" rotWithShape="0">
              <a:prstClr val="black">
                <a:alpha val="19000"/>
              </a:prstClr>
            </a:outerShdw>
          </a:effec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330835" y="731520"/>
            <a:ext cx="10304145" cy="3811905"/>
          </a:xfrm>
        </p:spPr>
        <p:txBody>
          <a:bodyPr>
            <a:noAutofit/>
          </a:bodyPr>
          <a:p>
            <a:r>
              <a:rPr lang="zh-CN" altLang="en-US" sz="2500"/>
              <a:t>基础回顾 </a:t>
            </a:r>
            <a:endParaRPr lang="zh-CN" altLang="en-US" sz="2500"/>
          </a:p>
          <a:p>
            <a:r>
              <a:rPr lang="en-US" altLang="zh-CN" sz="2500" dirty="0"/>
              <a:t>一、动量和冲量</a:t>
            </a:r>
            <a:endParaRPr lang="en-US" altLang="zh-CN" sz="2500" dirty="0"/>
          </a:p>
          <a:p>
            <a:r>
              <a:rPr lang="en-US" altLang="zh-CN" sz="2500" dirty="0"/>
              <a:t>1．(1)质量    速度    (2)mv     (3)速度</a:t>
            </a:r>
            <a:endParaRPr lang="en-US" altLang="zh-CN" sz="2500" dirty="0"/>
          </a:p>
          <a:p>
            <a:r>
              <a:rPr lang="en-US" altLang="zh-CN" sz="2500" dirty="0"/>
              <a:t>2．(1)力   力的作用时间     (2)I＝Ft    (3)N·s    (4)矢量   与力的方向相同</a:t>
            </a:r>
            <a:endParaRPr lang="en-US" altLang="zh-CN" sz="2500" dirty="0"/>
          </a:p>
          <a:p>
            <a:r>
              <a:rPr lang="en-US" altLang="zh-CN" sz="2500" dirty="0"/>
              <a:t>二、动量定理</a:t>
            </a:r>
            <a:endParaRPr lang="en-US" altLang="zh-CN" sz="2500" dirty="0"/>
          </a:p>
          <a:p>
            <a:r>
              <a:rPr lang="en-US" altLang="zh-CN" sz="2500" dirty="0"/>
              <a:t>1．动量变化量   合力       2．mv′－mv＝Ft </a:t>
            </a:r>
            <a:endParaRPr lang="en-US" altLang="zh-CN" sz="2500" dirty="0"/>
          </a:p>
          <a:p>
            <a:r>
              <a:rPr lang="en-US" altLang="zh-CN" sz="2500" dirty="0"/>
              <a:t>三、动量守恒定律</a:t>
            </a:r>
            <a:endParaRPr lang="en-US" altLang="zh-CN" sz="2500" dirty="0"/>
          </a:p>
          <a:p>
            <a:r>
              <a:rPr lang="en-US" altLang="zh-CN" sz="2500" dirty="0"/>
              <a:t>1．矢量和   2．m1v1′＋m2v2′   3． (1)零   (2)远大于   (3)这一方向上</a:t>
            </a:r>
            <a:endParaRPr lang="en-US" altLang="zh-CN" sz="2500" dirty="0"/>
          </a:p>
          <a:p>
            <a:r>
              <a:rPr lang="en-US" altLang="zh-CN" sz="2500" dirty="0"/>
              <a:t>四、碰撞、反冲、爆炸</a:t>
            </a:r>
            <a:endParaRPr lang="en-US" altLang="zh-CN" sz="2500" dirty="0"/>
          </a:p>
          <a:p>
            <a:r>
              <a:rPr lang="en-US" altLang="zh-CN" sz="2500" dirty="0"/>
              <a:t>1．碰撞：(2)远大于   (3)碰撞分类：①没有损失   ②有损失   ③最大</a:t>
            </a:r>
            <a:endParaRPr lang="en-US" altLang="zh-CN" sz="2500" dirty="0"/>
          </a:p>
          <a:p>
            <a:r>
              <a:rPr lang="en-US" altLang="zh-CN" sz="2500" dirty="0"/>
              <a:t>2．(2)远大于    (3)动量守恒</a:t>
            </a:r>
            <a:endParaRPr lang="en-US" altLang="zh-CN" sz="2500" dirty="0"/>
          </a:p>
          <a:p>
            <a:r>
              <a:rPr lang="en-US" altLang="zh-CN" sz="2500" dirty="0"/>
              <a:t>3．爆炸问题：远大于   守恒</a:t>
            </a:r>
            <a:endParaRPr lang="en-US" altLang="zh-CN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52755" y="850900"/>
            <a:ext cx="1004062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sz="2500" b="1" dirty="0">
                <a:solidFill>
                  <a:srgbClr val="000000"/>
                </a:solidFill>
                <a:latin typeface="+mn-ea"/>
                <a:sym typeface="+mn-ea"/>
              </a:rPr>
              <a:t>自测题组</a:t>
            </a:r>
            <a:endParaRPr sz="2500" b="1" dirty="0">
              <a:solidFill>
                <a:srgbClr val="000000"/>
              </a:solidFill>
              <a:latin typeface="+mn-ea"/>
            </a:endParaRPr>
          </a:p>
          <a:p>
            <a:pPr algn="l"/>
            <a:r>
              <a:rPr sz="2500" dirty="0">
                <a:solidFill>
                  <a:srgbClr val="000000"/>
                </a:solidFill>
                <a:sym typeface="+mn-ea"/>
              </a:rPr>
              <a:t>1.答案　(1)×　(2)×　(3)×　(4)×　(5)×  (6)√　(7)√　(8)√　</a:t>
            </a:r>
            <a:endParaRPr sz="2500" dirty="0">
              <a:solidFill>
                <a:srgbClr val="000000"/>
              </a:solidFill>
              <a:sym typeface="+mn-ea"/>
            </a:endParaRPr>
          </a:p>
          <a:p>
            <a:pPr algn="l"/>
            <a:r>
              <a:rPr sz="2500" dirty="0">
                <a:solidFill>
                  <a:srgbClr val="000000"/>
                </a:solidFill>
                <a:sym typeface="+mn-ea"/>
              </a:rPr>
              <a:t>2.答案　CD     3.答案 2    12     4.答案  D</a:t>
            </a:r>
            <a:endParaRPr sz="2500" dirty="0">
              <a:solidFill>
                <a:srgbClr val="0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7005" y="761048"/>
            <a:ext cx="111620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r>
              <a:rPr sz="3200" b="1">
                <a:solidFill>
                  <a:srgbClr val="000000"/>
                </a:solidFill>
              </a:rPr>
              <a:t>一、重点问题提炼</a:t>
            </a:r>
            <a:endParaRPr sz="3200" b="1">
              <a:solidFill>
                <a:srgbClr val="000000"/>
              </a:solidFill>
            </a:endParaRP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421005" y="1497330"/>
            <a:ext cx="1116203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r>
              <a:rPr sz="2800" b="1">
                <a:solidFill>
                  <a:srgbClr val="000000"/>
                </a:solidFill>
              </a:rPr>
              <a:t>（一）动量定理的理解与应用</a:t>
            </a:r>
            <a:endParaRPr sz="2800" b="1">
              <a:solidFill>
                <a:srgbClr val="000000"/>
              </a:solidFill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1"/>
          <a:srcRect l="27292" t="36403" r="29677" b="21263"/>
          <a:stretch>
            <a:fillRect/>
          </a:stretch>
        </p:blipFill>
        <p:spPr>
          <a:xfrm>
            <a:off x="2175510" y="2201545"/>
            <a:ext cx="7449820" cy="41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3214" y="1450679"/>
            <a:ext cx="9433899" cy="95313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eaLnBrk="1" hangingPunct="1"/>
            <a:r>
              <a:rPr sz="2800" dirty="0">
                <a:ea typeface="黑体" panose="02010609060101010101" pitchFamily="2" charset="-122"/>
              </a:rPr>
              <a:t>    （二）动量守恒定律及其应用</a:t>
            </a:r>
            <a:endParaRPr sz="2800" dirty="0">
              <a:ea typeface="黑体" panose="02010609060101010101" pitchFamily="2" charset="-122"/>
            </a:endParaRPr>
          </a:p>
          <a:p>
            <a:pPr eaLnBrk="1" hangingPunct="1"/>
            <a:r>
              <a:rPr sz="2800" dirty="0">
                <a:ea typeface="黑体" panose="02010609060101010101" pitchFamily="2" charset="-122"/>
              </a:rPr>
              <a:t>1．动量守恒定律的“五性”</a:t>
            </a:r>
            <a:endParaRPr sz="2800" dirty="0">
              <a:ea typeface="黑体" panose="02010609060101010101" pitchFamily="2" charset="-122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7005" y="761048"/>
            <a:ext cx="111620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r>
              <a:rPr sz="3200" b="1">
                <a:solidFill>
                  <a:srgbClr val="000000"/>
                </a:solidFill>
              </a:rPr>
              <a:t>一、重点问题提炼</a:t>
            </a:r>
            <a:endParaRPr sz="3200" b="1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8453" t="37655" r="31345" b="31119"/>
          <a:stretch>
            <a:fillRect/>
          </a:stretch>
        </p:blipFill>
        <p:spPr>
          <a:xfrm>
            <a:off x="1953260" y="2404110"/>
            <a:ext cx="8285480" cy="38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3214" y="1633559"/>
            <a:ext cx="9433899" cy="26765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eaLnBrk="1" hangingPunct="1"/>
            <a:r>
              <a:rPr sz="2800" dirty="0">
                <a:ea typeface="黑体" panose="02010609060101010101" pitchFamily="2" charset="-122"/>
              </a:rPr>
              <a:t>2．动量守恒定律的三种表达式及对应意义</a:t>
            </a:r>
            <a:endParaRPr sz="2800" dirty="0">
              <a:ea typeface="黑体" panose="02010609060101010101" pitchFamily="2" charset="-122"/>
            </a:endParaRPr>
          </a:p>
          <a:p>
            <a:pPr eaLnBrk="1" hangingPunct="1"/>
            <a:r>
              <a:rPr sz="2800" dirty="0">
                <a:ea typeface="黑体" panose="02010609060101010101" pitchFamily="2" charset="-122"/>
              </a:rPr>
              <a:t>(1)p＝p′，即系统相互作用前的总动量p等于相互作用后的总动量p′。</a:t>
            </a:r>
            <a:endParaRPr sz="2800" dirty="0">
              <a:ea typeface="黑体" panose="02010609060101010101" pitchFamily="2" charset="-122"/>
            </a:endParaRPr>
          </a:p>
          <a:p>
            <a:pPr eaLnBrk="1" hangingPunct="1"/>
            <a:r>
              <a:rPr sz="2800" dirty="0">
                <a:ea typeface="黑体" panose="02010609060101010101" pitchFamily="2" charset="-122"/>
              </a:rPr>
              <a:t>(2)Δp＝p′－p＝0，即系统总动量的增量为0。</a:t>
            </a:r>
            <a:endParaRPr sz="2800" dirty="0">
              <a:ea typeface="黑体" panose="02010609060101010101" pitchFamily="2" charset="-122"/>
            </a:endParaRPr>
          </a:p>
          <a:p>
            <a:pPr eaLnBrk="1" hangingPunct="1"/>
            <a:r>
              <a:rPr sz="2800" dirty="0">
                <a:ea typeface="黑体" panose="02010609060101010101" pitchFamily="2" charset="-122"/>
              </a:rPr>
              <a:t>(3)Δp</a:t>
            </a:r>
            <a:r>
              <a:rPr sz="2800" baseline="-25000" dirty="0">
                <a:ea typeface="黑体" panose="02010609060101010101" pitchFamily="2" charset="-122"/>
              </a:rPr>
              <a:t>1</a:t>
            </a:r>
            <a:r>
              <a:rPr sz="2800" dirty="0">
                <a:ea typeface="黑体" panose="02010609060101010101" pitchFamily="2" charset="-122"/>
              </a:rPr>
              <a:t>＝－Δp</a:t>
            </a:r>
            <a:r>
              <a:rPr sz="2800" baseline="-25000" dirty="0">
                <a:ea typeface="黑体" panose="02010609060101010101" pitchFamily="2" charset="-122"/>
              </a:rPr>
              <a:t>2</a:t>
            </a:r>
            <a:r>
              <a:rPr sz="2800" dirty="0">
                <a:ea typeface="黑体" panose="02010609060101010101" pitchFamily="2" charset="-122"/>
              </a:rPr>
              <a:t>，即两个物体组成的系统中，一部分动量的增量与另一部分动量的增量大小相等、方向相反。</a:t>
            </a:r>
            <a:endParaRPr sz="2800" dirty="0">
              <a:ea typeface="黑体" panose="02010609060101010101" pitchFamily="2" charset="-122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7005" y="761048"/>
            <a:ext cx="111620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r>
              <a:rPr sz="3200" b="1">
                <a:solidFill>
                  <a:srgbClr val="000000"/>
                </a:solidFill>
              </a:rPr>
              <a:t>一、重点问题提炼</a:t>
            </a:r>
            <a:endParaRPr sz="3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2425" y="1252855"/>
            <a:ext cx="11365230" cy="304609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eaLnBrk="1" hangingPunct="1"/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碰撞模型问题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1．碰撞遵循的三条原则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(1)动量守恒定律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(2)机械能不增加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sz="2400" b="1" baseline="-25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k1</a:t>
            </a: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＋E</a:t>
            </a:r>
            <a:r>
              <a:rPr sz="2400" b="1" baseline="-25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k2</a:t>
            </a: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≥E</a:t>
            </a:r>
            <a:r>
              <a:rPr sz="2400" b="1" baseline="-25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k1</a:t>
            </a: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′＋E</a:t>
            </a:r>
            <a:r>
              <a:rPr sz="2400" b="1" baseline="-25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k2</a:t>
            </a:r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′或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(3)速度要合理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①同向碰撞：碰撞前，后面的物体速度大；碰撞后，前面的物体速度大或相等．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②相向碰撞：碰撞后两物体的运动方向不可能都不改变．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7640" y="577533"/>
            <a:ext cx="111620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r>
              <a:rPr lang="zh-CN" sz="3200" b="1">
                <a:solidFill>
                  <a:srgbClr val="000000"/>
                </a:solidFill>
                <a:latin typeface="+mj-lt"/>
              </a:rPr>
              <a:t>二</a:t>
            </a:r>
            <a:r>
              <a:rPr sz="3200" b="1">
                <a:solidFill>
                  <a:srgbClr val="000000"/>
                </a:solidFill>
              </a:rPr>
              <a:t>、疑难问题剖析</a:t>
            </a:r>
            <a:endParaRPr sz="3200" b="1">
              <a:solidFill>
                <a:srgbClr val="000000"/>
              </a:solidFill>
            </a:endParaRP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1"/>
          <a:srcRect l="39695" t="39954" r="49890" b="53837"/>
          <a:stretch>
            <a:fillRect/>
          </a:stretch>
        </p:blipFill>
        <p:spPr>
          <a:xfrm>
            <a:off x="3881120" y="2646045"/>
            <a:ext cx="179070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2"/>
  <p:tag name="KSO_WM_UNIT_ID" val="diagram20189616_1*i*2"/>
  <p:tag name="KSO_WM_TEMPLATE_CATEGORY" val="diagram"/>
  <p:tag name="KSO_WM_TEMPLATE_INDEX" val="20189616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89616_1*i*1"/>
  <p:tag name="KSO_WM_TEMPLATE_CATEGORY" val="diagram"/>
  <p:tag name="KSO_WM_TEMPLATE_INDEX" val="20189616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VALUE" val="1194*1791"/>
  <p:tag name="KSO_WM_UNIT_HIGHLIGHT" val="0"/>
  <p:tag name="KSO_WM_UNIT_COMPATIBLE" val="0"/>
  <p:tag name="KSO_WM_UNIT_TYPE" val="d"/>
  <p:tag name="KSO_WM_UNIT_INDEX" val="1"/>
  <p:tag name="KSO_WM_UNIT_ID" val="diagram20189616_1*d*1"/>
  <p:tag name="KSO_WM_TEMPLATE_CATEGORY" val="diagram"/>
  <p:tag name="KSO_WM_TEMPLATE_INDEX" val="20189616"/>
  <p:tag name="KSO_WM_UNIT_LAYERLEVEL" val="1"/>
  <p:tag name="KSO_WM_TAG_VERSION" val="1.0"/>
  <p:tag name="KSO_WM_BEAUTIFY_FLAG" val="#wm#"/>
  <p:tag name="KSO_WM_UNIT_PLACING_PICTURE_INFO" val="{&quot;code&quot;:&quot;[1]&quot;,&quot;full_picture&quot;:false,&quot;last_crop_picture&quot;:&quot;[1]&quot;,&quot;scheme&quot;:&quot;1-1&quot;,&quot;spacing&quot;:5}"/>
  <p:tag name="KSO_WM_UNIT_PLACING_PICTURE" val="102540.864"/>
  <p:tag name="KSO_WM_UNIT_DIAGRAM_ISNUMVISUAL" val="0"/>
  <p:tag name="KSO_WM_UNIT_DIAGRAM_ISREFERUNIT" val="0"/>
  <p:tag name="KSO_WM_UNIT_SUPPORT_UNIT_TYPE" val="[&quot;d&quot;]"/>
</p:tagLst>
</file>

<file path=ppt/tags/tag4.xml><?xml version="1.0" encoding="utf-8"?>
<p:tagLst xmlns:p="http://schemas.openxmlformats.org/presentationml/2006/main">
  <p:tag name="KSO_WM_SLIDE_ID" val="diagram20189616_1"/>
  <p:tag name="KSO_WM_SLIDE_TYPE" val="text"/>
  <p:tag name="KSO_WM_SLIDE_SUBTYPE" val="picTxt"/>
  <p:tag name="KSO_WM_SLIDE_ITEM_CNT" val="0"/>
  <p:tag name="KSO_WM_SLIDE_INDEX" val="1"/>
  <p:tag name="KSO_WM_SLIDE_SIZE" val="547*376"/>
  <p:tag name="KSO_WM_SLIDE_POSITION" val="206*81"/>
  <p:tag name="KSO_WM_TAG_VERSION" val="1.0"/>
  <p:tag name="KSO_WM_BEAUTIFY_FLAG" val="#wm#"/>
  <p:tag name="KSO_WM_TEMPLATE_CATEGORY" val="diagram"/>
  <p:tag name="KSO_WM_TEMPLATE_INDEX" val="20189616"/>
  <p:tag name="KSO_WM_SLIDE_LAYOUT" val="d"/>
  <p:tag name="KSO_WM_SLIDE_LAYOUT_CNT" val="1"/>
  <p:tag name="KSO_WM_TEMPLATE_SUBCATEGORY" val="0"/>
  <p:tag name="KSO_WM_TEMPLATE_MASTER_TYPE" val="0"/>
  <p:tag name="KSO_WM_TEMPLATE_COLOR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WPS 演示</Application>
  <PresentationFormat>宽屏</PresentationFormat>
  <Paragraphs>86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楷体_GB2312</vt:lpstr>
      <vt:lpstr>黑体</vt:lpstr>
      <vt:lpstr>Times New Roman</vt:lpstr>
      <vt:lpstr>宋体-方正超大字符集</vt:lpstr>
      <vt:lpstr>楷体</vt:lpstr>
      <vt:lpstr>华文隶书</vt:lpstr>
      <vt:lpstr>新宋体</vt:lpstr>
      <vt:lpstr>Arial Unicode MS</vt:lpstr>
      <vt:lpstr>Calibri</vt:lpstr>
      <vt:lpstr>Office 主题</vt:lpstr>
      <vt:lpstr>PowerPoint 演示文稿</vt:lpstr>
      <vt:lpstr>第三章    本章复习课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爱生活，爱家人</cp:lastModifiedBy>
  <cp:revision>23</cp:revision>
  <dcterms:created xsi:type="dcterms:W3CDTF">2020-01-14T10:19:00Z</dcterms:created>
  <dcterms:modified xsi:type="dcterms:W3CDTF">2020-12-24T12:48:53Z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