
<file path=[Content_Types].xml><?xml version="1.0" encoding="utf-8"?>
<Types xmlns="http://schemas.openxmlformats.org/package/2006/content-types">
  <Default Extension="jpeg" ContentType="image/jpeg"/>
  <Default Extension="bin" ContentType="application/vnd.openxmlformats-officedocument.oleObject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60" r:id="rId4"/>
    <p:sldId id="261" r:id="rId5"/>
    <p:sldId id="291" r:id="rId6"/>
    <p:sldId id="280" r:id="rId7"/>
    <p:sldId id="281" r:id="rId8"/>
    <p:sldId id="292" r:id="rId9"/>
    <p:sldId id="293" r:id="rId10"/>
    <p:sldId id="282" r:id="rId11"/>
    <p:sldId id="283" r:id="rId12"/>
    <p:sldId id="285" r:id="rId13"/>
    <p:sldId id="286" r:id="rId14"/>
    <p:sldId id="287" r:id="rId15"/>
    <p:sldId id="279" r:id="rId16"/>
    <p:sldId id="289" r:id="rId17"/>
    <p:sldId id="290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oleObject" Target="../embeddings/oleObject2.bin"/><Relationship Id="rId1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oleObject" Target="../embeddings/oleObject4.bin"/><Relationship Id="rId1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8.png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microsoft.com/office/2007/relationships/hdphoto" Target="../media/image20.wdp"/><Relationship Id="rId1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2.jpeg"/><Relationship Id="rId3" Type="http://schemas.openxmlformats.org/officeDocument/2006/relationships/image" Target="../media/image11.jpeg"/><Relationship Id="rId2" Type="http://schemas.microsoft.com/office/2007/relationships/hdphoto" Target="../media/image10.wdp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855884" y="951018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27395" y="1760306"/>
            <a:ext cx="6094520" cy="2676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1.    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定义：</a:t>
            </a:r>
            <a:endParaRPr lang="zh-CN" altLang="zh-CN" sz="2800" b="1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．表达式：</a:t>
            </a:r>
            <a:r>
              <a:rPr lang="zh-CN" altLang="zh-CN" sz="24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p=mv</a:t>
            </a:r>
            <a:endParaRPr lang="zh-CN" altLang="zh-CN" sz="2400" kern="100" dirty="0">
              <a:solidFill>
                <a:srgbClr val="C00000"/>
              </a:solidFill>
              <a:effectLst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．单位：</a:t>
            </a:r>
            <a:r>
              <a:rPr lang="zh-CN" altLang="zh-CN" sz="24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kg·m/s</a:t>
            </a:r>
            <a:endParaRPr lang="zh-CN" altLang="zh-CN" sz="2400" kern="100" dirty="0">
              <a:solidFill>
                <a:srgbClr val="C00000"/>
              </a:solidFill>
              <a:effectLst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．动量是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，动量的方向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endParaRPr lang="zh-CN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417320" y="13896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28097" y="2518894"/>
          <a:ext cx="1893115" cy="633130"/>
        </p:xfrm>
        <a:graphic>
          <a:graphicData uri="http://schemas.openxmlformats.org/presentationml/2006/ole"/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1417320" y="15500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宋体" panose="02010600030101010101" pitchFamily="2" charset="-122"/>
              </a:rPr>
              <a:t>。</a:t>
            </a:r>
            <a:r>
              <a:rPr kumimoji="0" lang="zh-CN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697480" y="1975903"/>
            <a:ext cx="277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质量和速度的乘积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963374" y="3252305"/>
            <a:ext cx="2225338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2963373" y="3252307"/>
          <a:ext cx="1306875" cy="498222"/>
        </p:xfrm>
        <a:graphic>
          <a:graphicData uri="http://schemas.openxmlformats.org/presentationml/2006/ole"/>
        </a:graphic>
      </p:graphicFrame>
      <p:sp>
        <p:nvSpPr>
          <p:cNvPr id="18" name="文本框 17"/>
          <p:cNvSpPr txBox="1"/>
          <p:nvPr/>
        </p:nvSpPr>
        <p:spPr>
          <a:xfrm>
            <a:off x="5922528" y="3832906"/>
            <a:ext cx="5603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与速度的方向相同。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55884" y="5160652"/>
            <a:ext cx="7328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特性：瞬时性、矢量性、相对性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665625" y="3832906"/>
            <a:ext cx="95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矢量    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719115" y="1724674"/>
            <a:ext cx="4206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根据速度的变化量</a:t>
            </a:r>
            <a:endParaRPr kumimoji="1" lang="zh-CN" altLang="zh-CN" sz="28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5420961" y="1724674"/>
          <a:ext cx="1691550" cy="633224"/>
        </p:xfrm>
        <a:graphic>
          <a:graphicData uri="http://schemas.openxmlformats.org/presentationml/2006/ole"/>
        </a:graphic>
      </p:graphicFrame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719115" y="2918712"/>
            <a:ext cx="10515511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一维直线运动中，动量变化量的表达式</a:t>
            </a:r>
            <a:r>
              <a:rPr kumimoji="1" lang="zh-CN" altLang="en-US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：</a:t>
            </a:r>
            <a:r>
              <a:rPr lang="zh-CN" altLang="zh-CN" sz="28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p=mv</a:t>
            </a:r>
            <a:endParaRPr kumimoji="1" lang="zh-CN" altLang="zh-CN" sz="28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950207" y="3521711"/>
            <a:ext cx="3401022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3950208" y="3521712"/>
          <a:ext cx="4955860" cy="1179576"/>
        </p:xfrm>
        <a:graphic>
          <a:graphicData uri="http://schemas.openxmlformats.org/presentationml/2006/ole"/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577131" y="1767225"/>
            <a:ext cx="8730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动量和动能是同一物理量吗？思考它们的区别</a:t>
            </a:r>
            <a:endParaRPr kumimoji="1" lang="zh-CN" altLang="en-US" sz="28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aphicFrame>
        <p:nvGraphicFramePr>
          <p:cNvPr id="4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53669" y="2630825"/>
          <a:ext cx="8997315" cy="345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779"/>
                <a:gridCol w="3148980"/>
                <a:gridCol w="4090268"/>
              </a:tblGrid>
              <a:tr h="37344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动量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动能</a:t>
                      </a:r>
                      <a:endParaRPr lang="zh-CN" altLang="en-US" dirty="0"/>
                    </a:p>
                  </a:txBody>
                  <a:tcPr/>
                </a:tc>
              </a:tr>
              <a:tr h="49656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物理意义</a:t>
                      </a:r>
                      <a:endParaRPr lang="zh-CN" alt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描述机械运动状态的物理量</a:t>
                      </a:r>
                      <a:endParaRPr lang="zh-CN" altLang="en-US" sz="2400" dirty="0"/>
                    </a:p>
                  </a:txBody>
                  <a:tcPr/>
                </a:tc>
                <a:tc hMerge="1">
                  <a:tcPr/>
                </a:tc>
              </a:tr>
              <a:tr h="6535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定义式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blipFill>
                      <a:blip r:embed="rId2"/>
                      <a:stretch>
                        <a:fillRect l="-56093" t="-139252" r="-130561" b="-29906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blipFill>
                      <a:blip r:embed="rId2"/>
                      <a:stretch>
                        <a:fillRect l="-120268" t="-139252" r="-596" b="-299065"/>
                      </a:stretch>
                    </a:blipFill>
                  </a:tcPr>
                </a:tc>
              </a:tr>
              <a:tr h="6535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矢量性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i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矢量</a:t>
                      </a:r>
                      <a:endParaRPr lang="zh-CN" altLang="en-US" sz="2400" i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标量</a:t>
                      </a:r>
                      <a:endParaRPr lang="zh-CN" alt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400" dirty="0"/>
                        <a:t>单位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blipFill>
                      <a:blip r:embed="rId2"/>
                      <a:stretch>
                        <a:fillRect l="-56093" t="-484000" r="-130561" b="-184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zh-CN" altLang="en-US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254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换算关系</a:t>
                      </a:r>
                      <a:endParaRPr lang="zh-CN" alt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blipFill>
                      <a:blip r:embed="rId2"/>
                      <a:stretch>
                        <a:fillRect l="-24411" t="-322059" r="-337" b="-1471"/>
                      </a:stretch>
                    </a:blipFill>
                  </a:tcPr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708378" y="1148980"/>
            <a:ext cx="10774393" cy="2220993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  <a:latin typeface="+mn-ea"/>
              </a:rPr>
              <a:t>[</a:t>
            </a:r>
            <a:r>
              <a:rPr lang="zh-CN" altLang="en-US" sz="3200" dirty="0">
                <a:solidFill>
                  <a:srgbClr val="FF0000"/>
                </a:solidFill>
                <a:latin typeface="+mn-ea"/>
              </a:rPr>
              <a:t>例题</a:t>
            </a:r>
            <a:r>
              <a:rPr lang="en-US" sz="3200" dirty="0">
                <a:solidFill>
                  <a:srgbClr val="FF0000"/>
                </a:solidFill>
                <a:latin typeface="+mn-ea"/>
              </a:rPr>
              <a:t>]</a:t>
            </a:r>
            <a:r>
              <a:rPr lang="zh-CN" altLang="zh-CN" sz="32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一个质量为0.1kg的钢球，以6m/s的速度水平向右运动，碰到坚硬的墙壁后弹回，沿着通以直线以6m/s的速度水平向左运动。碰撞前后钢球的动量变化了多少？ </a:t>
            </a:r>
            <a:endParaRPr lang="zh-CN" altLang="zh-CN" sz="32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049" y="3488028"/>
            <a:ext cx="3871496" cy="2865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8359" y="-99397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4" name="AutoShape 7"/>
          <p:cNvSpPr/>
          <p:nvPr/>
        </p:nvSpPr>
        <p:spPr bwMode="auto">
          <a:xfrm>
            <a:off x="1732788" y="1259403"/>
            <a:ext cx="215788" cy="4677514"/>
          </a:xfrm>
          <a:prstGeom prst="leftBrace">
            <a:avLst>
              <a:gd name="adj1" fmla="val 180637"/>
              <a:gd name="adj2" fmla="val 50000"/>
            </a:avLst>
          </a:prstGeom>
          <a:noFill/>
          <a:ln w="762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381613" y="1077731"/>
            <a:ext cx="80775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定义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kumimoji="1"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运动物体质量与速度的乘积</a:t>
            </a:r>
            <a:endParaRPr kumimoji="1" lang="zh-CN" altLang="en-US" sz="40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2381613" y="3381580"/>
            <a:ext cx="17700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3.</a:t>
            </a:r>
            <a:r>
              <a:rPr kumimoji="1" lang="zh-CN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单位</a:t>
            </a:r>
            <a:r>
              <a:rPr kumimoji="1" lang="en-US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endParaRPr kumimoji="1" lang="en-US" altLang="zh-CN" sz="40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2381612" y="4573551"/>
            <a:ext cx="7339952" cy="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4.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方向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lang="zh-CN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与速度的方向相同。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518285" y="1700478"/>
            <a:ext cx="8546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ea typeface="华文隶书" panose="02010800040101010101" pitchFamily="2" charset="-122"/>
              </a:rPr>
              <a:t>动量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2391479" y="2334293"/>
            <a:ext cx="227979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2.</a:t>
            </a:r>
            <a:r>
              <a:rPr kumimoji="1"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表达式</a:t>
            </a:r>
            <a:r>
              <a:rPr kumimoji="1"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endParaRPr kumimoji="1" lang="en-US" altLang="zh-CN" sz="40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pSp>
        <p:nvGrpSpPr>
          <p:cNvPr id="21" name="Group 11"/>
          <p:cNvGrpSpPr/>
          <p:nvPr/>
        </p:nvGrpSpPr>
        <p:grpSpPr bwMode="auto">
          <a:xfrm>
            <a:off x="4932475" y="2218806"/>
            <a:ext cx="1551766" cy="761603"/>
            <a:chOff x="776" y="2800"/>
            <a:chExt cx="978" cy="480"/>
          </a:xfrm>
        </p:grpSpPr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>
              <a:off x="776" y="2800"/>
              <a:ext cx="912" cy="480"/>
            </a:xfrm>
            <a:prstGeom prst="rect">
              <a:avLst/>
            </a:prstGeom>
            <a:solidFill>
              <a:srgbClr val="FFFFCC">
                <a:alpha val="80000"/>
              </a:srgbClr>
            </a:solidFill>
            <a:ln w="28575" algn="ctr">
              <a:solidFill>
                <a:srgbClr val="FF0000"/>
              </a:solidFill>
              <a:prstDash val="lgDash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882" y="2848"/>
              <a:ext cx="87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8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zh-CN" sz="3200" b="1" i="1" dirty="0">
                  <a:latin typeface="Times New Roman" panose="02020603050405020304" pitchFamily="18" charset="0"/>
                  <a:ea typeface="楷体_GB2312" panose="02010609030101010101" pitchFamily="49" charset="-122"/>
                </a:rPr>
                <a:t>P =mv</a:t>
              </a:r>
              <a:endParaRPr lang="en-US" altLang="zh-CN" sz="2800" b="1" i="0" dirty="0"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4485576" y="3464494"/>
          <a:ext cx="1610424" cy="613944"/>
        </p:xfrm>
        <a:graphic>
          <a:graphicData uri="http://schemas.openxmlformats.org/presentationml/2006/ole"/>
        </a:graphic>
      </p:graphicFrame>
      <p:grpSp>
        <p:nvGrpSpPr>
          <p:cNvPr id="2" name="Group 11"/>
          <p:cNvGrpSpPr/>
          <p:nvPr/>
        </p:nvGrpSpPr>
        <p:grpSpPr bwMode="auto">
          <a:xfrm>
            <a:off x="4239055" y="3305291"/>
            <a:ext cx="1474019" cy="761603"/>
            <a:chOff x="776" y="2800"/>
            <a:chExt cx="929" cy="480"/>
          </a:xfrm>
        </p:grpSpPr>
        <p:sp>
          <p:nvSpPr>
            <p:cNvPr id="3" name="Rectangle 12"/>
            <p:cNvSpPr>
              <a:spLocks noChangeArrowheads="1"/>
            </p:cNvSpPr>
            <p:nvPr/>
          </p:nvSpPr>
          <p:spPr bwMode="auto">
            <a:xfrm>
              <a:off x="776" y="2800"/>
              <a:ext cx="912" cy="480"/>
            </a:xfrm>
            <a:prstGeom prst="rect">
              <a:avLst/>
            </a:prstGeom>
            <a:solidFill>
              <a:srgbClr val="FFFFCC">
                <a:alpha val="80000"/>
              </a:srgbClr>
            </a:solidFill>
            <a:ln w="28575" algn="ctr">
              <a:solidFill>
                <a:srgbClr val="FF0000"/>
              </a:solidFill>
              <a:prstDash val="lgDash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p>
              <a:endParaRPr lang="zh-CN" altLang="en-US"/>
            </a:p>
          </p:txBody>
        </p:sp>
        <p:sp>
          <p:nvSpPr>
            <p:cNvPr id="5" name="Text Box 14"/>
            <p:cNvSpPr txBox="1">
              <a:spLocks noChangeArrowheads="1"/>
            </p:cNvSpPr>
            <p:nvPr/>
          </p:nvSpPr>
          <p:spPr bwMode="auto">
            <a:xfrm>
              <a:off x="833" y="2848"/>
              <a:ext cx="87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8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3200" b="1" i="1" dirty="0">
                  <a:latin typeface="Times New Roman" panose="02020603050405020304" pitchFamily="18" charset="0"/>
                  <a:ea typeface="楷体_GB2312" panose="02010609030101010101" pitchFamily="49" charset="-122"/>
                </a:rPr>
                <a:t>kg·m/s</a:t>
              </a:r>
              <a:endParaRPr lang="en-US" altLang="zh-CN" sz="3200" b="1" i="1" dirty="0">
                <a:latin typeface="Times New Roman" panose="02020603050405020304" pitchFamily="18" charset="0"/>
                <a:ea typeface="楷体_GB2312" panose="02010609030101010101" pitchFamily="49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5" grpId="0" bldLvl="0" animBg="1"/>
      <p:bldP spid="17" grpId="0" bldLvl="0" animBg="1"/>
      <p:bldP spid="18" grpId="0" bldLvl="0" animBg="1"/>
      <p:bldP spid="19" grpId="0" bldLvl="0" animBg="1"/>
      <p:bldP spid="20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0104" y="569893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4" name="AutoShape 7"/>
          <p:cNvSpPr/>
          <p:nvPr/>
        </p:nvSpPr>
        <p:spPr bwMode="auto">
          <a:xfrm>
            <a:off x="1709673" y="2022233"/>
            <a:ext cx="575406" cy="1737419"/>
          </a:xfrm>
          <a:prstGeom prst="leftBrace">
            <a:avLst>
              <a:gd name="adj1" fmla="val 180637"/>
              <a:gd name="adj2" fmla="val 50000"/>
            </a:avLst>
          </a:prstGeom>
          <a:noFill/>
          <a:ln w="762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470389" y="1823788"/>
            <a:ext cx="7592233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1.</a:t>
            </a:r>
            <a:r>
              <a:rPr kumimoji="1" lang="zh-CN" altLang="en-US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大小</a:t>
            </a:r>
            <a:r>
              <a:rPr kumimoji="1" lang="en-US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endParaRPr kumimoji="1" lang="zh-CN" altLang="en-US" sz="40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762368" y="1536174"/>
            <a:ext cx="85465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ea typeface="华文隶书" panose="02010800040101010101" pitchFamily="2" charset="-122"/>
              </a:rPr>
              <a:t>动量变化量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2381613" y="3173368"/>
            <a:ext cx="8173937" cy="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2.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方向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lang="zh-CN" altLang="en-US" sz="4000" b="1" i="0" dirty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始终与速度变化量方向相同。</a:t>
            </a:r>
            <a:endParaRPr kumimoji="1" lang="zh-CN" altLang="en-US" sz="4000" b="1" i="0" dirty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4426180" y="1784485"/>
          <a:ext cx="4254169" cy="1012562"/>
        </p:xfrm>
        <a:graphic>
          <a:graphicData uri="http://schemas.openxmlformats.org/presentationml/2006/ole"/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5" grpId="0" bldLvl="0" animBg="1"/>
      <p:bldP spid="19" grpId="0" bldLvl="0" animBg="1"/>
      <p:bldP spid="18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第一章    第一节    动量</a:t>
            </a:r>
            <a:endParaRPr lang="zh-CN" altLang="en-US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96544" y="5127432"/>
            <a:ext cx="10036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3600" dirty="0"/>
              <a:t>碰撞现象生活中随处可见。</a:t>
            </a:r>
            <a:endParaRPr lang="zh-CN" altLang="en-US" sz="3600" dirty="0">
              <a:latin typeface="+mj-ea"/>
              <a:ea typeface="+mj-ea"/>
            </a:endParaRPr>
          </a:p>
        </p:txBody>
      </p:sp>
      <p:pic>
        <p:nvPicPr>
          <p:cNvPr id="14" name="图片 13"/>
          <p:cNvPicPr/>
          <p:nvPr/>
        </p:nvPicPr>
        <p:blipFill rotWithShape="1"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40000" contrast="2000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700"/>
          <a:stretch>
            <a:fillRect/>
          </a:stretch>
        </p:blipFill>
        <p:spPr bwMode="auto">
          <a:xfrm>
            <a:off x="1118668" y="865028"/>
            <a:ext cx="4154390" cy="35909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图片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942" y="998193"/>
            <a:ext cx="3427697" cy="2991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3292" r="779" b="2396"/>
          <a:stretch>
            <a:fillRect/>
          </a:stretch>
        </p:blipFill>
        <p:spPr bwMode="auto">
          <a:xfrm>
            <a:off x="8416032" y="3622089"/>
            <a:ext cx="3710866" cy="2734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/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r="16319" b="44249"/>
          <a:stretch>
            <a:fillRect/>
          </a:stretch>
        </p:blipFill>
        <p:spPr bwMode="auto">
          <a:xfrm>
            <a:off x="1944210" y="1118586"/>
            <a:ext cx="4899185" cy="2720624"/>
          </a:xfrm>
          <a:prstGeom prst="rect">
            <a:avLst/>
          </a:prstGeom>
          <a:noFill/>
          <a:ln w="12700" cmpd="sng">
            <a:solidFill>
              <a:srgbClr val="CCECFF"/>
            </a:solidFill>
            <a:miter lim="800000"/>
            <a:headEnd/>
            <a:tailEnd/>
          </a:ln>
          <a:effectLst/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23177" y="4710182"/>
            <a:ext cx="10036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zh-CN" sz="3600" dirty="0"/>
              <a:t>各种碰撞过程是不是存在着不变量</a:t>
            </a:r>
            <a:r>
              <a:rPr lang="zh-CN" altLang="en-US" sz="3600" dirty="0">
                <a:latin typeface="+mj-ea"/>
                <a:ea typeface="+mj-ea"/>
              </a:rPr>
              <a:t>？</a:t>
            </a:r>
            <a:endParaRPr lang="zh-CN" altLang="en-US" sz="36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49" y="754262"/>
            <a:ext cx="10854463" cy="49274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5727" y="923027"/>
            <a:ext cx="11621269" cy="4539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一、寻求碰撞中的不变量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现象:如图所示,用两根长度相同的线绳,分别悬挂两个完全相同的钢球A、B,且两球并排放置。拉起A球,然后放开,该球与静止的B球发生碰撞。可以看到:若两个钢球质量相同,则碰撞后A球停止运动而静止,B球开始运动,最终摆到和A球被拉起时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的高度。即B球的速度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碰前A球的速度。 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2.猜想:碰撞前后,两球速度之和不变。</a:t>
            </a:r>
            <a:endParaRPr kumimoji="0" lang="zh-CN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616341" y="3514827"/>
            <a:ext cx="923325" cy="52197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同样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268617" y="3514827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相等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21814" y="928594"/>
            <a:ext cx="10748372" cy="3893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3.验证:(1)设计实验:若A球的质量大于B球,则碰撞后B球摆起的高度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A球被拉起时的高度,即B球获得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的速度。 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(2)验证猜想:碰撞前后,两球速度之和并不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。 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4.再次猜想:观察发现,两球碰撞前后的速度变化跟它们的______　　　　有关系。  可能碰撞前后两个物体的动能之和不变,可能两个物体碰撞前后</a:t>
            </a:r>
            <a:r>
              <a:rPr kumimoji="0" lang="en-US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                       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之和不变。</a:t>
            </a:r>
            <a:endParaRPr kumimoji="0" lang="zh-CN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386173" y="1641639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较大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306275" y="2263075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相等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36294" y="1641639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大于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587836" y="2875345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质量</a:t>
            </a:r>
            <a:endParaRPr lang="zh-CN" altLang="en-US" sz="2800" b="1" i="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39031" y="4169922"/>
            <a:ext cx="32100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sz="28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速度与</a:t>
            </a:r>
            <a:r>
              <a:rPr kumimoji="0" lang="zh-CN" altLang="zh-CN" sz="28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质量的乘积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1"/>
          <a:srcRect t="33817"/>
          <a:stretch>
            <a:fillRect/>
          </a:stretch>
        </p:blipFill>
        <p:spPr>
          <a:xfrm>
            <a:off x="269705" y="665824"/>
            <a:ext cx="5953125" cy="336630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721" y="4070505"/>
            <a:ext cx="6094163" cy="212167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1340540" y="759075"/>
            <a:ext cx="5974715" cy="1094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一、</a:t>
            </a:r>
            <a:r>
              <a:rPr lang="zh-CN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寻求碰撞中的不变量</a:t>
            </a:r>
            <a:endParaRPr lang="zh-CN" altLang="zh-CN" sz="32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  <a:p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32302" y="1515307"/>
          <a:ext cx="9328770" cy="3678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5022"/>
                <a:gridCol w="1868600"/>
                <a:gridCol w="2038274"/>
                <a:gridCol w="1970404"/>
                <a:gridCol w="1936470"/>
              </a:tblGrid>
              <a:tr h="4902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u="none" strike="noStrike" kern="100" dirty="0">
                          <a:effectLst/>
                        </a:rPr>
                        <a:t> 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2400" kern="100" dirty="0">
                          <a:effectLst/>
                        </a:rPr>
                        <a:t>碰撞前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2400" kern="100" dirty="0">
                          <a:effectLst/>
                        </a:rPr>
                        <a:t>碰撞后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</a:tr>
              <a:tr h="4909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2400" kern="100" dirty="0">
                          <a:effectLst/>
                        </a:rPr>
                        <a:t>质量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81433" t="-102500" r="-319218" b="-5575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166766" t="-102500" r="-193413" b="-5575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275000" t="-102500" r="-99383" b="-5575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382075" t="-102500" r="-1258" b="-557500"/>
                      </a:stretch>
                    </a:blipFill>
                  </a:tcPr>
                </a:tc>
              </a:tr>
              <a:tr h="614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sz="2400" kern="100" dirty="0">
                          <a:effectLst/>
                        </a:rPr>
                        <a:t>速度</a:t>
                      </a:r>
                      <a:endParaRPr lang="zh-CN" sz="24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81433" t="-160396" r="-319218" b="-34158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166766" t="-160396" r="-193413" b="-34158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275000" t="-160396" r="-99383" b="-34158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382075" t="-160396" r="-1258" b="-341584"/>
                      </a:stretch>
                    </a:blipFill>
                  </a:tcPr>
                </a:tc>
              </a:tr>
              <a:tr h="614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105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39002" t="-257843" r="-100780" b="-238235"/>
                      </a:stretch>
                    </a:blip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138785" t="-257843" r="-623" b="-238235"/>
                      </a:stretch>
                    </a:blipFill>
                  </a:tcPr>
                </a:tc>
                <a:tc hMerge="1">
                  <a:tcPr/>
                </a:tc>
              </a:tr>
              <a:tr h="14683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en-US" sz="105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39002" t="-151452" r="-100780" b="-830"/>
                      </a:stretch>
                    </a:blip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>
                    <a:blipFill>
                      <a:blip r:embed="rId1"/>
                      <a:stretch>
                        <a:fillRect l="-138785" t="-151452" r="-623" b="-830"/>
                      </a:stretch>
                    </a:blipFill>
                  </a:tcPr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346518" y="1515307"/>
            <a:ext cx="198804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测量数据：</a:t>
            </a:r>
            <a:endParaRPr kumimoji="0" lang="zh-CN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241178" y="5260895"/>
            <a:ext cx="1211802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得出结论：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有实验数据可以看出两个小车碰撞前后动能之和</a:t>
            </a:r>
            <a:r>
              <a:rPr lang="zh-CN" altLang="zh-CN" sz="2800" b="1" dirty="0">
                <a:solidFill>
                  <a:srgbClr val="C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并不相等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，质量与速度的乘积之和</a:t>
            </a:r>
            <a:r>
              <a:rPr kumimoji="0" lang="zh-CN" alt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基本不变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zh-CN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ags/tag1.xml><?xml version="1.0" encoding="utf-8"?>
<p:tagLst xmlns:p="http://schemas.openxmlformats.org/presentationml/2006/main">
  <p:tag name="KSO_WM_UNIT_TABLE_BEAUTIFY" val="smartTable{3155c810-6b94-4ec7-843b-dab5c774f0a6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895</Words>
  <Application>WPS 演示</Application>
  <PresentationFormat>宽屏</PresentationFormat>
  <Paragraphs>127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楷体_GB2312</vt:lpstr>
      <vt:lpstr>黑体</vt:lpstr>
      <vt:lpstr>Calibri</vt:lpstr>
      <vt:lpstr>Times New Roman</vt:lpstr>
      <vt:lpstr>新宋体</vt:lpstr>
      <vt:lpstr>华文隶书</vt:lpstr>
      <vt:lpstr>Arial Unicode MS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第一章    第一节    动量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小居冰冰</cp:lastModifiedBy>
  <cp:revision>19</cp:revision>
  <dcterms:created xsi:type="dcterms:W3CDTF">2020-01-14T10:19:00Z</dcterms:created>
  <dcterms:modified xsi:type="dcterms:W3CDTF">2021-02-22T00:38:56Z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