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60" r:id="rId3"/>
    <p:sldId id="261" r:id="rId4"/>
    <p:sldId id="291" r:id="rId5"/>
    <p:sldId id="280" r:id="rId6"/>
    <p:sldId id="281" r:id="rId7"/>
    <p:sldId id="292" r:id="rId8"/>
    <p:sldId id="293" r:id="rId9"/>
    <p:sldId id="282" r:id="rId10"/>
    <p:sldId id="283" r:id="rId11"/>
    <p:sldId id="285" r:id="rId12"/>
    <p:sldId id="286" r:id="rId13"/>
    <p:sldId id="287" r:id="rId14"/>
    <p:sldId id="279" r:id="rId15"/>
    <p:sldId id="289" r:id="rId16"/>
    <p:sldId id="290" r:id="rId1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2020/12/20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855884" y="951018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190BAFB-7A67-4CF5-AB90-B10996657673}"/>
              </a:ext>
            </a:extLst>
          </p:cNvPr>
          <p:cNvSpPr txBox="1"/>
          <p:nvPr/>
        </p:nvSpPr>
        <p:spPr>
          <a:xfrm>
            <a:off x="927395" y="1760306"/>
            <a:ext cx="6094520" cy="26038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1.    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定义：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．表达式：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．单位：</a:t>
            </a:r>
          </a:p>
          <a:p>
            <a:pPr>
              <a:lnSpc>
                <a:spcPct val="150000"/>
              </a:lnSpc>
            </a:pP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．动量是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            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，动量的方向</a:t>
            </a:r>
            <a:r>
              <a:rPr lang="zh-CN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</a:t>
            </a:r>
            <a:r>
              <a:rPr lang="en-US" altLang="zh-CN" sz="18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 </a:t>
            </a:r>
            <a:endParaRPr lang="zh-CN" altLang="zh-CN" sz="1800" kern="100" dirty="0"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9">
            <a:extLst>
              <a:ext uri="{FF2B5EF4-FFF2-40B4-BE49-F238E27FC236}">
                <a16:creationId xmlns:a16="http://schemas.microsoft.com/office/drawing/2014/main" id="{03FAFFEE-CA37-41DF-B91A-F52CDD2012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320" y="138967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B7F8D024-7E51-4B04-BF14-04793E9737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047359"/>
              </p:ext>
            </p:extLst>
          </p:nvPr>
        </p:nvGraphicFramePr>
        <p:xfrm>
          <a:off x="3028097" y="2518894"/>
          <a:ext cx="1893115" cy="6331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482391" imgH="165028" progId="Equation.DSMT4">
                  <p:embed/>
                </p:oleObj>
              </mc:Choice>
              <mc:Fallback>
                <p:oleObj r:id="rId2" imgW="482391" imgH="165028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097" y="2518894"/>
                        <a:ext cx="1893115" cy="6331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0">
            <a:extLst>
              <a:ext uri="{FF2B5EF4-FFF2-40B4-BE49-F238E27FC236}">
                <a16:creationId xmlns:a16="http://schemas.microsoft.com/office/drawing/2014/main" id="{26C1159A-2AD4-4B69-ADFA-4B0E3BD7EC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7320" y="155001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1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宋体" panose="02010600030101010101" pitchFamily="2" charset="-122"/>
              </a:rPr>
              <a:t>。</a:t>
            </a:r>
            <a:r>
              <a:rPr kumimoji="0" lang="zh-CN" altLang="en-US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zh-CN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37333A50-9906-4D06-96D5-1078A4E6ECF1}"/>
              </a:ext>
            </a:extLst>
          </p:cNvPr>
          <p:cNvSpPr txBox="1"/>
          <p:nvPr/>
        </p:nvSpPr>
        <p:spPr>
          <a:xfrm>
            <a:off x="2697480" y="1975903"/>
            <a:ext cx="2779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4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质量和速度的乘积</a:t>
            </a:r>
            <a:endParaRPr lang="zh-CN" altLang="en-US" sz="2400" dirty="0">
              <a:solidFill>
                <a:srgbClr val="C00000"/>
              </a:solidFill>
            </a:endParaRPr>
          </a:p>
        </p:txBody>
      </p:sp>
      <p:sp>
        <p:nvSpPr>
          <p:cNvPr id="16" name="Rectangle 12">
            <a:extLst>
              <a:ext uri="{FF2B5EF4-FFF2-40B4-BE49-F238E27FC236}">
                <a16:creationId xmlns:a16="http://schemas.microsoft.com/office/drawing/2014/main" id="{0CEB404B-9D79-463E-B6BC-88A4B0484A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63374" y="3252305"/>
            <a:ext cx="22253380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7" name="对象 16">
            <a:extLst>
              <a:ext uri="{FF2B5EF4-FFF2-40B4-BE49-F238E27FC236}">
                <a16:creationId xmlns:a16="http://schemas.microsoft.com/office/drawing/2014/main" id="{37E6C771-CE27-4E9B-9192-2B5ED50EBCF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78771"/>
              </p:ext>
            </p:extLst>
          </p:nvPr>
        </p:nvGraphicFramePr>
        <p:xfrm>
          <a:off x="2963373" y="3252307"/>
          <a:ext cx="1306875" cy="4982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45626" imgH="203024" progId="Equation.DSMT4">
                  <p:embed/>
                </p:oleObj>
              </mc:Choice>
              <mc:Fallback>
                <p:oleObj r:id="rId4" imgW="545626" imgH="203024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3373" y="3252307"/>
                        <a:ext cx="1306875" cy="4982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文本框 17">
            <a:extLst>
              <a:ext uri="{FF2B5EF4-FFF2-40B4-BE49-F238E27FC236}">
                <a16:creationId xmlns:a16="http://schemas.microsoft.com/office/drawing/2014/main" id="{B5E45213-D5FA-48AA-B4D1-596FD2EBE494}"/>
              </a:ext>
            </a:extLst>
          </p:cNvPr>
          <p:cNvSpPr txBox="1"/>
          <p:nvPr/>
        </p:nvSpPr>
        <p:spPr>
          <a:xfrm>
            <a:off x="5922528" y="3832906"/>
            <a:ext cx="56038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与速度的方向相同。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798BE5B9-3AA6-4767-8E07-804026E82F5A}"/>
              </a:ext>
            </a:extLst>
          </p:cNvPr>
          <p:cNvSpPr txBox="1"/>
          <p:nvPr/>
        </p:nvSpPr>
        <p:spPr>
          <a:xfrm>
            <a:off x="855884" y="5160652"/>
            <a:ext cx="73289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zh-CN" sz="2800" b="1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特性：瞬时性、矢量性、相对性</a:t>
            </a:r>
            <a:endParaRPr lang="zh-CN" altLang="en-US" sz="2800" b="1" dirty="0">
              <a:solidFill>
                <a:srgbClr val="C00000"/>
              </a:solidFill>
            </a:endParaRPr>
          </a:p>
        </p:txBody>
      </p:sp>
      <p:sp>
        <p:nvSpPr>
          <p:cNvPr id="21" name="文本框 20">
            <a:extLst>
              <a:ext uri="{FF2B5EF4-FFF2-40B4-BE49-F238E27FC236}">
                <a16:creationId xmlns:a16="http://schemas.microsoft.com/office/drawing/2014/main" id="{0FE234C2-BC22-42D5-9D59-E51B822E43A5}"/>
              </a:ext>
            </a:extLst>
          </p:cNvPr>
          <p:cNvSpPr txBox="1"/>
          <p:nvPr/>
        </p:nvSpPr>
        <p:spPr>
          <a:xfrm>
            <a:off x="2665625" y="3832906"/>
            <a:ext cx="951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kern="100" dirty="0">
                <a:solidFill>
                  <a:srgbClr val="C00000"/>
                </a:solidFill>
                <a:effectLst/>
                <a:ea typeface="宋体" panose="02010600030101010101" pitchFamily="2" charset="-122"/>
                <a:cs typeface="宋体" panose="02010600030101010101" pitchFamily="2" charset="-122"/>
              </a:rPr>
              <a:t>矢量    </a:t>
            </a:r>
            <a:endParaRPr lang="zh-CN" alt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:a16="http://schemas.microsoft.com/office/drawing/2014/main" id="{FEC33EEA-9DF2-4666-84D8-CC5816D8E6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9115" y="1724674"/>
            <a:ext cx="42061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根据速度的变化量</a:t>
            </a:r>
          </a:p>
        </p:txBody>
      </p:sp>
      <p:graphicFrame>
        <p:nvGraphicFramePr>
          <p:cNvPr id="3" name="对象 2">
            <a:extLst>
              <a:ext uri="{FF2B5EF4-FFF2-40B4-BE49-F238E27FC236}">
                <a16:creationId xmlns:a16="http://schemas.microsoft.com/office/drawing/2014/main" id="{B69CE50D-AEE6-4F4E-BFAE-25609CA8CA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93944"/>
              </p:ext>
            </p:extLst>
          </p:nvPr>
        </p:nvGraphicFramePr>
        <p:xfrm>
          <a:off x="5420961" y="1724674"/>
          <a:ext cx="1691550" cy="6332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711200" imgH="228600" progId="Equation.DSMT4">
                  <p:embed/>
                </p:oleObj>
              </mc:Choice>
              <mc:Fallback>
                <p:oleObj r:id="rId2" imgW="7112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961" y="1724674"/>
                        <a:ext cx="1691550" cy="63322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7">
            <a:extLst>
              <a:ext uri="{FF2B5EF4-FFF2-40B4-BE49-F238E27FC236}">
                <a16:creationId xmlns:a16="http://schemas.microsoft.com/office/drawing/2014/main" id="{7588160D-8203-45A8-8FC0-4FEAB9A23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19115" y="2918087"/>
            <a:ext cx="1051551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一维直线运动中，动量变化量的表达式</a:t>
            </a:r>
            <a:r>
              <a:rPr kumimoji="1" lang="zh-CN" altLang="en-US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：</a:t>
            </a:r>
            <a:endParaRPr kumimoji="1" lang="zh-CN" altLang="zh-CN" sz="28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C2351F23-3E8B-4E71-B3DC-5872F9322B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0207" y="3521711"/>
            <a:ext cx="3401022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id="{B6F0FB45-EF03-42EC-BF26-B15B8F3E039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494197"/>
              </p:ext>
            </p:extLst>
          </p:nvPr>
        </p:nvGraphicFramePr>
        <p:xfrm>
          <a:off x="3950208" y="3521712"/>
          <a:ext cx="4955860" cy="11795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952087" imgH="228501" progId="Equation.DSMT4">
                  <p:embed/>
                </p:oleObj>
              </mc:Choice>
              <mc:Fallback>
                <p:oleObj r:id="rId4" imgW="952087" imgH="228501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0208" y="3521712"/>
                        <a:ext cx="4955860" cy="117957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二、动量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D6205883-12E0-45A6-84E5-8949D3771EAD}"/>
              </a:ext>
            </a:extLst>
          </p:cNvPr>
          <p:cNvSpPr txBox="1"/>
          <p:nvPr/>
        </p:nvSpPr>
        <p:spPr>
          <a:xfrm>
            <a:off x="1577131" y="1767225"/>
            <a:ext cx="873047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zh-CN" altLang="zh-CN" sz="28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动量和动能是同一物理量吗？思考它们的区别</a:t>
            </a:r>
            <a:endParaRPr kumimoji="1" lang="zh-CN" altLang="en-US" sz="2800" b="1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表格 4">
                <a:extLst>
                  <a:ext uri="{FF2B5EF4-FFF2-40B4-BE49-F238E27FC236}">
                    <a16:creationId xmlns:a16="http://schemas.microsoft.com/office/drawing/2014/main" id="{081F3E3F-A3DB-4A9B-B10F-0CD5F4F55E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4388068"/>
                  </p:ext>
                </p:extLst>
              </p:nvPr>
            </p:nvGraphicFramePr>
            <p:xfrm>
              <a:off x="1242874" y="2597805"/>
              <a:ext cx="8997027" cy="34597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57779">
                      <a:extLst>
                        <a:ext uri="{9D8B030D-6E8A-4147-A177-3AD203B41FA5}">
                          <a16:colId xmlns:a16="http://schemas.microsoft.com/office/drawing/2014/main" val="56283627"/>
                        </a:ext>
                      </a:extLst>
                    </a:gridCol>
                    <a:gridCol w="3148980">
                      <a:extLst>
                        <a:ext uri="{9D8B030D-6E8A-4147-A177-3AD203B41FA5}">
                          <a16:colId xmlns:a16="http://schemas.microsoft.com/office/drawing/2014/main" val="1498529580"/>
                        </a:ext>
                      </a:extLst>
                    </a:gridCol>
                    <a:gridCol w="4090268">
                      <a:extLst>
                        <a:ext uri="{9D8B030D-6E8A-4147-A177-3AD203B41FA5}">
                          <a16:colId xmlns:a16="http://schemas.microsoft.com/office/drawing/2014/main" val="2786472670"/>
                        </a:ext>
                      </a:extLst>
                    </a:gridCol>
                  </a:tblGrid>
                  <a:tr h="373445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动量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动能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6387783"/>
                      </a:ext>
                    </a:extLst>
                  </a:tr>
                  <a:tr h="4965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物理意义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描述机械运动状态的物理量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6438767"/>
                      </a:ext>
                    </a:extLst>
                  </a:tr>
                  <a:tr h="653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定义式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2400" i="1" kern="1200" dirty="0">
                              <a:solidFill>
                                <a:schemeClr val="dk1"/>
                              </a:solidFill>
                              <a:effectLst/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p</a:t>
                          </a:r>
                          <a14:m>
                            <m:oMath xmlns:m="http://schemas.openxmlformats.org/officeDocument/2006/math">
                              <m:r>
                                <a:rPr lang="en-US" altLang="zh-CN" sz="24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=</m:t>
                              </m:r>
                              <m:r>
                                <a:rPr lang="en-US" altLang="zh-CN" sz="2400" i="1" kern="1200" smtClean="0">
                                  <a:solidFill>
                                    <a:schemeClr val="dk1"/>
                                  </a:solidFill>
                                  <a:effectLst/>
                                  <a:latin typeface="+mn-lt"/>
                                  <a:ea typeface="+mn-ea"/>
                                  <a:cs typeface="+mn-cs"/>
                                </a:rPr>
                                <m:t>𝑚𝑣</m:t>
                              </m:r>
                            </m:oMath>
                          </a14:m>
                          <a:endParaRPr lang="zh-CN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altLang="zh-CN" sz="1800" i="1" kern="1200" smtClean="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en-US" altLang="zh-CN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zh-CN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en-US" altLang="zh-CN" sz="18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𝑚</m:t>
                                </m:r>
                                <m:sSup>
                                  <m:sSupPr>
                                    <m:ctrlPr>
                                      <a:rPr lang="zh-CN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𝑣</m:t>
                                    </m:r>
                                  </m:e>
                                  <m:sup>
                                    <m:r>
                                      <a:rPr lang="en-US" altLang="zh-CN" sz="1800" i="1" kern="1200">
                                        <a:solidFill>
                                          <a:schemeClr val="dk1"/>
                                        </a:solidFill>
                                        <a:effectLst/>
                                        <a:latin typeface="+mn-lt"/>
                                        <a:ea typeface="+mn-ea"/>
                                        <a:cs typeface="+mn-cs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79221648"/>
                      </a:ext>
                    </a:extLst>
                  </a:tr>
                  <a:tr h="653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矢量性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i="0" kern="1200" dirty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矢量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标量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0131604"/>
                      </a:ext>
                    </a:extLst>
                  </a:tr>
                  <a:tr h="378632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CN" altLang="en-US" sz="2400" dirty="0"/>
                            <a:t>单位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altLang="zh-CN" sz="240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𝑘𝑔</m:t>
                                </m:r>
                                <m:r>
                                  <a:rPr lang="zh-CN" altLang="zh-CN" sz="24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⋅</m:t>
                                </m:r>
                                <m:r>
                                  <a:rPr lang="en-US" altLang="zh-CN" sz="24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𝑚</m:t>
                                </m:r>
                                <m:r>
                                  <a:rPr lang="en-US" altLang="zh-CN" sz="24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/</m:t>
                                </m:r>
                                <m:r>
                                  <a:rPr lang="en-US" altLang="zh-CN" sz="2400" i="1" kern="1200">
                                    <a:solidFill>
                                      <a:schemeClr val="dk1"/>
                                    </a:solidFill>
                                    <a:effectLst/>
                                    <a:latin typeface="+mn-lt"/>
                                    <a:ea typeface="+mn-ea"/>
                                    <a:cs typeface="+mn-cs"/>
                                  </a:rPr>
                                  <m:t>𝑠</m:t>
                                </m:r>
                              </m:oMath>
                            </m:oMathPara>
                          </a14:m>
                          <a:endParaRPr lang="zh-CN" alt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endParaRPr lang="zh-CN" altLang="en-US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1723248"/>
                      </a:ext>
                    </a:extLst>
                  </a:tr>
                  <a:tr h="4571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换算关系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zh-CN" altLang="en-US" sz="2400" i="1" dirty="0" smtClean="0">
                                    <a:latin typeface="Cambria Math" panose="02040503050406030204" pitchFamily="18" charset="0"/>
                                  </a:rPr>
                                  <m:t>𝑃</m:t>
                                </m:r>
                                <m:r>
                                  <a:rPr lang="zh-CN" altLang="en-US" sz="2400" i="0" dirty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zh-CN" altLang="en-US" sz="2400" i="1" dirty="0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zh-CN" altLang="en-US" sz="2400" i="0" dirty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zh-CN" altLang="en-US" sz="2400" i="1" dirty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  <m:sSub>
                                      <m:sSubPr>
                                        <m:ctrlPr>
                                          <a:rPr lang="zh-CN" altLang="en-US" sz="2400" i="1" dirty="0">
                                            <a:solidFill>
                                              <a:srgbClr val="836967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zh-CN" altLang="en-US" sz="2400" i="1" dirty="0">
                                            <a:latin typeface="Cambria Math" panose="02040503050406030204" pitchFamily="18" charset="0"/>
                                          </a:rPr>
                                          <m:t>𝐸</m:t>
                                        </m:r>
                                      </m:e>
                                      <m:sub>
                                        <m:r>
                                          <a:rPr lang="zh-CN" altLang="en-US" sz="2400" i="1" dirty="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</m:sub>
                                    </m:sSub>
                                  </m:e>
                                </m:rad>
                                <m:r>
                                  <a:rPr lang="zh-CN" altLang="en-US" sz="2400" i="1" dirty="0" smtClean="0">
                                    <a:latin typeface="Cambria Math" panose="02040503050406030204" pitchFamily="18" charset="0"/>
                                  </a:rPr>
                                  <m:t>，</m:t>
                                </m:r>
                                <m:sSub>
                                  <m:sSubPr>
                                    <m:ctrlPr>
                                      <a:rPr lang="zh-CN" altLang="en-US" sz="2400" dirty="0" smtClean="0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zh-CN" altLang="en-US" sz="2400" i="1" dirty="0">
                                        <a:latin typeface="Cambria Math" panose="02040503050406030204" pitchFamily="18" charset="0"/>
                                      </a:rPr>
                                      <m:t>𝐸</m:t>
                                    </m:r>
                                  </m:e>
                                  <m:sub>
                                    <m:r>
                                      <a:rPr lang="zh-CN" altLang="en-US" sz="2400" i="1" dirty="0">
                                        <a:latin typeface="Cambria Math" panose="02040503050406030204" pitchFamily="18" charset="0"/>
                                      </a:rPr>
                                      <m:t>𝑘</m:t>
                                    </m:r>
                                  </m:sub>
                                </m:sSub>
                                <m:r>
                                  <a:rPr lang="zh-CN" altLang="en-US" sz="2400" i="0" dirty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f>
                                  <m:fPr>
                                    <m:ctrlPr>
                                      <a:rPr lang="zh-CN" altLang="en-US" sz="2400" i="1" dirty="0">
                                        <a:solidFill>
                                          <a:srgbClr val="836967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p>
                                      <m:sSupPr>
                                        <m:ctrlPr>
                                          <a:rPr lang="zh-CN" altLang="en-US" sz="2400" i="1" dirty="0">
                                            <a:solidFill>
                                              <a:srgbClr val="836967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zh-CN" altLang="en-US" sz="2400" i="1" dirty="0">
                                            <a:latin typeface="Cambria Math" panose="02040503050406030204" pitchFamily="18" charset="0"/>
                                          </a:rPr>
                                          <m:t>𝑃</m:t>
                                        </m:r>
                                      </m:e>
                                      <m:sup>
                                        <m:r>
                                          <a:rPr lang="zh-CN" altLang="en-US" sz="2400" i="0" dirty="0">
                                            <a:latin typeface="Cambria Math" panose="02040503050406030204" pitchFamily="18" charset="0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a:rPr lang="zh-CN" altLang="en-US" sz="2400" i="0" dirty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r>
                                      <a:rPr lang="zh-CN" altLang="en-US" sz="2400" i="1" dirty="0">
                                        <a:latin typeface="Cambria Math" panose="02040503050406030204" pitchFamily="18" charset="0"/>
                                      </a:rPr>
                                      <m:t>𝑚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zh-CN" altLang="en-US" sz="2400" dirty="0"/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651041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表格 4">
                <a:extLst>
                  <a:ext uri="{FF2B5EF4-FFF2-40B4-BE49-F238E27FC236}">
                    <a16:creationId xmlns:a16="http://schemas.microsoft.com/office/drawing/2014/main" id="{081F3E3F-A3DB-4A9B-B10F-0CD5F4F55E7E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264388068"/>
                  </p:ext>
                </p:extLst>
              </p:nvPr>
            </p:nvGraphicFramePr>
            <p:xfrm>
              <a:off x="1242874" y="2597805"/>
              <a:ext cx="8997027" cy="345970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757779">
                      <a:extLst>
                        <a:ext uri="{9D8B030D-6E8A-4147-A177-3AD203B41FA5}">
                          <a16:colId xmlns:a16="http://schemas.microsoft.com/office/drawing/2014/main" val="56283627"/>
                        </a:ext>
                      </a:extLst>
                    </a:gridCol>
                    <a:gridCol w="3148980">
                      <a:extLst>
                        <a:ext uri="{9D8B030D-6E8A-4147-A177-3AD203B41FA5}">
                          <a16:colId xmlns:a16="http://schemas.microsoft.com/office/drawing/2014/main" val="1498529580"/>
                        </a:ext>
                      </a:extLst>
                    </a:gridCol>
                    <a:gridCol w="4090268">
                      <a:extLst>
                        <a:ext uri="{9D8B030D-6E8A-4147-A177-3AD203B41FA5}">
                          <a16:colId xmlns:a16="http://schemas.microsoft.com/office/drawing/2014/main" val="2786472670"/>
                        </a:ext>
                      </a:extLst>
                    </a:gridCol>
                  </a:tblGrid>
                  <a:tr h="373445">
                    <a:tc>
                      <a:txBody>
                        <a:bodyPr/>
                        <a:lstStyle/>
                        <a:p>
                          <a:pPr algn="ctr"/>
                          <a:endParaRPr lang="zh-CN" alt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动量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动能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6387783"/>
                      </a:ext>
                    </a:extLst>
                  </a:tr>
                  <a:tr h="49656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物理意义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描述机械运动状态的物理量</a:t>
                          </a:r>
                        </a:p>
                      </a:txBody>
                      <a:tcPr/>
                    </a:tc>
                    <a:tc hMerge="1">
                      <a:txBody>
                        <a:bodyPr/>
                        <a:lstStyle/>
                        <a:p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96438767"/>
                      </a:ext>
                    </a:extLst>
                  </a:tr>
                  <a:tr h="653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定义式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56093" t="-139252" r="-130561" b="-2990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120268" t="-139252" r="-596" b="-299065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79221648"/>
                      </a:ext>
                    </a:extLst>
                  </a:tr>
                  <a:tr h="65352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矢量性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i="0" kern="1200" dirty="0">
                              <a:solidFill>
                                <a:schemeClr val="dk1"/>
                              </a:solidFill>
                              <a:latin typeface="Times New Roman" panose="02020603050405020304" pitchFamily="18" charset="0"/>
                              <a:ea typeface="+mn-ea"/>
                              <a:cs typeface="Times New Roman" panose="02020603050405020304" pitchFamily="18" charset="0"/>
                            </a:rPr>
                            <a:t>矢量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dirty="0"/>
                            <a:t>标量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670131604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zh-CN" altLang="en-US" sz="2400" dirty="0"/>
                            <a:t>单位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56093" t="-484000" r="-130561" b="-184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i="1" dirty="0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J</a:t>
                          </a:r>
                          <a:endParaRPr lang="zh-CN" altLang="en-US" i="1" dirty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191723248"/>
                      </a:ext>
                    </a:extLst>
                  </a:tr>
                  <a:tr h="82543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zh-CN" altLang="en-US" sz="2400" dirty="0"/>
                            <a:t>换算关系</a:t>
                          </a:r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>
                        <a:blipFill>
                          <a:blip r:embed="rId2"/>
                          <a:stretch>
                            <a:fillRect l="-24411" t="-322059" r="-337" b="-147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zh-CN" alt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401651041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708378" y="1148980"/>
            <a:ext cx="10774393" cy="2220993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FF0000"/>
                </a:solidFill>
                <a:latin typeface="+mn-ea"/>
              </a:rPr>
              <a:t>[</a:t>
            </a:r>
            <a:r>
              <a:rPr lang="zh-CN" altLang="en-US" sz="3200" dirty="0">
                <a:solidFill>
                  <a:srgbClr val="FF0000"/>
                </a:solidFill>
                <a:latin typeface="+mn-ea"/>
              </a:rPr>
              <a:t>例题</a:t>
            </a:r>
            <a:r>
              <a:rPr lang="en-US" sz="3200" dirty="0">
                <a:solidFill>
                  <a:srgbClr val="FF0000"/>
                </a:solidFill>
                <a:latin typeface="+mn-ea"/>
              </a:rPr>
              <a:t>]</a:t>
            </a:r>
            <a:r>
              <a:rPr lang="zh-CN" altLang="zh-CN" sz="32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一个质量为0.1kg的钢球，以6m/s的速度水平向右运动，碰到坚硬的墙壁后弹回，沿着通以直线以6m/s的速度水平向左运动。碰撞前后钢球的动量变化了多少？ 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3B8FA85-0DD2-485E-8EE4-FD0941570146}"/>
              </a:ext>
            </a:extLst>
          </p:cNvPr>
          <p:cNvPicPr/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18049" y="3488028"/>
            <a:ext cx="3871496" cy="286580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8359" y="-99397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4" name="AutoShape 7"/>
          <p:cNvSpPr/>
          <p:nvPr/>
        </p:nvSpPr>
        <p:spPr bwMode="auto">
          <a:xfrm>
            <a:off x="1732788" y="1259403"/>
            <a:ext cx="215788" cy="4677514"/>
          </a:xfrm>
          <a:prstGeom prst="leftBrace">
            <a:avLst>
              <a:gd name="adj1" fmla="val 180637"/>
              <a:gd name="adj2" fmla="val 50000"/>
            </a:avLst>
          </a:prstGeom>
          <a:noFill/>
          <a:ln w="762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381613" y="1077731"/>
            <a:ext cx="807759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定义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kumimoji="1"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运动物体质量与速度的乘积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2381613" y="3381580"/>
            <a:ext cx="177003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3.</a:t>
            </a:r>
            <a:r>
              <a:rPr kumimoji="1" lang="zh-CN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单位</a:t>
            </a:r>
            <a:r>
              <a:rPr kumimoji="1" lang="en-US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2381612" y="4573551"/>
            <a:ext cx="7339952" cy="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4.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方向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lang="zh-CN" altLang="zh-CN" sz="4000" b="1" dirty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与速度的方向相同。</a:t>
            </a:r>
            <a:endParaRPr lang="zh-CN" altLang="en-US" sz="4000" b="1" dirty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518285" y="1700478"/>
            <a:ext cx="85465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ea typeface="华文隶书" panose="02010800040101010101" pitchFamily="2" charset="-122"/>
              </a:rPr>
              <a:t>动量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20" name="Rectangle 24">
            <a:extLst>
              <a:ext uri="{FF2B5EF4-FFF2-40B4-BE49-F238E27FC236}">
                <a16:creationId xmlns:a16="http://schemas.microsoft.com/office/drawing/2014/main" id="{DD24F291-D03F-46F3-95B8-7D3F62307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1479" y="2334293"/>
            <a:ext cx="227979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2.</a:t>
            </a:r>
            <a:r>
              <a:rPr kumimoji="1"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表达式</a:t>
            </a:r>
            <a:r>
              <a:rPr kumimoji="1"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</a:p>
        </p:txBody>
      </p:sp>
      <p:grpSp>
        <p:nvGrpSpPr>
          <p:cNvPr id="21" name="Group 11">
            <a:extLst>
              <a:ext uri="{FF2B5EF4-FFF2-40B4-BE49-F238E27FC236}">
                <a16:creationId xmlns:a16="http://schemas.microsoft.com/office/drawing/2014/main" id="{8268F0F9-0546-45B9-8512-0733C072B2E0}"/>
              </a:ext>
            </a:extLst>
          </p:cNvPr>
          <p:cNvGrpSpPr/>
          <p:nvPr/>
        </p:nvGrpSpPr>
        <p:grpSpPr bwMode="auto">
          <a:xfrm>
            <a:off x="4932475" y="2218806"/>
            <a:ext cx="1551766" cy="761603"/>
            <a:chOff x="776" y="2800"/>
            <a:chExt cx="978" cy="480"/>
          </a:xfrm>
        </p:grpSpPr>
        <p:sp>
          <p:nvSpPr>
            <p:cNvPr id="22" name="Rectangle 12">
              <a:extLst>
                <a:ext uri="{FF2B5EF4-FFF2-40B4-BE49-F238E27FC236}">
                  <a16:creationId xmlns:a16="http://schemas.microsoft.com/office/drawing/2014/main" id="{4DDD9F55-D6D7-42EF-9D02-0D418626F7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2800"/>
              <a:ext cx="912" cy="480"/>
            </a:xfrm>
            <a:prstGeom prst="rect">
              <a:avLst/>
            </a:prstGeom>
            <a:solidFill>
              <a:srgbClr val="FFFFCC">
                <a:alpha val="80000"/>
              </a:srgbClr>
            </a:solidFill>
            <a:ln w="28575" algn="ctr">
              <a:solidFill>
                <a:srgbClr val="FF0000"/>
              </a:solidFill>
              <a:prstDash val="lgDash"/>
              <a:miter lim="800000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zh-CN" altLang="en-US"/>
            </a:p>
          </p:txBody>
        </p:sp>
        <p:sp>
          <p:nvSpPr>
            <p:cNvPr id="24" name="Text Box 14">
              <a:extLst>
                <a:ext uri="{FF2B5EF4-FFF2-40B4-BE49-F238E27FC236}">
                  <a16:creationId xmlns:a16="http://schemas.microsoft.com/office/drawing/2014/main" id="{143781CB-AEB1-4801-82D5-9989C21C4E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82" y="2848"/>
              <a:ext cx="872" cy="3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>
                      <a:alpha val="80000"/>
                    </a:srgbClr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FF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altLang="zh-CN" sz="3200" b="1" i="1" dirty="0">
                  <a:latin typeface="Times New Roman" panose="02020603050405020304" pitchFamily="18" charset="0"/>
                  <a:ea typeface="楷体_GB2312" panose="02010609030101010101" pitchFamily="49" charset="-122"/>
                </a:rPr>
                <a:t>P =mv</a:t>
              </a:r>
              <a:endParaRPr lang="en-US" altLang="zh-CN" sz="2800" b="1" i="0" dirty="0">
                <a:latin typeface="楷体_GB2312" panose="02010609030101010101" pitchFamily="49" charset="-122"/>
                <a:ea typeface="楷体_GB2312" panose="02010609030101010101" pitchFamily="49" charset="-122"/>
              </a:endParaRPr>
            </a:p>
          </p:txBody>
        </p:sp>
      </p:grpSp>
      <p:graphicFrame>
        <p:nvGraphicFramePr>
          <p:cNvPr id="28" name="对象 27">
            <a:extLst>
              <a:ext uri="{FF2B5EF4-FFF2-40B4-BE49-F238E27FC236}">
                <a16:creationId xmlns:a16="http://schemas.microsoft.com/office/drawing/2014/main" id="{2D74E456-3E75-48EF-9838-B6678DA3EE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4105033"/>
              </p:ext>
            </p:extLst>
          </p:nvPr>
        </p:nvGraphicFramePr>
        <p:xfrm>
          <a:off x="4485576" y="3464494"/>
          <a:ext cx="1610424" cy="6139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45626" imgH="203024" progId="Equation.DSMT4">
                  <p:embed/>
                </p:oleObj>
              </mc:Choice>
              <mc:Fallback>
                <p:oleObj r:id="rId2" imgW="545626" imgH="203024" progId="Equation.DSMT4">
                  <p:embed/>
                  <p:pic>
                    <p:nvPicPr>
                      <p:cNvPr id="17" name="对象 16">
                        <a:extLst>
                          <a:ext uri="{FF2B5EF4-FFF2-40B4-BE49-F238E27FC236}">
                            <a16:creationId xmlns:a16="http://schemas.microsoft.com/office/drawing/2014/main" id="{37E6C771-CE27-4E9B-9192-2B5ED50EBCF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5576" y="3464494"/>
                        <a:ext cx="1610424" cy="6139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5" grpId="0" bldLvl="0" animBg="1"/>
      <p:bldP spid="17" grpId="0" bldLvl="0" animBg="1"/>
      <p:bldP spid="18" grpId="0" bldLvl="0" animBg="1"/>
      <p:bldP spid="19" grpId="0" bldLvl="0" animBg="1"/>
      <p:bldP spid="20" grpId="0" bldLvl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0104" y="247948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4" name="AutoShape 7"/>
          <p:cNvSpPr/>
          <p:nvPr/>
        </p:nvSpPr>
        <p:spPr bwMode="auto">
          <a:xfrm>
            <a:off x="1709673" y="2022233"/>
            <a:ext cx="575406" cy="1737419"/>
          </a:xfrm>
          <a:prstGeom prst="leftBrace">
            <a:avLst>
              <a:gd name="adj1" fmla="val 180637"/>
              <a:gd name="adj2" fmla="val 50000"/>
            </a:avLst>
          </a:prstGeom>
          <a:noFill/>
          <a:ln w="762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470389" y="1823788"/>
            <a:ext cx="7592233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1.</a:t>
            </a:r>
            <a:r>
              <a:rPr kumimoji="1" lang="zh-CN" altLang="en-US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大小</a:t>
            </a:r>
            <a:r>
              <a:rPr kumimoji="1" lang="en-US" altLang="zh-CN" sz="4000" b="1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endParaRPr kumimoji="1" lang="zh-CN" altLang="en-US" sz="40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762368" y="1536174"/>
            <a:ext cx="85465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ea typeface="华文隶书" panose="02010800040101010101" pitchFamily="2" charset="-122"/>
              </a:rPr>
              <a:t>动量变化量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2381613" y="3173368"/>
            <a:ext cx="8173937" cy="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2.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方向</a:t>
            </a: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:</a:t>
            </a:r>
            <a:r>
              <a:rPr lang="zh-CN" altLang="en-US" sz="4000" b="1" i="0" dirty="0">
                <a:solidFill>
                  <a:srgbClr val="FF0000"/>
                </a:solidFill>
                <a:latin typeface="Times New Roman" panose="02020603050405020304" pitchFamily="18" charset="0"/>
                <a:ea typeface="楷体_GB2312" panose="02010609030101010101" pitchFamily="49" charset="-122"/>
              </a:rPr>
              <a:t>始终与速度变化量方向相同。</a:t>
            </a:r>
            <a:endParaRPr kumimoji="1" lang="zh-CN" altLang="en-US" sz="4000" b="1" i="0" dirty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graphicFrame>
        <p:nvGraphicFramePr>
          <p:cNvPr id="20" name="对象 19">
            <a:extLst>
              <a:ext uri="{FF2B5EF4-FFF2-40B4-BE49-F238E27FC236}">
                <a16:creationId xmlns:a16="http://schemas.microsoft.com/office/drawing/2014/main" id="{3F084BCC-73AE-43DE-961B-81D785CC77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7026402"/>
              </p:ext>
            </p:extLst>
          </p:nvPr>
        </p:nvGraphicFramePr>
        <p:xfrm>
          <a:off x="4426180" y="1784485"/>
          <a:ext cx="4254169" cy="101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952087" imgH="228501" progId="Equation.DSMT4">
                  <p:embed/>
                </p:oleObj>
              </mc:Choice>
              <mc:Fallback>
                <p:oleObj r:id="rId2" imgW="952087" imgH="228501" progId="Equation.DSMT4">
                  <p:embed/>
                  <p:pic>
                    <p:nvPicPr>
                      <p:cNvPr id="7" name="对象 6">
                        <a:extLst>
                          <a:ext uri="{FF2B5EF4-FFF2-40B4-BE49-F238E27FC236}">
                            <a16:creationId xmlns:a16="http://schemas.microsoft.com/office/drawing/2014/main" id="{B6F0FB45-EF03-42EC-BF26-B15B8F3E039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180" y="1784485"/>
                        <a:ext cx="4254169" cy="1012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5" grpId="0" bldLvl="0" animBg="1"/>
      <p:bldP spid="19" grpId="0" bldLvl="0" animBg="1"/>
      <p:bldP spid="18" grpId="0" bldLvl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第一章    第一节    动量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96544" y="5127432"/>
            <a:ext cx="10036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3600" dirty="0"/>
              <a:t>碰撞现象生活中随处可见。</a:t>
            </a:r>
            <a:endParaRPr lang="zh-CN" altLang="en-US" sz="3600" dirty="0">
              <a:latin typeface="+mj-ea"/>
              <a:ea typeface="+mj-ea"/>
            </a:endParaRPr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5B1620C5-4836-4478-86D1-0926EEE79998}"/>
              </a:ext>
            </a:extLst>
          </p:cNvPr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5700"/>
          <a:stretch/>
        </p:blipFill>
        <p:spPr bwMode="auto">
          <a:xfrm>
            <a:off x="1118668" y="865028"/>
            <a:ext cx="4154390" cy="359097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图片 14">
            <a:extLst>
              <a:ext uri="{FF2B5EF4-FFF2-40B4-BE49-F238E27FC236}">
                <a16:creationId xmlns:a16="http://schemas.microsoft.com/office/drawing/2014/main" id="{8480F0D0-735A-4CF2-B090-F3D82E9D125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7942" y="998193"/>
            <a:ext cx="3427697" cy="299154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>
            <a:extLst>
              <a:ext uri="{FF2B5EF4-FFF2-40B4-BE49-F238E27FC236}">
                <a16:creationId xmlns:a16="http://schemas.microsoft.com/office/drawing/2014/main" id="{60FFD259-8E02-4FD6-AFFA-0F066AF0C11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26" t="3292" r="779" b="2396"/>
          <a:stretch/>
        </p:blipFill>
        <p:spPr bwMode="auto">
          <a:xfrm>
            <a:off x="8416032" y="3622089"/>
            <a:ext cx="3710866" cy="2734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03C36592-BAC0-4495-B0EE-ED4EB9A8610D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" r="16319" b="44249"/>
          <a:stretch/>
        </p:blipFill>
        <p:spPr bwMode="auto">
          <a:xfrm>
            <a:off x="1944210" y="1118586"/>
            <a:ext cx="4899185" cy="2720624"/>
          </a:xfrm>
          <a:prstGeom prst="rect">
            <a:avLst/>
          </a:prstGeom>
          <a:noFill/>
          <a:ln w="12700" cmpd="sng">
            <a:solidFill>
              <a:srgbClr val="CCECFF"/>
            </a:solidFill>
            <a:miter lim="800000"/>
            <a:headEnd/>
            <a:tailEnd/>
          </a:ln>
          <a:effectLst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5">
            <a:extLst>
              <a:ext uri="{FF2B5EF4-FFF2-40B4-BE49-F238E27FC236}">
                <a16:creationId xmlns:a16="http://schemas.microsoft.com/office/drawing/2014/main" id="{566C9FE0-96E6-4FF6-9F1B-56280AA6A3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3177" y="4710182"/>
            <a:ext cx="1003690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zh-CN" sz="3600" dirty="0"/>
              <a:t>各种碰撞过程是不是存在着不变量</a:t>
            </a:r>
            <a:r>
              <a:rPr lang="zh-CN" altLang="en-US" sz="3600" dirty="0">
                <a:latin typeface="+mj-ea"/>
                <a:ea typeface="+mj-ea"/>
              </a:rPr>
              <a:t>？</a:t>
            </a:r>
          </a:p>
        </p:txBody>
      </p:sp>
    </p:spTree>
    <p:extLst>
      <p:ext uri="{BB962C8B-B14F-4D97-AF65-F5344CB8AC3E}">
        <p14:creationId xmlns:p14="http://schemas.microsoft.com/office/powerpoint/2010/main" val="537513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>
            <a:extLst>
              <a:ext uri="{FF2B5EF4-FFF2-40B4-BE49-F238E27FC236}">
                <a16:creationId xmlns:a16="http://schemas.microsoft.com/office/drawing/2014/main" id="{D4E2FDD3-D712-4B57-B07F-F924886C05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49" y="754262"/>
            <a:ext cx="10854463" cy="492744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E3D8C9E7-7140-4B6E-B0BD-08BB1A7372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727" y="923027"/>
            <a:ext cx="11621269" cy="4539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一、寻求碰撞中的不变量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.现象:如图所示,用两根长度相同的线绳,分别悬挂两个完全相同的钢球A、B,且两球并排放置。拉起A球,然后放开,该球与静止的B球发生碰撞。可以看到:若两个钢球质量相同,则碰撞后A球停止运动而静止,B球开始运动,最终摆到和A球被拉起时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的高度。即B球的速度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碰前A球的速度。 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2.猜想:碰撞前后,两球速度之和不变。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:a16="http://schemas.microsoft.com/office/drawing/2014/main" id="{F65A68FE-59BD-413D-B390-741F676317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16341" y="3514827"/>
            <a:ext cx="923325" cy="52197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同样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83E55BA9-4031-40BC-AE38-3662BD7910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68617" y="3514827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相等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  <p:bldP spid="11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E62B3241-E528-49BC-A161-84D585CEF3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814" y="928594"/>
            <a:ext cx="10748372" cy="38935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3.验证:(1)设计实验:若A球的质量大于B球,则碰撞后B球摆起的高度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A球被拉起时的高度,即B球获得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的速度。 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(2)验证猜想:碰撞前后,两球速度之和并不</a:t>
            </a:r>
            <a:r>
              <a:rPr kumimoji="0" lang="zh-CN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　　　　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。  </a:t>
            </a:r>
            <a:endParaRPr kumimoji="0" lang="en-US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4.再次猜想:观察发现,两球碰撞前后的速度变化跟它们的______　　　　有关系。  可能碰撞前后两个物体的动能之和不变,可能两个物体碰撞前后</a:t>
            </a:r>
            <a:r>
              <a:rPr kumimoji="0" lang="en-US" altLang="zh-CN" sz="2800" b="0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                             </a:t>
            </a:r>
            <a:r>
              <a:rPr kumimoji="0" lang="en-US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zh-CN" altLang="zh-CN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之和不变。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A85459-22F0-4CB9-96D4-A7477925F9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6173" y="1641639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较大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451ABE0-83A5-4E68-93D2-3697A7B81F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6275" y="2263075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相等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A0E5C1E-E249-4003-85E2-48B5A90E6E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6294" y="1641639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大于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393400C5-945C-4E2D-BE79-4AF94E6589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87836" y="2875345"/>
            <a:ext cx="923325" cy="52322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i="0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质量</a:t>
            </a: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BF804A42-C613-4199-8625-CB28D1CCBE7B}"/>
              </a:ext>
            </a:extLst>
          </p:cNvPr>
          <p:cNvSpPr txBox="1"/>
          <p:nvPr/>
        </p:nvSpPr>
        <p:spPr>
          <a:xfrm>
            <a:off x="1939031" y="4169922"/>
            <a:ext cx="32100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sz="28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速度与</a:t>
            </a:r>
            <a:r>
              <a:rPr kumimoji="0" lang="zh-CN" altLang="zh-CN" sz="2800" b="0" i="0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</a:rPr>
              <a:t>质量的乘积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094597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7" grpId="0" bldLvl="0" animBg="1"/>
      <p:bldP spid="8" grpId="0" bldLvl="0" animBg="1"/>
      <p:bldP spid="9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>
            <a:extLst>
              <a:ext uri="{FF2B5EF4-FFF2-40B4-BE49-F238E27FC236}">
                <a16:creationId xmlns:a16="http://schemas.microsoft.com/office/drawing/2014/main" id="{3B78B445-E6EE-4313-83ED-13BFF52EB2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817"/>
          <a:stretch/>
        </p:blipFill>
        <p:spPr>
          <a:xfrm>
            <a:off x="269705" y="665824"/>
            <a:ext cx="5953125" cy="3366301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1B4EF394-27A7-406B-9709-44FC8F597C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3721" y="4070505"/>
            <a:ext cx="6094163" cy="2121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470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1340540" y="759075"/>
            <a:ext cx="5974715" cy="10947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一、</a:t>
            </a:r>
            <a:r>
              <a:rPr lang="zh-CN" altLang="zh-CN" sz="32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寻求碰撞中的不变量</a:t>
            </a:r>
          </a:p>
          <a:p>
            <a:endParaRPr lang="zh-CN" altLang="en-US" sz="32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ea"/>
              <a:ea typeface="+mn-ea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769A810B-B373-46CA-96CA-FBC360C2EA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48148019"/>
                  </p:ext>
                </p:extLst>
              </p:nvPr>
            </p:nvGraphicFramePr>
            <p:xfrm>
              <a:off x="2132302" y="1515307"/>
              <a:ext cx="9328770" cy="367866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15022">
                      <a:extLst>
                        <a:ext uri="{9D8B030D-6E8A-4147-A177-3AD203B41FA5}">
                          <a16:colId xmlns:a16="http://schemas.microsoft.com/office/drawing/2014/main" val="3517401133"/>
                        </a:ext>
                      </a:extLst>
                    </a:gridCol>
                    <a:gridCol w="1868600">
                      <a:extLst>
                        <a:ext uri="{9D8B030D-6E8A-4147-A177-3AD203B41FA5}">
                          <a16:colId xmlns:a16="http://schemas.microsoft.com/office/drawing/2014/main" val="1237263086"/>
                        </a:ext>
                      </a:extLst>
                    </a:gridCol>
                    <a:gridCol w="2038274">
                      <a:extLst>
                        <a:ext uri="{9D8B030D-6E8A-4147-A177-3AD203B41FA5}">
                          <a16:colId xmlns:a16="http://schemas.microsoft.com/office/drawing/2014/main" val="2458884952"/>
                        </a:ext>
                      </a:extLst>
                    </a:gridCol>
                    <a:gridCol w="1970404">
                      <a:extLst>
                        <a:ext uri="{9D8B030D-6E8A-4147-A177-3AD203B41FA5}">
                          <a16:colId xmlns:a16="http://schemas.microsoft.com/office/drawing/2014/main" val="1158855630"/>
                        </a:ext>
                      </a:extLst>
                    </a:gridCol>
                    <a:gridCol w="1936470">
                      <a:extLst>
                        <a:ext uri="{9D8B030D-6E8A-4147-A177-3AD203B41FA5}">
                          <a16:colId xmlns:a16="http://schemas.microsoft.com/office/drawing/2014/main" val="1149695742"/>
                        </a:ext>
                      </a:extLst>
                    </a:gridCol>
                  </a:tblGrid>
                  <a:tr h="45679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:r>
                            <a:rPr lang="en-US" sz="1050" u="none" strike="noStrike" kern="100" dirty="0">
                              <a:effectLst/>
                            </a:rPr>
                            <a:t> </a:t>
                          </a:r>
                          <a:endParaRPr lang="zh-CN" sz="105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碰撞前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碰撞后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92488517"/>
                      </a:ext>
                    </a:extLst>
                  </a:tr>
                  <a:tr h="418049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质量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CN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a:rPr lang="en-US" altLang="zh-CN" sz="2400" kern="1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kern="100" dirty="0">
                              <a:effectLst/>
                            </a:rPr>
                            <a:t>=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CN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kern="100" dirty="0">
                              <a:effectLst/>
                            </a:rPr>
                            <a:t>=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CN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a:rPr lang="en-US" altLang="zh-CN" sz="2400" kern="100">
                                      <a:effectLst/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kern="100" dirty="0">
                              <a:effectLst/>
                            </a:rPr>
                            <a:t>=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zh-CN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m</m:t>
                                  </m:r>
                                </m:e>
                                <m:sub>
                                  <m:r>
                                    <a:rPr lang="en-US" altLang="zh-CN" sz="2400" i="1" kern="100" smtClean="0"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kern="100" dirty="0">
                              <a:effectLst/>
                            </a:rPr>
                            <a:t>=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3222966535"/>
                      </a:ext>
                    </a:extLst>
                  </a:tr>
                  <a:tr h="57264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速度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extLst>
                      <a:ext uri="{0D108BD9-81ED-4DB2-BD59-A6C34878D82A}">
                        <a16:rowId xmlns:a16="http://schemas.microsoft.com/office/drawing/2014/main" val="1133728858"/>
                      </a:ext>
                    </a:extLst>
                  </a:tr>
                  <a:tr h="572645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endParaRPr lang="en-US" sz="105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r>
                                  <a:rPr lang="en-US" sz="2400" kern="100">
                                    <a:effectLst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0993954"/>
                      </a:ext>
                    </a:extLst>
                  </a:tr>
                  <a:tr h="1468357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:endParaRPr lang="en-US" sz="105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′2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400" kern="100">
                                        <a:effectLst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den>
                                </m:f>
                                <m:sSub>
                                  <m:sSub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𝑚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</m:sSub>
                                <m:sSubSup>
                                  <m:sSubSupPr>
                                    <m:ctrlPr>
                                      <a:rPr lang="zh-CN" sz="2400" kern="100">
                                        <a:effectLst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en-US" sz="2400" kern="100">
                                        <a:effectLst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2400" kern="100">
                                        <a:effectLst/>
                                      </a:rPr>
                                      <m:t>2</m:t>
                                    </m:r>
                                  </m:sub>
                                  <m:sup>
                                    <m:r>
                                      <a:rPr lang="en-US" sz="2400" kern="100">
                                        <a:effectLst/>
                                      </a:rPr>
                                      <m:t>′2</m:t>
                                    </m:r>
                                  </m:sup>
                                </m:sSubSup>
                                <m:r>
                                  <a:rPr lang="en-US" sz="2400" kern="100">
                                    <a:effectLst/>
                                  </a:rPr>
                                  <m:t>=</m:t>
                                </m:r>
                              </m:oMath>
                            </m:oMathPara>
                          </a14:m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845292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2" name="表格 1">
                <a:extLst>
                  <a:ext uri="{FF2B5EF4-FFF2-40B4-BE49-F238E27FC236}">
                    <a16:creationId xmlns:a16="http://schemas.microsoft.com/office/drawing/2014/main" id="{769A810B-B373-46CA-96CA-FBC360C2EA60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48148019"/>
                  </p:ext>
                </p:extLst>
              </p:nvPr>
            </p:nvGraphicFramePr>
            <p:xfrm>
              <a:off x="2132302" y="1515307"/>
              <a:ext cx="9328770" cy="3678665"/>
            </p:xfrm>
            <a:graphic>
              <a:graphicData uri="http://schemas.openxmlformats.org/drawingml/2006/table">
                <a:tbl>
                  <a:tblPr firstRow="1" firstCol="1" bandRow="1">
                    <a:tableStyleId>{5C22544A-7EE6-4342-B048-85BDC9FD1C3A}</a:tableStyleId>
                  </a:tblPr>
                  <a:tblGrid>
                    <a:gridCol w="1515022">
                      <a:extLst>
                        <a:ext uri="{9D8B030D-6E8A-4147-A177-3AD203B41FA5}">
                          <a16:colId xmlns:a16="http://schemas.microsoft.com/office/drawing/2014/main" val="3517401133"/>
                        </a:ext>
                      </a:extLst>
                    </a:gridCol>
                    <a:gridCol w="1868600">
                      <a:extLst>
                        <a:ext uri="{9D8B030D-6E8A-4147-A177-3AD203B41FA5}">
                          <a16:colId xmlns:a16="http://schemas.microsoft.com/office/drawing/2014/main" val="1237263086"/>
                        </a:ext>
                      </a:extLst>
                    </a:gridCol>
                    <a:gridCol w="2038274">
                      <a:extLst>
                        <a:ext uri="{9D8B030D-6E8A-4147-A177-3AD203B41FA5}">
                          <a16:colId xmlns:a16="http://schemas.microsoft.com/office/drawing/2014/main" val="2458884952"/>
                        </a:ext>
                      </a:extLst>
                    </a:gridCol>
                    <a:gridCol w="1970404">
                      <a:extLst>
                        <a:ext uri="{9D8B030D-6E8A-4147-A177-3AD203B41FA5}">
                          <a16:colId xmlns:a16="http://schemas.microsoft.com/office/drawing/2014/main" val="1158855630"/>
                        </a:ext>
                      </a:extLst>
                    </a:gridCol>
                    <a:gridCol w="1936470">
                      <a:extLst>
                        <a:ext uri="{9D8B030D-6E8A-4147-A177-3AD203B41FA5}">
                          <a16:colId xmlns:a16="http://schemas.microsoft.com/office/drawing/2014/main" val="1149695742"/>
                        </a:ext>
                      </a:extLst>
                    </a:gridCol>
                  </a:tblGrid>
                  <a:tr h="490220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:r>
                            <a:rPr lang="en-US" sz="1050" u="none" strike="noStrike" kern="100" dirty="0">
                              <a:effectLst/>
                            </a:rPr>
                            <a:t> </a:t>
                          </a:r>
                          <a:endParaRPr lang="zh-CN" sz="105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碰撞前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碰撞后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92488517"/>
                      </a:ext>
                    </a:extLst>
                  </a:tr>
                  <a:tr h="490982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质量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1433" t="-102500" r="-319218" b="-55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66766" t="-102500" r="-193413" b="-55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75000" t="-102500" r="-99383" b="-5575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82075" t="-102500" r="-1258" b="-55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222966535"/>
                      </a:ext>
                    </a:extLst>
                  </a:tr>
                  <a:tr h="614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r>
                            <a:rPr lang="zh-CN" sz="2400" kern="100" dirty="0">
                              <a:effectLst/>
                            </a:rPr>
                            <a:t>速度</a:t>
                          </a:r>
                          <a:endParaRPr lang="zh-CN" sz="2400" kern="100" dirty="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81433" t="-160396" r="-319218" b="-3415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66766" t="-160396" r="-193413" b="-3415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275000" t="-160396" r="-99383" b="-34158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82075" t="-160396" r="-1258" b="-34158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33728858"/>
                      </a:ext>
                    </a:extLst>
                  </a:tr>
                  <a:tr h="614553">
                    <a:tc>
                      <a:txBody>
                        <a:bodyPr/>
                        <a:lstStyle/>
                        <a:p>
                          <a:pPr algn="ctr">
                            <a:lnSpc>
                              <a:spcPct val="150000"/>
                            </a:lnSpc>
                          </a:pPr>
                          <a:endParaRPr lang="en-US" sz="105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002" t="-257843" r="-100780" b="-23823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38785" t="-257843" r="-623" b="-23823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70993954"/>
                      </a:ext>
                    </a:extLst>
                  </a:tr>
                  <a:tr h="1468357">
                    <a:tc>
                      <a:txBody>
                        <a:bodyPr/>
                        <a:lstStyle/>
                        <a:p>
                          <a:pPr algn="just">
                            <a:lnSpc>
                              <a:spcPct val="150000"/>
                            </a:lnSpc>
                          </a:pPr>
                          <a:endParaRPr lang="en-US" sz="1050" kern="100">
                            <a:effectLst/>
                            <a:latin typeface="Calibri" panose="020F0502020204030204" pitchFamily="34" charset="0"/>
                            <a:ea typeface="宋体" panose="02010600030101010101" pitchFamily="2" charset="-122"/>
                            <a:cs typeface="Times New Roman" panose="02020603050405020304" pitchFamily="18" charset="0"/>
                          </a:endParaRPr>
                        </a:p>
                      </a:txBody>
                      <a:tcPr marL="68580" marR="68580" marT="0" marB="0"/>
                    </a:tc>
                    <a:tc gridSpan="2"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39002" t="-151452" r="-100780" b="-8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endParaRPr lang="zh-CN"/>
                        </a:p>
                      </a:txBody>
                      <a:tcPr marL="68580" marR="68580" marT="0" marB="0">
                        <a:blipFill>
                          <a:blip r:embed="rId2"/>
                          <a:stretch>
                            <a:fillRect l="-138785" t="-151452" r="-623" b="-83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zh-CN" alt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99845292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2" name="Rectangle 17">
            <a:extLst>
              <a:ext uri="{FF2B5EF4-FFF2-40B4-BE49-F238E27FC236}">
                <a16:creationId xmlns:a16="http://schemas.microsoft.com/office/drawing/2014/main" id="{2C85C95C-B58A-4393-B16A-3748EE8709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518" y="1515307"/>
            <a:ext cx="1988045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测量数据：</a:t>
            </a:r>
            <a:endParaRPr kumimoji="0" lang="zh-CN" altLang="zh-CN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4" name="Rectangle 19">
            <a:extLst>
              <a:ext uri="{FF2B5EF4-FFF2-40B4-BE49-F238E27FC236}">
                <a16:creationId xmlns:a16="http://schemas.microsoft.com/office/drawing/2014/main" id="{4AE6B4C9-B90B-4339-9BD2-6A5B485CCC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78" y="5260895"/>
            <a:ext cx="1211802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得出结论：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有实验数据可以看出两个小车碰撞前后动能之和</a:t>
            </a:r>
            <a:r>
              <a:rPr lang="zh-CN" altLang="zh-CN" sz="2800" b="1" dirty="0">
                <a:solidFill>
                  <a:srgbClr val="C00000"/>
                </a:solidFill>
                <a:latin typeface="Calibri" panose="020F0502020204030204" pitchFamily="34" charset="0"/>
                <a:ea typeface="宋体" panose="02010600030101010101" pitchFamily="2" charset="-122"/>
              </a:rPr>
              <a:t>并不相等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，质量与速度的乘积之和</a:t>
            </a:r>
            <a:r>
              <a:rPr kumimoji="0" lang="zh-CN" altLang="en-US" sz="28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基本不变</a:t>
            </a:r>
            <a:r>
              <a:rPr kumimoji="0" lang="zh-CN" altLang="en-U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endParaRPr kumimoji="0" lang="zh-CN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584</Words>
  <Application>Microsoft Office PowerPoint</Application>
  <PresentationFormat>宽屏</PresentationFormat>
  <Paragraphs>80</Paragraphs>
  <Slides>16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黑体</vt:lpstr>
      <vt:lpstr>楷体_GB2312</vt:lpstr>
      <vt:lpstr>微软雅黑</vt:lpstr>
      <vt:lpstr>Arial</vt:lpstr>
      <vt:lpstr>Calibri</vt:lpstr>
      <vt:lpstr>Cambria Math</vt:lpstr>
      <vt:lpstr>Times New Roman</vt:lpstr>
      <vt:lpstr>Wingdings</vt:lpstr>
      <vt:lpstr>Office 主题</vt:lpstr>
      <vt:lpstr>Equation.DSMT4</vt:lpstr>
      <vt:lpstr>PowerPoint 演示文稿</vt:lpstr>
      <vt:lpstr>第一章    第一节    动量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feng liang</cp:lastModifiedBy>
  <cp:revision>18</cp:revision>
  <dcterms:created xsi:type="dcterms:W3CDTF">2020-01-14T10:19:00Z</dcterms:created>
  <dcterms:modified xsi:type="dcterms:W3CDTF">2020-12-20T06:24:39Z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2052-11.1.0.9341</vt:lpwstr>
  </property>
</Properties>
</file>