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</p:sldMasterIdLst>
  <p:notesMasterIdLst>
    <p:notesMasterId r:id="rId16"/>
  </p:notesMasterIdLst>
  <p:sldIdLst>
    <p:sldId id="256" r:id="rId3"/>
    <p:sldId id="260" r:id="rId4"/>
    <p:sldId id="310" r:id="rId5"/>
    <p:sldId id="316" r:id="rId6"/>
    <p:sldId id="294" r:id="rId7"/>
    <p:sldId id="317" r:id="rId8"/>
    <p:sldId id="314" r:id="rId9"/>
    <p:sldId id="315" r:id="rId10"/>
    <p:sldId id="318" r:id="rId11"/>
    <p:sldId id="319" r:id="rId12"/>
    <p:sldId id="320" r:id="rId13"/>
    <p:sldId id="303" r:id="rId14"/>
    <p:sldId id="30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2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890"/>
            <a:ext cx="2714625" cy="6875780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795520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43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272915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37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3927475" y="644652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好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285" y="22225"/>
            <a:ext cx="1572260" cy="4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327416" y="5334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9143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7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4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890"/>
            <a:ext cx="2714625" cy="6875780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795520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4272915" y="635635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lnSpc>
                <a:spcPct val="150000"/>
              </a:lnSpc>
            </a:pPr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  <p:sp>
        <p:nvSpPr>
          <p:cNvPr id="6148" name="页脚占位符 7"/>
          <p:cNvSpPr>
            <a:spLocks noGrp="1"/>
          </p:cNvSpPr>
          <p:nvPr userDrawn="1"/>
        </p:nvSpPr>
        <p:spPr>
          <a:xfrm>
            <a:off x="3927475" y="6446520"/>
            <a:ext cx="4005263" cy="295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charset="-122"/>
              </a:rPr>
              <a:t>高中新教材优秀教案理科群：729389873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好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285" y="22225"/>
            <a:ext cx="1572260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327416" y="53349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dirty="0">
              <a:solidFill>
                <a:srgbClr val="FFFF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1B39A09-BF4E-4452-91E8-A7048E50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91" y="1146700"/>
            <a:ext cx="11275844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[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创设情境三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的人以大小为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与水平方向成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θ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的初速度跳入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一个装着沙子的总质量为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的静止沙车中，如图所示，沙车与地面间的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摩擦力不计，人与沙车的共同速度为多少？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523103-D7DE-4D2B-B835-17C5B7DC5A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08" y="2675143"/>
            <a:ext cx="3180744" cy="2469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8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3" name="文本框 124012"/>
          <p:cNvSpPr txBox="1"/>
          <p:nvPr/>
        </p:nvSpPr>
        <p:spPr>
          <a:xfrm>
            <a:off x="1263635" y="651445"/>
            <a:ext cx="8985250" cy="31544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二、动量守恒定律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solidFill>
                  <a:prstClr val="black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）条件：系统不受外力；或者所受外力扥矢量和为</a:t>
            </a:r>
            <a:r>
              <a:rPr lang="en-US" altLang="zh-CN" sz="2400" dirty="0">
                <a:solidFill>
                  <a:prstClr val="black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0</a:t>
            </a:r>
            <a:r>
              <a:rPr lang="zh-CN" altLang="en-US" sz="2400" dirty="0">
                <a:solidFill>
                  <a:prstClr val="black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；系统所受外力的矢量和不为零，但系统的内力远大于外力；系统在某一方向上不受外力作用或所受外力的矢量和为零，则系统在该方向上动量守恒。</a:t>
            </a:r>
            <a:endParaRPr lang="en-US" altLang="zh-CN" sz="2400" dirty="0">
              <a:solidFill>
                <a:prstClr val="black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3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805180" y="1523365"/>
            <a:ext cx="10304145" cy="3811905"/>
          </a:xfrm>
        </p:spPr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[例题1]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如图，在列车编组站里，一辆质量为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=1.8×10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的货车在平直轨道上以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v=2m/s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的速度运动，碰上了一辆质量为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=2.2×10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kg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的静止的货车，它们碰撞后结合在一起继续运动。求货车碰撞后的运动速度。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52DA58-7996-4298-AA9E-6B7BA40135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3" y="3815583"/>
            <a:ext cx="3780061" cy="114730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占位符 1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10895" y="1194435"/>
                <a:ext cx="10304145" cy="4469765"/>
              </a:xfrm>
            </p:spPr>
            <p:txBody>
              <a:bodyPr>
                <a:normAutofit fontScale="52500" lnSpcReduction="20000"/>
              </a:bodyPr>
              <a:lstStyle/>
              <a:p>
                <a:pPr fontAlgn="auto">
                  <a:lnSpc>
                    <a:spcPct val="170000"/>
                  </a:lnSpc>
                </a:pP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1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、系统  内力和外力</a:t>
                </a:r>
              </a:p>
              <a:p>
                <a:pPr fontAlgn="auto">
                  <a:lnSpc>
                    <a:spcPct val="170000"/>
                  </a:lnSpc>
                </a:pP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2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、动量守恒定律：</a:t>
                </a:r>
              </a:p>
              <a:p>
                <a:pPr fontAlgn="auto">
                  <a:lnSpc>
                    <a:spcPct val="170000"/>
                  </a:lnSpc>
                </a:pP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（</a:t>
                </a: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1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）内容：如果一个系统不受外力，或者所受外力扥矢量和为</a:t>
                </a: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0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，这个系统的总动量保持不变。这就是动量守恒定律。</a:t>
                </a:r>
              </a:p>
              <a:p>
                <a:pPr fontAlgn="auto">
                  <a:lnSpc>
                    <a:spcPct val="170000"/>
                  </a:lnSpc>
                </a:pP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（</a:t>
                </a: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2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）表达式： 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7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700" b="1" dirty="0">
                  <a:latin typeface="+mn-ea"/>
                  <a:cs typeface="+mn-ea"/>
                  <a:sym typeface="+mn-ea"/>
                </a:endParaRPr>
              </a:p>
              <a:p>
                <a:pPr fontAlgn="auto">
                  <a:lnSpc>
                    <a:spcPct val="170000"/>
                  </a:lnSpc>
                </a:pP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                       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7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sSubSup>
                      <m:sSubSup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′</m:t>
                        </m:r>
                      </m:sup>
                    </m:sSubSup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sSubSup>
                      <m:sSubSup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700" b="1" dirty="0">
                  <a:latin typeface="+mn-ea"/>
                  <a:cs typeface="+mn-ea"/>
                  <a:sym typeface="+mn-ea"/>
                </a:endParaRPr>
              </a:p>
              <a:p>
                <a:pPr fontAlgn="auto">
                  <a:lnSpc>
                    <a:spcPct val="170000"/>
                  </a:lnSpc>
                </a:pP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                       </a:t>
                </a:r>
                <a:r>
                  <a:rPr lang="en-US" altLang="zh-CN" sz="2700" b="1" dirty="0">
                    <a:latin typeface="+mn-ea"/>
                    <a:cs typeface="+mn-ea"/>
                    <a:sym typeface="+mn-ea"/>
                  </a:rPr>
                  <a:t>③</a:t>
                </a:r>
                <a14:m>
                  <m:oMath xmlns:m="http://schemas.openxmlformats.org/officeDocument/2006/math">
                    <m:r>
                      <a:rPr lang="en-US" altLang="zh-CN" sz="2700" b="1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∆</m:t>
                    </m:r>
                    <m:sSub>
                      <m:sSub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=−</m:t>
                    </m:r>
                    <m:sSubSup>
                      <m:sSubSupPr>
                        <m:ctrlPr>
                          <a:rPr lang="zh-CN" altLang="zh-CN" sz="27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∆</m:t>
                        </m:r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7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700" b="1" dirty="0">
                  <a:latin typeface="+mn-ea"/>
                  <a:cs typeface="+mn-ea"/>
                  <a:sym typeface="+mn-ea"/>
                </a:endParaRPr>
              </a:p>
              <a:p>
                <a:pPr fontAlgn="auto">
                  <a:lnSpc>
                    <a:spcPct val="170000"/>
                  </a:lnSpc>
                </a:pP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                       </a:t>
                </a:r>
                <a:r>
                  <a:rPr lang="en-US" altLang="zh-CN" sz="2700" b="1" dirty="0">
                    <a:latin typeface="+mn-ea"/>
                    <a:cs typeface="+mn-ea"/>
                    <a:sym typeface="+mn-ea"/>
                  </a:rPr>
                  <a:t>④</a:t>
                </a:r>
                <a14:m>
                  <m:oMath xmlns:m="http://schemas.openxmlformats.org/officeDocument/2006/math">
                    <m:r>
                      <a:rPr lang="en-US" altLang="zh-CN" sz="2700" b="1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∆</m:t>
                    </m:r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𝑃</m:t>
                    </m:r>
                    <m:r>
                      <a:rPr lang="en-US" altLang="zh-CN" sz="27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=0</m:t>
                    </m:r>
                  </m:oMath>
                </a14:m>
                <a:endParaRPr lang="en-US" altLang="zh-CN" sz="2700" b="1" dirty="0">
                  <a:latin typeface="+mn-ea"/>
                  <a:cs typeface="+mn-ea"/>
                  <a:sym typeface="+mn-ea"/>
                </a:endParaRPr>
              </a:p>
              <a:p>
                <a:pPr fontAlgn="auto">
                  <a:lnSpc>
                    <a:spcPct val="170000"/>
                  </a:lnSpc>
                </a:pP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（</a:t>
                </a: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3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）条件：系统不受外力；或者所受外力扥矢量和为</a:t>
                </a:r>
                <a:r>
                  <a:rPr lang="en-US" altLang="zh-CN" sz="2800" b="1" dirty="0">
                    <a:latin typeface="+mn-ea"/>
                    <a:cs typeface="+mn-ea"/>
                    <a:sym typeface="+mn-ea"/>
                  </a:rPr>
                  <a:t>0</a:t>
                </a:r>
                <a:r>
                  <a:rPr lang="zh-CN" altLang="en-US" sz="2800" b="1" dirty="0">
                    <a:latin typeface="+mn-ea"/>
                    <a:cs typeface="+mn-ea"/>
                    <a:sym typeface="+mn-ea"/>
                  </a:rPr>
                  <a:t>；系统所受外力的矢量和不为零，但系统的内力远大于外力；系统在某一方向上不受外力作用或所受外力的矢量和为零，则系统在该方向上动量守恒。</a:t>
                </a:r>
              </a:p>
              <a:p>
                <a:pPr fontAlgn="auto">
                  <a:lnSpc>
                    <a:spcPct val="150000"/>
                  </a:lnSpc>
                </a:pPr>
                <a:endParaRPr lang="zh-CN" altLang="en-US" sz="2800" b="1" dirty="0">
                  <a:solidFill>
                    <a:schemeClr val="tx1"/>
                  </a:solidFill>
                  <a:latin typeface="+mn-ea"/>
                  <a:cs typeface="+mn-ea"/>
                </a:endParaRPr>
              </a:p>
              <a:p>
                <a:pPr fontAlgn="auto">
                  <a:lnSpc>
                    <a:spcPct val="150000"/>
                  </a:lnSpc>
                </a:pPr>
                <a:endParaRPr lang="zh-CN" altLang="en-US" sz="2800" b="1" dirty="0">
                  <a:solidFill>
                    <a:schemeClr val="tx1"/>
                  </a:solidFill>
                  <a:latin typeface="+mn-ea"/>
                  <a:cs typeface="+mn-ea"/>
                </a:endParaRPr>
              </a:p>
            </p:txBody>
          </p:sp>
        </mc:Choice>
        <mc:Fallback xmlns="">
          <p:sp>
            <p:nvSpPr>
              <p:cNvPr id="2" name="文本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10895" y="1194435"/>
                <a:ext cx="10304145" cy="4469765"/>
              </a:xfrm>
              <a:blipFill>
                <a:blip r:embed="rId2"/>
                <a:stretch>
                  <a:fillRect l="-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文本框 25604"/>
          <p:cNvSpPr txBox="1"/>
          <p:nvPr/>
        </p:nvSpPr>
        <p:spPr>
          <a:xfrm>
            <a:off x="4408488" y="610553"/>
            <a:ext cx="2759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课堂小结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第一章    第三节    动量守恒定律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A77059C-3EFC-435D-BC63-46EC3F9ED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95" y="1195054"/>
            <a:ext cx="5975011" cy="43318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8795" y="1111799"/>
            <a:ext cx="9520555" cy="45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我们把由两个（或多个）相互作用的物体构成的整体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叫作一个力学系统，简称系统。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内力：系统内物体相互间的作用力。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外力：外物对系统内物体的作用力。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在上述情境中，当冰壶与冰壶发生碰撞时，哪些力是内力？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哪些力是外力？</a:t>
            </a:r>
          </a:p>
        </p:txBody>
      </p:sp>
    </p:spTree>
    <p:extLst>
      <p:ext uri="{BB962C8B-B14F-4D97-AF65-F5344CB8AC3E}">
        <p14:creationId xmlns:p14="http://schemas.microsoft.com/office/powerpoint/2010/main" val="10361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/>
          <p:nvPr/>
        </p:nvSpPr>
        <p:spPr>
          <a:xfrm>
            <a:off x="1396032" y="845185"/>
            <a:ext cx="68196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一．相互作用的两个物体的动量变化</a:t>
            </a:r>
          </a:p>
        </p:txBody>
      </p:sp>
      <p:sp>
        <p:nvSpPr>
          <p:cNvPr id="12291" name="矩形 12290"/>
          <p:cNvSpPr/>
          <p:nvPr/>
        </p:nvSpPr>
        <p:spPr>
          <a:xfrm>
            <a:off x="1308846" y="1429960"/>
            <a:ext cx="8424863" cy="25766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如图所示，将两个冰壶的碰撞问题抽象成：在光滑水平桌面上做匀速运动的两个物体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质量分别是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，沿同一直线向同一方向运动，速度分别是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&gt;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。当物体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追上物体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时发生碰撞。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CA49A3-B23F-49A3-B519-B115D481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55" y="3982941"/>
            <a:ext cx="4533385" cy="202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84395" y="1209522"/>
            <a:ext cx="11136382" cy="38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问题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：规定初速度方向为正方向，结合牛顿第三定律与动量定理，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分别列出求解两个物体动量变化的表达式，比较物体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碰撞前后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的动量之和，你有什么发现？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问题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：碰撞时的相互作用力其实是变力，上述推导结果依然正确吗？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为什么？</a:t>
            </a:r>
          </a:p>
        </p:txBody>
      </p:sp>
    </p:spTree>
    <p:extLst>
      <p:ext uri="{BB962C8B-B14F-4D97-AF65-F5344CB8AC3E}">
        <p14:creationId xmlns:p14="http://schemas.microsoft.com/office/powerpoint/2010/main" val="32527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4013" name="文本框 124012"/>
              <p:cNvSpPr txBox="1"/>
              <p:nvPr/>
            </p:nvSpPr>
            <p:spPr>
              <a:xfrm>
                <a:off x="1263635" y="651445"/>
                <a:ext cx="8985250" cy="57304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3200" b="1" dirty="0">
                    <a:latin typeface="Arial" panose="020B0604020202020204" pitchFamily="34" charset="0"/>
                  </a:rPr>
                  <a:t>二、动量守恒定律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（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）内容：如果一个系统不受外力，或者所受外力的矢量和为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，这个系统的总动量保持不变。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（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）表达式：</a:t>
                </a:r>
                <a:endParaRPr lang="en-US" altLang="zh-CN" sz="2400" dirty="0">
                  <a:solidFill>
                    <a:prstClr val="black"/>
                  </a:solidFill>
                  <a:latin typeface="Tahoma" panose="020B0604030504040204" pitchFamily="34" charset="0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③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黑体" panose="0201060906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黑体" panose="02010609060101010101" pitchFamily="2" charset="-122"/>
                  </a:rPr>
                  <a:t>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24013" name="文本框 1240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635" y="651445"/>
                <a:ext cx="8985250" cy="5730415"/>
              </a:xfrm>
              <a:prstGeom prst="rect">
                <a:avLst/>
              </a:prstGeom>
              <a:blipFill>
                <a:blip r:embed="rId2"/>
                <a:stretch>
                  <a:fillRect l="-1696" r="-1764" b="-148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1B39A09-BF4E-4452-91E8-A7048E50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91" y="1146700"/>
            <a:ext cx="11136382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[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创设情境一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车厢长度为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，静止于光滑水平面上，车厢内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有一质量为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的物体以初速度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向右运动，与车厢壁来回碰撞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次后，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静止在车厢中，此时车厢速度是多少？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A28735-3121-4B4A-96BF-A543F5E7C1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0" y="3077037"/>
            <a:ext cx="2448398" cy="1289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1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1B39A09-BF4E-4452-91E8-A7048E50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91" y="1146700"/>
            <a:ext cx="10737235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charset="0"/>
                <a:ea typeface="仿宋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[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创设情境二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]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一炮挺总质量为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，以速度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匀速行驶，从船上相对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海岸的水平速度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沿前进方向射出一个质量为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的炮弹，若不计水的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阻力，发射炮弹后炮艇速度为多少？</a:t>
            </a:r>
            <a:endParaRPr lang="en-US" altLang="zh-CN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03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737</Words>
  <Application>Microsoft Office PowerPoint</Application>
  <PresentationFormat>宽屏</PresentationFormat>
  <Paragraphs>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黑体</vt:lpstr>
      <vt:lpstr>楷体_GB2312</vt:lpstr>
      <vt:lpstr>宋体</vt:lpstr>
      <vt:lpstr>微软雅黑</vt:lpstr>
      <vt:lpstr>Arial</vt:lpstr>
      <vt:lpstr>Calibri</vt:lpstr>
      <vt:lpstr>Cambria Math</vt:lpstr>
      <vt:lpstr>Tahoma</vt:lpstr>
      <vt:lpstr>Times New Roman</vt:lpstr>
      <vt:lpstr>Office 主题</vt:lpstr>
      <vt:lpstr>4_Office 主题</vt:lpstr>
      <vt:lpstr>PowerPoint 演示文稿</vt:lpstr>
      <vt:lpstr>第一章    第三节    动量守恒定律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郭 继红</cp:lastModifiedBy>
  <cp:revision>31</cp:revision>
  <dcterms:created xsi:type="dcterms:W3CDTF">2020-01-14T10:19:00Z</dcterms:created>
  <dcterms:modified xsi:type="dcterms:W3CDTF">2021-01-07T09:34:57Z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