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3"/>
    <p:sldId id="260" r:id="rId4"/>
    <p:sldId id="261" r:id="rId5"/>
    <p:sldId id="280" r:id="rId6"/>
    <p:sldId id="281" r:id="rId7"/>
    <p:sldId id="282" r:id="rId8"/>
    <p:sldId id="283" r:id="rId9"/>
    <p:sldId id="299" r:id="rId10"/>
    <p:sldId id="303" r:id="rId11"/>
    <p:sldId id="300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看"/>
          <p:cNvPicPr>
            <a:picLocks noChangeAspect="1"/>
          </p:cNvPicPr>
          <p:nvPr userDrawn="1"/>
        </p:nvPicPr>
        <p:blipFill>
          <a:blip r:embed="rId2"/>
          <a:srcRect l="31" t="4451"/>
          <a:stretch>
            <a:fillRect/>
          </a:stretch>
        </p:blipFill>
        <p:spPr>
          <a:xfrm>
            <a:off x="635" y="-635"/>
            <a:ext cx="12191365" cy="6858635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pic>
        <p:nvPicPr>
          <p:cNvPr id="9" name="图片 8" descr="就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70250" y="1854835"/>
            <a:ext cx="5651500" cy="28943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022600" y="932815"/>
            <a:ext cx="8331200" cy="1325880"/>
          </a:xfrm>
        </p:spPr>
        <p:txBody>
          <a:bodyPr/>
          <a:lstStyle>
            <a:lvl1pPr>
              <a:defRPr sz="3600"/>
            </a:lvl1pPr>
          </a:lstStyle>
          <a:p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6" descr="图片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8890"/>
            <a:ext cx="2714625" cy="6875780"/>
          </a:xfrm>
          <a:prstGeom prst="rect">
            <a:avLst/>
          </a:prstGeom>
        </p:spPr>
      </p:pic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4795520" y="635635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>
              <a:lnSpc>
                <a:spcPct val="150000"/>
              </a:lnSpc>
            </a:pPr>
            <a:r>
              <a:rPr lang="zh-CN" altLang="en-US" sz="1400"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三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667000"/>
            <a:ext cx="12192000" cy="1524000"/>
          </a:xfrm>
          <a:prstGeom prst="rect">
            <a:avLst/>
          </a:prstGeom>
        </p:spPr>
      </p:pic>
      <p:pic>
        <p:nvPicPr>
          <p:cNvPr id="11" name="图片 10" descr="图片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2667000"/>
            <a:ext cx="3391535" cy="1524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581400" y="2985135"/>
            <a:ext cx="7018020" cy="88709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4272915" y="635635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>
              <a:lnSpc>
                <a:spcPct val="150000"/>
              </a:lnSpc>
            </a:pPr>
            <a:r>
              <a:rPr lang="zh-CN" altLang="en-US" sz="1400"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1523365"/>
            <a:ext cx="10304145" cy="381190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pic>
        <p:nvPicPr>
          <p:cNvPr id="8" name="图片 7" descr="图片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75615"/>
          </a:xfrm>
          <a:prstGeom prst="rect">
            <a:avLst/>
          </a:prstGeom>
        </p:spPr>
      </p:pic>
      <p:pic>
        <p:nvPicPr>
          <p:cNvPr id="9" name="图片 8" descr="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501765"/>
            <a:ext cx="12191365" cy="356235"/>
          </a:xfrm>
          <a:prstGeom prst="rect">
            <a:avLst/>
          </a:prstGeom>
        </p:spPr>
      </p:pic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3927475" y="644652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>
              <a:lnSpc>
                <a:spcPct val="150000"/>
              </a:lnSpc>
            </a:pPr>
            <a:r>
              <a:rPr lang="zh-CN" altLang="en-US" sz="140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图片 1" descr="好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8285" y="22225"/>
            <a:ext cx="1572260" cy="4311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9327416" y="53349"/>
            <a:ext cx="30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2400" dirty="0">
              <a:solidFill>
                <a:srgbClr val="FFFF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6.jpeg"/><Relationship Id="rId1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6" name="图片 66" descr="http://111.231.72.246/data/test/2017/1120/09/095015_30659134_MbaTPNp/480/slide16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>
          <a:xfrm>
            <a:off x="2494280" y="692150"/>
            <a:ext cx="7651750" cy="573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1"/>
          <p:cNvSpPr>
            <a:spLocks noGrp="1"/>
          </p:cNvSpPr>
          <p:nvPr/>
        </p:nvSpPr>
        <p:spPr>
          <a:xfrm>
            <a:off x="3402330" y="2985770"/>
            <a:ext cx="8609965" cy="88709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第一章    第</a:t>
            </a:r>
            <a:r>
              <a:rPr lang="en-US" altLang="zh-CN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4</a:t>
            </a:r>
            <a:r>
              <a:rPr lang="zh-CN" altLang="en-US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节    实验：验证动量守恒定律</a:t>
            </a:r>
            <a:endParaRPr lang="zh-CN" altLang="en-US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占位符 1"/>
          <p:cNvSpPr>
            <a:spLocks noGrp="1"/>
          </p:cNvSpPr>
          <p:nvPr>
            <p:ph type="body" sz="half" idx="2"/>
          </p:nvPr>
        </p:nvSpPr>
        <p:spPr/>
        <p:txBody>
          <a:bodyPr/>
          <a:p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前一节课验证了一维碰撞的动量守恒，而日常生活中见到更多的碰撞是二维碰撞：例如台球游戏、冰壶碰撞、高能粒子碰撞，这节课通过实验验证二维碰撞的动量守恒。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85262" y="734191"/>
            <a:ext cx="8415287" cy="789158"/>
          </a:xfrm>
          <a:prstGeom prst="rect">
            <a:avLst/>
          </a:prstGeom>
          <a:noFill/>
        </p:spPr>
        <p:txBody>
          <a:bodyPr/>
          <a:lstStyle>
            <a:lvl1pPr marL="440055" indent="-4400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v"/>
              <a:defRPr sz="4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52500" indent="-3651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3600">
                <a:solidFill>
                  <a:schemeClr val="tx1"/>
                </a:solidFill>
                <a:latin typeface="+mn-lt"/>
                <a:ea typeface="+mn-ea"/>
              </a:defRPr>
            </a:lvl2pPr>
            <a:lvl3pPr marL="1465580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100">
                <a:solidFill>
                  <a:schemeClr val="tx1"/>
                </a:solidFill>
                <a:latin typeface="+mn-lt"/>
                <a:ea typeface="+mn-ea"/>
              </a:defRPr>
            </a:lvl3pPr>
            <a:lvl4pPr marL="2051050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600">
                <a:solidFill>
                  <a:schemeClr val="tx1"/>
                </a:solidFill>
                <a:latin typeface="+mn-lt"/>
                <a:ea typeface="+mn-ea"/>
              </a:defRPr>
            </a:lvl4pPr>
            <a:lvl5pPr marL="2638425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5pPr>
            <a:lvl6pPr marL="3225165" indent="-29337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6pPr>
            <a:lvl7pPr marL="3811270" indent="-29337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7pPr>
            <a:lvl8pPr marL="4398010" indent="-29337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8pPr>
            <a:lvl9pPr marL="4984115" indent="-29337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sz="3600" b="1" dirty="0" smtClean="0">
                <a:latin typeface="+mj-ea"/>
                <a:ea typeface="+mj-ea"/>
              </a:rPr>
              <a:t>[情境导入]</a:t>
            </a:r>
            <a:endParaRPr sz="3600" b="1" dirty="0" smtClean="0">
              <a:latin typeface="+mj-ea"/>
              <a:ea typeface="+mj-ea"/>
            </a:endParaRPr>
          </a:p>
        </p:txBody>
      </p:sp>
      <p:pic>
        <p:nvPicPr>
          <p:cNvPr id="5" name="图片 2" descr="https://timgsa.baidu.com/timg?image&amp;quality=80&amp;size=b9999_10000&amp;sec=1508423974454&amp;di=8ea0feeb083b329944dda0bede1d665e&amp;imgtype=0&amp;src=http%3A%2F%2Fpic41.nipic.com%2F20140516%2F13229130_102439610001_2.jp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10945" y="2954020"/>
            <a:ext cx="4655185" cy="293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图片 3" descr="http://111.231.72.246/data/test/2017/1105/11/110507_2787618_kDqignw/index.files/image00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6148070" y="3039110"/>
            <a:ext cx="4993640" cy="294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07335" y="2717432"/>
            <a:ext cx="309880" cy="583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p>
            <a:r>
              <a:rPr lang="en-US" altLang="zh-CN" sz="3200" dirty="0"/>
              <a:t> </a:t>
            </a:r>
            <a:endParaRPr lang="en-US" altLang="zh-CN" sz="320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85262" y="734191"/>
            <a:ext cx="8415287" cy="789158"/>
          </a:xfrm>
          <a:prstGeom prst="rect">
            <a:avLst/>
          </a:prstGeom>
          <a:noFill/>
        </p:spPr>
        <p:txBody>
          <a:bodyPr/>
          <a:lstStyle>
            <a:lvl1pPr marL="440055" indent="-4400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v"/>
              <a:defRPr sz="4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52500" indent="-3651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3600">
                <a:solidFill>
                  <a:schemeClr val="tx1"/>
                </a:solidFill>
                <a:latin typeface="+mn-lt"/>
                <a:ea typeface="+mn-ea"/>
              </a:defRPr>
            </a:lvl2pPr>
            <a:lvl3pPr marL="1465580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100">
                <a:solidFill>
                  <a:schemeClr val="tx1"/>
                </a:solidFill>
                <a:latin typeface="+mn-lt"/>
                <a:ea typeface="+mn-ea"/>
              </a:defRPr>
            </a:lvl3pPr>
            <a:lvl4pPr marL="2051050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600">
                <a:solidFill>
                  <a:schemeClr val="tx1"/>
                </a:solidFill>
                <a:latin typeface="+mn-lt"/>
                <a:ea typeface="+mn-ea"/>
              </a:defRPr>
            </a:lvl4pPr>
            <a:lvl5pPr marL="2638425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5pPr>
            <a:lvl6pPr marL="3225165" indent="-29337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6pPr>
            <a:lvl7pPr marL="3811270" indent="-29337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7pPr>
            <a:lvl8pPr marL="4398010" indent="-29337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8pPr>
            <a:lvl9pPr marL="4984115" indent="-29337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sz="3600" b="1" dirty="0" smtClean="0">
                <a:latin typeface="+mj-ea"/>
                <a:ea typeface="+mj-ea"/>
              </a:rPr>
              <a:t>[</a:t>
            </a:r>
            <a:r>
              <a:rPr lang="zh-CN" sz="3600" b="1" dirty="0" smtClean="0">
                <a:latin typeface="+mj-ea"/>
                <a:ea typeface="+mj-ea"/>
              </a:rPr>
              <a:t>课堂探究</a:t>
            </a:r>
            <a:r>
              <a:rPr sz="3600" b="1" dirty="0" smtClean="0">
                <a:latin typeface="+mj-ea"/>
                <a:ea typeface="+mj-ea"/>
              </a:rPr>
              <a:t>]</a:t>
            </a:r>
            <a:endParaRPr sz="3600" b="1" dirty="0" smtClean="0">
              <a:latin typeface="+mj-ea"/>
              <a:ea typeface="+mj-ea"/>
            </a:endParaRPr>
          </a:p>
        </p:txBody>
      </p:sp>
      <p:pic>
        <p:nvPicPr>
          <p:cNvPr id="56" name="图片 56" descr="http://111.231.72.246/data/test/2017/1120/09/095015_30659134_MbaTPNp/480/slide6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>
          <a:xfrm>
            <a:off x="2800350" y="1242060"/>
            <a:ext cx="7101840" cy="5326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7" name="图片 57" descr="http://111.231.72.246/data/test/2017/1120/09/095015_30659134_MbaTPNp/480/slide7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>
          <a:xfrm>
            <a:off x="1944370" y="564515"/>
            <a:ext cx="7958455" cy="596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8" name="图片 58" descr="http://111.231.72.246/data/test/2017/1120/09/095015_30659134_MbaTPNp/480/slide8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>
          <a:xfrm>
            <a:off x="2339975" y="717550"/>
            <a:ext cx="7511415" cy="5633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9" name="图片 59" descr="http://111.231.72.246/data/test/2017/1120/09/095015_30659134_MbaTPNp/480/slide9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>
          <a:xfrm>
            <a:off x="2199640" y="692150"/>
            <a:ext cx="7242175" cy="5431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" name="图片 61" descr="http://111.231.72.246/data/test/2017/1120/09/095015_30659134_MbaTPNp/480/slide11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>
          <a:xfrm>
            <a:off x="742950" y="883920"/>
            <a:ext cx="6787515" cy="5090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" name="图片 62" descr="http://111.231.72.246/data/test/2017/1120/09/095015_30659134_MbaTPNp/480/slide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878195" y="986155"/>
            <a:ext cx="6224270" cy="4668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5" name="图片 65" descr="http://111.231.72.246/data/test/2017/1120/09/095015_30659134_MbaTPNp/480/slide15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>
          <a:xfrm>
            <a:off x="2289175" y="742950"/>
            <a:ext cx="7369810" cy="552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PLACING_PICTURE_USER_VIEWPORT" val="{&quot;height&quot;:2261,&quot;width&quot;:3592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WPS 演示</Application>
  <PresentationFormat>宽屏</PresentationFormat>
  <Paragraphs>10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楷体_GB2312</vt:lpstr>
      <vt:lpstr>Arial Unicode MS</vt:lpstr>
      <vt:lpstr>Calibri</vt:lpstr>
      <vt:lpstr>新宋体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韩滨</cp:lastModifiedBy>
  <cp:revision>18</cp:revision>
  <dcterms:created xsi:type="dcterms:W3CDTF">2020-01-14T10:19:00Z</dcterms:created>
  <dcterms:modified xsi:type="dcterms:W3CDTF">2021-02-28T10:48:00Z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