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oleObject"/>
  <Default Extension="png" ContentType="image/png"/>
  <Default Extension="tiff" ContentType="image/tiff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3"/>
    <p:sldId id="260" r:id="rId4"/>
    <p:sldId id="261" r:id="rId5"/>
    <p:sldId id="280" r:id="rId6"/>
    <p:sldId id="281" r:id="rId7"/>
    <p:sldId id="292" r:id="rId8"/>
    <p:sldId id="293" r:id="rId9"/>
    <p:sldId id="294" r:id="rId10"/>
    <p:sldId id="283" r:id="rId11"/>
    <p:sldId id="285" r:id="rId12"/>
    <p:sldId id="286" r:id="rId13"/>
    <p:sldId id="287" r:id="rId14"/>
    <p:sldId id="301" r:id="rId15"/>
    <p:sldId id="302" r:id="rId16"/>
    <p:sldId id="303" r:id="rId17"/>
    <p:sldId id="304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看"/>
          <p:cNvPicPr>
            <a:picLocks noChangeAspect="1"/>
          </p:cNvPicPr>
          <p:nvPr userDrawn="1"/>
        </p:nvPicPr>
        <p:blipFill>
          <a:blip r:embed="rId2"/>
          <a:srcRect l="31" t="4451"/>
          <a:stretch>
            <a:fillRect/>
          </a:stretch>
        </p:blipFill>
        <p:spPr>
          <a:xfrm>
            <a:off x="635" y="-635"/>
            <a:ext cx="12191365" cy="685863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 descr="就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70250" y="1854835"/>
            <a:ext cx="5651500" cy="28943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022600" y="932815"/>
            <a:ext cx="8331200" cy="132588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8890"/>
            <a:ext cx="2714625" cy="6875780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795520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三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667000"/>
            <a:ext cx="12192000" cy="1524000"/>
          </a:xfrm>
          <a:prstGeom prst="rect">
            <a:avLst/>
          </a:prstGeom>
        </p:spPr>
      </p:pic>
      <p:pic>
        <p:nvPicPr>
          <p:cNvPr id="11" name="图片 10" descr="图片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667000"/>
            <a:ext cx="3391535" cy="152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581400" y="2985135"/>
            <a:ext cx="7018020" cy="88709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272915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1523365"/>
            <a:ext cx="10304145" cy="381190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 descr="图片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9" name="图片 8" descr="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好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9327416" y="53349"/>
            <a:ext cx="30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2400" dirty="0">
              <a:solidFill>
                <a:srgbClr val="FFFF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NULL" TargetMode="External"/><Relationship Id="rId1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NULL" TargetMode="External"/><Relationship Id="rId1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7.png"/><Relationship Id="rId3" Type="http://schemas.openxmlformats.org/officeDocument/2006/relationships/image" Target="../media/image16.png"/><Relationship Id="rId2" Type="http://schemas.openxmlformats.org/officeDocument/2006/relationships/image" Target="NULL" TargetMode="External"/><Relationship Id="rId1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10.emf"/><Relationship Id="rId3" Type="http://schemas.openxmlformats.org/officeDocument/2006/relationships/package" Target="../embeddings/Document1.docx"/><Relationship Id="rId2" Type="http://schemas.openxmlformats.org/officeDocument/2006/relationships/image" Target="../media/image1.tiff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2.emf"/><Relationship Id="rId5" Type="http://schemas.openxmlformats.org/officeDocument/2006/relationships/package" Target="../embeddings/Document3.docx"/><Relationship Id="rId4" Type="http://schemas.openxmlformats.org/officeDocument/2006/relationships/image" Target="../media/image11.emf"/><Relationship Id="rId3" Type="http://schemas.openxmlformats.org/officeDocument/2006/relationships/package" Target="../embeddings/Document2.docx"/><Relationship Id="rId2" Type="http://schemas.openxmlformats.org/officeDocument/2006/relationships/image" Target="../media/image1.tiff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.tiff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09880" y="1099820"/>
            <a:ext cx="1080833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【例题2】（多选)甲、乙两弹簧振子运动图象如图所示，则可知(　　)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A．甲速度为零时，乙速度最大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B．甲加速度最小时，乙速度最小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C．两个振子的振动频率之比f</a:t>
            </a:r>
            <a:r>
              <a:rPr lang="zh-CN" altLang="en-US" sz="24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甲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︰f</a:t>
            </a:r>
            <a:r>
              <a:rPr lang="zh-CN" altLang="en-US" sz="24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乙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＝1︰2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D．任一时刻两个振子受到的回复力都不相同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E．任一时刻两个振子的振幅之比为A</a:t>
            </a:r>
            <a:r>
              <a:rPr lang="zh-CN" altLang="en-US" sz="24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甲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︰A</a:t>
            </a:r>
            <a:r>
              <a:rPr lang="zh-CN" altLang="en-US" sz="24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乙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＝2︰1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4" name="图片 3" descr="19WLA4.TIF"/>
          <p:cNvPicPr>
            <a:picLocks noChangeAspect="1"/>
          </p:cNvPicPr>
          <p:nvPr/>
        </p:nvPicPr>
        <p:blipFill>
          <a:blip r:embed="rId1" r:link="rId2"/>
          <a:stretch>
            <a:fillRect/>
          </a:stretch>
        </p:blipFill>
        <p:spPr>
          <a:xfrm>
            <a:off x="2880360" y="3622675"/>
            <a:ext cx="4093210" cy="21475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8933815" y="1099820"/>
            <a:ext cx="11626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ACE</a:t>
            </a:r>
            <a:endParaRPr lang="en-US" altLang="zh-CN" sz="2400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44805" y="687070"/>
            <a:ext cx="78060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考点二 简谐运动的图像问题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0195" y="986790"/>
            <a:ext cx="1171956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【例题3】(多选)如图所示，曲轴上挂一个弹簧振子，转动摇把，曲轴可带动弹簧振子上下振动。开始时不转动摇把，让振子自由振动，测得其频率为2 Hz。现匀速转动摇把，转速为240 r/min。则(　　)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A．当振子稳定振动时，它的振动周期是0.5 s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B．当振子稳定振动时，它的振动频率是4 Hz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C．当转速增大时，弹簧振子的振幅增大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D．振幅增大的过程中，外界对弹簧振子做正功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3" name="图片 2" descr="19WLA6.TIF"/>
          <p:cNvPicPr>
            <a:picLocks noChangeAspect="1"/>
          </p:cNvPicPr>
          <p:nvPr/>
        </p:nvPicPr>
        <p:blipFill>
          <a:blip r:embed="rId1" r:link="rId2"/>
          <a:stretch>
            <a:fillRect/>
          </a:stretch>
        </p:blipFill>
        <p:spPr>
          <a:xfrm>
            <a:off x="8893175" y="2262505"/>
            <a:ext cx="2925445" cy="18726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4083685" y="1711325"/>
            <a:ext cx="5721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BD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99745" y="544195"/>
            <a:ext cx="69723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考点三 受迫振动问题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0960" y="935990"/>
            <a:ext cx="1206944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【例题4】某同学在“用单摆测量重力加速度的大小”实验中进行了如下的操作：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(1)用游标尺上有10个小格的游标卡尺测量摆球的直径如图甲所示，摆球直径为____ cm。把摆球用细线悬挂在铁架台上，测量摆线长，通过计算得到摆长L。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(2)用秒表测量单摆的周期。当单摆摆动稳定且到达最低点时开始计时并记为n＝1，单摆每经过最低点记一次数，当数到n＝60时秒表的示数如图乙所示，该单摆的周期是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T＝____ s(结果保留三位有效数字)。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(3)测量出多组周期T、摆长L的数值后，画出T</a:t>
            </a:r>
            <a:r>
              <a:rPr lang="zh-CN" altLang="en-US" sz="2400" baseline="30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－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L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图象如图丙，此图线斜率k与重力加速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度g的关系是</a:t>
            </a:r>
            <a:r>
              <a:rPr lang="zh-CN" altLang="en-US" sz="2400" u="sng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3" name="图片 64" descr="C106.TIF"/>
          <p:cNvPicPr>
            <a:picLocks noChangeAspect="1"/>
          </p:cNvPicPr>
          <p:nvPr/>
        </p:nvPicPr>
        <p:blipFill>
          <a:blip r:embed="rId1" r:link="rId2"/>
          <a:stretch>
            <a:fillRect/>
          </a:stretch>
        </p:blipFill>
        <p:spPr>
          <a:xfrm>
            <a:off x="218440" y="4592955"/>
            <a:ext cx="2877185" cy="123063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65" descr="C107.TIF"/>
          <p:cNvPicPr>
            <a:picLocks noChangeAspect="1"/>
          </p:cNvPicPr>
          <p:nvPr/>
        </p:nvPicPr>
        <p:blipFill>
          <a:blip r:embed="rId3" r:link="rId2"/>
          <a:stretch>
            <a:fillRect/>
          </a:stretch>
        </p:blipFill>
        <p:spPr>
          <a:xfrm>
            <a:off x="4398010" y="3820795"/>
            <a:ext cx="2273300" cy="264350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图片 5"/>
          <p:cNvPicPr>
            <a:picLocks noChangeAspect="1"/>
          </p:cNvPicPr>
          <p:nvPr/>
        </p:nvPicPr>
        <p:blipFill>
          <a:blip r:embed="rId4" r:link="rId2"/>
          <a:stretch>
            <a:fillRect/>
          </a:stretch>
        </p:blipFill>
        <p:spPr>
          <a:xfrm>
            <a:off x="8495665" y="3820795"/>
            <a:ext cx="2299970" cy="22072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文本框 5"/>
          <p:cNvSpPr txBox="1"/>
          <p:nvPr/>
        </p:nvSpPr>
        <p:spPr>
          <a:xfrm>
            <a:off x="10611485" y="1195705"/>
            <a:ext cx="11626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2.06</a:t>
            </a:r>
            <a:endParaRPr lang="en-US" altLang="zh-CN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77215" y="2708275"/>
            <a:ext cx="12065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2.28</a:t>
            </a:r>
            <a:endParaRPr lang="en-US" altLang="zh-CN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34235" y="3567430"/>
          <a:ext cx="961390" cy="783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5" imgW="545465" imgH="444500" progId="Equation.KSEE3">
                  <p:embed/>
                </p:oleObj>
              </mc:Choice>
              <mc:Fallback>
                <p:oleObj name="" r:id="rId5" imgW="545465" imgH="4445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34235" y="3567430"/>
                        <a:ext cx="961390" cy="783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218440" y="475615"/>
            <a:ext cx="78060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考点四 用单摆测量重力加速度的大小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half" idx="2"/>
          </p:nvPr>
        </p:nvSpPr>
        <p:spPr>
          <a:xfrm>
            <a:off x="2757805" y="513080"/>
            <a:ext cx="5290185" cy="422910"/>
          </a:xfrm>
        </p:spPr>
        <p:txBody>
          <a:bodyPr>
            <a:normAutofit fontScale="90000"/>
          </a:bodyPr>
          <a:lstStyle/>
          <a:p>
            <a:r>
              <a:rPr lang="zh-CN" altLang="en-US" b="1">
                <a:solidFill>
                  <a:srgbClr val="FF0000"/>
                </a:solidFill>
              </a:rPr>
              <a:t>小微专题</a:t>
            </a:r>
            <a:r>
              <a:rPr lang="en-US" altLang="zh-CN" b="1">
                <a:solidFill>
                  <a:srgbClr val="FF0000"/>
                </a:solidFill>
              </a:rPr>
              <a:t>——</a:t>
            </a:r>
            <a:r>
              <a:rPr lang="zh-CN" altLang="en-US" b="1">
                <a:solidFill>
                  <a:srgbClr val="FF0000"/>
                </a:solidFill>
              </a:rPr>
              <a:t>简谐运动和力学综合问题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3810" y="935990"/>
            <a:ext cx="11811000" cy="3657600"/>
          </a:xfrm>
        </p:spPr>
        <p:txBody>
          <a:bodyPr>
            <a:normAutofit fontScale="9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、简谐运动常和力学知识综合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如简谐运动与弹簧模型综合，可以考查牛顿第二定律的应用，速度的动态分析以及临界问题。简谐运动与单摆综合可以考察单摆周期公式的应用，圆周运动的规律以及机械能守恒定律的应用。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、解简谐运动与力学综合问题的思路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从题型上看，简谐运动与力学综合有以下几方面。</a:t>
            </a:r>
            <a:endParaRPr lang="en-US" altLang="zh-CN" sz="2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）解决运动中位移、速度、回复力的大小，关于平衡位置对称的应用</a:t>
            </a:r>
            <a:r>
              <a:rPr lang="zh-CN" altLang="en-US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half" idx="2"/>
          </p:nvPr>
        </p:nvSpPr>
        <p:spPr>
          <a:xfrm>
            <a:off x="-28575" y="481330"/>
            <a:ext cx="12180570" cy="3811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a.</a:t>
            </a:r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判断物体的运动是否为简谐运动</a:t>
            </a:r>
            <a:endParaRPr lang="en-US" altLang="zh-CN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物体在弹簧弹力（变力）和其他力均为恒力的情况下的运动一般是简谐运动。可以证明物体仅在弹簧弹力与重力作用下，在竖直方向上的运动是简谐运动，光滑斜面上的物体仅在弹簧弹力、重力、斜面支持力的作用下的运动也是简谐运动。</a:t>
            </a:r>
            <a:endParaRPr lang="en-US" altLang="zh-CN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b.</a:t>
            </a:r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要注意简谐运动中的速度、合外力（回复力）关于平衡位置对称这一特点。同学们一般能记住位移对称性，但对回复力（合外力）的对称性却很生疏。</a:t>
            </a:r>
            <a:endParaRPr lang="en-US" altLang="zh-CN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c.</a:t>
            </a:r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此类问题也可应用机械能守恒定律或能量守恒定律求解，应注意弹簧伸长或压缩的形变量相等时具有相同的弹性势能。</a:t>
            </a:r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half" idx="2"/>
          </p:nvPr>
        </p:nvSpPr>
        <p:spPr>
          <a:xfrm>
            <a:off x="-6985" y="436880"/>
            <a:ext cx="12180570" cy="3811905"/>
          </a:xfrm>
        </p:spPr>
        <p:txBody>
          <a:bodyPr>
            <a:normAutofit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b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b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b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）单摆的周期公式的应用与自由落体运动、斜面上的物体的运动等基本动力学模型的综合，</a:t>
            </a:r>
            <a:r>
              <a:rPr lang="zh-CN" altLang="en-US" b="1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一般考察下落快慢、何时相碰或碰撞点的判断等问题</a:t>
            </a:r>
            <a:r>
              <a:rPr lang="zh-CN" altLang="en-US" b="1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此类问题应抓住单摆周期公式的应用，并注意</a:t>
            </a:r>
            <a:r>
              <a:rPr lang="zh-CN" altLang="en-US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多解问题。</a:t>
            </a:r>
            <a:endParaRPr lang="en-US" altLang="zh-CN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</a:t>
            </a:r>
            <a:r>
              <a:rPr lang="zh-CN" altLang="en-US" b="1">
                <a:solidFill>
                  <a:srgbClr val="0070C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动力学中临界问题的求解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，例如恰好分离（恰未分离）、压力最大（压力最小）的问题，此类问题要抓住动力学中的</a:t>
            </a:r>
            <a:r>
              <a:rPr lang="zh-CN" altLang="en-US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临界条件</a:t>
            </a:r>
            <a:r>
              <a:rPr lang="zh-CN" altLang="en-US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zh-CN" altLang="en-US" sz="2800" b="1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zh-CN" sz="2800" b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335" y="487680"/>
            <a:ext cx="12129770" cy="3969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例题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5 </a:t>
            </a:r>
            <a:r>
              <a:rPr kumimoji="0" lang="zh-CN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如图所示，一只质量为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2m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的箱子放在水平地面上，箱内两个物体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质量均为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m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之间用轻弹簧相连接，再分别用竖直细线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系在箱内．现将细线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剪断，若剪断瞬间物体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的加速度为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g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，方向竖直向上．试定性分析剪断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线后物体</a:t>
            </a:r>
            <a:r>
              <a:rPr kumimoji="0" lang="en-US" altLang="zh-CN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新宋体" panose="02010609030101010101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新宋体" panose="02010609030101010101" charset="-122"/>
                <a:ea typeface="新宋体" panose="02010609030101010101" charset="-122"/>
                <a:cs typeface="Times New Roman" panose="02020603050405020304" pitchFamily="18" charset="0"/>
              </a:rPr>
              <a:t>向上运动的过程中，箱子对地面压力的变化情况，并计算压力大小的变化范围．</a:t>
            </a:r>
            <a:endParaRPr kumimoji="0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1" name="图片24" descr="菁优网：http://www.jyeoo.com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84995" y="3257550"/>
            <a:ext cx="2286000" cy="227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3038" y="1797050"/>
            <a:ext cx="30988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397934" y="4960916"/>
            <a:ext cx="46672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kern="100">
                <a:solidFill>
                  <a:srgbClr val="C00000"/>
                </a:solidFill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</a:rPr>
              <a:t>压力大小的变化范围是</a:t>
            </a:r>
            <a:r>
              <a:rPr lang="en-US" altLang="zh-CN" sz="2400" b="1" kern="100">
                <a:solidFill>
                  <a:srgbClr val="C00000"/>
                </a:solidFill>
                <a:latin typeface="Times New Roman" panose="02020603050405020304" pitchFamily="18" charset="0"/>
                <a:ea typeface="新宋体" panose="02010609030101010101" charset="-122"/>
              </a:rPr>
              <a:t>5mg</a:t>
            </a:r>
            <a:r>
              <a:rPr lang="zh-CN" altLang="zh-CN" sz="2400" b="1" kern="100">
                <a:solidFill>
                  <a:srgbClr val="C00000"/>
                </a:solidFill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</a:rPr>
              <a:t>到</a:t>
            </a:r>
            <a:r>
              <a:rPr lang="en-US" altLang="zh-CN" sz="2400" b="1" kern="100">
                <a:solidFill>
                  <a:srgbClr val="C00000"/>
                </a:solidFill>
                <a:latin typeface="Times New Roman" panose="02020603050405020304" pitchFamily="18" charset="0"/>
                <a:ea typeface="新宋体" panose="02010609030101010101" charset="-122"/>
              </a:rPr>
              <a:t>3mg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20160" y="2985135"/>
            <a:ext cx="7018020" cy="887095"/>
          </a:xfrm>
        </p:spPr>
        <p:txBody>
          <a:bodyPr/>
          <a:p>
            <a:r>
              <a:rPr lang="zh-CN" altLang="zh-CN" b="1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机械振动复习课</a:t>
            </a:r>
            <a:endParaRPr lang="zh-CN" altLang="en-US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99745" y="794385"/>
            <a:ext cx="1133411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课标要求：</a:t>
            </a:r>
            <a:endParaRPr lang="zh-CN" altLang="en-US"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1．通过实验，认识简谐运动的特征。能用公式和图像描述简谐运动。  </a:t>
            </a:r>
            <a:endParaRPr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2．通过实验，探究单摆的周期与摆长的定量关系。知道单摆周期与摆长、重力加速度的关系。会用单摆测量重力加速度的大小。 </a:t>
            </a:r>
            <a:endParaRPr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4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3．通过实验，认识受迫振动的特点。了解产生共振的条件及其应用。</a:t>
            </a:r>
            <a:endParaRPr sz="24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9745" y="3082290"/>
            <a:ext cx="1103630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学习目标：</a:t>
            </a:r>
            <a:endParaRPr lang="zh-CN" altLang="en-US"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1．复习并记忆本章基本概念如：简谐运动、回复力、位移、振幅、周期、频率、弹簧振子、单摆、阻尼振动、受迫振动等。</a:t>
            </a:r>
            <a:endParaRPr lang="zh-CN" altLang="en-US"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2．通过构建知识额网络，掌握描述简谐运动的物理量及各物理量的关系</a:t>
            </a:r>
            <a:endParaRPr lang="zh-CN" altLang="en-US"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3、掌握简谐运动的基本特征及应用、图象的分析和应用、熟记单摆的周期关系式，并能用单摆测量重力加速度的大小，掌握其操作过程，处理数据和分析误差。 </a:t>
            </a:r>
            <a:endParaRPr lang="zh-CN" altLang="en-US"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85750" y="553086"/>
            <a:ext cx="3352800" cy="583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p>
            <a:r>
              <a:rPr kumimoji="1" lang="zh-CN" altLang="en-US" sz="3200" b="1">
                <a:solidFill>
                  <a:srgbClr val="E40B06"/>
                </a:solidFill>
                <a:latin typeface="黑体" panose="02010609060101010101" charset="-122"/>
                <a:ea typeface="黑体" panose="02010609060101010101" charset="-122"/>
              </a:rPr>
              <a:t>概念重现</a:t>
            </a:r>
            <a:endParaRPr kumimoji="1" lang="zh-CN" altLang="en-US" sz="3200" b="1">
              <a:solidFill>
                <a:srgbClr val="E40B06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85750" y="1396365"/>
            <a:ext cx="11548745" cy="1538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en-US" sz="32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复习教材和笔记</a:t>
            </a:r>
            <a:endParaRPr lang="zh-CN" altLang="en-US" sz="32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algn="l"/>
            <a:r>
              <a:rPr lang="zh-CN" altLang="en-US" sz="32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简谐运动、回复力、位移、振幅、周期、频率、相位、弹簧振子、单摆、阻尼振动、受迫振动</a:t>
            </a:r>
            <a:endParaRPr lang="zh-CN" altLang="en-US" sz="32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bldLvl="0" animBg="1"/>
      <p:bldP spid="5124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56210" y="744221"/>
            <a:ext cx="3352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p>
            <a:r>
              <a:rPr kumimoji="1" lang="zh-CN" altLang="en-US" sz="2400" b="1">
                <a:solidFill>
                  <a:srgbClr val="E40B06"/>
                </a:solidFill>
                <a:latin typeface="黑体" panose="02010609060101010101" charset="-122"/>
                <a:ea typeface="黑体" panose="02010609060101010101" charset="-122"/>
              </a:rPr>
              <a:t>易错问题讨论</a:t>
            </a:r>
            <a:endParaRPr kumimoji="1" lang="zh-CN" altLang="en-US" sz="2400" b="1">
              <a:solidFill>
                <a:srgbClr val="E40B06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158875" y="2480310"/>
            <a:ext cx="914146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zh-CN" sz="5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根据学生答题情况展示</a:t>
            </a:r>
            <a:endParaRPr lang="zh-CN" altLang="zh-CN" sz="54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bldLvl="0" animBg="1"/>
      <p:bldP spid="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255" y="6544159"/>
            <a:ext cx="225491" cy="249869"/>
          </a:xfrm>
          <a:prstGeom prst="rect">
            <a:avLst/>
          </a:prstGeom>
        </p:spPr>
      </p:pic>
      <p:pic>
        <p:nvPicPr>
          <p:cNvPr id="16" name="Picture 7" descr="C:\Users\Administrator\Desktop\新建文件夹\对对答案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8088" y="6458342"/>
            <a:ext cx="1222149" cy="39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192596" y="2016551"/>
            <a:ext cx="615846" cy="2491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机械振动</a:t>
            </a:r>
            <a:endParaRPr lang="zh-CN" altLang="zh-CN" sz="260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056532" y="2016551"/>
            <a:ext cx="575957" cy="2491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简谐运动</a:t>
            </a:r>
            <a:endParaRPr lang="zh-CN" altLang="en-US" sz="2600" dirty="0"/>
          </a:p>
        </p:txBody>
      </p:sp>
      <p:sp>
        <p:nvSpPr>
          <p:cNvPr id="10" name="矩形 9"/>
          <p:cNvSpPr/>
          <p:nvPr/>
        </p:nvSpPr>
        <p:spPr>
          <a:xfrm>
            <a:off x="2064457" y="1280930"/>
            <a:ext cx="8432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特征</a:t>
            </a:r>
            <a:endParaRPr lang="zh-CN" altLang="en-US" sz="2600" dirty="0"/>
          </a:p>
        </p:txBody>
      </p:sp>
      <p:sp>
        <p:nvSpPr>
          <p:cNvPr id="15" name="矩形 14"/>
          <p:cNvSpPr/>
          <p:nvPr/>
        </p:nvSpPr>
        <p:spPr>
          <a:xfrm>
            <a:off x="3171725" y="560983"/>
            <a:ext cx="319151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受力特点：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</a:rPr>
              <a:t>F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_____</a:t>
            </a:r>
            <a:endParaRPr lang="zh-CN" altLang="en-US" sz="2600" dirty="0"/>
          </a:p>
        </p:txBody>
      </p:sp>
      <p:sp>
        <p:nvSpPr>
          <p:cNvPr id="19" name="矩形 18"/>
          <p:cNvSpPr/>
          <p:nvPr/>
        </p:nvSpPr>
        <p:spPr>
          <a:xfrm>
            <a:off x="3171825" y="1274445"/>
            <a:ext cx="8525510" cy="691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运动特点：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a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u="sng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               </a:t>
            </a:r>
            <a:r>
              <a:rPr lang="en-US" altLang="zh-CN" sz="2600" kern="100" dirty="0" smtClean="0">
                <a:latin typeface="Symbol" panose="05050102010706020507"/>
                <a:ea typeface="微软雅黑" panose="020B0503020204020204" charset="-122"/>
                <a:cs typeface="Times New Roman" panose="02020603050405020304"/>
              </a:rPr>
              <a:t>(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变加速运动</a:t>
            </a:r>
            <a:r>
              <a:rPr lang="en-US" altLang="zh-CN" sz="2600" kern="100" dirty="0">
                <a:latin typeface="Symbol" panose="05050102010706020507"/>
                <a:ea typeface="微软雅黑" panose="020B0503020204020204" charset="-122"/>
                <a:cs typeface="Times New Roman" panose="02020603050405020304"/>
              </a:rPr>
              <a:t>)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，周期性和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对称性</a:t>
            </a:r>
            <a:endParaRPr lang="en-US" altLang="zh-CN" sz="2600" kern="100" dirty="0" smtClean="0"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3171725" y="1944849"/>
            <a:ext cx="8899991" cy="691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振动位移随时间的变化规律：正弦函数规律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x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i="1" kern="100" dirty="0" smtClean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___________</a:t>
            </a:r>
            <a:endParaRPr lang="zh-CN" altLang="zh-CN" sz="260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2064457" y="4035706"/>
            <a:ext cx="843280" cy="6915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描述</a:t>
            </a:r>
            <a:endParaRPr lang="zh-CN" altLang="zh-CN" sz="260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171725" y="4005116"/>
            <a:ext cx="1173480" cy="6915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物理量</a:t>
            </a:r>
            <a:endParaRPr lang="zh-CN" altLang="zh-CN" sz="260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4512276" y="2784396"/>
            <a:ext cx="7370954" cy="309181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位移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x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：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以</a:t>
            </a:r>
            <a:r>
              <a:rPr lang="en-US" altLang="zh-CN" sz="2600" u="sng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                  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为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参考点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振幅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A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：离开平衡位置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</a:t>
            </a:r>
            <a:r>
              <a:rPr lang="en-US" altLang="zh-CN" sz="2600" u="sng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         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距离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周期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T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：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完成</a:t>
            </a:r>
            <a:r>
              <a:rPr lang="en-US" altLang="zh-CN" sz="2600" u="sng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                     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需要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的时间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频率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f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：</a:t>
            </a:r>
            <a:r>
              <a:rPr lang="en-US" altLang="zh-CN" sz="2600" u="sng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                 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内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完成全振动的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次数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相位：描述周期性运动在各时刻所处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状态</a:t>
            </a:r>
            <a:endParaRPr lang="en-US" altLang="zh-CN" sz="2600" kern="100" dirty="0" smtClean="0"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30" name="左大括号 29"/>
          <p:cNvSpPr/>
          <p:nvPr/>
        </p:nvSpPr>
        <p:spPr>
          <a:xfrm>
            <a:off x="2956375" y="693362"/>
            <a:ext cx="174791" cy="1727872"/>
          </a:xfrm>
          <a:prstGeom prst="leftBrace">
            <a:avLst>
              <a:gd name="adj1" fmla="val 38104"/>
              <a:gd name="adj2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左大括号 30"/>
          <p:cNvSpPr/>
          <p:nvPr/>
        </p:nvSpPr>
        <p:spPr>
          <a:xfrm>
            <a:off x="2968954" y="3034621"/>
            <a:ext cx="174791" cy="2782755"/>
          </a:xfrm>
          <a:prstGeom prst="leftBrace">
            <a:avLst>
              <a:gd name="adj1" fmla="val 49267"/>
              <a:gd name="adj2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左大括号 31"/>
          <p:cNvSpPr/>
          <p:nvPr/>
        </p:nvSpPr>
        <p:spPr>
          <a:xfrm>
            <a:off x="4328113" y="3034621"/>
            <a:ext cx="192269" cy="2782755"/>
          </a:xfrm>
          <a:prstGeom prst="leftBrace">
            <a:avLst>
              <a:gd name="adj1" fmla="val 56710"/>
              <a:gd name="adj2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左大括号 32"/>
          <p:cNvSpPr/>
          <p:nvPr/>
        </p:nvSpPr>
        <p:spPr>
          <a:xfrm>
            <a:off x="1703975" y="693362"/>
            <a:ext cx="166347" cy="5122179"/>
          </a:xfrm>
          <a:prstGeom prst="leftBrace">
            <a:avLst>
              <a:gd name="adj1" fmla="val 39479"/>
              <a:gd name="adj2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左大括号 33"/>
          <p:cNvSpPr/>
          <p:nvPr/>
        </p:nvSpPr>
        <p:spPr>
          <a:xfrm>
            <a:off x="768553" y="693362"/>
            <a:ext cx="201517" cy="5122179"/>
          </a:xfrm>
          <a:prstGeom prst="leftBrace">
            <a:avLst>
              <a:gd name="adj1" fmla="val 30064"/>
              <a:gd name="adj2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5414305" y="517558"/>
            <a:ext cx="80645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－</a:t>
            </a:r>
            <a:r>
              <a:rPr lang="en-US" altLang="zh-CN" sz="2600" i="1" kern="100" dirty="0" err="1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</a:rPr>
              <a:t>kx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10008874" y="2044856"/>
            <a:ext cx="1909445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i="1" kern="100" dirty="0" err="1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A</a:t>
            </a:r>
            <a:r>
              <a:rPr lang="en-US" altLang="zh-CN" sz="2600" kern="100" dirty="0" err="1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sin</a:t>
            </a:r>
            <a:r>
              <a:rPr lang="en-US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 </a:t>
            </a:r>
            <a:r>
              <a:rPr lang="en-US" altLang="zh-CN" sz="2600" kern="100" dirty="0">
                <a:solidFill>
                  <a:srgbClr val="C00000"/>
                </a:solidFill>
                <a:latin typeface="Symbol" panose="05050102010706020507"/>
                <a:ea typeface="微软雅黑" panose="020B0503020204020204" charset="-122"/>
                <a:cs typeface="Times New Roman" panose="02020603050405020304"/>
              </a:rPr>
              <a:t>(</a:t>
            </a:r>
            <a:r>
              <a:rPr lang="en-US" altLang="zh-CN" sz="2600" i="1" kern="100" dirty="0" err="1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ωt</a:t>
            </a:r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＋</a:t>
            </a:r>
            <a:r>
              <a:rPr lang="en-US" altLang="zh-CN" sz="2600" i="1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φ</a:t>
            </a:r>
            <a:r>
              <a:rPr lang="en-US" altLang="zh-CN" sz="2600" kern="100" dirty="0">
                <a:solidFill>
                  <a:srgbClr val="C00000"/>
                </a:solidFill>
                <a:latin typeface="Symbol" panose="05050102010706020507"/>
                <a:ea typeface="微软雅黑" panose="020B0503020204020204" charset="-122"/>
                <a:cs typeface="Times New Roman" panose="02020603050405020304"/>
              </a:rPr>
              <a:t>)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6095365" y="2853202"/>
            <a:ext cx="15036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平衡位置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8102486" y="3432691"/>
            <a:ext cx="8432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最大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6427562" y="4043209"/>
            <a:ext cx="18338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一次全振动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5707666" y="4621051"/>
            <a:ext cx="15036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单位时间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47" name="右大括号 46"/>
          <p:cNvSpPr/>
          <p:nvPr/>
        </p:nvSpPr>
        <p:spPr>
          <a:xfrm>
            <a:off x="10248019" y="4270338"/>
            <a:ext cx="191651" cy="824018"/>
          </a:xfrm>
          <a:prstGeom prst="rightBrac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48" name="对象 47"/>
          <p:cNvGraphicFramePr>
            <a:graphicFrameLocks noChangeAspect="1"/>
          </p:cNvGraphicFramePr>
          <p:nvPr/>
        </p:nvGraphicFramePr>
        <p:xfrm>
          <a:off x="10894257" y="4055471"/>
          <a:ext cx="803275" cy="804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文档" r:id="rId3" imgW="809625" imgH="809625" progId="Word.Document.12">
                  <p:embed/>
                </p:oleObj>
              </mc:Choice>
              <mc:Fallback>
                <p:oleObj name="文档" r:id="rId3" imgW="809625" imgH="809625" progId="Word.Document.12">
                  <p:embed/>
                  <p:pic>
                    <p:nvPicPr>
                      <p:cNvPr id="0" name="图片 10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4257" y="4055471"/>
                        <a:ext cx="803275" cy="8045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矩形 48"/>
          <p:cNvSpPr/>
          <p:nvPr/>
        </p:nvSpPr>
        <p:spPr>
          <a:xfrm>
            <a:off x="10486172" y="4377055"/>
            <a:ext cx="1066165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dirty="0">
                <a:latin typeface="Times New Roman" panose="02020603050405020304"/>
                <a:ea typeface="华文细黑" panose="02010600040101010101" charset="-122"/>
              </a:rPr>
              <a:t>T</a:t>
            </a:r>
            <a:r>
              <a:rPr lang="en-US" altLang="zh-CN" sz="2600" dirty="0" smtClean="0">
                <a:latin typeface="Times New Roman" panose="02020603050405020304"/>
                <a:ea typeface="华文细黑" panose="02010600040101010101" charset="-122"/>
              </a:rPr>
              <a:t>=___</a:t>
            </a:r>
            <a:endParaRPr lang="zh-CN" altLang="en-US" sz="2600" dirty="0"/>
          </a:p>
        </p:txBody>
      </p:sp>
      <p:sp>
        <p:nvSpPr>
          <p:cNvPr id="6" name="文本框 5"/>
          <p:cNvSpPr txBox="1"/>
          <p:nvPr/>
        </p:nvSpPr>
        <p:spPr>
          <a:xfrm>
            <a:off x="5226050" y="1423035"/>
            <a:ext cx="17399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不断变化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36" grpId="0"/>
      <p:bldP spid="36" grpId="1"/>
      <p:bldP spid="38" grpId="0"/>
      <p:bldP spid="38" grpId="1"/>
      <p:bldP spid="40" grpId="0"/>
      <p:bldP spid="40" grpId="1"/>
      <p:bldP spid="42" grpId="0"/>
      <p:bldP spid="42" grpId="1"/>
      <p:bldP spid="44" grpId="0"/>
      <p:bldP spid="44" grpId="1"/>
      <p:bldP spid="46" grpId="0"/>
      <p:bldP spid="46" grpId="1"/>
      <p:bldP spid="6" grpId="3"/>
      <p:bldP spid="6" grpId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255" y="6544159"/>
            <a:ext cx="225491" cy="249869"/>
          </a:xfrm>
          <a:prstGeom prst="rect">
            <a:avLst/>
          </a:prstGeom>
        </p:spPr>
      </p:pic>
      <p:pic>
        <p:nvPicPr>
          <p:cNvPr id="16" name="Picture 7" descr="C:\Users\Administrator\Desktop\新建文件夹\对对答案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8088" y="6458342"/>
            <a:ext cx="1222149" cy="39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矩形 27"/>
          <p:cNvSpPr/>
          <p:nvPr/>
        </p:nvSpPr>
        <p:spPr>
          <a:xfrm>
            <a:off x="192596" y="2088545"/>
            <a:ext cx="569335" cy="2491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机械振动</a:t>
            </a:r>
            <a:endParaRPr lang="zh-CN" altLang="zh-CN" sz="2600" kern="100" dirty="0">
              <a:effectLst/>
              <a:latin typeface="宋体" panose="02010600030101010101" pitchFamily="2" charset="-122"/>
              <a:ea typeface="微软雅黑" panose="020B0503020204020204" charset="-122"/>
              <a:cs typeface="Courier New" panose="02070309020205020404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128526" y="552917"/>
            <a:ext cx="905441" cy="1291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sz="2600" kern="100" dirty="0" smtClean="0">
                <a:solidFill>
                  <a:prstClr val="black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简谐运动</a:t>
            </a:r>
            <a:endParaRPr lang="en-US" altLang="zh-CN" sz="2600" kern="100" dirty="0" smtClean="0">
              <a:solidFill>
                <a:prstClr val="black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37" name="左大括号 36"/>
          <p:cNvSpPr/>
          <p:nvPr/>
        </p:nvSpPr>
        <p:spPr>
          <a:xfrm>
            <a:off x="770453" y="167038"/>
            <a:ext cx="214084" cy="6420677"/>
          </a:xfrm>
          <a:prstGeom prst="leftBrace">
            <a:avLst>
              <a:gd name="adj1" fmla="val 30446"/>
              <a:gd name="adj2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600"/>
          </a:p>
        </p:txBody>
      </p:sp>
      <p:sp>
        <p:nvSpPr>
          <p:cNvPr id="39" name="左大括号 38"/>
          <p:cNvSpPr/>
          <p:nvPr/>
        </p:nvSpPr>
        <p:spPr>
          <a:xfrm>
            <a:off x="2049338" y="167037"/>
            <a:ext cx="159109" cy="2110208"/>
          </a:xfrm>
          <a:prstGeom prst="leftBrace">
            <a:avLst>
              <a:gd name="adj1" fmla="val 36517"/>
              <a:gd name="adj2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600"/>
          </a:p>
        </p:txBody>
      </p:sp>
      <p:sp>
        <p:nvSpPr>
          <p:cNvPr id="41" name="矩形 40"/>
          <p:cNvSpPr/>
          <p:nvPr/>
        </p:nvSpPr>
        <p:spPr>
          <a:xfrm>
            <a:off x="3172947" y="333388"/>
            <a:ext cx="1247292" cy="1291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振动</a:t>
            </a:r>
            <a:endParaRPr lang="en-US" altLang="zh-CN" sz="2600" kern="100" dirty="0" smtClean="0"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图象</a:t>
            </a:r>
            <a:endParaRPr lang="zh-CN" altLang="zh-CN" sz="2600" kern="100" dirty="0"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4270327" y="-26585"/>
            <a:ext cx="7873384" cy="189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正弦曲线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物理意义：描述振动物体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</a:t>
            </a:r>
            <a:r>
              <a:rPr lang="en-US" altLang="zh-CN" sz="2600" u="sng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         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随</a:t>
            </a:r>
            <a:r>
              <a:rPr lang="en-US" altLang="zh-CN" sz="2600" u="sng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        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的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变化规律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图象信息：振幅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A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、周期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T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、各时刻位移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x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45" name="左大括号 44"/>
          <p:cNvSpPr/>
          <p:nvPr/>
        </p:nvSpPr>
        <p:spPr>
          <a:xfrm>
            <a:off x="4042830" y="167037"/>
            <a:ext cx="195192" cy="1585429"/>
          </a:xfrm>
          <a:prstGeom prst="leftBrace">
            <a:avLst>
              <a:gd name="adj1" fmla="val 30787"/>
              <a:gd name="adj2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600"/>
          </a:p>
        </p:txBody>
      </p:sp>
      <p:sp>
        <p:nvSpPr>
          <p:cNvPr id="51" name="矩形 50"/>
          <p:cNvSpPr/>
          <p:nvPr/>
        </p:nvSpPr>
        <p:spPr>
          <a:xfrm>
            <a:off x="2208446" y="1845276"/>
            <a:ext cx="4475480" cy="6915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振动的能量：动能与势能之和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1128526" y="2448226"/>
            <a:ext cx="452720" cy="4292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两个理想化模型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2064457" y="2493228"/>
            <a:ext cx="9363336" cy="1291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水平弹簧振子：由弹簧和小球组成，忽略阻力，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由</a:t>
            </a:r>
            <a:r>
              <a:rPr lang="en-US" altLang="zh-CN" sz="2600" u="sng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         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提供回</a:t>
            </a:r>
            <a:endParaRPr lang="en-US" altLang="zh-CN" sz="2600" kern="100" dirty="0" smtClean="0"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en-US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</a:t>
            </a:r>
            <a:r>
              <a:rPr lang="en-US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  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复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力的理想化模型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2064457" y="4789054"/>
            <a:ext cx="843280" cy="6915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单摆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3288366" y="3648332"/>
            <a:ext cx="8108050" cy="309181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回复力来源：重力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沿</a:t>
            </a:r>
            <a:r>
              <a:rPr lang="en-US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___________________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做简谐运动的条件：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θ</a:t>
            </a:r>
            <a:r>
              <a:rPr lang="en-US" altLang="zh-CN" sz="2600" kern="100" dirty="0" smtClean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/>
              </a:rPr>
              <a:t>≤</a:t>
            </a:r>
            <a:r>
              <a:rPr lang="en-US" altLang="zh-CN" sz="2600" kern="100" dirty="0" smtClean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___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等时性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周期公式：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T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 smtClean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________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用单摆测定重力加速度的实验：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g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kern="100" dirty="0" smtClean="0"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_____</a:t>
            </a:r>
            <a:endParaRPr lang="zh-CN" altLang="zh-CN" sz="260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56" name="左大括号 55"/>
          <p:cNvSpPr/>
          <p:nvPr/>
        </p:nvSpPr>
        <p:spPr>
          <a:xfrm>
            <a:off x="1768047" y="2708116"/>
            <a:ext cx="213728" cy="3879599"/>
          </a:xfrm>
          <a:prstGeom prst="leftBrace">
            <a:avLst>
              <a:gd name="adj1" fmla="val 33826"/>
              <a:gd name="adj2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600"/>
          </a:p>
        </p:txBody>
      </p:sp>
      <p:sp>
        <p:nvSpPr>
          <p:cNvPr id="57" name="左大括号 56"/>
          <p:cNvSpPr/>
          <p:nvPr/>
        </p:nvSpPr>
        <p:spPr>
          <a:xfrm>
            <a:off x="2963614" y="3949654"/>
            <a:ext cx="180764" cy="2521210"/>
          </a:xfrm>
          <a:prstGeom prst="leftBrace">
            <a:avLst>
              <a:gd name="adj1" fmla="val 32164"/>
              <a:gd name="adj2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600"/>
          </a:p>
        </p:txBody>
      </p:sp>
      <p:sp>
        <p:nvSpPr>
          <p:cNvPr id="58" name="矩形 57"/>
          <p:cNvSpPr/>
          <p:nvPr/>
        </p:nvSpPr>
        <p:spPr>
          <a:xfrm>
            <a:off x="6365091" y="3727296"/>
            <a:ext cx="31546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圆弧切线方向的分力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8295198" y="631525"/>
            <a:ext cx="8432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位移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9422101" y="632978"/>
            <a:ext cx="8432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时间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61" name="矩形 60"/>
          <p:cNvSpPr/>
          <p:nvPr/>
        </p:nvSpPr>
        <p:spPr>
          <a:xfrm>
            <a:off x="9420492" y="2576834"/>
            <a:ext cx="8432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弹力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graphicFrame>
        <p:nvGraphicFramePr>
          <p:cNvPr id="62" name="对象 61"/>
          <p:cNvGraphicFramePr>
            <a:graphicFrameLocks noChangeAspect="1"/>
          </p:cNvGraphicFramePr>
          <p:nvPr/>
        </p:nvGraphicFramePr>
        <p:xfrm>
          <a:off x="5704919" y="5138511"/>
          <a:ext cx="147574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文档" r:id="rId3" imgW="1476375" imgH="1009650" progId="Word.Document.12">
                  <p:embed/>
                </p:oleObj>
              </mc:Choice>
              <mc:Fallback>
                <p:oleObj name="文档" r:id="rId3" imgW="1476375" imgH="1009650" progId="Word.Document.12">
                  <p:embed/>
                  <p:pic>
                    <p:nvPicPr>
                      <p:cNvPr id="0" name="图片 206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04919" y="5138511"/>
                        <a:ext cx="1475740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对象 62"/>
          <p:cNvGraphicFramePr>
            <a:graphicFrameLocks noChangeAspect="1"/>
          </p:cNvGraphicFramePr>
          <p:nvPr/>
        </p:nvGraphicFramePr>
        <p:xfrm>
          <a:off x="8673138" y="5837551"/>
          <a:ext cx="731520" cy="808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文档" r:id="rId5" imgW="733425" imgH="809625" progId="Word.Document.12">
                  <p:embed/>
                </p:oleObj>
              </mc:Choice>
              <mc:Fallback>
                <p:oleObj name="文档" r:id="rId5" imgW="733425" imgH="809625" progId="Word.Document.12">
                  <p:embed/>
                  <p:pic>
                    <p:nvPicPr>
                      <p:cNvPr id="0" name="图片 206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673138" y="5837551"/>
                        <a:ext cx="731520" cy="8083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矩形 63"/>
          <p:cNvSpPr/>
          <p:nvPr/>
        </p:nvSpPr>
        <p:spPr>
          <a:xfrm>
            <a:off x="2208446" y="608074"/>
            <a:ext cx="1247292" cy="691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 kern="100" dirty="0">
                <a:solidFill>
                  <a:prstClr val="black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描述</a:t>
            </a:r>
            <a:endParaRPr lang="zh-CN" altLang="zh-CN" sz="2600" kern="100" dirty="0">
              <a:solidFill>
                <a:prstClr val="black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65" name="左大括号 64"/>
          <p:cNvSpPr/>
          <p:nvPr/>
        </p:nvSpPr>
        <p:spPr>
          <a:xfrm>
            <a:off x="3000388" y="576918"/>
            <a:ext cx="184397" cy="894933"/>
          </a:xfrm>
          <a:prstGeom prst="leftBrace">
            <a:avLst>
              <a:gd name="adj1" fmla="val 22488"/>
              <a:gd name="adj2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600"/>
          </a:p>
        </p:txBody>
      </p:sp>
      <p:sp>
        <p:nvSpPr>
          <p:cNvPr id="4" name="矩形 3"/>
          <p:cNvSpPr/>
          <p:nvPr/>
        </p:nvSpPr>
        <p:spPr>
          <a:xfrm>
            <a:off x="6893287" y="4367177"/>
            <a:ext cx="48260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Courier New" panose="02070309020205020404"/>
              </a:rPr>
              <a:t>5°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480574" y="2061260"/>
            <a:ext cx="569335" cy="2491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机械振动</a:t>
            </a:r>
            <a:endParaRPr lang="zh-CN" altLang="zh-CN" sz="2600" kern="100" dirty="0"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29" name="左大括号 28"/>
          <p:cNvSpPr/>
          <p:nvPr/>
        </p:nvSpPr>
        <p:spPr>
          <a:xfrm>
            <a:off x="1058431" y="1776178"/>
            <a:ext cx="193741" cy="3206279"/>
          </a:xfrm>
          <a:prstGeom prst="leftBrace">
            <a:avLst>
              <a:gd name="adj1" fmla="val 22488"/>
              <a:gd name="adj2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600"/>
          </a:p>
        </p:txBody>
      </p:sp>
      <p:sp>
        <p:nvSpPr>
          <p:cNvPr id="30" name="矩形 29"/>
          <p:cNvSpPr/>
          <p:nvPr/>
        </p:nvSpPr>
        <p:spPr>
          <a:xfrm>
            <a:off x="1460617" y="2078100"/>
            <a:ext cx="882222" cy="2491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外力作用下的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振动</a:t>
            </a:r>
            <a:endParaRPr lang="zh-CN" altLang="zh-CN" sz="260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4503933" y="1413308"/>
            <a:ext cx="6119547" cy="1291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振幅</a:t>
            </a:r>
            <a:r>
              <a:rPr lang="en-US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_________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机械能逐渐转化为其他形式的能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731456" y="3733978"/>
            <a:ext cx="1503680" cy="6915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受迫振动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4503933" y="3086026"/>
            <a:ext cx="6700867" cy="189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_____________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作用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下的振动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受迫振动的频率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等于</a:t>
            </a:r>
            <a:r>
              <a:rPr lang="en-US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_____________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共振：</a:t>
            </a:r>
            <a:r>
              <a:rPr lang="en-US" altLang="zh-CN" sz="2600" i="1" kern="100" dirty="0">
                <a:latin typeface="Times New Roman" panose="02020603050405020304"/>
                <a:ea typeface="微软雅黑" panose="020B0503020204020204" charset="-122"/>
              </a:rPr>
              <a:t>f</a:t>
            </a:r>
            <a:r>
              <a:rPr lang="zh-CN" altLang="zh-CN" sz="2600" kern="100" baseline="-250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驱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＝</a:t>
            </a:r>
            <a:r>
              <a:rPr lang="en-US" altLang="zh-CN" sz="2600" i="1" u="sng" kern="100" dirty="0" smtClean="0">
                <a:latin typeface="Times New Roman" panose="02020603050405020304"/>
                <a:ea typeface="微软雅黑" panose="020B0503020204020204" charset="-122"/>
              </a:rPr>
              <a:t>      </a:t>
            </a:r>
            <a:r>
              <a:rPr lang="zh-CN" altLang="zh-CN" sz="2600" kern="100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时</a:t>
            </a: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，受迫振动的振幅最大</a:t>
            </a:r>
            <a:endParaRPr lang="zh-CN" altLang="zh-CN" sz="260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34" name="左大括号 33"/>
          <p:cNvSpPr/>
          <p:nvPr/>
        </p:nvSpPr>
        <p:spPr>
          <a:xfrm>
            <a:off x="2502476" y="1776178"/>
            <a:ext cx="180764" cy="3206280"/>
          </a:xfrm>
          <a:prstGeom prst="leftBrace">
            <a:avLst>
              <a:gd name="adj1" fmla="val 22488"/>
              <a:gd name="adj2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600"/>
          </a:p>
        </p:txBody>
      </p:sp>
      <p:sp>
        <p:nvSpPr>
          <p:cNvPr id="36" name="左大括号 35"/>
          <p:cNvSpPr/>
          <p:nvPr/>
        </p:nvSpPr>
        <p:spPr>
          <a:xfrm>
            <a:off x="4287253" y="3416984"/>
            <a:ext cx="198840" cy="1565474"/>
          </a:xfrm>
          <a:prstGeom prst="leftBrace">
            <a:avLst>
              <a:gd name="adj1" fmla="val 22488"/>
              <a:gd name="adj2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600"/>
          </a:p>
        </p:txBody>
      </p:sp>
      <p:sp>
        <p:nvSpPr>
          <p:cNvPr id="38" name="矩形 37"/>
          <p:cNvSpPr/>
          <p:nvPr/>
        </p:nvSpPr>
        <p:spPr>
          <a:xfrm>
            <a:off x="2731456" y="1805277"/>
            <a:ext cx="1503680" cy="6915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阻尼振动</a:t>
            </a:r>
            <a:endParaRPr lang="zh-CN" altLang="zh-CN" sz="105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40" name="左大括号 39"/>
          <p:cNvSpPr/>
          <p:nvPr/>
        </p:nvSpPr>
        <p:spPr>
          <a:xfrm>
            <a:off x="4290145" y="1629292"/>
            <a:ext cx="198840" cy="972036"/>
          </a:xfrm>
          <a:prstGeom prst="leftBrace">
            <a:avLst>
              <a:gd name="adj1" fmla="val 22488"/>
              <a:gd name="adj2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600"/>
          </a:p>
        </p:txBody>
      </p:sp>
      <p:sp>
        <p:nvSpPr>
          <p:cNvPr id="42" name="矩形 41"/>
          <p:cNvSpPr/>
          <p:nvPr/>
        </p:nvSpPr>
        <p:spPr>
          <a:xfrm>
            <a:off x="5264463" y="1360360"/>
            <a:ext cx="1503680" cy="6915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逐渐减小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4576926" y="3155423"/>
            <a:ext cx="21640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周期性驱动力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7570553" y="3789132"/>
            <a:ext cx="21640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驱动力的频率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6225299" y="4293095"/>
            <a:ext cx="48895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i="1" kern="1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</a:rPr>
              <a:t>f</a:t>
            </a:r>
            <a:r>
              <a:rPr lang="zh-CN" altLang="zh-CN" sz="2600" kern="100" baseline="-25000" dirty="0">
                <a:solidFill>
                  <a:srgbClr val="C0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固</a:t>
            </a:r>
            <a:endParaRPr lang="zh-CN" altLang="en-US" sz="2600" dirty="0">
              <a:solidFill>
                <a:srgbClr val="C00000"/>
              </a:solidFill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255" y="6544159"/>
            <a:ext cx="225491" cy="249869"/>
          </a:xfrm>
          <a:prstGeom prst="rect">
            <a:avLst/>
          </a:prstGeom>
        </p:spPr>
      </p:pic>
      <p:pic>
        <p:nvPicPr>
          <p:cNvPr id="20" name="Picture 7" descr="C:\Users\Administrator\Desktop\新建文件夹\对对答案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8088" y="6458342"/>
            <a:ext cx="1222149" cy="39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42" grpId="0"/>
      <p:bldP spid="42" grpId="1"/>
      <p:bldP spid="44" grpId="0"/>
      <p:bldP spid="44" grpId="1"/>
      <p:bldP spid="46" grpId="0"/>
      <p:bldP spid="46" grpId="1"/>
      <p:bldP spid="47" grpId="0"/>
      <p:bldP spid="4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24790" y="1151255"/>
            <a:ext cx="1177353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【例题1】(多选)弹簧振子做简谐运动，O为平衡位置，当它经过点O时开始计时，经过0.3 s，第一次到达点M，再经过0.2 s第二次到达点M，则弹簧振子的周期不可能为(　　)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A．0.53 s　	B．1.4 s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C．1.6 s　     	D．2 s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03650" y="2089785"/>
            <a:ext cx="5816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BD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404495" y="627380"/>
            <a:ext cx="57677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800" b="1">
                <a:latin typeface="黑体" panose="02010609060101010101" charset="-122"/>
                <a:ea typeface="黑体" panose="02010609060101010101" charset="-122"/>
              </a:rPr>
              <a:t>考点一：简谐运动对称性问题</a:t>
            </a:r>
            <a:endParaRPr lang="zh-CN" altLang="zh-CN" sz="2800" b="1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2523</Words>
  <Application>WPS 演示</Application>
  <PresentationFormat>宽屏</PresentationFormat>
  <Paragraphs>187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16</vt:i4>
      </vt:variant>
    </vt:vector>
  </HeadingPairs>
  <TitlesOfParts>
    <vt:vector size="35" baseType="lpstr">
      <vt:lpstr>Arial</vt:lpstr>
      <vt:lpstr>宋体</vt:lpstr>
      <vt:lpstr>Wingdings</vt:lpstr>
      <vt:lpstr>微软雅黑</vt:lpstr>
      <vt:lpstr>楷体_GB2312</vt:lpstr>
      <vt:lpstr>Times New Roman</vt:lpstr>
      <vt:lpstr>黑体</vt:lpstr>
      <vt:lpstr>Times New Roman</vt:lpstr>
      <vt:lpstr>Courier New</vt:lpstr>
      <vt:lpstr>Symbol</vt:lpstr>
      <vt:lpstr>华文细黑</vt:lpstr>
      <vt:lpstr>新宋体</vt:lpstr>
      <vt:lpstr>Calibri</vt:lpstr>
      <vt:lpstr>Arial Unicode MS</vt:lpstr>
      <vt:lpstr>Office 主题</vt:lpstr>
      <vt:lpstr>Word.Document.12</vt:lpstr>
      <vt:lpstr>Word.Document.12</vt:lpstr>
      <vt:lpstr>Word.Document.12</vt:lpstr>
      <vt:lpstr>Equation.KSEE3</vt:lpstr>
      <vt:lpstr>PowerPoint 演示文稿</vt:lpstr>
      <vt:lpstr>机械振动复习课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我心匪鉴</cp:lastModifiedBy>
  <cp:revision>13</cp:revision>
  <dcterms:created xsi:type="dcterms:W3CDTF">2020-01-14T10:19:00Z</dcterms:created>
  <dcterms:modified xsi:type="dcterms:W3CDTF">2020-12-25T09:36:23Z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