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sldIdLst>
    <p:sldId id="256" r:id="rId3"/>
    <p:sldId id="260" r:id="rId4"/>
    <p:sldId id="296" r:id="rId5"/>
    <p:sldId id="261" r:id="rId6"/>
    <p:sldId id="279" r:id="rId7"/>
    <p:sldId id="282" r:id="rId8"/>
    <p:sldId id="283" r:id="rId9"/>
    <p:sldId id="284" r:id="rId10"/>
    <p:sldId id="285" r:id="rId11"/>
    <p:sldId id="286" r:id="rId12"/>
    <p:sldId id="287" r:id="rId13"/>
    <p:sldId id="288" r:id="rId14"/>
    <p:sldId id="290" r:id="rId15"/>
    <p:sldId id="289" r:id="rId16"/>
    <p:sldId id="291" r:id="rId17"/>
    <p:sldId id="292" r:id="rId18"/>
    <p:sldId id="280" r:id="rId19"/>
    <p:sldId id="281" r:id="rId20"/>
    <p:sldId id="293" r:id="rId2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notesMaster" Target="notesMasters/notesMaster1.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pic>
        <p:nvPicPr>
          <p:cNvPr id="3" name="图片 2" descr="看"/>
          <p:cNvPicPr>
            <a:picLocks noChangeAspect="1"/>
          </p:cNvPicPr>
          <p:nvPr userDrawn="1"/>
        </p:nvPicPr>
        <p:blipFill>
          <a:blip r:embed="rId2"/>
          <a:srcRect l="31" t="4451"/>
          <a:stretch>
            <a:fillRect/>
          </a:stretch>
        </p:blipFill>
        <p:spPr>
          <a:xfrm>
            <a:off x="635" y="-635"/>
            <a:ext cx="12191365" cy="6858635"/>
          </a:xfrm>
          <a:prstGeom prst="rect">
            <a:avLst/>
          </a:prstGeom>
        </p:spPr>
      </p:pic>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9" name="图片 8" descr="就"/>
          <p:cNvPicPr>
            <a:picLocks noChangeAspect="1"/>
          </p:cNvPicPr>
          <p:nvPr userDrawn="1"/>
        </p:nvPicPr>
        <p:blipFill>
          <a:blip r:embed="rId3"/>
          <a:stretch>
            <a:fillRect/>
          </a:stretch>
        </p:blipFill>
        <p:spPr>
          <a:xfrm>
            <a:off x="3270250" y="1854835"/>
            <a:ext cx="5651500" cy="289433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7" name="图片 6" descr="三"/>
          <p:cNvPicPr>
            <a:picLocks noChangeAspect="1"/>
          </p:cNvPicPr>
          <p:nvPr userDrawn="1"/>
        </p:nvPicPr>
        <p:blipFill>
          <a:blip r:embed="rId2"/>
          <a:stretch>
            <a:fillRect/>
          </a:stretch>
        </p:blipFill>
        <p:spPr>
          <a:xfrm>
            <a:off x="0" y="2667000"/>
            <a:ext cx="12192000" cy="1524000"/>
          </a:xfrm>
          <a:prstGeom prst="rect">
            <a:avLst/>
          </a:prstGeom>
        </p:spPr>
      </p:pic>
      <p:pic>
        <p:nvPicPr>
          <p:cNvPr id="11" name="图片 10" descr="图片3"/>
          <p:cNvPicPr>
            <a:picLocks noChangeAspect="1"/>
          </p:cNvPicPr>
          <p:nvPr userDrawn="1"/>
        </p:nvPicPr>
        <p:blipFill>
          <a:blip r:embed="rId3"/>
          <a:stretch>
            <a:fillRect/>
          </a:stretch>
        </p:blipFill>
        <p:spPr>
          <a:xfrm>
            <a:off x="0" y="2667000"/>
            <a:ext cx="3391535" cy="1524000"/>
          </a:xfrm>
          <a:prstGeom prst="rect">
            <a:avLst/>
          </a:prstGeom>
        </p:spPr>
      </p:pic>
      <p:sp>
        <p:nvSpPr>
          <p:cNvPr id="2" name="标题 1"/>
          <p:cNvSpPr>
            <a:spLocks noGrp="1"/>
          </p:cNvSpPr>
          <p:nvPr>
            <p:ph type="title" hasCustomPrompt="1"/>
          </p:nvPr>
        </p:nvSpPr>
        <p:spPr>
          <a:xfrm>
            <a:off x="3581400" y="2985135"/>
            <a:ext cx="7018020" cy="887095"/>
          </a:xfrm>
        </p:spPr>
        <p:txBody>
          <a:bodyPr anchor="b"/>
          <a:lstStyle>
            <a:lvl1pPr>
              <a:defRPr sz="4000"/>
            </a:lvl1pPr>
          </a:lstStyle>
          <a:p>
            <a:r>
              <a:rPr lang="zh-CN" altLang="en-US" smtClean="0"/>
              <a:t>单击此处编辑标题</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
        <p:nvSpPr>
          <p:cNvPr id="6148" name="页脚占位符 7"/>
          <p:cNvSpPr>
            <a:spLocks noGrp="1"/>
          </p:cNvSpPr>
          <p:nvPr userDrawn="1"/>
        </p:nvSpPr>
        <p:spPr>
          <a:xfrm>
            <a:off x="4272915" y="6356350"/>
            <a:ext cx="4005263" cy="295275"/>
          </a:xfrm>
          <a:prstGeom prst="rect">
            <a:avLst/>
          </a:prstGeom>
          <a:noFill/>
          <a:ln w="9525">
            <a:noFill/>
          </a:ln>
        </p:spPr>
        <p:txBody>
          <a:bodyPr anchor="t"/>
          <a:p>
            <a:pPr lvl="0">
              <a:lnSpc>
                <a:spcPct val="150000"/>
              </a:lnSpc>
            </a:pPr>
            <a:r>
              <a:rPr lang="zh-CN" altLang="en-US" sz="1400">
                <a:latin typeface="Arial" panose="020B0604020202020204" pitchFamily="34" charset="0"/>
                <a:ea typeface="宋体" panose="02010600030101010101" pitchFamily="2" charset="-122"/>
                <a:sym typeface="微软雅黑" panose="020B0503020204020204" charset="-122"/>
              </a:rPr>
              <a:t>高中新教材优秀教案理科群：729389873</a:t>
            </a:r>
            <a:endParaRPr lang="zh-CN" altLang="en-US" sz="1400">
              <a:latin typeface="Arial" panose="020B0604020202020204" pitchFamily="34" charset="0"/>
              <a:ea typeface="宋体" panose="02010600030101010101" pitchFamily="2" charset="-122"/>
            </a:endParaRPr>
          </a:p>
          <a:p>
            <a:pPr lvl="0">
              <a:lnSpc>
                <a:spcPct val="150000"/>
              </a:lnSpc>
            </a:pPr>
            <a:endParaRPr lang="zh-CN" altLang="en-US" sz="1400">
              <a:latin typeface="Arial" panose="020B0604020202020204" pitchFamily="34" charset="0"/>
              <a:ea typeface="宋体" panose="02010600030101010101" pitchFamily="2" charset="-122"/>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4" name="文本占位符 3"/>
          <p:cNvSpPr>
            <a:spLocks noGrp="1"/>
          </p:cNvSpPr>
          <p:nvPr>
            <p:ph type="body" sz="half" idx="2"/>
          </p:nvPr>
        </p:nvSpPr>
        <p:spPr>
          <a:xfrm>
            <a:off x="838200" y="1523365"/>
            <a:ext cx="10304145" cy="3811905"/>
          </a:xfrm>
        </p:spPr>
        <p:txBody>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pic>
        <p:nvPicPr>
          <p:cNvPr id="8" name="图片 7" descr="图片4"/>
          <p:cNvPicPr>
            <a:picLocks noChangeAspect="1"/>
          </p:cNvPicPr>
          <p:nvPr userDrawn="1"/>
        </p:nvPicPr>
        <p:blipFill>
          <a:blip r:embed="rId2"/>
          <a:stretch>
            <a:fillRect/>
          </a:stretch>
        </p:blipFill>
        <p:spPr>
          <a:xfrm>
            <a:off x="0" y="0"/>
            <a:ext cx="12192000" cy="475615"/>
          </a:xfrm>
          <a:prstGeom prst="rect">
            <a:avLst/>
          </a:prstGeom>
        </p:spPr>
      </p:pic>
      <p:pic>
        <p:nvPicPr>
          <p:cNvPr id="9" name="图片 8" descr="4"/>
          <p:cNvPicPr>
            <a:picLocks noChangeAspect="1"/>
          </p:cNvPicPr>
          <p:nvPr userDrawn="1"/>
        </p:nvPicPr>
        <p:blipFill>
          <a:blip r:embed="rId3"/>
          <a:stretch>
            <a:fillRect/>
          </a:stretch>
        </p:blipFill>
        <p:spPr>
          <a:xfrm>
            <a:off x="0" y="6501765"/>
            <a:ext cx="12191365" cy="356235"/>
          </a:xfrm>
          <a:prstGeom prst="rect">
            <a:avLst/>
          </a:prstGeom>
        </p:spPr>
      </p:pic>
      <p:sp>
        <p:nvSpPr>
          <p:cNvPr id="6148" name="页脚占位符 7"/>
          <p:cNvSpPr>
            <a:spLocks noGrp="1"/>
          </p:cNvSpPr>
          <p:nvPr userDrawn="1"/>
        </p:nvSpPr>
        <p:spPr>
          <a:xfrm>
            <a:off x="3927475" y="6446520"/>
            <a:ext cx="4005263" cy="295275"/>
          </a:xfrm>
          <a:prstGeom prst="rect">
            <a:avLst/>
          </a:prstGeom>
          <a:noFill/>
          <a:ln w="9525">
            <a:noFill/>
          </a:ln>
        </p:spPr>
        <p:txBody>
          <a:bodyPr anchor="t"/>
          <a:p>
            <a:pPr lvl="0">
              <a:lnSpc>
                <a:spcPct val="150000"/>
              </a:lnSpc>
            </a:pPr>
            <a:r>
              <a:rPr lang="zh-CN" altLang="en-US" sz="1400">
                <a:solidFill>
                  <a:schemeClr val="bg1"/>
                </a:solidFill>
                <a:latin typeface="Arial" panose="020B0604020202020204" pitchFamily="34" charset="0"/>
                <a:ea typeface="宋体" panose="02010600030101010101" pitchFamily="2" charset="-122"/>
                <a:sym typeface="微软雅黑" panose="020B0503020204020204" charset="-122"/>
              </a:rPr>
              <a:t>高中新教材优秀教案理科群：729389873</a:t>
            </a:r>
            <a:endParaRPr lang="zh-CN" altLang="en-US" sz="1400">
              <a:solidFill>
                <a:schemeClr val="bg1"/>
              </a:solidFill>
              <a:latin typeface="Arial" panose="020B0604020202020204" pitchFamily="34" charset="0"/>
              <a:ea typeface="宋体" panose="02010600030101010101" pitchFamily="2" charset="-122"/>
            </a:endParaRPr>
          </a:p>
          <a:p>
            <a:pPr lvl="0">
              <a:lnSpc>
                <a:spcPct val="150000"/>
              </a:lnSpc>
            </a:pPr>
            <a:endParaRPr lang="zh-CN" altLang="en-US" sz="1400">
              <a:solidFill>
                <a:schemeClr val="bg1"/>
              </a:solidFill>
              <a:latin typeface="Arial" panose="020B0604020202020204" pitchFamily="34" charset="0"/>
              <a:ea typeface="宋体" panose="02010600030101010101" pitchFamily="2" charset="-122"/>
            </a:endParaRPr>
          </a:p>
        </p:txBody>
      </p:sp>
      <p:pic>
        <p:nvPicPr>
          <p:cNvPr id="2" name="图片 1" descr="好"/>
          <p:cNvPicPr>
            <a:picLocks noChangeAspect="1"/>
          </p:cNvPicPr>
          <p:nvPr userDrawn="1"/>
        </p:nvPicPr>
        <p:blipFill>
          <a:blip r:embed="rId4"/>
          <a:stretch>
            <a:fillRect/>
          </a:stretch>
        </p:blipFill>
        <p:spPr>
          <a:xfrm>
            <a:off x="248285" y="22225"/>
            <a:ext cx="1572260" cy="431165"/>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fld id="{5D344586-E242-40A3-BE90-E8E54466D5F2}" type="datetimeFigureOut">
              <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rPr>
            </a:fld>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Arial" panose="020B0604020202020204" pitchFamily="34" charset="0"/>
              <a:ea typeface="微软雅黑" panose="020B050302020402020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en-US" altLang="en-US" dirty="0">
                <a:latin typeface="Arial" panose="020B0604020202020204" pitchFamily="34" charset="0"/>
              </a:rPr>
            </a:fld>
            <a:endParaRPr lang="en-US" alt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1" Type="http://schemas.openxmlformats.org/officeDocument/2006/relationships/theme" Target="../theme/theme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image" Target="NULL" TargetMode="External"/><Relationship Id="rId1" Type="http://schemas.openxmlformats.org/officeDocument/2006/relationships/image" Target="../media/image1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6.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image" Target="../media/image18.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3.xml"/><Relationship Id="rId4" Type="http://schemas.openxmlformats.org/officeDocument/2006/relationships/image" Target="NULL" TargetMode="External"/><Relationship Id="rId3" Type="http://schemas.openxmlformats.org/officeDocument/2006/relationships/image" Target="../media/image9.png"/><Relationship Id="rId2" Type="http://schemas.openxmlformats.org/officeDocument/2006/relationships/image" Target="../media/image8.wmf"/><Relationship Id="rId1"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3.xml"/><Relationship Id="rId2" Type="http://schemas.openxmlformats.org/officeDocument/2006/relationships/image" Target="../media/image10.wmf"/><Relationship Id="rId1" Type="http://schemas.openxmlformats.org/officeDocument/2006/relationships/oleObject" Target="../embeddings/oleObject2.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9" Type="http://schemas.openxmlformats.org/officeDocument/2006/relationships/slideLayout" Target="../slideLayouts/slideLayout3.xml"/><Relationship Id="rId8" Type="http://schemas.openxmlformats.org/officeDocument/2006/relationships/image" Target="../media/image14.wmf"/><Relationship Id="rId7" Type="http://schemas.openxmlformats.org/officeDocument/2006/relationships/oleObject" Target="../embeddings/oleObject5.bin"/><Relationship Id="rId6" Type="http://schemas.openxmlformats.org/officeDocument/2006/relationships/image" Target="../media/image13.wmf"/><Relationship Id="rId5" Type="http://schemas.openxmlformats.org/officeDocument/2006/relationships/oleObject" Target="../embeddings/oleObject4.bin"/><Relationship Id="rId4" Type="http://schemas.openxmlformats.org/officeDocument/2006/relationships/image" Target="../media/image12.wmf"/><Relationship Id="rId3" Type="http://schemas.openxmlformats.org/officeDocument/2006/relationships/oleObject" Target="../embeddings/oleObject3.bin"/><Relationship Id="rId2" Type="http://schemas.openxmlformats.org/officeDocument/2006/relationships/image" Target="../media/image11.png"/><Relationship Id="rId10" Type="http://schemas.openxmlformats.org/officeDocument/2006/relationships/vmlDrawing" Target="../drawings/vmlDrawing3.vml"/><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1" name="矩形 6"/>
          <p:cNvSpPr/>
          <p:nvPr/>
        </p:nvSpPr>
        <p:spPr>
          <a:xfrm>
            <a:off x="3167063" y="5759450"/>
            <a:ext cx="5857875" cy="521970"/>
          </a:xfrm>
          <a:prstGeom prst="rect">
            <a:avLst/>
          </a:prstGeom>
          <a:noFill/>
          <a:ln w="9525">
            <a:noFill/>
          </a:ln>
        </p:spPr>
        <p:txBody>
          <a:bodyPr>
            <a:spAutoFit/>
          </a:bodyPr>
          <a:lstStyle>
            <a:defPPr/>
          </a:lstStyle>
          <a:p>
            <a:pPr marL="0" marR="0" lvl="0" indent="0" algn="l" defTabSz="914400" rtl="0" eaLnBrk="1" fontAlgn="auto" latinLnBrk="0" hangingPunct="1">
              <a:lnSpc>
                <a:spcPct val="100000"/>
              </a:lnSpc>
              <a:spcBef>
                <a:spcPct val="5000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rPr>
              <a:t>简谐运动是</a:t>
            </a:r>
            <a:r>
              <a:rPr kumimoji="0" lang="zh-CN" altLang="en-US" sz="2800" b="1" i="0" u="none" strike="noStrike" kern="1200" cap="none" spc="0" normalizeH="0" baseline="0" noProof="1">
                <a:ln>
                  <a:noFill/>
                </a:ln>
                <a:solidFill>
                  <a:srgbClr val="FF0000"/>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rPr>
              <a:t>变加速</a:t>
            </a:r>
            <a:r>
              <a:rPr kumimoji="0" lang="zh-CN" altLang="en-US" sz="28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rPr>
              <a:t>运动</a:t>
            </a:r>
            <a:endParaRPr kumimoji="0" lang="zh-CN" altLang="en-US" sz="28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endParaRPr>
          </a:p>
        </p:txBody>
      </p:sp>
      <p:grpSp>
        <p:nvGrpSpPr>
          <p:cNvPr id="12292" name="Group 274"/>
          <p:cNvGrpSpPr/>
          <p:nvPr/>
        </p:nvGrpSpPr>
        <p:grpSpPr>
          <a:xfrm>
            <a:off x="1255713" y="1773238"/>
            <a:ext cx="4032250" cy="896937"/>
            <a:chOff x="0" y="0"/>
            <a:chExt cx="2540" cy="565"/>
          </a:xfrm>
        </p:grpSpPr>
        <p:sp>
          <p:nvSpPr>
            <p:cNvPr id="12293" name="Text Box 116"/>
            <p:cNvSpPr txBox="1"/>
            <p:nvPr/>
          </p:nvSpPr>
          <p:spPr>
            <a:xfrm>
              <a:off x="1406" y="349"/>
              <a:ext cx="215"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O</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2294" name="Text Box 126"/>
            <p:cNvSpPr txBox="1"/>
            <p:nvPr/>
          </p:nvSpPr>
          <p:spPr>
            <a:xfrm>
              <a:off x="907" y="353"/>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A</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2295" name="Text Box 127"/>
            <p:cNvSpPr txBox="1"/>
            <p:nvPr/>
          </p:nvSpPr>
          <p:spPr>
            <a:xfrm>
              <a:off x="1905" y="353"/>
              <a:ext cx="200"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B</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2296" name="Text Box 129"/>
            <p:cNvSpPr txBox="1"/>
            <p:nvPr/>
          </p:nvSpPr>
          <p:spPr>
            <a:xfrm>
              <a:off x="1134" y="345"/>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C</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grpSp>
          <p:nvGrpSpPr>
            <p:cNvPr id="12320" name="Group 272"/>
            <p:cNvGrpSpPr/>
            <p:nvPr/>
          </p:nvGrpSpPr>
          <p:grpSpPr>
            <a:xfrm>
              <a:off x="0" y="0"/>
              <a:ext cx="2540" cy="410"/>
              <a:chOff x="0" y="0"/>
              <a:chExt cx="2540" cy="410"/>
            </a:xfrm>
          </p:grpSpPr>
          <p:sp>
            <p:nvSpPr>
              <p:cNvPr id="12322" name="Line 113"/>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12299" name="Rectangle 114"/>
              <p:cNvSpPr/>
              <p:nvPr/>
            </p:nvSpPr>
            <p:spPr>
              <a:xfrm rot="16200000">
                <a:off x="-182" y="182"/>
                <a:ext cx="409" cy="45"/>
              </a:xfrm>
              <a:prstGeom prst="rect">
                <a:avLst/>
              </a:prstGeom>
              <a:gradFill rotWithShape="1">
                <a:gsLst>
                  <a:gs pos="0">
                    <a:schemeClr val="bg2"/>
                  </a:gs>
                  <a:gs pos="50000">
                    <a:srgbClr val="FFFFFF"/>
                  </a:gs>
                  <a:gs pos="100000">
                    <a:schemeClr val="bg2"/>
                  </a:gs>
                </a:gsLst>
                <a:lin ang="5400000" scaled="1"/>
              </a:gradFill>
              <a:ln w="9525" cap="flat" cmpd="sng">
                <a:solidFill>
                  <a:schemeClr val="tx1"/>
                </a:solidFill>
                <a:prstDash val="solid"/>
                <a:miter/>
                <a:headEnd type="none" w="med" len="med"/>
                <a:tailEnd type="none" w="med" len="med"/>
              </a:ln>
            </p:spPr>
            <p:txBody>
              <a:bodyPr vert="eaVert"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00" name="Rectangle 115"/>
              <p:cNvSpPr/>
              <p:nvPr/>
            </p:nvSpPr>
            <p:spPr>
              <a:xfrm rot="16200000">
                <a:off x="2311" y="182"/>
                <a:ext cx="409" cy="45"/>
              </a:xfrm>
              <a:prstGeom prst="rect">
                <a:avLst/>
              </a:prstGeom>
              <a:gradFill rotWithShape="1">
                <a:gsLst>
                  <a:gs pos="0">
                    <a:schemeClr val="bg2"/>
                  </a:gs>
                  <a:gs pos="50000">
                    <a:srgbClr val="FFFFFF"/>
                  </a:gs>
                  <a:gs pos="100000">
                    <a:schemeClr val="bg2"/>
                  </a:gs>
                </a:gsLst>
                <a:lin ang="5400000" scaled="1"/>
              </a:gradFill>
              <a:ln w="9525" cap="flat" cmpd="sng">
                <a:solidFill>
                  <a:schemeClr val="tx1"/>
                </a:solidFill>
                <a:prstDash val="solid"/>
                <a:miter/>
                <a:headEnd type="none" w="med" len="med"/>
                <a:tailEnd type="none" w="med" len="med"/>
              </a:ln>
            </p:spPr>
            <p:txBody>
              <a:bodyPr vert="eaVert"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12325" name="Group 117"/>
              <p:cNvGrpSpPr/>
              <p:nvPr/>
            </p:nvGrpSpPr>
            <p:grpSpPr>
              <a:xfrm rot="-5400000">
                <a:off x="975" y="-835"/>
                <a:ext cx="176" cy="2041"/>
                <a:chOff x="0" y="0"/>
                <a:chExt cx="255" cy="1217"/>
              </a:xfrm>
            </p:grpSpPr>
            <p:sp>
              <p:nvSpPr>
                <p:cNvPr id="12302" name="Freeform 118"/>
                <p:cNvSpPr/>
                <p:nvPr/>
              </p:nvSpPr>
              <p:spPr>
                <a:xfrm rot="5400000">
                  <a:off x="-66" y="64"/>
                  <a:ext cx="383" cy="255"/>
                </a:xfrm>
                <a:custGeom>
                  <a:avLst/>
                  <a:gdLst>
                    <a:gd name="txL" fmla="*/ 0 w 2282"/>
                    <a:gd name="txT" fmla="*/ 0 h 930"/>
                    <a:gd name="txR" fmla="*/ 2282 w 2282"/>
                    <a:gd name="txB" fmla="*/ 930 h 930"/>
                  </a:gdLst>
                  <a:ahLst/>
                  <a:cxnLst>
                    <a:cxn ang="0">
                      <a:pos x="0" y="35"/>
                    </a:cxn>
                    <a:cxn ang="0">
                      <a:pos x="2" y="35"/>
                    </a:cxn>
                    <a:cxn ang="0">
                      <a:pos x="5" y="35"/>
                    </a:cxn>
                    <a:cxn ang="0">
                      <a:pos x="8" y="0"/>
                    </a:cxn>
                    <a:cxn ang="0">
                      <a:pos x="13" y="69"/>
                    </a:cxn>
                    <a:cxn ang="0">
                      <a:pos x="19" y="1"/>
                    </a:cxn>
                    <a:cxn ang="0">
                      <a:pos x="25" y="69"/>
                    </a:cxn>
                    <a:cxn ang="0">
                      <a:pos x="30" y="1"/>
                    </a:cxn>
                    <a:cxn ang="0">
                      <a:pos x="36" y="70"/>
                    </a:cxn>
                    <a:cxn ang="0">
                      <a:pos x="42" y="1"/>
                    </a:cxn>
                    <a:cxn ang="0">
                      <a:pos x="47" y="69"/>
                    </a:cxn>
                    <a:cxn ang="0">
                      <a:pos x="53" y="1"/>
                    </a:cxn>
                    <a:cxn ang="0">
                      <a:pos x="59" y="69"/>
                    </a:cxn>
                    <a:cxn ang="0">
                      <a:pos x="64" y="1"/>
                    </a:cxn>
                  </a:cxnLst>
                  <a:rect l="txL" t="txT" r="txR" b="tx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solidFill>
                  <a:prstDash val="solid"/>
                  <a:bevel/>
                  <a:headEnd type="none" w="med" len="med"/>
                  <a:tailEnd type="none" w="med" len="med"/>
                </a:ln>
              </p:spPr>
              <p:txBody>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03" name="Freeform 119"/>
                <p:cNvSpPr/>
                <p:nvPr/>
              </p:nvSpPr>
              <p:spPr>
                <a:xfrm>
                  <a:off x="-2" y="723"/>
                  <a:ext cx="255" cy="494"/>
                </a:xfrm>
                <a:custGeom>
                  <a:avLst/>
                  <a:gdLst>
                    <a:gd name="txL" fmla="*/ 0 w 255"/>
                    <a:gd name="txT" fmla="*/ 0 h 494"/>
                    <a:gd name="txR" fmla="*/ 255 w 255"/>
                    <a:gd name="txB" fmla="*/ 494 h 494"/>
                  </a:gdLst>
                  <a:ahLst/>
                  <a:cxnLst>
                    <a:cxn ang="0">
                      <a:pos x="255" y="0"/>
                    </a:cxn>
                    <a:cxn ang="0">
                      <a:pos x="2" y="35"/>
                    </a:cxn>
                    <a:cxn ang="0">
                      <a:pos x="251" y="68"/>
                    </a:cxn>
                    <a:cxn ang="0">
                      <a:pos x="2" y="102"/>
                    </a:cxn>
                    <a:cxn ang="0">
                      <a:pos x="251" y="135"/>
                    </a:cxn>
                    <a:cxn ang="0">
                      <a:pos x="0" y="169"/>
                    </a:cxn>
                    <a:cxn ang="0">
                      <a:pos x="251" y="203"/>
                    </a:cxn>
                    <a:cxn ang="0">
                      <a:pos x="5" y="236"/>
                    </a:cxn>
                    <a:cxn ang="0">
                      <a:pos x="251" y="270"/>
                    </a:cxn>
                    <a:cxn ang="0">
                      <a:pos x="2" y="304"/>
                    </a:cxn>
                    <a:cxn ang="0">
                      <a:pos x="251" y="337"/>
                    </a:cxn>
                    <a:cxn ang="0">
                      <a:pos x="127" y="354"/>
                    </a:cxn>
                    <a:cxn ang="0">
                      <a:pos x="126" y="494"/>
                    </a:cxn>
                  </a:cxnLst>
                  <a:rect l="txL" t="txT" r="txR" b="txB"/>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solidFill>
                  <a:prstDash val="solid"/>
                  <a:bevel/>
                  <a:headEnd type="none" w="med" len="med"/>
                  <a:tailEnd type="none" w="med" len="med"/>
                </a:ln>
              </p:spPr>
              <p:txBody>
                <a:bodyPr vert="eaVert"/>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04" name="Freeform 120"/>
                <p:cNvSpPr/>
                <p:nvPr/>
              </p:nvSpPr>
              <p:spPr>
                <a:xfrm>
                  <a:off x="-2" y="383"/>
                  <a:ext cx="255" cy="338"/>
                </a:xfrm>
                <a:custGeom>
                  <a:avLst/>
                  <a:gdLst>
                    <a:gd name="txL" fmla="*/ 0 w 255"/>
                    <a:gd name="txT" fmla="*/ 0 h 338"/>
                    <a:gd name="txR" fmla="*/ 255 w 255"/>
                    <a:gd name="txB" fmla="*/ 338 h 338"/>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rect l="txL" t="txT" r="txR" b="tx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solidFill>
                  <a:prstDash val="solid"/>
                  <a:bevel/>
                  <a:headEnd type="none" w="med" len="med"/>
                  <a:tailEnd type="none" w="med" len="med"/>
                </a:ln>
              </p:spPr>
              <p:txBody>
                <a:bodyPr vert="eaVert"/>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sp>
            <p:nvSpPr>
              <p:cNvPr id="12305" name="Oval 121"/>
              <p:cNvSpPr/>
              <p:nvPr/>
            </p:nvSpPr>
            <p:spPr>
              <a:xfrm>
                <a:off x="1905" y="91"/>
                <a:ext cx="181" cy="181"/>
              </a:xfrm>
              <a:prstGeom prst="ellipse">
                <a:avLst/>
              </a:prstGeom>
              <a:gradFill rotWithShape="1">
                <a:gsLst>
                  <a:gs pos="0">
                    <a:srgbClr val="FFFFFF"/>
                  </a:gs>
                  <a:gs pos="100000">
                    <a:schemeClr val="tx1"/>
                  </a:gs>
                </a:gsLst>
                <a:path path="shape">
                  <a:fillToRect l="50000" t="50000" r="50000" b="50000"/>
                </a:path>
              </a:gradFill>
              <a:ln w="9525" cap="flat" cmpd="sng">
                <a:solidFill>
                  <a:schemeClr val="tx1"/>
                </a:solidFill>
                <a:prstDash val="solid"/>
                <a:headEnd type="none" w="med" len="med"/>
                <a:tailEnd type="none" w="med" len="med"/>
              </a:ln>
            </p:spPr>
            <p:txBody>
              <a:bodyPr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27" name="Line 122"/>
              <p:cNvSpPr/>
              <p:nvPr/>
            </p:nvSpPr>
            <p:spPr>
              <a:xfrm>
                <a:off x="998" y="362"/>
                <a:ext cx="499" cy="0"/>
              </a:xfrm>
              <a:prstGeom prst="line">
                <a:avLst/>
              </a:prstGeom>
              <a:ln w="25400" cap="flat" cmpd="sng">
                <a:solidFill>
                  <a:schemeClr val="tx1"/>
                </a:solidFill>
                <a:prstDash val="solid"/>
                <a:headEnd type="none" w="med" len="med"/>
                <a:tailEnd type="none" w="med" len="med"/>
              </a:ln>
            </p:spPr>
          </p:sp>
          <p:sp>
            <p:nvSpPr>
              <p:cNvPr id="12328" name="Line 123"/>
              <p:cNvSpPr/>
              <p:nvPr/>
            </p:nvSpPr>
            <p:spPr>
              <a:xfrm flipH="1" flipV="1">
                <a:off x="998" y="273"/>
                <a:ext cx="0" cy="90"/>
              </a:xfrm>
              <a:prstGeom prst="line">
                <a:avLst/>
              </a:prstGeom>
              <a:ln w="25400" cap="flat" cmpd="sng">
                <a:solidFill>
                  <a:schemeClr val="tx1"/>
                </a:solidFill>
                <a:prstDash val="solid"/>
                <a:headEnd type="none" w="med" len="med"/>
                <a:tailEnd type="none" w="med" len="med"/>
              </a:ln>
            </p:spPr>
          </p:sp>
          <p:sp>
            <p:nvSpPr>
              <p:cNvPr id="12329" name="Line 124"/>
              <p:cNvSpPr/>
              <p:nvPr/>
            </p:nvSpPr>
            <p:spPr>
              <a:xfrm flipH="1" flipV="1">
                <a:off x="1996" y="273"/>
                <a:ext cx="0" cy="90"/>
              </a:xfrm>
              <a:prstGeom prst="line">
                <a:avLst/>
              </a:prstGeom>
              <a:ln w="25400" cap="flat" cmpd="sng">
                <a:solidFill>
                  <a:schemeClr val="tx1"/>
                </a:solidFill>
                <a:prstDash val="solid"/>
                <a:headEnd type="none" w="med" len="med"/>
                <a:tailEnd type="none" w="med" len="med"/>
              </a:ln>
            </p:spPr>
          </p:sp>
          <p:sp>
            <p:nvSpPr>
              <p:cNvPr id="12330" name="Line 125"/>
              <p:cNvSpPr/>
              <p:nvPr/>
            </p:nvSpPr>
            <p:spPr>
              <a:xfrm flipH="1" flipV="1">
                <a:off x="1497" y="272"/>
                <a:ext cx="0" cy="90"/>
              </a:xfrm>
              <a:prstGeom prst="line">
                <a:avLst/>
              </a:prstGeom>
              <a:ln w="25400" cap="flat" cmpd="sng">
                <a:solidFill>
                  <a:schemeClr val="tx1"/>
                </a:solidFill>
                <a:prstDash val="solid"/>
                <a:headEnd type="none" w="med" len="med"/>
                <a:tailEnd type="none" w="med" len="med"/>
              </a:ln>
            </p:spPr>
          </p:sp>
          <p:sp>
            <p:nvSpPr>
              <p:cNvPr id="12331" name="Line 128"/>
              <p:cNvSpPr/>
              <p:nvPr/>
            </p:nvSpPr>
            <p:spPr>
              <a:xfrm>
                <a:off x="1497" y="362"/>
                <a:ext cx="499" cy="0"/>
              </a:xfrm>
              <a:prstGeom prst="line">
                <a:avLst/>
              </a:prstGeom>
              <a:ln w="25400" cap="flat" cmpd="sng">
                <a:solidFill>
                  <a:schemeClr val="tx1"/>
                </a:solidFill>
                <a:prstDash val="solid"/>
                <a:headEnd type="none" w="med" len="med"/>
                <a:tailEnd type="none" w="med" len="med"/>
              </a:ln>
            </p:spPr>
          </p:sp>
          <p:sp>
            <p:nvSpPr>
              <p:cNvPr id="12332" name="Line 130"/>
              <p:cNvSpPr/>
              <p:nvPr/>
            </p:nvSpPr>
            <p:spPr>
              <a:xfrm flipH="1" flipV="1">
                <a:off x="1225" y="300"/>
                <a:ext cx="0" cy="45"/>
              </a:xfrm>
              <a:prstGeom prst="line">
                <a:avLst/>
              </a:prstGeom>
              <a:ln w="25400" cap="flat" cmpd="sng">
                <a:solidFill>
                  <a:schemeClr val="tx1"/>
                </a:solidFill>
                <a:prstDash val="solid"/>
                <a:headEnd type="none" w="med" len="med"/>
                <a:tailEnd type="none" w="med" len="med"/>
              </a:ln>
            </p:spPr>
          </p:sp>
          <p:sp>
            <p:nvSpPr>
              <p:cNvPr id="12333" name="Line 131"/>
              <p:cNvSpPr/>
              <p:nvPr/>
            </p:nvSpPr>
            <p:spPr>
              <a:xfrm flipH="1" flipV="1">
                <a:off x="1769" y="300"/>
                <a:ext cx="0" cy="45"/>
              </a:xfrm>
              <a:prstGeom prst="line">
                <a:avLst/>
              </a:prstGeom>
              <a:ln w="25400" cap="flat" cmpd="sng">
                <a:solidFill>
                  <a:schemeClr val="tx1"/>
                </a:solidFill>
                <a:prstDash val="solid"/>
                <a:headEnd type="none" w="med" len="med"/>
                <a:tailEnd type="none" w="med" len="med"/>
              </a:ln>
            </p:spPr>
          </p:sp>
        </p:grpSp>
        <p:sp>
          <p:nvSpPr>
            <p:cNvPr id="7" name="Text Box 132"/>
            <p:cNvSpPr txBox="1"/>
            <p:nvPr/>
          </p:nvSpPr>
          <p:spPr>
            <a:xfrm>
              <a:off x="1678" y="345"/>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D</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2" name="Group 276"/>
          <p:cNvGrpSpPr/>
          <p:nvPr/>
        </p:nvGrpSpPr>
        <p:grpSpPr>
          <a:xfrm>
            <a:off x="6383338" y="1773238"/>
            <a:ext cx="4030662" cy="839787"/>
            <a:chOff x="0" y="0"/>
            <a:chExt cx="2539" cy="529"/>
          </a:xfrm>
        </p:grpSpPr>
        <p:sp>
          <p:nvSpPr>
            <p:cNvPr id="3" name="Line 190"/>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12316" name="Rectangle 191"/>
            <p:cNvSpPr/>
            <p:nvPr/>
          </p:nvSpPr>
          <p:spPr>
            <a:xfrm rot="16200000">
              <a:off x="-182" y="182"/>
              <a:ext cx="409" cy="45"/>
            </a:xfrm>
            <a:prstGeom prst="rect">
              <a:avLst/>
            </a:prstGeom>
            <a:gradFill rotWithShape="1">
              <a:gsLst>
                <a:gs pos="0">
                  <a:schemeClr val="bg2"/>
                </a:gs>
                <a:gs pos="50000">
                  <a:srgbClr val="FFFFFF"/>
                </a:gs>
                <a:gs pos="100000">
                  <a:schemeClr val="bg2"/>
                </a:gs>
              </a:gsLst>
              <a:lin ang="5400000" scaled="1"/>
            </a:gradFill>
            <a:ln w="9525" cap="flat" cmpd="sng">
              <a:solidFill>
                <a:schemeClr val="tx1"/>
              </a:solidFill>
              <a:prstDash val="solid"/>
              <a:miter/>
              <a:headEnd type="none" w="med" len="med"/>
              <a:tailEnd type="none" w="med" len="med"/>
            </a:ln>
          </p:spPr>
          <p:txBody>
            <a:bodyPr vert="eaVert"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17" name="Rectangle 192"/>
            <p:cNvSpPr/>
            <p:nvPr/>
          </p:nvSpPr>
          <p:spPr>
            <a:xfrm rot="16200000">
              <a:off x="2311" y="182"/>
              <a:ext cx="409" cy="45"/>
            </a:xfrm>
            <a:prstGeom prst="rect">
              <a:avLst/>
            </a:prstGeom>
            <a:gradFill rotWithShape="1">
              <a:gsLst>
                <a:gs pos="0">
                  <a:schemeClr val="bg2"/>
                </a:gs>
                <a:gs pos="50000">
                  <a:srgbClr val="FFFFFF"/>
                </a:gs>
                <a:gs pos="100000">
                  <a:schemeClr val="bg2"/>
                </a:gs>
              </a:gsLst>
              <a:lin ang="5400000" scaled="1"/>
            </a:gradFill>
            <a:ln w="9525" cap="flat" cmpd="sng">
              <a:solidFill>
                <a:schemeClr val="tx1"/>
              </a:solidFill>
              <a:prstDash val="solid"/>
              <a:miter/>
              <a:headEnd type="none" w="med" len="med"/>
              <a:tailEnd type="none" w="med" len="med"/>
            </a:ln>
          </p:spPr>
          <p:txBody>
            <a:bodyPr vert="eaVert"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4" name="Group 193"/>
            <p:cNvGrpSpPr/>
            <p:nvPr/>
          </p:nvGrpSpPr>
          <p:grpSpPr>
            <a:xfrm rot="-5400000">
              <a:off x="703" y="-563"/>
              <a:ext cx="176" cy="1497"/>
              <a:chOff x="0" y="0"/>
              <a:chExt cx="255" cy="1217"/>
            </a:xfrm>
          </p:grpSpPr>
          <p:sp>
            <p:nvSpPr>
              <p:cNvPr id="12319" name="Freeform 194"/>
              <p:cNvSpPr/>
              <p:nvPr/>
            </p:nvSpPr>
            <p:spPr>
              <a:xfrm rot="5400000">
                <a:off x="-66" y="64"/>
                <a:ext cx="383" cy="255"/>
              </a:xfrm>
              <a:custGeom>
                <a:avLst/>
                <a:gdLst>
                  <a:gd name="txL" fmla="*/ 0 w 2282"/>
                  <a:gd name="txT" fmla="*/ 0 h 930"/>
                  <a:gd name="txR" fmla="*/ 2282 w 2282"/>
                  <a:gd name="txB" fmla="*/ 930 h 930"/>
                </a:gdLst>
                <a:ahLst/>
                <a:cxnLst>
                  <a:cxn ang="0">
                    <a:pos x="0" y="35"/>
                  </a:cxn>
                  <a:cxn ang="0">
                    <a:pos x="2" y="35"/>
                  </a:cxn>
                  <a:cxn ang="0">
                    <a:pos x="5" y="35"/>
                  </a:cxn>
                  <a:cxn ang="0">
                    <a:pos x="8" y="0"/>
                  </a:cxn>
                  <a:cxn ang="0">
                    <a:pos x="13" y="69"/>
                  </a:cxn>
                  <a:cxn ang="0">
                    <a:pos x="19" y="1"/>
                  </a:cxn>
                  <a:cxn ang="0">
                    <a:pos x="25" y="69"/>
                  </a:cxn>
                  <a:cxn ang="0">
                    <a:pos x="30" y="1"/>
                  </a:cxn>
                  <a:cxn ang="0">
                    <a:pos x="36" y="70"/>
                  </a:cxn>
                  <a:cxn ang="0">
                    <a:pos x="42" y="1"/>
                  </a:cxn>
                  <a:cxn ang="0">
                    <a:pos x="47" y="69"/>
                  </a:cxn>
                  <a:cxn ang="0">
                    <a:pos x="53" y="1"/>
                  </a:cxn>
                  <a:cxn ang="0">
                    <a:pos x="59" y="69"/>
                  </a:cxn>
                  <a:cxn ang="0">
                    <a:pos x="64" y="1"/>
                  </a:cxn>
                </a:cxnLst>
                <a:rect l="txL" t="txT" r="txR" b="txB"/>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solidFill>
                <a:prstDash val="solid"/>
                <a:bevel/>
                <a:headEnd type="none" w="med" len="med"/>
                <a:tailEnd type="none" w="med" len="med"/>
              </a:ln>
            </p:spPr>
            <p:txBody>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5" name="Freeform 195"/>
              <p:cNvSpPr/>
              <p:nvPr/>
            </p:nvSpPr>
            <p:spPr>
              <a:xfrm>
                <a:off x="-2" y="722"/>
                <a:ext cx="255" cy="494"/>
              </a:xfrm>
              <a:custGeom>
                <a:avLst/>
                <a:gdLst>
                  <a:gd name="txL" fmla="*/ 0 w 255"/>
                  <a:gd name="txT" fmla="*/ 0 h 494"/>
                  <a:gd name="txR" fmla="*/ 255 w 255"/>
                  <a:gd name="txB" fmla="*/ 494 h 494"/>
                </a:gdLst>
                <a:ahLst/>
                <a:cxnLst>
                  <a:cxn ang="0">
                    <a:pos x="255" y="0"/>
                  </a:cxn>
                  <a:cxn ang="0">
                    <a:pos x="2" y="35"/>
                  </a:cxn>
                  <a:cxn ang="0">
                    <a:pos x="251" y="68"/>
                  </a:cxn>
                  <a:cxn ang="0">
                    <a:pos x="2" y="102"/>
                  </a:cxn>
                  <a:cxn ang="0">
                    <a:pos x="251" y="135"/>
                  </a:cxn>
                  <a:cxn ang="0">
                    <a:pos x="0" y="169"/>
                  </a:cxn>
                  <a:cxn ang="0">
                    <a:pos x="251" y="203"/>
                  </a:cxn>
                  <a:cxn ang="0">
                    <a:pos x="5" y="236"/>
                  </a:cxn>
                  <a:cxn ang="0">
                    <a:pos x="251" y="270"/>
                  </a:cxn>
                  <a:cxn ang="0">
                    <a:pos x="2" y="304"/>
                  </a:cxn>
                  <a:cxn ang="0">
                    <a:pos x="251" y="337"/>
                  </a:cxn>
                  <a:cxn ang="0">
                    <a:pos x="127" y="354"/>
                  </a:cxn>
                  <a:cxn ang="0">
                    <a:pos x="126" y="494"/>
                  </a:cxn>
                </a:cxnLst>
                <a:rect l="txL" t="txT" r="txR" b="txB"/>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solidFill>
                <a:prstDash val="solid"/>
                <a:bevel/>
                <a:headEnd type="none" w="med" len="med"/>
                <a:tailEnd type="none" w="med" len="med"/>
              </a:ln>
            </p:spPr>
            <p:txBody>
              <a:bodyPr vert="eaVert"/>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21" name="Freeform 196"/>
              <p:cNvSpPr/>
              <p:nvPr/>
            </p:nvSpPr>
            <p:spPr>
              <a:xfrm>
                <a:off x="-2" y="382"/>
                <a:ext cx="255" cy="338"/>
              </a:xfrm>
              <a:custGeom>
                <a:avLst/>
                <a:gdLst>
                  <a:gd name="txL" fmla="*/ 0 w 255"/>
                  <a:gd name="txT" fmla="*/ 0 h 338"/>
                  <a:gd name="txR" fmla="*/ 255 w 255"/>
                  <a:gd name="txB" fmla="*/ 338 h 338"/>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rect l="txL" t="txT" r="txR" b="txB"/>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solidFill>
                <a:prstDash val="solid"/>
                <a:bevel/>
                <a:headEnd type="none" w="med" len="med"/>
                <a:tailEnd type="none" w="med" len="med"/>
              </a:ln>
            </p:spPr>
            <p:txBody>
              <a:bodyPr vert="eaVert"/>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sp>
          <p:nvSpPr>
            <p:cNvPr id="6" name="Oval 197"/>
            <p:cNvSpPr/>
            <p:nvPr/>
          </p:nvSpPr>
          <p:spPr>
            <a:xfrm>
              <a:off x="1406" y="91"/>
              <a:ext cx="181" cy="181"/>
            </a:xfrm>
            <a:prstGeom prst="ellipse">
              <a:avLst/>
            </a:prstGeom>
            <a:gradFill rotWithShape="1">
              <a:gsLst>
                <a:gs pos="0">
                  <a:srgbClr val="FFFFFF"/>
                </a:gs>
                <a:gs pos="100000">
                  <a:schemeClr val="tx1"/>
                </a:gs>
              </a:gsLst>
              <a:path path="shape">
                <a:fillToRect l="50000" t="50000" r="50000" b="50000"/>
              </a:path>
            </a:gradFill>
            <a:ln w="9525" cap="flat" cmpd="sng">
              <a:solidFill>
                <a:schemeClr val="tx1"/>
              </a:solidFill>
              <a:prstDash val="solid"/>
              <a:headEnd type="none" w="med" len="med"/>
              <a:tailEnd type="none" w="med" len="med"/>
            </a:ln>
          </p:spPr>
          <p:txBody>
            <a:bodyPr wrap="none" anchor="ctr"/>
            <a:lstStyle>
              <a:def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600" b="1" i="0" u="none" strike="noStrike" kern="1200" cap="none" spc="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2301" name="Line 198"/>
            <p:cNvSpPr/>
            <p:nvPr/>
          </p:nvSpPr>
          <p:spPr>
            <a:xfrm>
              <a:off x="998" y="355"/>
              <a:ext cx="499" cy="0"/>
            </a:xfrm>
            <a:prstGeom prst="line">
              <a:avLst/>
            </a:prstGeom>
            <a:ln w="25400" cap="flat" cmpd="sng">
              <a:solidFill>
                <a:schemeClr val="tx1"/>
              </a:solidFill>
              <a:prstDash val="solid"/>
              <a:headEnd type="none" w="med" len="med"/>
              <a:tailEnd type="none" w="med" len="med"/>
            </a:ln>
          </p:spPr>
        </p:sp>
        <p:sp>
          <p:nvSpPr>
            <p:cNvPr id="8" name="Line 199"/>
            <p:cNvSpPr/>
            <p:nvPr/>
          </p:nvSpPr>
          <p:spPr>
            <a:xfrm flipH="1" flipV="1">
              <a:off x="998" y="266"/>
              <a:ext cx="0" cy="90"/>
            </a:xfrm>
            <a:prstGeom prst="line">
              <a:avLst/>
            </a:prstGeom>
            <a:ln w="25400" cap="flat" cmpd="sng">
              <a:solidFill>
                <a:schemeClr val="tx1"/>
              </a:solidFill>
              <a:prstDash val="solid"/>
              <a:headEnd type="none" w="med" len="med"/>
              <a:tailEnd type="none" w="med" len="med"/>
            </a:ln>
          </p:spPr>
        </p:sp>
        <p:sp>
          <p:nvSpPr>
            <p:cNvPr id="9" name="Line 200"/>
            <p:cNvSpPr/>
            <p:nvPr/>
          </p:nvSpPr>
          <p:spPr>
            <a:xfrm flipH="1" flipV="1">
              <a:off x="1996" y="266"/>
              <a:ext cx="0" cy="90"/>
            </a:xfrm>
            <a:prstGeom prst="line">
              <a:avLst/>
            </a:prstGeom>
            <a:ln w="25400" cap="flat" cmpd="sng">
              <a:solidFill>
                <a:schemeClr val="tx1"/>
              </a:solidFill>
              <a:prstDash val="solid"/>
              <a:headEnd type="none" w="med" len="med"/>
              <a:tailEnd type="none" w="med" len="med"/>
            </a:ln>
          </p:spPr>
        </p:sp>
        <p:sp>
          <p:nvSpPr>
            <p:cNvPr id="10" name="Line 201"/>
            <p:cNvSpPr/>
            <p:nvPr/>
          </p:nvSpPr>
          <p:spPr>
            <a:xfrm flipH="1" flipV="1">
              <a:off x="1497" y="265"/>
              <a:ext cx="0" cy="90"/>
            </a:xfrm>
            <a:prstGeom prst="line">
              <a:avLst/>
            </a:prstGeom>
            <a:ln w="25400" cap="flat" cmpd="sng">
              <a:solidFill>
                <a:schemeClr val="tx1"/>
              </a:solidFill>
              <a:prstDash val="solid"/>
              <a:headEnd type="none" w="med" len="med"/>
              <a:tailEnd type="none" w="med" len="med"/>
            </a:ln>
          </p:spPr>
        </p:sp>
        <p:sp>
          <p:nvSpPr>
            <p:cNvPr id="11" name="Line 202"/>
            <p:cNvSpPr/>
            <p:nvPr/>
          </p:nvSpPr>
          <p:spPr>
            <a:xfrm>
              <a:off x="1497" y="355"/>
              <a:ext cx="499" cy="0"/>
            </a:xfrm>
            <a:prstGeom prst="line">
              <a:avLst/>
            </a:prstGeom>
            <a:ln w="25400" cap="flat" cmpd="sng">
              <a:solidFill>
                <a:schemeClr val="tx1"/>
              </a:solidFill>
              <a:prstDash val="solid"/>
              <a:headEnd type="none" w="med" len="med"/>
              <a:tailEnd type="none" w="med" len="med"/>
            </a:ln>
          </p:spPr>
        </p:sp>
        <p:sp>
          <p:nvSpPr>
            <p:cNvPr id="12306" name="Line 203"/>
            <p:cNvSpPr/>
            <p:nvPr/>
          </p:nvSpPr>
          <p:spPr>
            <a:xfrm flipH="1" flipV="1">
              <a:off x="1225" y="293"/>
              <a:ext cx="0" cy="45"/>
            </a:xfrm>
            <a:prstGeom prst="line">
              <a:avLst/>
            </a:prstGeom>
            <a:ln w="25400" cap="flat" cmpd="sng">
              <a:solidFill>
                <a:schemeClr val="tx1"/>
              </a:solidFill>
              <a:prstDash val="solid"/>
              <a:headEnd type="none" w="med" len="med"/>
              <a:tailEnd type="none" w="med" len="med"/>
            </a:ln>
          </p:spPr>
        </p:sp>
        <p:sp>
          <p:nvSpPr>
            <p:cNvPr id="12307" name="Line 204"/>
            <p:cNvSpPr/>
            <p:nvPr/>
          </p:nvSpPr>
          <p:spPr>
            <a:xfrm flipH="1" flipV="1">
              <a:off x="1769" y="293"/>
              <a:ext cx="0" cy="45"/>
            </a:xfrm>
            <a:prstGeom prst="line">
              <a:avLst/>
            </a:prstGeom>
            <a:ln w="25400" cap="flat" cmpd="sng">
              <a:solidFill>
                <a:schemeClr val="tx1"/>
              </a:solidFill>
              <a:prstDash val="solid"/>
              <a:headEnd type="none" w="med" len="med"/>
              <a:tailEnd type="none" w="med" len="med"/>
            </a:ln>
          </p:spPr>
        </p:sp>
        <p:sp>
          <p:nvSpPr>
            <p:cNvPr id="12" name="Text Box 221"/>
            <p:cNvSpPr txBox="1"/>
            <p:nvPr/>
          </p:nvSpPr>
          <p:spPr>
            <a:xfrm>
              <a:off x="1406" y="313"/>
              <a:ext cx="215"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O</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3" name="Text Box 222"/>
            <p:cNvSpPr txBox="1"/>
            <p:nvPr/>
          </p:nvSpPr>
          <p:spPr>
            <a:xfrm>
              <a:off x="907" y="317"/>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A</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4" name="Text Box 223"/>
            <p:cNvSpPr txBox="1"/>
            <p:nvPr/>
          </p:nvSpPr>
          <p:spPr>
            <a:xfrm>
              <a:off x="1906" y="317"/>
              <a:ext cx="200"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B</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5" name="Text Box 224"/>
            <p:cNvSpPr txBox="1"/>
            <p:nvPr/>
          </p:nvSpPr>
          <p:spPr>
            <a:xfrm>
              <a:off x="1141" y="309"/>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C</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12334" name="Text Box 225"/>
            <p:cNvSpPr txBox="1"/>
            <p:nvPr/>
          </p:nvSpPr>
          <p:spPr>
            <a:xfrm>
              <a:off x="1685" y="309"/>
              <a:ext cx="208" cy="212"/>
            </a:xfrm>
            <a:prstGeom prst="rect">
              <a:avLst/>
            </a:prstGeom>
            <a:noFill/>
            <a:ln w="9525">
              <a:noFill/>
            </a:ln>
          </p:spPr>
          <p:txBody>
            <a:bodyPr wrap="none">
              <a:spAutoFit/>
            </a:bodyPr>
            <a:lstStyle>
              <a:defPPr/>
            </a:lstStyle>
            <a:p>
              <a:pPr marR="0" defTabSz="914400" eaLnBrk="1" fontAlgn="auto" hangingPunct="1">
                <a:buClrTx/>
                <a:buSzTx/>
                <a:buFontTx/>
                <a:defRPr/>
              </a:pPr>
              <a:r>
                <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D</a:t>
              </a:r>
              <a:endParaRPr kumimoji="0" lang="en-US" altLang="zh-CN" sz="16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grpSp>
      <p:sp>
        <p:nvSpPr>
          <p:cNvPr id="12335" name="Rectangle 9"/>
          <p:cNvSpPr txBox="1"/>
          <p:nvPr/>
        </p:nvSpPr>
        <p:spPr>
          <a:xfrm>
            <a:off x="120650" y="777875"/>
            <a:ext cx="6084888" cy="522288"/>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rPr>
              <a:t>6.简谐运动的运动学特点</a:t>
            </a:r>
            <a:endPar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16" name="文本框 2"/>
          <p:cNvSpPr txBox="1"/>
          <p:nvPr/>
        </p:nvSpPr>
        <p:spPr>
          <a:xfrm>
            <a:off x="571500" y="2849563"/>
            <a:ext cx="10617200" cy="2501900"/>
          </a:xfrm>
          <a:prstGeom prst="rect">
            <a:avLst/>
          </a:prstGeom>
          <a:noFill/>
        </p:spPr>
        <p:txBody>
          <a:bodyPr>
            <a:spAutoFit/>
          </a:bodyPr>
          <a:lstStyle>
            <a:lvl1pPr>
              <a:defRPr>
                <a:solidFill>
                  <a:schemeClr val="tx1"/>
                </a:solidFill>
                <a:latin typeface="Arial" panose="020B0604020202020204" pitchFamily="34" charset="0"/>
                <a:ea typeface="微软雅黑" panose="020B0503020204020204" charset="-122"/>
              </a:defRPr>
            </a:lvl1pPr>
            <a:lvl2pPr marL="742950" indent="-285750">
              <a:defRPr>
                <a:solidFill>
                  <a:schemeClr val="tx1"/>
                </a:solidFill>
                <a:latin typeface="Arial" panose="020B0604020202020204" pitchFamily="34" charset="0"/>
                <a:ea typeface="微软雅黑" panose="020B0503020204020204" charset="-122"/>
              </a:defRPr>
            </a:lvl2pPr>
            <a:lvl3pPr marL="1143000" indent="-228600">
              <a:defRPr>
                <a:solidFill>
                  <a:schemeClr val="tx1"/>
                </a:solidFill>
                <a:latin typeface="Arial" panose="020B0604020202020204" pitchFamily="34" charset="0"/>
                <a:ea typeface="微软雅黑" panose="020B0503020204020204" charset="-122"/>
              </a:defRPr>
            </a:lvl3pPr>
            <a:lvl4pPr marL="1600200" indent="-228600">
              <a:defRPr>
                <a:solidFill>
                  <a:schemeClr val="tx1"/>
                </a:solidFill>
                <a:latin typeface="Arial" panose="020B0604020202020204" pitchFamily="34" charset="0"/>
                <a:ea typeface="微软雅黑" panose="020B0503020204020204" charset="-122"/>
              </a:defRPr>
            </a:lvl4pPr>
            <a:lvl5pPr marL="2057400" indent="-228600">
              <a:defRPr>
                <a:solidFill>
                  <a:schemeClr val="tx1"/>
                </a:solidFill>
                <a:latin typeface="Arial" panose="020B0604020202020204" pitchFamily="34" charset="0"/>
                <a:ea typeface="微软雅黑" panose="020B0503020204020204"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微软雅黑" panose="020B0503020204020204" charset="-122"/>
              </a:defRPr>
            </a:lvl9pPr>
          </a:lstStyle>
          <a:p>
            <a:pPr marL="0" marR="0" lvl="0" indent="0" algn="l" defTabSz="914400" rtl="0" eaLnBrk="1" fontAlgn="base" latinLnBrk="0" hangingPunct="1">
              <a:lnSpc>
                <a:spcPct val="140000"/>
              </a:lnSpc>
              <a:spcBef>
                <a:spcPct val="0"/>
              </a:spcBef>
              <a:spcAft>
                <a:spcPct val="0"/>
              </a:spcAft>
              <a:buClrTx/>
              <a:buSzTx/>
              <a:buFont typeface="Wingdings" panose="05000000000000000000" pitchFamily="2" charset="2"/>
              <a:buNone/>
              <a:defRPr/>
            </a:pP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r>
              <a:rPr kumimoji="0" lang="zh-CN" altLang="zh-CN"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1</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）当物体从</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最大位移处向平衡位置</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运动时，由于</a:t>
            </a:r>
            <a:r>
              <a:rPr kumimoji="0" lang="en-US" altLang="zh-CN" sz="2800" b="1" i="1" u="none" strike="noStrike" kern="1200" cap="none" spc="0" normalizeH="0" baseline="0" noProof="1">
                <a:ln>
                  <a:noFill/>
                </a:ln>
                <a:solidFill>
                  <a:srgbClr val="FF0000"/>
                </a:solidFill>
                <a:effectLst>
                  <a:outerShdw blurRad="38100" dist="38100" dir="2700000" algn="tl">
                    <a:srgbClr val="C0C0C0"/>
                  </a:outerShdw>
                </a:effectLst>
                <a:uLnTx/>
                <a:uFillTx/>
                <a:latin typeface="Book Antiqua" panose="02040602050305030304" pitchFamily="18" charset="0"/>
                <a:ea typeface="宋体" panose="02010600030101010101" pitchFamily="2" charset="-122"/>
                <a:cs typeface="Book Antiqua" panose="02040602050305030304" pitchFamily="18" charset="0"/>
                <a:sym typeface="+mn-ea"/>
              </a:rPr>
              <a:t>v</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与</a:t>
            </a:r>
            <a:r>
              <a:rPr kumimoji="0" lang="en-US" altLang="zh-CN" sz="2800" b="1" i="1" u="none" strike="noStrike" kern="1200" cap="none" spc="0" normalizeH="0" baseline="0" noProof="1">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sym typeface="+mn-ea"/>
              </a:rPr>
              <a:t>a</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的方向一致</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，物体做</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加速度越来越小的加速运动</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endPar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base" latinLnBrk="0" hangingPunct="1">
              <a:lnSpc>
                <a:spcPct val="140000"/>
              </a:lnSpc>
              <a:spcBef>
                <a:spcPct val="0"/>
              </a:spcBef>
              <a:spcAft>
                <a:spcPct val="0"/>
              </a:spcAft>
              <a:buClrTx/>
              <a:buSzTx/>
              <a:buFont typeface="Wingdings" panose="05000000000000000000" pitchFamily="2" charset="2"/>
              <a:buNone/>
              <a:defRPr/>
            </a:pP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r>
              <a:rPr kumimoji="0" lang="zh-CN" altLang="zh-CN"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2</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）当物体从</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平衡位置向最大位移</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处运动时，由于</a:t>
            </a:r>
            <a:r>
              <a:rPr kumimoji="0" lang="en-US" altLang="zh-CN" sz="2800" b="1" i="1" u="none" strike="noStrike" kern="1200" cap="none" spc="0" normalizeH="0" baseline="0" noProof="1">
                <a:ln>
                  <a:noFill/>
                </a:ln>
                <a:solidFill>
                  <a:srgbClr val="FF0000"/>
                </a:solidFill>
                <a:effectLst>
                  <a:outerShdw blurRad="38100" dist="38100" dir="2700000" algn="tl">
                    <a:srgbClr val="C0C0C0"/>
                  </a:outerShdw>
                </a:effectLst>
                <a:uLnTx/>
                <a:uFillTx/>
                <a:latin typeface="Book Antiqua" panose="02040602050305030304" pitchFamily="18" charset="0"/>
                <a:ea typeface="宋体" panose="02010600030101010101" pitchFamily="2" charset="-122"/>
                <a:cs typeface="Book Antiqua" panose="02040602050305030304" pitchFamily="18" charset="0"/>
                <a:sym typeface="+mn-ea"/>
              </a:rPr>
              <a:t>v</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与</a:t>
            </a:r>
            <a:r>
              <a:rPr kumimoji="0" lang="en-US" altLang="zh-CN" sz="2800" b="1" i="1" u="none" strike="noStrike" kern="1200" cap="none" spc="0" normalizeH="0" baseline="0" noProof="1">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sym typeface="+mn-ea"/>
              </a:rPr>
              <a:t>a</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的方向相反</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，物体做</a:t>
            </a:r>
            <a:r>
              <a:rPr kumimoji="0" lang="zh-CN" altLang="en-US" sz="2800" b="1" i="0" u="none" strike="noStrike" kern="1200" cap="none" spc="0" normalizeH="0" baseline="0" noProof="1">
                <a:ln>
                  <a:noFill/>
                </a:ln>
                <a:solidFill>
                  <a:srgbClr val="FF0000"/>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加速度越来越大的减速运动</a:t>
            </a:r>
            <a:r>
              <a:rPr kumimoji="0" lang="zh-CN" altLang="en-US" sz="2800" b="1" i="0" u="none" strike="noStrike" kern="1200" cap="none" spc="0" normalizeH="0" baseline="0" noProof="1">
                <a:ln>
                  <a:noFill/>
                </a:ln>
                <a:solidFill>
                  <a:schemeClr val="tx1"/>
                </a:solidFill>
                <a:effectLst>
                  <a:outerShdw blurRad="38100" dist="38100" dir="2700000" algn="tl">
                    <a:srgbClr val="C0C0C0"/>
                  </a:outerShdw>
                </a:effectLst>
                <a:uLnTx/>
                <a:uFillTx/>
                <a:latin typeface="宋体" panose="02010600030101010101" pitchFamily="2" charset="-122"/>
                <a:ea typeface="宋体" panose="02010600030101010101" pitchFamily="2" charset="-122"/>
                <a:cs typeface="宋体" panose="02010600030101010101" pitchFamily="2" charset="-122"/>
                <a:sym typeface="+mn-ea"/>
              </a:rPr>
              <a:t>。</a:t>
            </a:r>
            <a:endParaRPr kumimoji="0" lang="zh-CN" altLang="en-US" sz="2800" b="0" i="0" u="none" strike="noStrike" kern="1200" cap="none" spc="0" normalizeH="0" baseline="0" noProof="1">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8" name="文本框 17"/>
          <p:cNvSpPr txBox="1"/>
          <p:nvPr/>
        </p:nvSpPr>
        <p:spPr>
          <a:xfrm>
            <a:off x="1951990" y="194310"/>
            <a:ext cx="4265930"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sym typeface="+mn-ea"/>
              </a:rPr>
              <a:t>一、简谐运动的回复力</a:t>
            </a:r>
            <a:endParaRPr lang="zh-CN" altLang="en-US" sz="3200" b="1" dirty="0">
              <a:solidFill>
                <a:srgbClr val="FF0000"/>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linds(horizontal)">
                                      <p:cBhvr>
                                        <p:cTn id="7" dur="500"/>
                                        <p:tgtEl>
                                          <p:spTgt spid="1229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272"/>
          <p:cNvSpPr/>
          <p:nvPr/>
        </p:nvSpPr>
        <p:spPr>
          <a:xfrm rot="-5400000">
            <a:off x="2717800" y="2177415"/>
            <a:ext cx="2517775" cy="1225550"/>
          </a:xfrm>
          <a:prstGeom prst="rect">
            <a:avLst/>
          </a:prstGeom>
          <a:solidFill>
            <a:srgbClr val="FFCC99">
              <a:alpha val="65097"/>
            </a:srgbClr>
          </a:solidFill>
          <a:ln w="9525">
            <a:noFill/>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2400" dirty="0">
              <a:latin typeface="宋体" panose="02010600030101010101" pitchFamily="2" charset="-122"/>
              <a:ea typeface="宋体" panose="02010600030101010101" pitchFamily="2" charset="-122"/>
            </a:endParaRPr>
          </a:p>
        </p:txBody>
      </p:sp>
      <p:sp>
        <p:nvSpPr>
          <p:cNvPr id="13315" name="Rectangle 271"/>
          <p:cNvSpPr/>
          <p:nvPr/>
        </p:nvSpPr>
        <p:spPr>
          <a:xfrm rot="-5400000">
            <a:off x="7429500" y="-3042285"/>
            <a:ext cx="503238" cy="8642350"/>
          </a:xfrm>
          <a:prstGeom prst="rect">
            <a:avLst/>
          </a:prstGeom>
          <a:solidFill>
            <a:srgbClr val="CC99FF">
              <a:alpha val="65097"/>
            </a:srgbClr>
          </a:solidFill>
          <a:ln w="9525">
            <a:noFill/>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2400" dirty="0">
              <a:latin typeface="宋体" panose="02010600030101010101" pitchFamily="2" charset="-122"/>
              <a:ea typeface="宋体" panose="02010600030101010101" pitchFamily="2" charset="-122"/>
            </a:endParaRPr>
          </a:p>
        </p:txBody>
      </p:sp>
      <p:sp>
        <p:nvSpPr>
          <p:cNvPr id="13316" name="Line 183"/>
          <p:cNvSpPr/>
          <p:nvPr/>
        </p:nvSpPr>
        <p:spPr>
          <a:xfrm>
            <a:off x="3363913" y="1026478"/>
            <a:ext cx="8640762" cy="0"/>
          </a:xfrm>
          <a:prstGeom prst="line">
            <a:avLst/>
          </a:prstGeom>
          <a:ln w="25400" cap="flat" cmpd="sng">
            <a:solidFill>
              <a:schemeClr val="tx1"/>
            </a:solidFill>
            <a:prstDash val="solid"/>
            <a:headEnd type="none" w="med" len="med"/>
            <a:tailEnd type="none" w="med" len="med"/>
          </a:ln>
        </p:spPr>
      </p:sp>
      <p:sp>
        <p:nvSpPr>
          <p:cNvPr id="13317" name="Line 185"/>
          <p:cNvSpPr/>
          <p:nvPr/>
        </p:nvSpPr>
        <p:spPr>
          <a:xfrm>
            <a:off x="3363913" y="1531303"/>
            <a:ext cx="8640762" cy="0"/>
          </a:xfrm>
          <a:prstGeom prst="line">
            <a:avLst/>
          </a:prstGeom>
          <a:ln w="25400" cap="flat" cmpd="sng">
            <a:solidFill>
              <a:schemeClr val="tx1"/>
            </a:solidFill>
            <a:prstDash val="solid"/>
            <a:headEnd type="none" w="med" len="med"/>
            <a:tailEnd type="none" w="med" len="med"/>
          </a:ln>
        </p:spPr>
      </p:sp>
      <p:sp>
        <p:nvSpPr>
          <p:cNvPr id="13318" name="Line 187"/>
          <p:cNvSpPr/>
          <p:nvPr/>
        </p:nvSpPr>
        <p:spPr>
          <a:xfrm>
            <a:off x="3362325" y="2034540"/>
            <a:ext cx="8640763" cy="0"/>
          </a:xfrm>
          <a:prstGeom prst="line">
            <a:avLst/>
          </a:prstGeom>
          <a:ln w="25400" cap="flat" cmpd="sng">
            <a:solidFill>
              <a:schemeClr val="tx1"/>
            </a:solidFill>
            <a:prstDash val="solid"/>
            <a:headEnd type="none" w="med" len="med"/>
            <a:tailEnd type="none" w="med" len="med"/>
          </a:ln>
        </p:spPr>
      </p:sp>
      <p:sp>
        <p:nvSpPr>
          <p:cNvPr id="13319" name="Line 189"/>
          <p:cNvSpPr/>
          <p:nvPr/>
        </p:nvSpPr>
        <p:spPr>
          <a:xfrm>
            <a:off x="3362325" y="2539365"/>
            <a:ext cx="8640763" cy="0"/>
          </a:xfrm>
          <a:prstGeom prst="line">
            <a:avLst/>
          </a:prstGeom>
          <a:ln w="25400" cap="flat" cmpd="sng">
            <a:solidFill>
              <a:schemeClr val="tx1"/>
            </a:solidFill>
            <a:prstDash val="solid"/>
            <a:headEnd type="none" w="med" len="med"/>
            <a:tailEnd type="none" w="med" len="med"/>
          </a:ln>
        </p:spPr>
      </p:sp>
      <p:sp>
        <p:nvSpPr>
          <p:cNvPr id="13320" name="Line 191"/>
          <p:cNvSpPr/>
          <p:nvPr/>
        </p:nvSpPr>
        <p:spPr>
          <a:xfrm>
            <a:off x="3362325" y="3042603"/>
            <a:ext cx="8640763" cy="0"/>
          </a:xfrm>
          <a:prstGeom prst="line">
            <a:avLst/>
          </a:prstGeom>
          <a:ln w="25400" cap="flat" cmpd="sng">
            <a:solidFill>
              <a:schemeClr val="tx1"/>
            </a:solidFill>
            <a:prstDash val="solid"/>
            <a:headEnd type="none" w="med" len="med"/>
            <a:tailEnd type="none" w="med" len="med"/>
          </a:ln>
        </p:spPr>
      </p:sp>
      <p:sp>
        <p:nvSpPr>
          <p:cNvPr id="13321" name="Line 193"/>
          <p:cNvSpPr/>
          <p:nvPr/>
        </p:nvSpPr>
        <p:spPr>
          <a:xfrm>
            <a:off x="3362325" y="3547428"/>
            <a:ext cx="8640763" cy="0"/>
          </a:xfrm>
          <a:prstGeom prst="line">
            <a:avLst/>
          </a:prstGeom>
          <a:ln w="25400" cap="flat" cmpd="sng">
            <a:solidFill>
              <a:schemeClr val="tx1"/>
            </a:solidFill>
            <a:prstDash val="solid"/>
            <a:headEnd type="none" w="med" len="med"/>
            <a:tailEnd type="none" w="med" len="med"/>
          </a:ln>
        </p:spPr>
      </p:sp>
      <p:sp>
        <p:nvSpPr>
          <p:cNvPr id="13322" name="Line 195"/>
          <p:cNvSpPr/>
          <p:nvPr/>
        </p:nvSpPr>
        <p:spPr>
          <a:xfrm>
            <a:off x="3362325" y="4052253"/>
            <a:ext cx="8640763" cy="0"/>
          </a:xfrm>
          <a:prstGeom prst="line">
            <a:avLst/>
          </a:prstGeom>
          <a:ln w="25400" cap="flat" cmpd="sng">
            <a:solidFill>
              <a:schemeClr val="tx1"/>
            </a:solidFill>
            <a:prstDash val="solid"/>
            <a:headEnd type="none" w="med" len="med"/>
            <a:tailEnd type="none" w="med" len="med"/>
          </a:ln>
        </p:spPr>
      </p:sp>
      <p:sp>
        <p:nvSpPr>
          <p:cNvPr id="13323" name="Line 196"/>
          <p:cNvSpPr/>
          <p:nvPr/>
        </p:nvSpPr>
        <p:spPr>
          <a:xfrm flipH="1" flipV="1">
            <a:off x="3362325" y="1026478"/>
            <a:ext cx="0" cy="3024187"/>
          </a:xfrm>
          <a:prstGeom prst="line">
            <a:avLst/>
          </a:prstGeom>
          <a:ln w="25400" cap="flat" cmpd="sng">
            <a:solidFill>
              <a:schemeClr val="tx1"/>
            </a:solidFill>
            <a:prstDash val="solid"/>
            <a:headEnd type="none" w="med" len="med"/>
            <a:tailEnd type="none" w="med" len="med"/>
          </a:ln>
        </p:spPr>
      </p:sp>
      <p:sp>
        <p:nvSpPr>
          <p:cNvPr id="13324" name="Line 197"/>
          <p:cNvSpPr/>
          <p:nvPr/>
        </p:nvSpPr>
        <p:spPr>
          <a:xfrm flipH="1" flipV="1">
            <a:off x="12004675" y="1026478"/>
            <a:ext cx="0" cy="3025775"/>
          </a:xfrm>
          <a:prstGeom prst="line">
            <a:avLst/>
          </a:prstGeom>
          <a:ln w="25400" cap="flat" cmpd="sng">
            <a:solidFill>
              <a:schemeClr val="tx1"/>
            </a:solidFill>
            <a:prstDash val="solid"/>
            <a:headEnd type="none" w="med" len="med"/>
            <a:tailEnd type="none" w="med" len="med"/>
          </a:ln>
        </p:spPr>
      </p:sp>
      <p:sp>
        <p:nvSpPr>
          <p:cNvPr id="13325" name="Line 198"/>
          <p:cNvSpPr/>
          <p:nvPr/>
        </p:nvSpPr>
        <p:spPr>
          <a:xfrm flipH="1" flipV="1">
            <a:off x="4587875" y="1026478"/>
            <a:ext cx="0" cy="3025775"/>
          </a:xfrm>
          <a:prstGeom prst="line">
            <a:avLst/>
          </a:prstGeom>
          <a:ln w="25400" cap="flat" cmpd="sng">
            <a:solidFill>
              <a:schemeClr val="tx1"/>
            </a:solidFill>
            <a:prstDash val="solid"/>
            <a:headEnd type="none" w="med" len="med"/>
            <a:tailEnd type="none" w="med" len="med"/>
          </a:ln>
        </p:spPr>
      </p:sp>
      <p:sp>
        <p:nvSpPr>
          <p:cNvPr id="13326" name="Text Box 199"/>
          <p:cNvSpPr txBox="1"/>
          <p:nvPr/>
        </p:nvSpPr>
        <p:spPr>
          <a:xfrm>
            <a:off x="3722688" y="1602740"/>
            <a:ext cx="647700"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i="1" dirty="0">
                <a:latin typeface="Times New Roman" panose="02020603050405020304" pitchFamily="18" charset="0"/>
                <a:ea typeface="楷体" panose="02010609060101010101" pitchFamily="49" charset="-122"/>
              </a:rPr>
              <a:t>X</a:t>
            </a:r>
            <a:endParaRPr lang="en-US" altLang="zh-CN" sz="2400" b="1" i="1" dirty="0">
              <a:latin typeface="Times New Roman" panose="02020603050405020304" pitchFamily="18" charset="0"/>
              <a:ea typeface="楷体" panose="02010609060101010101" pitchFamily="49" charset="-122"/>
            </a:endParaRPr>
          </a:p>
        </p:txBody>
      </p:sp>
      <p:sp>
        <p:nvSpPr>
          <p:cNvPr id="13327" name="Text Box 200"/>
          <p:cNvSpPr txBox="1"/>
          <p:nvPr/>
        </p:nvSpPr>
        <p:spPr>
          <a:xfrm>
            <a:off x="3617913" y="2563178"/>
            <a:ext cx="5302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i="1" dirty="0">
                <a:latin typeface="Book Antiqua" panose="02040602050305030304" pitchFamily="18" charset="0"/>
                <a:ea typeface="楷体" panose="02010609060101010101" pitchFamily="49" charset="-122"/>
              </a:rPr>
              <a:t>v</a:t>
            </a:r>
            <a:endParaRPr lang="en-US" altLang="zh-CN" sz="2400" b="1" i="1" dirty="0">
              <a:latin typeface="Book Antiqua" panose="02040602050305030304" pitchFamily="18" charset="0"/>
              <a:ea typeface="楷体" panose="02010609060101010101" pitchFamily="49" charset="-122"/>
            </a:endParaRPr>
          </a:p>
        </p:txBody>
      </p:sp>
      <p:sp>
        <p:nvSpPr>
          <p:cNvPr id="13328" name="Text Box 201"/>
          <p:cNvSpPr txBox="1"/>
          <p:nvPr/>
        </p:nvSpPr>
        <p:spPr>
          <a:xfrm>
            <a:off x="3506788" y="2085340"/>
            <a:ext cx="11525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i="1" dirty="0">
                <a:latin typeface="Times New Roman" panose="02020603050405020304" pitchFamily="18" charset="0"/>
                <a:ea typeface="楷体" panose="02010609060101010101" pitchFamily="49" charset="-122"/>
              </a:rPr>
              <a:t>F</a:t>
            </a:r>
            <a:r>
              <a:rPr lang="zh-CN" altLang="en-US" sz="2400" b="1" i="1" dirty="0">
                <a:latin typeface="Times New Roman" panose="02020603050405020304" pitchFamily="18" charset="0"/>
                <a:ea typeface="楷体" panose="02010609060101010101" pitchFamily="49" charset="-122"/>
              </a:rPr>
              <a:t>、</a:t>
            </a:r>
            <a:r>
              <a:rPr lang="en-US" altLang="zh-CN" sz="2400" b="1" i="1" dirty="0">
                <a:latin typeface="Times New Roman" panose="02020603050405020304" pitchFamily="18" charset="0"/>
                <a:ea typeface="楷体" panose="02010609060101010101" pitchFamily="49" charset="-122"/>
              </a:rPr>
              <a:t>a</a:t>
            </a:r>
            <a:endParaRPr lang="en-US" altLang="zh-CN" sz="2400" b="1" i="1" dirty="0">
              <a:latin typeface="Times New Roman" panose="02020603050405020304" pitchFamily="18" charset="0"/>
              <a:ea typeface="楷体" panose="02010609060101010101" pitchFamily="49" charset="-122"/>
            </a:endParaRPr>
          </a:p>
        </p:txBody>
      </p:sp>
      <p:sp>
        <p:nvSpPr>
          <p:cNvPr id="13338" name="Rectangle 202"/>
          <p:cNvSpPr/>
          <p:nvPr/>
        </p:nvSpPr>
        <p:spPr>
          <a:xfrm>
            <a:off x="3506788" y="3093403"/>
            <a:ext cx="1081087"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动能</a:t>
            </a:r>
            <a:endParaRPr lang="zh-CN" altLang="en-US" sz="2400" b="1" dirty="0">
              <a:latin typeface="宋体" panose="02010600030101010101" pitchFamily="2" charset="-122"/>
              <a:ea typeface="宋体" panose="02010600030101010101" pitchFamily="2" charset="-122"/>
            </a:endParaRPr>
          </a:p>
        </p:txBody>
      </p:sp>
      <p:sp>
        <p:nvSpPr>
          <p:cNvPr id="13339" name="Rectangle 203"/>
          <p:cNvSpPr/>
          <p:nvPr/>
        </p:nvSpPr>
        <p:spPr>
          <a:xfrm>
            <a:off x="3506788" y="3610928"/>
            <a:ext cx="1008062"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势能</a:t>
            </a:r>
            <a:endParaRPr lang="zh-CN" altLang="en-US" sz="2400" b="1" dirty="0">
              <a:latin typeface="宋体" panose="02010600030101010101" pitchFamily="2" charset="-122"/>
              <a:ea typeface="宋体" panose="02010600030101010101" pitchFamily="2" charset="-122"/>
            </a:endParaRPr>
          </a:p>
        </p:txBody>
      </p:sp>
      <p:sp>
        <p:nvSpPr>
          <p:cNvPr id="13331" name="Text Box 204"/>
          <p:cNvSpPr txBox="1"/>
          <p:nvPr/>
        </p:nvSpPr>
        <p:spPr>
          <a:xfrm>
            <a:off x="5091113" y="1043940"/>
            <a:ext cx="403225"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C</a:t>
            </a:r>
            <a:endParaRPr lang="en-US" altLang="zh-CN" sz="2400" b="1" dirty="0">
              <a:latin typeface="宋体" panose="02010600030101010101" pitchFamily="2" charset="-122"/>
              <a:ea typeface="宋体" panose="02010600030101010101" pitchFamily="2" charset="-122"/>
            </a:endParaRPr>
          </a:p>
        </p:txBody>
      </p:sp>
      <p:sp>
        <p:nvSpPr>
          <p:cNvPr id="13332" name="Text Box 205"/>
          <p:cNvSpPr txBox="1"/>
          <p:nvPr/>
        </p:nvSpPr>
        <p:spPr>
          <a:xfrm>
            <a:off x="6315075" y="1043940"/>
            <a:ext cx="741363"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C-O</a:t>
            </a:r>
            <a:endParaRPr lang="en-US" altLang="zh-CN" sz="2400" b="1" dirty="0">
              <a:latin typeface="宋体" panose="02010600030101010101" pitchFamily="2" charset="-122"/>
              <a:ea typeface="宋体" panose="02010600030101010101" pitchFamily="2" charset="-122"/>
            </a:endParaRPr>
          </a:p>
        </p:txBody>
      </p:sp>
      <p:sp>
        <p:nvSpPr>
          <p:cNvPr id="13333" name="Text Box 206"/>
          <p:cNvSpPr txBox="1"/>
          <p:nvPr/>
        </p:nvSpPr>
        <p:spPr>
          <a:xfrm>
            <a:off x="7942263" y="1043940"/>
            <a:ext cx="419100"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O</a:t>
            </a:r>
            <a:endParaRPr lang="en-US" altLang="zh-CN" sz="2400" b="1" dirty="0">
              <a:latin typeface="宋体" panose="02010600030101010101" pitchFamily="2" charset="-122"/>
              <a:ea typeface="宋体" panose="02010600030101010101" pitchFamily="2" charset="-122"/>
            </a:endParaRPr>
          </a:p>
        </p:txBody>
      </p:sp>
      <p:sp>
        <p:nvSpPr>
          <p:cNvPr id="13334" name="Text Box 207"/>
          <p:cNvSpPr txBox="1"/>
          <p:nvPr/>
        </p:nvSpPr>
        <p:spPr>
          <a:xfrm>
            <a:off x="9117013" y="1043940"/>
            <a:ext cx="94297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O-B</a:t>
            </a:r>
            <a:endParaRPr lang="en-US" altLang="zh-CN" sz="2400" b="1" dirty="0">
              <a:latin typeface="宋体" panose="02010600030101010101" pitchFamily="2" charset="-122"/>
              <a:ea typeface="宋体" panose="02010600030101010101" pitchFamily="2" charset="-122"/>
            </a:endParaRPr>
          </a:p>
        </p:txBody>
      </p:sp>
      <p:sp>
        <p:nvSpPr>
          <p:cNvPr id="13335" name="Text Box 208"/>
          <p:cNvSpPr txBox="1"/>
          <p:nvPr/>
        </p:nvSpPr>
        <p:spPr>
          <a:xfrm>
            <a:off x="10923588" y="1043940"/>
            <a:ext cx="3857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B</a:t>
            </a:r>
            <a:endParaRPr lang="en-US" altLang="zh-CN" sz="2400" b="1" dirty="0">
              <a:latin typeface="宋体" panose="02010600030101010101" pitchFamily="2" charset="-122"/>
              <a:ea typeface="宋体" panose="02010600030101010101" pitchFamily="2" charset="-122"/>
            </a:endParaRPr>
          </a:p>
        </p:txBody>
      </p:sp>
      <p:sp>
        <p:nvSpPr>
          <p:cNvPr id="13336" name="Line 209"/>
          <p:cNvSpPr/>
          <p:nvPr/>
        </p:nvSpPr>
        <p:spPr>
          <a:xfrm flipH="1" flipV="1">
            <a:off x="6027738" y="1026478"/>
            <a:ext cx="0" cy="3025775"/>
          </a:xfrm>
          <a:prstGeom prst="line">
            <a:avLst/>
          </a:prstGeom>
          <a:ln w="25400" cap="flat" cmpd="sng">
            <a:solidFill>
              <a:schemeClr val="tx1"/>
            </a:solidFill>
            <a:prstDash val="solid"/>
            <a:headEnd type="none" w="med" len="med"/>
            <a:tailEnd type="none" w="med" len="med"/>
          </a:ln>
        </p:spPr>
      </p:sp>
      <p:sp>
        <p:nvSpPr>
          <p:cNvPr id="13346" name="Rectangle 210"/>
          <p:cNvSpPr/>
          <p:nvPr/>
        </p:nvSpPr>
        <p:spPr>
          <a:xfrm>
            <a:off x="4587875" y="16027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向左最大</a:t>
            </a:r>
            <a:endParaRPr lang="zh-CN" altLang="en-US" sz="2400" b="1" dirty="0">
              <a:latin typeface="宋体" panose="02010600030101010101" pitchFamily="2" charset="-122"/>
              <a:ea typeface="宋体" panose="02010600030101010101" pitchFamily="2" charset="-122"/>
            </a:endParaRPr>
          </a:p>
        </p:txBody>
      </p:sp>
      <p:sp>
        <p:nvSpPr>
          <p:cNvPr id="13347" name="Rectangle 211"/>
          <p:cNvSpPr/>
          <p:nvPr/>
        </p:nvSpPr>
        <p:spPr>
          <a:xfrm>
            <a:off x="6057900" y="16027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向左减小</a:t>
            </a:r>
            <a:endParaRPr lang="zh-CN" altLang="en-US" sz="2400" b="1" dirty="0">
              <a:latin typeface="宋体" panose="02010600030101010101" pitchFamily="2" charset="-122"/>
              <a:ea typeface="宋体" panose="02010600030101010101" pitchFamily="2" charset="-122"/>
            </a:endParaRPr>
          </a:p>
        </p:txBody>
      </p:sp>
      <p:sp>
        <p:nvSpPr>
          <p:cNvPr id="13348" name="Rectangle 212"/>
          <p:cNvSpPr/>
          <p:nvPr/>
        </p:nvSpPr>
        <p:spPr>
          <a:xfrm>
            <a:off x="7467600" y="2564765"/>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向右最大</a:t>
            </a:r>
            <a:endParaRPr lang="zh-CN" altLang="en-US" sz="2400" b="1" dirty="0">
              <a:latin typeface="宋体" panose="02010600030101010101" pitchFamily="2" charset="-122"/>
              <a:ea typeface="宋体" panose="02010600030101010101" pitchFamily="2" charset="-122"/>
            </a:endParaRPr>
          </a:p>
        </p:txBody>
      </p:sp>
      <p:sp>
        <p:nvSpPr>
          <p:cNvPr id="13340" name="Line 214"/>
          <p:cNvSpPr/>
          <p:nvPr/>
        </p:nvSpPr>
        <p:spPr>
          <a:xfrm flipH="1" flipV="1">
            <a:off x="7467600" y="1026478"/>
            <a:ext cx="0" cy="3025775"/>
          </a:xfrm>
          <a:prstGeom prst="line">
            <a:avLst/>
          </a:prstGeom>
          <a:ln w="25400" cap="flat" cmpd="sng">
            <a:solidFill>
              <a:schemeClr val="tx1"/>
            </a:solidFill>
            <a:prstDash val="solid"/>
            <a:headEnd type="none" w="med" len="med"/>
            <a:tailEnd type="none" w="med" len="med"/>
          </a:ln>
        </p:spPr>
      </p:sp>
      <p:sp>
        <p:nvSpPr>
          <p:cNvPr id="13341" name="Line 215"/>
          <p:cNvSpPr/>
          <p:nvPr/>
        </p:nvSpPr>
        <p:spPr>
          <a:xfrm flipH="1" flipV="1">
            <a:off x="8836025" y="1026478"/>
            <a:ext cx="0" cy="3025775"/>
          </a:xfrm>
          <a:prstGeom prst="line">
            <a:avLst/>
          </a:prstGeom>
          <a:ln w="25400" cap="flat" cmpd="sng">
            <a:solidFill>
              <a:schemeClr val="tx1"/>
            </a:solidFill>
            <a:prstDash val="solid"/>
            <a:headEnd type="none" w="med" len="med"/>
            <a:tailEnd type="none" w="med" len="med"/>
          </a:ln>
        </p:spPr>
      </p:sp>
      <p:sp>
        <p:nvSpPr>
          <p:cNvPr id="13342" name="Line 216"/>
          <p:cNvSpPr/>
          <p:nvPr/>
        </p:nvSpPr>
        <p:spPr>
          <a:xfrm flipH="1" flipV="1">
            <a:off x="10275888" y="1026478"/>
            <a:ext cx="0" cy="3025775"/>
          </a:xfrm>
          <a:prstGeom prst="line">
            <a:avLst/>
          </a:prstGeom>
          <a:ln w="25400" cap="flat" cmpd="sng">
            <a:solidFill>
              <a:schemeClr val="tx1"/>
            </a:solidFill>
            <a:prstDash val="solid"/>
            <a:headEnd type="none" w="med" len="med"/>
            <a:tailEnd type="none" w="med" len="med"/>
          </a:ln>
        </p:spPr>
      </p:sp>
      <p:sp>
        <p:nvSpPr>
          <p:cNvPr id="13352" name="Rectangle 217"/>
          <p:cNvSpPr/>
          <p:nvPr/>
        </p:nvSpPr>
        <p:spPr>
          <a:xfrm>
            <a:off x="10420350" y="16027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向右最大</a:t>
            </a:r>
            <a:endParaRPr lang="zh-CN" altLang="en-US" sz="2400" b="1" dirty="0">
              <a:latin typeface="宋体" panose="02010600030101010101" pitchFamily="2" charset="-122"/>
              <a:ea typeface="宋体" panose="02010600030101010101" pitchFamily="2" charset="-122"/>
            </a:endParaRPr>
          </a:p>
        </p:txBody>
      </p:sp>
      <p:sp>
        <p:nvSpPr>
          <p:cNvPr id="13353" name="Rectangle 218"/>
          <p:cNvSpPr/>
          <p:nvPr/>
        </p:nvSpPr>
        <p:spPr>
          <a:xfrm>
            <a:off x="5019675" y="2564765"/>
            <a:ext cx="334963"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54" name="Rectangle 219"/>
          <p:cNvSpPr/>
          <p:nvPr/>
        </p:nvSpPr>
        <p:spPr>
          <a:xfrm>
            <a:off x="4587875" y="20853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向右最大</a:t>
            </a:r>
            <a:endParaRPr lang="zh-CN" altLang="en-US" sz="2400" b="1" dirty="0">
              <a:latin typeface="宋体" panose="02010600030101010101" pitchFamily="2" charset="-122"/>
              <a:ea typeface="宋体" panose="02010600030101010101" pitchFamily="2" charset="-122"/>
            </a:endParaRPr>
          </a:p>
        </p:txBody>
      </p:sp>
      <p:sp>
        <p:nvSpPr>
          <p:cNvPr id="13355" name="Rectangle 220"/>
          <p:cNvSpPr/>
          <p:nvPr/>
        </p:nvSpPr>
        <p:spPr>
          <a:xfrm>
            <a:off x="6027738" y="2564765"/>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向右增大</a:t>
            </a:r>
            <a:endParaRPr lang="zh-CN" altLang="en-US" sz="2400" b="1" dirty="0">
              <a:latin typeface="宋体" panose="02010600030101010101" pitchFamily="2" charset="-122"/>
              <a:ea typeface="宋体" panose="02010600030101010101" pitchFamily="2" charset="-122"/>
            </a:endParaRPr>
          </a:p>
        </p:txBody>
      </p:sp>
      <p:sp>
        <p:nvSpPr>
          <p:cNvPr id="13356" name="Rectangle 221"/>
          <p:cNvSpPr/>
          <p:nvPr/>
        </p:nvSpPr>
        <p:spPr>
          <a:xfrm>
            <a:off x="6057900" y="20853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向右减小</a:t>
            </a:r>
            <a:endParaRPr lang="zh-CN" altLang="en-US" sz="2400" b="1" dirty="0">
              <a:latin typeface="宋体" panose="02010600030101010101" pitchFamily="2" charset="-122"/>
              <a:ea typeface="宋体" panose="02010600030101010101" pitchFamily="2" charset="-122"/>
            </a:endParaRPr>
          </a:p>
        </p:txBody>
      </p:sp>
      <p:sp>
        <p:nvSpPr>
          <p:cNvPr id="13357" name="Rectangle 222"/>
          <p:cNvSpPr/>
          <p:nvPr/>
        </p:nvSpPr>
        <p:spPr>
          <a:xfrm>
            <a:off x="7970838" y="1602740"/>
            <a:ext cx="3349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58" name="Rectangle 223"/>
          <p:cNvSpPr/>
          <p:nvPr/>
        </p:nvSpPr>
        <p:spPr>
          <a:xfrm>
            <a:off x="7970838" y="2085340"/>
            <a:ext cx="3349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59" name="Rectangle 224"/>
          <p:cNvSpPr/>
          <p:nvPr/>
        </p:nvSpPr>
        <p:spPr>
          <a:xfrm>
            <a:off x="8836025" y="16027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向右增大</a:t>
            </a:r>
            <a:endParaRPr lang="zh-CN" altLang="en-US" sz="2400" b="1" dirty="0">
              <a:latin typeface="宋体" panose="02010600030101010101" pitchFamily="2" charset="-122"/>
              <a:ea typeface="宋体" panose="02010600030101010101" pitchFamily="2" charset="-122"/>
            </a:endParaRPr>
          </a:p>
        </p:txBody>
      </p:sp>
      <p:sp>
        <p:nvSpPr>
          <p:cNvPr id="13360" name="Rectangle 225"/>
          <p:cNvSpPr/>
          <p:nvPr/>
        </p:nvSpPr>
        <p:spPr>
          <a:xfrm>
            <a:off x="8836025" y="2564765"/>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向右减小</a:t>
            </a:r>
            <a:endParaRPr lang="zh-CN" altLang="en-US" sz="2400" b="1" dirty="0">
              <a:latin typeface="宋体" panose="02010600030101010101" pitchFamily="2" charset="-122"/>
              <a:ea typeface="宋体" panose="02010600030101010101" pitchFamily="2" charset="-122"/>
            </a:endParaRPr>
          </a:p>
        </p:txBody>
      </p:sp>
      <p:sp>
        <p:nvSpPr>
          <p:cNvPr id="13361" name="Rectangle 226"/>
          <p:cNvSpPr/>
          <p:nvPr/>
        </p:nvSpPr>
        <p:spPr>
          <a:xfrm>
            <a:off x="8836025" y="20853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向左增大</a:t>
            </a:r>
            <a:endParaRPr lang="zh-CN" altLang="en-US" sz="2400" b="1" dirty="0">
              <a:latin typeface="宋体" panose="02010600030101010101" pitchFamily="2" charset="-122"/>
              <a:ea typeface="宋体" panose="02010600030101010101" pitchFamily="2" charset="-122"/>
            </a:endParaRPr>
          </a:p>
        </p:txBody>
      </p:sp>
      <p:sp>
        <p:nvSpPr>
          <p:cNvPr id="13362" name="Rectangle 227"/>
          <p:cNvSpPr/>
          <p:nvPr/>
        </p:nvSpPr>
        <p:spPr>
          <a:xfrm>
            <a:off x="10996613" y="2564765"/>
            <a:ext cx="3349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63" name="Rectangle 228"/>
          <p:cNvSpPr/>
          <p:nvPr/>
        </p:nvSpPr>
        <p:spPr>
          <a:xfrm>
            <a:off x="10420350" y="2085340"/>
            <a:ext cx="1584325"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向左最大</a:t>
            </a:r>
            <a:endParaRPr lang="zh-CN" altLang="en-US" sz="2400" b="1" dirty="0">
              <a:latin typeface="宋体" panose="02010600030101010101" pitchFamily="2" charset="-122"/>
              <a:ea typeface="宋体" panose="02010600030101010101" pitchFamily="2" charset="-122"/>
            </a:endParaRPr>
          </a:p>
        </p:txBody>
      </p:sp>
      <p:sp>
        <p:nvSpPr>
          <p:cNvPr id="13364" name="Rectangle 229"/>
          <p:cNvSpPr/>
          <p:nvPr/>
        </p:nvSpPr>
        <p:spPr>
          <a:xfrm>
            <a:off x="5019675" y="3093403"/>
            <a:ext cx="334963"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65" name="Rectangle 230"/>
          <p:cNvSpPr/>
          <p:nvPr/>
        </p:nvSpPr>
        <p:spPr>
          <a:xfrm>
            <a:off x="6315075" y="3093403"/>
            <a:ext cx="1008063"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增大</a:t>
            </a:r>
            <a:endParaRPr lang="zh-CN" altLang="en-US" sz="2400" b="1" dirty="0">
              <a:latin typeface="宋体" panose="02010600030101010101" pitchFamily="2" charset="-122"/>
              <a:ea typeface="宋体" panose="02010600030101010101" pitchFamily="2" charset="-122"/>
            </a:endParaRPr>
          </a:p>
        </p:txBody>
      </p:sp>
      <p:sp>
        <p:nvSpPr>
          <p:cNvPr id="13366" name="Rectangle 231"/>
          <p:cNvSpPr/>
          <p:nvPr/>
        </p:nvSpPr>
        <p:spPr>
          <a:xfrm>
            <a:off x="7754938" y="3093403"/>
            <a:ext cx="1008062"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最大</a:t>
            </a:r>
            <a:endParaRPr lang="zh-CN" altLang="en-US" sz="2400" b="1" dirty="0">
              <a:latin typeface="宋体" panose="02010600030101010101" pitchFamily="2" charset="-122"/>
              <a:ea typeface="宋体" panose="02010600030101010101" pitchFamily="2" charset="-122"/>
            </a:endParaRPr>
          </a:p>
        </p:txBody>
      </p:sp>
      <p:sp>
        <p:nvSpPr>
          <p:cNvPr id="13367" name="Rectangle 232"/>
          <p:cNvSpPr/>
          <p:nvPr/>
        </p:nvSpPr>
        <p:spPr>
          <a:xfrm>
            <a:off x="9123363" y="3093403"/>
            <a:ext cx="1008062"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减小</a:t>
            </a:r>
            <a:endParaRPr lang="zh-CN" altLang="en-US" sz="2400" b="1" dirty="0">
              <a:latin typeface="宋体" panose="02010600030101010101" pitchFamily="2" charset="-122"/>
              <a:ea typeface="宋体" panose="02010600030101010101" pitchFamily="2" charset="-122"/>
            </a:endParaRPr>
          </a:p>
        </p:txBody>
      </p:sp>
      <p:sp>
        <p:nvSpPr>
          <p:cNvPr id="13368" name="Rectangle 233"/>
          <p:cNvSpPr/>
          <p:nvPr/>
        </p:nvSpPr>
        <p:spPr>
          <a:xfrm>
            <a:off x="10996613" y="3093403"/>
            <a:ext cx="3349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69" name="Rectangle 234"/>
          <p:cNvSpPr/>
          <p:nvPr/>
        </p:nvSpPr>
        <p:spPr>
          <a:xfrm>
            <a:off x="4803775" y="3610928"/>
            <a:ext cx="1008063"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最大</a:t>
            </a:r>
            <a:endParaRPr lang="zh-CN" altLang="en-US" sz="2400" b="1" dirty="0">
              <a:latin typeface="宋体" panose="02010600030101010101" pitchFamily="2" charset="-122"/>
              <a:ea typeface="宋体" panose="02010600030101010101" pitchFamily="2" charset="-122"/>
            </a:endParaRPr>
          </a:p>
        </p:txBody>
      </p:sp>
      <p:sp>
        <p:nvSpPr>
          <p:cNvPr id="13370" name="Rectangle 235"/>
          <p:cNvSpPr/>
          <p:nvPr/>
        </p:nvSpPr>
        <p:spPr>
          <a:xfrm>
            <a:off x="6315075" y="3610928"/>
            <a:ext cx="1008063"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减小</a:t>
            </a:r>
            <a:endParaRPr lang="zh-CN" altLang="en-US" sz="2400" b="1" dirty="0">
              <a:latin typeface="宋体" panose="02010600030101010101" pitchFamily="2" charset="-122"/>
              <a:ea typeface="宋体" panose="02010600030101010101" pitchFamily="2" charset="-122"/>
            </a:endParaRPr>
          </a:p>
        </p:txBody>
      </p:sp>
      <p:sp>
        <p:nvSpPr>
          <p:cNvPr id="13371" name="Rectangle 236"/>
          <p:cNvSpPr/>
          <p:nvPr/>
        </p:nvSpPr>
        <p:spPr>
          <a:xfrm>
            <a:off x="7970838" y="3610928"/>
            <a:ext cx="334962"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400" b="1" dirty="0">
                <a:latin typeface="宋体" panose="02010600030101010101" pitchFamily="2" charset="-122"/>
                <a:ea typeface="宋体" panose="02010600030101010101" pitchFamily="2" charset="-122"/>
              </a:rPr>
              <a:t>0</a:t>
            </a:r>
            <a:endParaRPr lang="en-US" altLang="zh-CN" sz="2400" b="1" dirty="0">
              <a:latin typeface="宋体" panose="02010600030101010101" pitchFamily="2" charset="-122"/>
              <a:ea typeface="宋体" panose="02010600030101010101" pitchFamily="2" charset="-122"/>
            </a:endParaRPr>
          </a:p>
        </p:txBody>
      </p:sp>
      <p:sp>
        <p:nvSpPr>
          <p:cNvPr id="13372" name="Rectangle 237"/>
          <p:cNvSpPr/>
          <p:nvPr/>
        </p:nvSpPr>
        <p:spPr>
          <a:xfrm>
            <a:off x="9123363" y="3610928"/>
            <a:ext cx="1008062"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增大</a:t>
            </a:r>
            <a:endParaRPr lang="zh-CN" altLang="en-US" sz="2400" b="1" dirty="0">
              <a:latin typeface="宋体" panose="02010600030101010101" pitchFamily="2" charset="-122"/>
              <a:ea typeface="宋体" panose="02010600030101010101" pitchFamily="2" charset="-122"/>
            </a:endParaRPr>
          </a:p>
        </p:txBody>
      </p:sp>
      <p:sp>
        <p:nvSpPr>
          <p:cNvPr id="13373" name="Rectangle 238"/>
          <p:cNvSpPr/>
          <p:nvPr/>
        </p:nvSpPr>
        <p:spPr>
          <a:xfrm>
            <a:off x="10852150" y="3610928"/>
            <a:ext cx="1008063"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最大</a:t>
            </a:r>
            <a:endParaRPr lang="zh-CN" altLang="en-US" sz="2400" b="1" dirty="0">
              <a:latin typeface="宋体" panose="02010600030101010101" pitchFamily="2" charset="-122"/>
              <a:ea typeface="宋体" panose="02010600030101010101" pitchFamily="2" charset="-122"/>
            </a:endParaRPr>
          </a:p>
        </p:txBody>
      </p:sp>
      <p:sp>
        <p:nvSpPr>
          <p:cNvPr id="13388" name="Text Box 22"/>
          <p:cNvSpPr txBox="1"/>
          <p:nvPr/>
        </p:nvSpPr>
        <p:spPr>
          <a:xfrm>
            <a:off x="3435033" y="583565"/>
            <a:ext cx="6704012" cy="4603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Bef>
                <a:spcPct val="50000"/>
              </a:spcBef>
              <a:spcAft>
                <a:spcPct val="0"/>
              </a:spcAft>
              <a:buFontTx/>
              <a:buNone/>
            </a:pPr>
            <a:r>
              <a:rPr lang="zh-CN" altLang="en-US" sz="2400" b="1" dirty="0">
                <a:latin typeface="宋体" panose="02010600030101010101" pitchFamily="2" charset="-122"/>
                <a:ea typeface="宋体" panose="02010600030101010101" pitchFamily="2" charset="-122"/>
              </a:rPr>
              <a:t>简谐运动是一种理想化模型</a:t>
            </a:r>
            <a:endParaRPr lang="zh-CN" altLang="en-US" sz="2400" b="1" dirty="0">
              <a:latin typeface="宋体" panose="02010600030101010101" pitchFamily="2" charset="-122"/>
              <a:ea typeface="宋体" panose="02010600030101010101" pitchFamily="2" charset="-122"/>
            </a:endParaRPr>
          </a:p>
        </p:txBody>
      </p:sp>
      <p:sp>
        <p:nvSpPr>
          <p:cNvPr id="13389" name="Text Box 3"/>
          <p:cNvSpPr txBox="1"/>
          <p:nvPr/>
        </p:nvSpPr>
        <p:spPr>
          <a:xfrm>
            <a:off x="1275080" y="4598670"/>
            <a:ext cx="10585450" cy="953135"/>
          </a:xfrm>
          <a:prstGeom prst="rect">
            <a:avLst/>
          </a:prstGeom>
          <a:noFill/>
          <a:ln w="9525">
            <a:noFill/>
          </a:ln>
        </p:spPr>
        <p:txBody>
          <a:bodyPr wrap="squar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Bef>
                <a:spcPct val="50000"/>
              </a:spcBef>
              <a:spcAft>
                <a:spcPct val="0"/>
              </a:spcAft>
              <a:buFontTx/>
              <a:buNone/>
            </a:pPr>
            <a:r>
              <a:rPr lang="zh-CN" altLang="en-US" sz="2800" b="1" dirty="0">
                <a:latin typeface="宋体" panose="02010600030101010101" pitchFamily="2" charset="-122"/>
                <a:ea typeface="宋体" panose="02010600030101010101" pitchFamily="2" charset="-122"/>
              </a:rPr>
              <a:t>简谐运动中动能和势能在发生相互转化，但机械能的总量保持不变，即</a:t>
            </a:r>
            <a:r>
              <a:rPr lang="zh-CN" altLang="en-US" sz="2800" b="1" dirty="0">
                <a:solidFill>
                  <a:srgbClr val="FF0000"/>
                </a:solidFill>
                <a:latin typeface="宋体" panose="02010600030101010101" pitchFamily="2" charset="-122"/>
                <a:ea typeface="宋体" panose="02010600030101010101" pitchFamily="2" charset="-122"/>
              </a:rPr>
              <a:t>机械能守恒</a:t>
            </a:r>
            <a:r>
              <a:rPr lang="zh-CN" altLang="en-US" sz="2800" b="1" dirty="0">
                <a:latin typeface="宋体" panose="02010600030101010101" pitchFamily="2" charset="-122"/>
                <a:ea typeface="宋体" panose="02010600030101010101" pitchFamily="2" charset="-122"/>
              </a:rPr>
              <a:t>。</a:t>
            </a:r>
            <a:endParaRPr lang="zh-CN" altLang="en-US" sz="2800" b="1" dirty="0">
              <a:latin typeface="宋体" panose="02010600030101010101" pitchFamily="2" charset="-122"/>
              <a:ea typeface="宋体" panose="02010600030101010101" pitchFamily="2" charset="-122"/>
            </a:endParaRPr>
          </a:p>
        </p:txBody>
      </p:sp>
      <p:pic>
        <p:nvPicPr>
          <p:cNvPr id="2" name="图片 -2147482612" descr="XTX31611-32.TIF"/>
          <p:cNvPicPr>
            <a:picLocks noChangeAspect="1"/>
          </p:cNvPicPr>
          <p:nvPr/>
        </p:nvPicPr>
        <p:blipFill>
          <a:blip r:embed="rId1" r:link="rId2"/>
          <a:stretch>
            <a:fillRect/>
          </a:stretch>
        </p:blipFill>
        <p:spPr>
          <a:xfrm>
            <a:off x="90488" y="1742440"/>
            <a:ext cx="3089275" cy="2105025"/>
          </a:xfrm>
          <a:prstGeom prst="rect">
            <a:avLst/>
          </a:prstGeom>
          <a:noFill/>
          <a:ln w="9525">
            <a:noFill/>
          </a:ln>
        </p:spPr>
      </p:pic>
      <p:sp>
        <p:nvSpPr>
          <p:cNvPr id="3" name="矩形 75"/>
          <p:cNvSpPr/>
          <p:nvPr/>
        </p:nvSpPr>
        <p:spPr>
          <a:xfrm>
            <a:off x="114300" y="688340"/>
            <a:ext cx="3041650" cy="9937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80000"/>
              </a:lnSpc>
              <a:spcBef>
                <a:spcPct val="50000"/>
              </a:spcBef>
              <a:spcAft>
                <a:spcPct val="0"/>
              </a:spcAft>
              <a:buFontTx/>
              <a:buNone/>
            </a:pPr>
            <a:r>
              <a:rPr lang="zh-CN" altLang="en-US" sz="2800" b="1" dirty="0">
                <a:solidFill>
                  <a:srgbClr val="FF0000"/>
                </a:solidFill>
                <a:latin typeface="宋体" panose="02010600030101010101" pitchFamily="2" charset="-122"/>
                <a:ea typeface="宋体" panose="02010600030101010101" pitchFamily="2" charset="-122"/>
              </a:rPr>
              <a:t>分析总结：</a:t>
            </a:r>
            <a:endParaRPr lang="zh-CN" altLang="en-US" sz="2800" b="1" dirty="0">
              <a:solidFill>
                <a:srgbClr val="FF0000"/>
              </a:solidFill>
              <a:latin typeface="宋体" panose="02010600030101010101" pitchFamily="2" charset="-122"/>
              <a:ea typeface="宋体" panose="02010600030101010101" pitchFamily="2" charset="-122"/>
            </a:endParaRPr>
          </a:p>
          <a:p>
            <a:pPr marL="0" lvl="0" indent="0" eaLnBrk="1" hangingPunct="1">
              <a:lnSpc>
                <a:spcPct val="80000"/>
              </a:lnSpc>
              <a:spcBef>
                <a:spcPct val="50000"/>
              </a:spcBef>
              <a:spcAft>
                <a:spcPct val="0"/>
              </a:spcAft>
              <a:buFontTx/>
              <a:buNone/>
            </a:pPr>
            <a:r>
              <a:rPr lang="zh-CN" altLang="en-US" sz="2800" b="1" dirty="0">
                <a:solidFill>
                  <a:srgbClr val="FF0000"/>
                </a:solidFill>
                <a:latin typeface="宋体" panose="02010600030101010101" pitchFamily="2" charset="-122"/>
                <a:ea typeface="宋体" panose="02010600030101010101" pitchFamily="2" charset="-122"/>
              </a:rPr>
              <a:t>结合下图完成右表</a:t>
            </a:r>
            <a:endParaRPr lang="zh-CN" altLang="en-US" sz="28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346"/>
                                        </p:tgtEl>
                                        <p:attrNameLst>
                                          <p:attrName>style.visibility</p:attrName>
                                        </p:attrNameLst>
                                      </p:cBhvr>
                                      <p:to>
                                        <p:strVal val="visible"/>
                                      </p:to>
                                    </p:set>
                                    <p:animEffect transition="in" filter="blinds(horizontal)">
                                      <p:cBhvr>
                                        <p:cTn id="7" dur="500"/>
                                        <p:tgtEl>
                                          <p:spTgt spid="1334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354"/>
                                        </p:tgtEl>
                                        <p:attrNameLst>
                                          <p:attrName>style.visibility</p:attrName>
                                        </p:attrNameLst>
                                      </p:cBhvr>
                                      <p:to>
                                        <p:strVal val="visible"/>
                                      </p:to>
                                    </p:set>
                                    <p:animEffect transition="in" filter="blinds(horizontal)">
                                      <p:cBhvr>
                                        <p:cTn id="12" dur="500"/>
                                        <p:tgtEl>
                                          <p:spTgt spid="1335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353"/>
                                        </p:tgtEl>
                                        <p:attrNameLst>
                                          <p:attrName>style.visibility</p:attrName>
                                        </p:attrNameLst>
                                      </p:cBhvr>
                                      <p:to>
                                        <p:strVal val="visible"/>
                                      </p:to>
                                    </p:set>
                                    <p:animEffect transition="in" filter="blinds(horizontal)">
                                      <p:cBhvr>
                                        <p:cTn id="17" dur="500"/>
                                        <p:tgtEl>
                                          <p:spTgt spid="1335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347"/>
                                        </p:tgtEl>
                                        <p:attrNameLst>
                                          <p:attrName>style.visibility</p:attrName>
                                        </p:attrNameLst>
                                      </p:cBhvr>
                                      <p:to>
                                        <p:strVal val="visible"/>
                                      </p:to>
                                    </p:set>
                                    <p:animEffect transition="in" filter="blinds(horizontal)">
                                      <p:cBhvr>
                                        <p:cTn id="22" dur="500"/>
                                        <p:tgtEl>
                                          <p:spTgt spid="1334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356"/>
                                        </p:tgtEl>
                                        <p:attrNameLst>
                                          <p:attrName>style.visibility</p:attrName>
                                        </p:attrNameLst>
                                      </p:cBhvr>
                                      <p:to>
                                        <p:strVal val="visible"/>
                                      </p:to>
                                    </p:set>
                                    <p:animEffect transition="in" filter="blinds(horizontal)">
                                      <p:cBhvr>
                                        <p:cTn id="27" dur="500"/>
                                        <p:tgtEl>
                                          <p:spTgt spid="1335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3355"/>
                                        </p:tgtEl>
                                        <p:attrNameLst>
                                          <p:attrName>style.visibility</p:attrName>
                                        </p:attrNameLst>
                                      </p:cBhvr>
                                      <p:to>
                                        <p:strVal val="visible"/>
                                      </p:to>
                                    </p:set>
                                    <p:animEffect transition="in" filter="blinds(horizontal)">
                                      <p:cBhvr>
                                        <p:cTn id="32" dur="500"/>
                                        <p:tgtEl>
                                          <p:spTgt spid="1335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3357"/>
                                        </p:tgtEl>
                                        <p:attrNameLst>
                                          <p:attrName>style.visibility</p:attrName>
                                        </p:attrNameLst>
                                      </p:cBhvr>
                                      <p:to>
                                        <p:strVal val="visible"/>
                                      </p:to>
                                    </p:set>
                                    <p:animEffect transition="in" filter="blinds(horizontal)">
                                      <p:cBhvr>
                                        <p:cTn id="37" dur="500"/>
                                        <p:tgtEl>
                                          <p:spTgt spid="1335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3358"/>
                                        </p:tgtEl>
                                        <p:attrNameLst>
                                          <p:attrName>style.visibility</p:attrName>
                                        </p:attrNameLst>
                                      </p:cBhvr>
                                      <p:to>
                                        <p:strVal val="visible"/>
                                      </p:to>
                                    </p:set>
                                    <p:animEffect transition="in" filter="blinds(horizontal)">
                                      <p:cBhvr>
                                        <p:cTn id="42" dur="500"/>
                                        <p:tgtEl>
                                          <p:spTgt spid="1335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348"/>
                                        </p:tgtEl>
                                        <p:attrNameLst>
                                          <p:attrName>style.visibility</p:attrName>
                                        </p:attrNameLst>
                                      </p:cBhvr>
                                      <p:to>
                                        <p:strVal val="visible"/>
                                      </p:to>
                                    </p:set>
                                    <p:animEffect transition="in" filter="blinds(horizontal)">
                                      <p:cBhvr>
                                        <p:cTn id="47" dur="500"/>
                                        <p:tgtEl>
                                          <p:spTgt spid="1334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3359"/>
                                        </p:tgtEl>
                                        <p:attrNameLst>
                                          <p:attrName>style.visibility</p:attrName>
                                        </p:attrNameLst>
                                      </p:cBhvr>
                                      <p:to>
                                        <p:strVal val="visible"/>
                                      </p:to>
                                    </p:set>
                                    <p:animEffect transition="in" filter="blinds(horizontal)">
                                      <p:cBhvr>
                                        <p:cTn id="52" dur="500"/>
                                        <p:tgtEl>
                                          <p:spTgt spid="13359"/>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361"/>
                                        </p:tgtEl>
                                        <p:attrNameLst>
                                          <p:attrName>style.visibility</p:attrName>
                                        </p:attrNameLst>
                                      </p:cBhvr>
                                      <p:to>
                                        <p:strVal val="visible"/>
                                      </p:to>
                                    </p:set>
                                    <p:animEffect transition="in" filter="blinds(horizontal)">
                                      <p:cBhvr>
                                        <p:cTn id="57" dur="500"/>
                                        <p:tgtEl>
                                          <p:spTgt spid="1336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3360"/>
                                        </p:tgtEl>
                                        <p:attrNameLst>
                                          <p:attrName>style.visibility</p:attrName>
                                        </p:attrNameLst>
                                      </p:cBhvr>
                                      <p:to>
                                        <p:strVal val="visible"/>
                                      </p:to>
                                    </p:set>
                                    <p:animEffect transition="in" filter="blinds(horizontal)">
                                      <p:cBhvr>
                                        <p:cTn id="62" dur="500"/>
                                        <p:tgtEl>
                                          <p:spTgt spid="1336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3352"/>
                                        </p:tgtEl>
                                        <p:attrNameLst>
                                          <p:attrName>style.visibility</p:attrName>
                                        </p:attrNameLst>
                                      </p:cBhvr>
                                      <p:to>
                                        <p:strVal val="visible"/>
                                      </p:to>
                                    </p:set>
                                    <p:animEffect transition="in" filter="blinds(horizontal)">
                                      <p:cBhvr>
                                        <p:cTn id="67" dur="500"/>
                                        <p:tgtEl>
                                          <p:spTgt spid="1335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3363"/>
                                        </p:tgtEl>
                                        <p:attrNameLst>
                                          <p:attrName>style.visibility</p:attrName>
                                        </p:attrNameLst>
                                      </p:cBhvr>
                                      <p:to>
                                        <p:strVal val="visible"/>
                                      </p:to>
                                    </p:set>
                                    <p:animEffect transition="in" filter="blinds(horizontal)">
                                      <p:cBhvr>
                                        <p:cTn id="72" dur="500"/>
                                        <p:tgtEl>
                                          <p:spTgt spid="13363"/>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3362"/>
                                        </p:tgtEl>
                                        <p:attrNameLst>
                                          <p:attrName>style.visibility</p:attrName>
                                        </p:attrNameLst>
                                      </p:cBhvr>
                                      <p:to>
                                        <p:strVal val="visible"/>
                                      </p:to>
                                    </p:set>
                                    <p:animEffect transition="in" filter="blinds(horizontal)">
                                      <p:cBhvr>
                                        <p:cTn id="77" dur="500"/>
                                        <p:tgtEl>
                                          <p:spTgt spid="1336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3338"/>
                                        </p:tgtEl>
                                        <p:attrNameLst>
                                          <p:attrName>style.visibility</p:attrName>
                                        </p:attrNameLst>
                                      </p:cBhvr>
                                      <p:to>
                                        <p:strVal val="visible"/>
                                      </p:to>
                                    </p:set>
                                    <p:animEffect transition="in" filter="blinds(horizontal)">
                                      <p:cBhvr>
                                        <p:cTn id="82" dur="500"/>
                                        <p:tgtEl>
                                          <p:spTgt spid="13338"/>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grpId="0" nodeType="clickEffect">
                                  <p:stCondLst>
                                    <p:cond delay="0"/>
                                  </p:stCondLst>
                                  <p:childTnLst>
                                    <p:set>
                                      <p:cBhvr>
                                        <p:cTn id="86" dur="1" fill="hold">
                                          <p:stCondLst>
                                            <p:cond delay="0"/>
                                          </p:stCondLst>
                                        </p:cTn>
                                        <p:tgtEl>
                                          <p:spTgt spid="13339"/>
                                        </p:tgtEl>
                                        <p:attrNameLst>
                                          <p:attrName>style.visibility</p:attrName>
                                        </p:attrNameLst>
                                      </p:cBhvr>
                                      <p:to>
                                        <p:strVal val="visible"/>
                                      </p:to>
                                    </p:set>
                                    <p:animEffect transition="in" filter="blinds(horizontal)">
                                      <p:cBhvr>
                                        <p:cTn id="87" dur="500"/>
                                        <p:tgtEl>
                                          <p:spTgt spid="13339"/>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3364"/>
                                        </p:tgtEl>
                                        <p:attrNameLst>
                                          <p:attrName>style.visibility</p:attrName>
                                        </p:attrNameLst>
                                      </p:cBhvr>
                                      <p:to>
                                        <p:strVal val="visible"/>
                                      </p:to>
                                    </p:set>
                                    <p:animEffect transition="in" filter="blinds(horizontal)">
                                      <p:cBhvr>
                                        <p:cTn id="92" dur="500"/>
                                        <p:tgtEl>
                                          <p:spTgt spid="13364"/>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13369"/>
                                        </p:tgtEl>
                                        <p:attrNameLst>
                                          <p:attrName>style.visibility</p:attrName>
                                        </p:attrNameLst>
                                      </p:cBhvr>
                                      <p:to>
                                        <p:strVal val="visible"/>
                                      </p:to>
                                    </p:set>
                                    <p:animEffect transition="in" filter="blinds(horizontal)">
                                      <p:cBhvr>
                                        <p:cTn id="97" dur="500"/>
                                        <p:tgtEl>
                                          <p:spTgt spid="13369"/>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3365"/>
                                        </p:tgtEl>
                                        <p:attrNameLst>
                                          <p:attrName>style.visibility</p:attrName>
                                        </p:attrNameLst>
                                      </p:cBhvr>
                                      <p:to>
                                        <p:strVal val="visible"/>
                                      </p:to>
                                    </p:set>
                                    <p:animEffect transition="in" filter="blinds(horizontal)">
                                      <p:cBhvr>
                                        <p:cTn id="102" dur="500"/>
                                        <p:tgtEl>
                                          <p:spTgt spid="13365"/>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13370"/>
                                        </p:tgtEl>
                                        <p:attrNameLst>
                                          <p:attrName>style.visibility</p:attrName>
                                        </p:attrNameLst>
                                      </p:cBhvr>
                                      <p:to>
                                        <p:strVal val="visible"/>
                                      </p:to>
                                    </p:set>
                                    <p:animEffect transition="in" filter="blinds(horizontal)">
                                      <p:cBhvr>
                                        <p:cTn id="107" dur="500"/>
                                        <p:tgtEl>
                                          <p:spTgt spid="13370"/>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13366"/>
                                        </p:tgtEl>
                                        <p:attrNameLst>
                                          <p:attrName>style.visibility</p:attrName>
                                        </p:attrNameLst>
                                      </p:cBhvr>
                                      <p:to>
                                        <p:strVal val="visible"/>
                                      </p:to>
                                    </p:set>
                                    <p:animEffect transition="in" filter="blinds(horizontal)">
                                      <p:cBhvr>
                                        <p:cTn id="112" dur="500"/>
                                        <p:tgtEl>
                                          <p:spTgt spid="13366"/>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13371"/>
                                        </p:tgtEl>
                                        <p:attrNameLst>
                                          <p:attrName>style.visibility</p:attrName>
                                        </p:attrNameLst>
                                      </p:cBhvr>
                                      <p:to>
                                        <p:strVal val="visible"/>
                                      </p:to>
                                    </p:set>
                                    <p:animEffect transition="in" filter="blinds(horizontal)">
                                      <p:cBhvr>
                                        <p:cTn id="117" dur="500"/>
                                        <p:tgtEl>
                                          <p:spTgt spid="13371"/>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13367"/>
                                        </p:tgtEl>
                                        <p:attrNameLst>
                                          <p:attrName>style.visibility</p:attrName>
                                        </p:attrNameLst>
                                      </p:cBhvr>
                                      <p:to>
                                        <p:strVal val="visible"/>
                                      </p:to>
                                    </p:set>
                                    <p:animEffect transition="in" filter="blinds(horizontal)">
                                      <p:cBhvr>
                                        <p:cTn id="122" dur="500"/>
                                        <p:tgtEl>
                                          <p:spTgt spid="13367"/>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grpId="0" nodeType="clickEffect">
                                  <p:stCondLst>
                                    <p:cond delay="0"/>
                                  </p:stCondLst>
                                  <p:childTnLst>
                                    <p:set>
                                      <p:cBhvr>
                                        <p:cTn id="126" dur="1" fill="hold">
                                          <p:stCondLst>
                                            <p:cond delay="0"/>
                                          </p:stCondLst>
                                        </p:cTn>
                                        <p:tgtEl>
                                          <p:spTgt spid="13372"/>
                                        </p:tgtEl>
                                        <p:attrNameLst>
                                          <p:attrName>style.visibility</p:attrName>
                                        </p:attrNameLst>
                                      </p:cBhvr>
                                      <p:to>
                                        <p:strVal val="visible"/>
                                      </p:to>
                                    </p:set>
                                    <p:animEffect transition="in" filter="blinds(horizontal)">
                                      <p:cBhvr>
                                        <p:cTn id="127" dur="500"/>
                                        <p:tgtEl>
                                          <p:spTgt spid="13372"/>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13368"/>
                                        </p:tgtEl>
                                        <p:attrNameLst>
                                          <p:attrName>style.visibility</p:attrName>
                                        </p:attrNameLst>
                                      </p:cBhvr>
                                      <p:to>
                                        <p:strVal val="visible"/>
                                      </p:to>
                                    </p:set>
                                    <p:animEffect transition="in" filter="blinds(horizontal)">
                                      <p:cBhvr>
                                        <p:cTn id="132" dur="500"/>
                                        <p:tgtEl>
                                          <p:spTgt spid="13368"/>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13373"/>
                                        </p:tgtEl>
                                        <p:attrNameLst>
                                          <p:attrName>style.visibility</p:attrName>
                                        </p:attrNameLst>
                                      </p:cBhvr>
                                      <p:to>
                                        <p:strVal val="visible"/>
                                      </p:to>
                                    </p:set>
                                    <p:animEffect transition="in" filter="blinds(horizontal)">
                                      <p:cBhvr>
                                        <p:cTn id="137" dur="500"/>
                                        <p:tgtEl>
                                          <p:spTgt spid="13373"/>
                                        </p:tgtEl>
                                      </p:cBhvr>
                                    </p:animEffect>
                                  </p:childTnLst>
                                </p:cTn>
                              </p:par>
                            </p:childTnLst>
                          </p:cTn>
                        </p:par>
                      </p:childTnLst>
                    </p:cTn>
                  </p:par>
                  <p:par>
                    <p:cTn id="138" fill="hold">
                      <p:stCondLst>
                        <p:cond delay="indefinite"/>
                      </p:stCondLst>
                      <p:childTnLst>
                        <p:par>
                          <p:cTn id="139" fill="hold">
                            <p:stCondLst>
                              <p:cond delay="0"/>
                            </p:stCondLst>
                            <p:childTnLst>
                              <p:par>
                                <p:cTn id="140" presetID="5" presetClass="entr" presetSubtype="10" fill="hold" grpId="0" nodeType="clickEffect">
                                  <p:stCondLst>
                                    <p:cond delay="0"/>
                                  </p:stCondLst>
                                  <p:childTnLst>
                                    <p:set>
                                      <p:cBhvr>
                                        <p:cTn id="141" dur="1" fill="hold">
                                          <p:stCondLst>
                                            <p:cond delay="0"/>
                                          </p:stCondLst>
                                        </p:cTn>
                                        <p:tgtEl>
                                          <p:spTgt spid="13388"/>
                                        </p:tgtEl>
                                        <p:attrNameLst>
                                          <p:attrName>style.visibility</p:attrName>
                                        </p:attrNameLst>
                                      </p:cBhvr>
                                      <p:to>
                                        <p:strVal val="visible"/>
                                      </p:to>
                                    </p:set>
                                    <p:animEffect transition="in" filter="checkerboard(across)">
                                      <p:cBhvr>
                                        <p:cTn id="142" dur="500"/>
                                        <p:tgtEl>
                                          <p:spTgt spid="13388"/>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grpId="0" nodeType="clickEffect">
                                  <p:stCondLst>
                                    <p:cond delay="0"/>
                                  </p:stCondLst>
                                  <p:childTnLst>
                                    <p:set>
                                      <p:cBhvr>
                                        <p:cTn id="146" dur="1" fill="hold">
                                          <p:stCondLst>
                                            <p:cond delay="0"/>
                                          </p:stCondLst>
                                        </p:cTn>
                                        <p:tgtEl>
                                          <p:spTgt spid="13389"/>
                                        </p:tgtEl>
                                        <p:attrNameLst>
                                          <p:attrName>style.visibility</p:attrName>
                                        </p:attrNameLst>
                                      </p:cBhvr>
                                      <p:to>
                                        <p:strVal val="visible"/>
                                      </p:to>
                                    </p:set>
                                    <p:animEffect transition="in" filter="blinds(horizontal)">
                                      <p:cBhvr>
                                        <p:cTn id="147" dur="500"/>
                                        <p:tgtEl>
                                          <p:spTgt spid="133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8" grpId="0"/>
      <p:bldP spid="13339" grpId="0"/>
      <p:bldP spid="13346" grpId="0"/>
      <p:bldP spid="13347" grpId="0"/>
      <p:bldP spid="13348" grpId="0"/>
      <p:bldP spid="13352" grpId="0"/>
      <p:bldP spid="13353" grpId="0"/>
      <p:bldP spid="13354" grpId="0"/>
      <p:bldP spid="13355" grpId="0"/>
      <p:bldP spid="13356" grpId="0"/>
      <p:bldP spid="13357" grpId="0"/>
      <p:bldP spid="13358" grpId="0"/>
      <p:bldP spid="13359" grpId="0"/>
      <p:bldP spid="13360" grpId="0"/>
      <p:bldP spid="13361" grpId="0"/>
      <p:bldP spid="13362" grpId="0"/>
      <p:bldP spid="13363" grpId="0"/>
      <p:bldP spid="13364" grpId="0"/>
      <p:bldP spid="13365" grpId="0"/>
      <p:bldP spid="13366" grpId="0"/>
      <p:bldP spid="13367" grpId="0"/>
      <p:bldP spid="13368" grpId="0"/>
      <p:bldP spid="13369" grpId="0"/>
      <p:bldP spid="13370" grpId="0"/>
      <p:bldP spid="13371" grpId="0"/>
      <p:bldP spid="13372" grpId="0"/>
      <p:bldP spid="13373" grpId="0"/>
      <p:bldP spid="13388" grpId="0"/>
      <p:bldP spid="1338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9" name="Text Box 3"/>
          <p:cNvSpPr txBox="1"/>
          <p:nvPr/>
        </p:nvSpPr>
        <p:spPr>
          <a:xfrm>
            <a:off x="330200" y="2286000"/>
            <a:ext cx="10937875" cy="521970"/>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2800" b="1" dirty="0">
                <a:latin typeface="宋体" panose="02010600030101010101" pitchFamily="2" charset="-122"/>
                <a:ea typeface="宋体" panose="02010600030101010101" pitchFamily="2" charset="-122"/>
              </a:rPr>
              <a:t>    </a:t>
            </a:r>
            <a:endParaRPr lang="en-US" altLang="zh-CN" sz="2800" b="1" dirty="0">
              <a:solidFill>
                <a:srgbClr val="FF0000"/>
              </a:solidFill>
              <a:latin typeface="宋体" panose="02010600030101010101" pitchFamily="2" charset="-122"/>
              <a:ea typeface="宋体" panose="02010600030101010101" pitchFamily="2" charset="-122"/>
            </a:endParaRPr>
          </a:p>
        </p:txBody>
      </p:sp>
      <p:sp>
        <p:nvSpPr>
          <p:cNvPr id="14356" name="矩形 1"/>
          <p:cNvSpPr/>
          <p:nvPr/>
        </p:nvSpPr>
        <p:spPr>
          <a:xfrm>
            <a:off x="50800" y="1035050"/>
            <a:ext cx="11496675" cy="608013"/>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20000"/>
              </a:lnSpc>
              <a:spcAft>
                <a:spcPct val="0"/>
              </a:spcAft>
              <a:buFontTx/>
              <a:buNone/>
            </a:pPr>
            <a:r>
              <a:rPr lang="en-US" altLang="zh-CN" sz="2800" b="1" dirty="0">
                <a:latin typeface="宋体" panose="02010600030101010101" pitchFamily="2" charset="-122"/>
                <a:ea typeface="宋体" panose="02010600030101010101" pitchFamily="2" charset="-122"/>
                <a:cs typeface="宋体" panose="02010600030101010101" pitchFamily="2" charset="-122"/>
              </a:rPr>
              <a:t>1</a:t>
            </a:r>
            <a:r>
              <a:rPr lang="zh-CN" altLang="en-US" sz="2800" b="1" dirty="0">
                <a:latin typeface="宋体" panose="02010600030101010101" pitchFamily="2" charset="-122"/>
                <a:ea typeface="宋体" panose="02010600030101010101" pitchFamily="2" charset="-122"/>
                <a:cs typeface="宋体" panose="02010600030101010101" pitchFamily="2" charset="-122"/>
              </a:rPr>
              <a:t>、总机械能</a:t>
            </a:r>
            <a:r>
              <a:rPr lang="en-US" altLang="zh-CN" sz="2800" b="1" dirty="0">
                <a:latin typeface="宋体" panose="02010600030101010101" pitchFamily="2" charset="-122"/>
                <a:ea typeface="宋体" panose="02010600030101010101" pitchFamily="2" charset="-122"/>
                <a:cs typeface="宋体" panose="02010600030101010101" pitchFamily="2" charset="-122"/>
              </a:rPr>
              <a:t>=</a:t>
            </a:r>
            <a:r>
              <a:rPr lang="zh-CN" altLang="en-US" sz="2800" b="1" dirty="0">
                <a:latin typeface="宋体" panose="02010600030101010101" pitchFamily="2" charset="-122"/>
                <a:ea typeface="宋体" panose="02010600030101010101" pitchFamily="2" charset="-122"/>
                <a:cs typeface="宋体" panose="02010600030101010101" pitchFamily="2" charset="-122"/>
              </a:rPr>
              <a:t>任意位置的动能</a:t>
            </a:r>
            <a:r>
              <a:rPr lang="en-US" altLang="zh-CN" sz="2800" b="1" dirty="0">
                <a:latin typeface="宋体" panose="02010600030101010101" pitchFamily="2" charset="-122"/>
                <a:ea typeface="宋体" panose="02010600030101010101" pitchFamily="2" charset="-122"/>
                <a:cs typeface="宋体" panose="02010600030101010101" pitchFamily="2" charset="-122"/>
              </a:rPr>
              <a:t>+</a:t>
            </a:r>
            <a:r>
              <a:rPr lang="zh-CN" altLang="en-US" sz="2800" b="1" dirty="0">
                <a:latin typeface="宋体" panose="02010600030101010101" pitchFamily="2" charset="-122"/>
                <a:ea typeface="宋体" panose="02010600030101010101" pitchFamily="2" charset="-122"/>
                <a:cs typeface="宋体" panose="02010600030101010101" pitchFamily="2" charset="-122"/>
              </a:rPr>
              <a:t>势能</a:t>
            </a:r>
            <a:r>
              <a:rPr lang="en-US" altLang="zh-CN" sz="2800" b="1" dirty="0">
                <a:latin typeface="宋体" panose="02010600030101010101" pitchFamily="2" charset="-122"/>
                <a:ea typeface="宋体" panose="02010600030101010101" pitchFamily="2" charset="-122"/>
                <a:cs typeface="宋体" panose="02010600030101010101" pitchFamily="2" charset="-122"/>
              </a:rPr>
              <a:t>=</a:t>
            </a:r>
            <a:r>
              <a:rPr lang="zh-CN" altLang="en-US" sz="2800" b="1" dirty="0">
                <a:latin typeface="宋体" panose="02010600030101010101" pitchFamily="2" charset="-122"/>
                <a:ea typeface="宋体" panose="02010600030101010101" pitchFamily="2" charset="-122"/>
                <a:cs typeface="宋体" panose="02010600030101010101" pitchFamily="2" charset="-122"/>
              </a:rPr>
              <a:t>平衡位置的动能</a:t>
            </a:r>
            <a:r>
              <a:rPr lang="en-US" altLang="zh-CN" sz="2800" b="1" dirty="0">
                <a:latin typeface="宋体" panose="02010600030101010101" pitchFamily="2" charset="-122"/>
                <a:ea typeface="宋体" panose="02010600030101010101" pitchFamily="2" charset="-122"/>
                <a:cs typeface="宋体" panose="02010600030101010101" pitchFamily="2" charset="-122"/>
              </a:rPr>
              <a:t>=</a:t>
            </a:r>
            <a:r>
              <a:rPr lang="zh-CN" altLang="en-US" sz="2800" b="1" dirty="0">
                <a:latin typeface="宋体" panose="02010600030101010101" pitchFamily="2" charset="-122"/>
                <a:ea typeface="宋体" panose="02010600030101010101" pitchFamily="2" charset="-122"/>
                <a:cs typeface="宋体" panose="02010600030101010101" pitchFamily="2" charset="-122"/>
              </a:rPr>
              <a:t>振幅位置的势能</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p:txBody>
      </p:sp>
      <p:sp>
        <p:nvSpPr>
          <p:cNvPr id="14357" name="Text Box 2"/>
          <p:cNvSpPr txBox="1"/>
          <p:nvPr/>
        </p:nvSpPr>
        <p:spPr>
          <a:xfrm>
            <a:off x="50800" y="2093913"/>
            <a:ext cx="11414125" cy="16414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20000"/>
              </a:lnSpc>
              <a:spcAft>
                <a:spcPct val="0"/>
              </a:spcAft>
              <a:buFontTx/>
              <a:buNone/>
            </a:pPr>
            <a:r>
              <a:rPr lang="en-US" altLang="zh-CN" sz="2800" b="1" dirty="0">
                <a:solidFill>
                  <a:srgbClr val="000000"/>
                </a:solidFill>
                <a:latin typeface="宋体" panose="02010600030101010101" pitchFamily="2" charset="-122"/>
                <a:ea typeface="宋体" panose="02010600030101010101" pitchFamily="2" charset="-122"/>
                <a:cs typeface="宋体" panose="02010600030101010101" pitchFamily="2" charset="-122"/>
              </a:rPr>
              <a:t>2</a:t>
            </a:r>
            <a:r>
              <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rPr>
              <a:t>、振动系统的能量与振动的</a:t>
            </a:r>
            <a:r>
              <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rPr>
              <a:t>振幅</a:t>
            </a:r>
            <a:r>
              <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rPr>
              <a:t>和</a:t>
            </a:r>
            <a:r>
              <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rPr>
              <a:t>劲度系数</a:t>
            </a:r>
            <a:r>
              <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rPr>
              <a:t>有关。</a:t>
            </a:r>
            <a:r>
              <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rPr>
              <a:t>劲度系数越大</a:t>
            </a:r>
            <a:r>
              <a:rPr lang="en-US" altLang="zh-CN" sz="2800" b="1"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rPr>
              <a:t>振幅越大，振动的能量越大；</a:t>
            </a:r>
            <a:r>
              <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rPr>
              <a:t>如果没有摩擦力和空气阻力，在简谐运动过程中就只有动能和势能的相互转化，振动的机械能守恒。</a:t>
            </a:r>
            <a:endPar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sp>
        <p:nvSpPr>
          <p:cNvPr id="14358" name="Text Box 3"/>
          <p:cNvSpPr txBox="1"/>
          <p:nvPr/>
        </p:nvSpPr>
        <p:spPr>
          <a:xfrm>
            <a:off x="50800" y="4188460"/>
            <a:ext cx="11123613" cy="1125538"/>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20000"/>
              </a:lnSpc>
              <a:spcAft>
                <a:spcPct val="0"/>
              </a:spcAft>
              <a:buClr>
                <a:schemeClr val="accent2"/>
              </a:buClr>
              <a:buSzPct val="110000"/>
              <a:buFontTx/>
              <a:buNone/>
            </a:pPr>
            <a:r>
              <a:rPr lang="en-US" altLang="zh-CN" sz="2800" b="1" dirty="0">
                <a:solidFill>
                  <a:srgbClr val="FF0000"/>
                </a:solidFill>
                <a:latin typeface="宋体" panose="02010600030101010101" pitchFamily="2" charset="-122"/>
                <a:ea typeface="宋体" panose="02010600030101010101" pitchFamily="2" charset="-122"/>
                <a:cs typeface="宋体" panose="02010600030101010101" pitchFamily="2" charset="-122"/>
              </a:rPr>
              <a:t>3.</a:t>
            </a:r>
            <a:r>
              <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rPr>
              <a:t>实际的振动总是要受到摩擦和阻力，因此在振动过程中需要不断克服外界阻力做功而消耗能量，振幅会逐渐减小，最终停下来</a:t>
            </a:r>
            <a:endParaRPr lang="zh-CN" altLang="en-US" sz="28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426720" y="546735"/>
            <a:ext cx="3975735"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 二、简谐运动的能量</a:t>
            </a:r>
            <a:endPar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56"/>
                                        </p:tgtEl>
                                        <p:attrNameLst>
                                          <p:attrName>style.visibility</p:attrName>
                                        </p:attrNameLst>
                                      </p:cBhvr>
                                      <p:to>
                                        <p:strVal val="visible"/>
                                      </p:to>
                                    </p:set>
                                    <p:animEffect transition="in" filter="blinds(horizontal)">
                                      <p:cBhvr>
                                        <p:cTn id="7" dur="500"/>
                                        <p:tgtEl>
                                          <p:spTgt spid="1435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357"/>
                                        </p:tgtEl>
                                        <p:attrNameLst>
                                          <p:attrName>style.visibility</p:attrName>
                                        </p:attrNameLst>
                                      </p:cBhvr>
                                      <p:to>
                                        <p:strVal val="visible"/>
                                      </p:to>
                                    </p:set>
                                    <p:animEffect transition="in" filter="blinds(horizontal)">
                                      <p:cBhvr>
                                        <p:cTn id="12" dur="500"/>
                                        <p:tgtEl>
                                          <p:spTgt spid="1435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358"/>
                                        </p:tgtEl>
                                        <p:attrNameLst>
                                          <p:attrName>style.visibility</p:attrName>
                                        </p:attrNameLst>
                                      </p:cBhvr>
                                      <p:to>
                                        <p:strVal val="visible"/>
                                      </p:to>
                                    </p:set>
                                    <p:animEffect transition="in" filter="blinds(horizontal)">
                                      <p:cBhvr>
                                        <p:cTn id="17" dur="500"/>
                                        <p:tgtEl>
                                          <p:spTgt spid="143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6" grpId="0"/>
      <p:bldP spid="14357" grpId="0"/>
      <p:bldP spid="1435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custDataLst>
              <p:tags r:id="rId1"/>
            </p:custDataLst>
          </p:nvPr>
        </p:nvGraphicFramePr>
        <p:xfrm>
          <a:off x="746125" y="453390"/>
          <a:ext cx="10263505" cy="5875020"/>
        </p:xfrm>
        <a:graphic>
          <a:graphicData uri="http://schemas.openxmlformats.org/drawingml/2006/table">
            <a:tbl>
              <a:tblPr firstRow="1" bandRow="1">
                <a:tableStyleId>{5940675A-B579-460E-94D1-54222C63F5DA}</a:tableStyleId>
              </a:tblPr>
              <a:tblGrid>
                <a:gridCol w="3757295"/>
                <a:gridCol w="1623060"/>
                <a:gridCol w="1628775"/>
                <a:gridCol w="1623060"/>
                <a:gridCol w="1631315"/>
              </a:tblGrid>
              <a:tr h="828675">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振子的运动</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latin typeface="Times New Roman" panose="02020603050405020304" pitchFamily="18" charset="0"/>
                          <a:ea typeface="宋体" panose="02010600030101010101" pitchFamily="2" charset="-122"/>
                          <a:cs typeface="Times New Roman" panose="02020603050405020304" pitchFamily="18" charset="0"/>
                        </a:rPr>
                        <a:t>A→O</a:t>
                      </a:r>
                      <a:endParaRPr lang="en-US" altLang="en-US" sz="2800" b="1">
                        <a:latin typeface="Times New Roman" panose="02020603050405020304" pitchFamily="18" charset="0"/>
                        <a:ea typeface="宋体" panose="02010600030101010101" pitchFamily="2" charset="-122"/>
                        <a:cs typeface="Times New Roman" panose="02020603050405020304" pitchFamily="18" charset="0"/>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latin typeface="Times New Roman" panose="02020603050405020304" pitchFamily="18" charset="0"/>
                          <a:ea typeface="宋体" panose="02010600030101010101" pitchFamily="2" charset="-122"/>
                          <a:cs typeface="Times New Roman" panose="02020603050405020304" pitchFamily="18" charset="0"/>
                        </a:rPr>
                        <a:t>O→ B</a:t>
                      </a:r>
                      <a:endParaRPr lang="en-US" altLang="en-US" sz="2800" b="1">
                        <a:latin typeface="Times New Roman" panose="02020603050405020304" pitchFamily="18" charset="0"/>
                        <a:ea typeface="宋体" panose="02010600030101010101" pitchFamily="2" charset="-122"/>
                        <a:cs typeface="Times New Roman" panose="02020603050405020304" pitchFamily="18" charset="0"/>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latin typeface="Times New Roman" panose="02020603050405020304" pitchFamily="18" charset="0"/>
                          <a:ea typeface="宋体" panose="02010600030101010101" pitchFamily="2" charset="-122"/>
                          <a:cs typeface="Times New Roman" panose="02020603050405020304" pitchFamily="18" charset="0"/>
                        </a:rPr>
                        <a:t>B→O</a:t>
                      </a:r>
                      <a:endParaRPr lang="en-US" altLang="en-US" sz="2800" b="1">
                        <a:latin typeface="Times New Roman" panose="02020603050405020304" pitchFamily="18" charset="0"/>
                        <a:ea typeface="宋体" panose="02010600030101010101" pitchFamily="2" charset="-122"/>
                        <a:cs typeface="Times New Roman" panose="02020603050405020304" pitchFamily="18" charset="0"/>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latin typeface="Times New Roman" panose="02020603050405020304" pitchFamily="18" charset="0"/>
                          <a:ea typeface="宋体" panose="02010600030101010101" pitchFamily="2" charset="-122"/>
                          <a:cs typeface="Times New Roman" panose="02020603050405020304" pitchFamily="18" charset="0"/>
                        </a:rPr>
                        <a:t>O→A</a:t>
                      </a:r>
                      <a:endParaRPr lang="en-US" altLang="en-US" sz="2800" b="1">
                        <a:latin typeface="Times New Roman" panose="02020603050405020304" pitchFamily="18" charset="0"/>
                        <a:ea typeface="宋体" panose="02010600030101010101" pitchFamily="2" charset="-122"/>
                        <a:cs typeface="Times New Roman" panose="02020603050405020304" pitchFamily="18" charset="0"/>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对</a:t>
                      </a:r>
                      <a:r>
                        <a:rPr lang="en-US" sz="2800" b="1">
                          <a:latin typeface="Times New Roman" panose="02020603050405020304" pitchFamily="18" charset="0"/>
                          <a:ea typeface="宋体" panose="02010600030101010101" pitchFamily="2" charset="-122"/>
                          <a:cs typeface="Times New Roman" panose="02020603050405020304" pitchFamily="18" charset="0"/>
                        </a:rPr>
                        <a:t>O</a:t>
                      </a:r>
                      <a:r>
                        <a:rPr lang="en-US" sz="2800" b="1">
                          <a:latin typeface="宋体" panose="02010600030101010101" pitchFamily="2" charset="-122"/>
                          <a:ea typeface="宋体" panose="02010600030101010101" pitchFamily="2" charset="-122"/>
                          <a:cs typeface="宋体" panose="02010600030101010101" pitchFamily="2" charset="-122"/>
                        </a:rPr>
                        <a:t>点位移的方向怎样？大小如何变化？</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回复力的方向怎样？大小如何变化？</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速度的方向怎样？大小如何变化？</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向左减小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向右减小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28675">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振子的动能</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28675">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弹簧的势能</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减小</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增大</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28675">
                <a:tc>
                  <a:txBody>
                    <a:bodyPr/>
                    <a:p>
                      <a:pPr indent="0">
                        <a:buNone/>
                      </a:pPr>
                      <a:r>
                        <a:rPr lang="en-US" sz="2800" b="1">
                          <a:latin typeface="宋体" panose="02010600030101010101" pitchFamily="2" charset="-122"/>
                          <a:ea typeface="宋体" panose="02010600030101010101" pitchFamily="2" charset="-122"/>
                          <a:cs typeface="宋体" panose="02010600030101010101" pitchFamily="2" charset="-122"/>
                        </a:rPr>
                        <a:t>系统总能量</a:t>
                      </a:r>
                      <a:endParaRPr lang="en-US" altLang="en-US" sz="2800" b="1">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不变</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不变</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不变</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800" b="1">
                          <a:solidFill>
                            <a:srgbClr val="800000"/>
                          </a:solidFill>
                          <a:latin typeface="宋体" panose="02010600030101010101" pitchFamily="2" charset="-122"/>
                          <a:ea typeface="宋体" panose="02010600030101010101" pitchFamily="2" charset="-122"/>
                          <a:cs typeface="宋体" panose="02010600030101010101" pitchFamily="2" charset="-122"/>
                        </a:rPr>
                        <a:t>不变</a:t>
                      </a:r>
                      <a:endParaRPr lang="en-US" altLang="en-US" sz="2800" b="1">
                        <a:solidFill>
                          <a:srgbClr val="800000"/>
                        </a:solidFill>
                        <a:latin typeface="宋体" panose="02010600030101010101" pitchFamily="2" charset="-122"/>
                        <a:ea typeface="宋体" panose="02010600030101010101" pitchFamily="2" charset="-122"/>
                        <a:cs typeface="宋体" panose="02010600030101010101" pitchFamily="2" charset="-122"/>
                      </a:endParaRPr>
                    </a:p>
                  </a:txBody>
                  <a:tcPr marL="68578" marR="68578"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矩形 15361"/>
          <p:cNvSpPr/>
          <p:nvPr/>
        </p:nvSpPr>
        <p:spPr>
          <a:xfrm>
            <a:off x="4273550" y="3248025"/>
            <a:ext cx="7920038" cy="0"/>
          </a:xfrm>
          <a:prstGeom prst="rect">
            <a:avLst/>
          </a:prstGeom>
          <a:noFill/>
          <a:ln w="9525">
            <a:noFill/>
          </a:ln>
        </p:spPr>
        <p:txBody>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2800" dirty="0">
              <a:latin typeface="宋体" panose="02010600030101010101" pitchFamily="2" charset="-122"/>
              <a:ea typeface="宋体" panose="02010600030101010101" pitchFamily="2" charset="-122"/>
            </a:endParaRPr>
          </a:p>
        </p:txBody>
      </p:sp>
      <p:pic>
        <p:nvPicPr>
          <p:cNvPr id="15363" name="图片 15362"/>
          <p:cNvPicPr>
            <a:picLocks noChangeAspect="1"/>
          </p:cNvPicPr>
          <p:nvPr/>
        </p:nvPicPr>
        <p:blipFill>
          <a:blip r:embed="rId1"/>
          <a:stretch>
            <a:fillRect/>
          </a:stretch>
        </p:blipFill>
        <p:spPr>
          <a:xfrm>
            <a:off x="161925" y="2520950"/>
            <a:ext cx="3529013" cy="2009775"/>
          </a:xfrm>
          <a:prstGeom prst="rect">
            <a:avLst/>
          </a:prstGeom>
          <a:noFill/>
          <a:ln w="9525">
            <a:noFill/>
          </a:ln>
        </p:spPr>
      </p:pic>
      <p:sp>
        <p:nvSpPr>
          <p:cNvPr id="15364" name="矩形 15363"/>
          <p:cNvSpPr/>
          <p:nvPr/>
        </p:nvSpPr>
        <p:spPr>
          <a:xfrm>
            <a:off x="4273550" y="1127125"/>
            <a:ext cx="7920038" cy="484188"/>
          </a:xfrm>
          <a:prstGeom prst="rect">
            <a:avLst/>
          </a:prstGeom>
          <a:noFill/>
          <a:ln w="9525">
            <a:noFill/>
          </a:ln>
        </p:spPr>
        <p:txBody>
          <a:bodyPr anchor="ctr">
            <a:spAutoFit/>
          </a:bodyPr>
          <a:lstStyle>
            <a:defPPr/>
          </a:lstStyle>
          <a:p>
            <a:pPr marL="0" marR="0" lvl="0" indent="0" algn="l" defTabSz="914400" rtl="0" eaLnBrk="1" fontAlgn="auto" latinLnBrk="0" hangingPunct="1">
              <a:lnSpc>
                <a:spcPct val="9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Times New Roman" panose="02020603050405020304" pitchFamily="18" charset="0"/>
              </a:rPr>
              <a:t>简谐振动中的对称关系</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5365" name="矩形 15364"/>
          <p:cNvSpPr/>
          <p:nvPr/>
        </p:nvSpPr>
        <p:spPr>
          <a:xfrm>
            <a:off x="4273550" y="1819275"/>
            <a:ext cx="7920038" cy="484188"/>
          </a:xfrm>
          <a:prstGeom prst="rect">
            <a:avLst/>
          </a:prstGeom>
          <a:noFill/>
          <a:ln w="9525">
            <a:noFill/>
          </a:ln>
        </p:spPr>
        <p:txBody>
          <a:bodyPr anchor="ctr">
            <a:spAutoFit/>
          </a:bodyPr>
          <a:lstStyle>
            <a:defPPr/>
          </a:lstStyle>
          <a:p>
            <a:pPr marL="0" marR="0" lvl="0" indent="0" algn="l" defTabSz="914400" rtl="0" eaLnBrk="1" fontAlgn="auto" latinLnBrk="0" hangingPunct="1">
              <a:lnSpc>
                <a:spcPct val="9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1</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）关于平衡位置的对称点</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5366" name="矩形 15365"/>
          <p:cNvSpPr/>
          <p:nvPr/>
        </p:nvSpPr>
        <p:spPr>
          <a:xfrm>
            <a:off x="4273550" y="2513172"/>
            <a:ext cx="7920038" cy="521970"/>
          </a:xfrm>
          <a:prstGeom prst="rect">
            <a:avLst/>
          </a:prstGeom>
          <a:noFill/>
          <a:ln w="9525">
            <a:noFill/>
          </a:ln>
        </p:spPr>
        <p:txBody>
          <a:bodyPr anchor="ctr">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①</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、F、S</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大小相同，方向相反；动能势能相同</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5367" name="矩形 15366"/>
          <p:cNvSpPr/>
          <p:nvPr/>
        </p:nvSpPr>
        <p:spPr>
          <a:xfrm>
            <a:off x="4273550" y="3462497"/>
            <a:ext cx="7920038" cy="521970"/>
          </a:xfrm>
          <a:prstGeom prst="rect">
            <a:avLst/>
          </a:prstGeom>
          <a:noFill/>
          <a:ln w="9525">
            <a:noFill/>
          </a:ln>
        </p:spPr>
        <p:txBody>
          <a:bodyPr anchor="ctr">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②</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Book Antiqua" panose="02040602050305030304" pitchFamily="18" charset="0"/>
                <a:ea typeface="宋体" panose="02010600030101010101" pitchFamily="2" charset="-122"/>
                <a:cs typeface="Book Antiqua" panose="02040602050305030304" pitchFamily="18" charset="0"/>
              </a:rPr>
              <a:t>v</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大小相同，方向不一定</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5368" name="矩形 15367"/>
          <p:cNvSpPr/>
          <p:nvPr/>
        </p:nvSpPr>
        <p:spPr>
          <a:xfrm>
            <a:off x="4273550" y="4197350"/>
            <a:ext cx="7920038" cy="522288"/>
          </a:xfrm>
          <a:prstGeom prst="rect">
            <a:avLst/>
          </a:prstGeom>
          <a:noFill/>
          <a:ln w="9525">
            <a:noFill/>
          </a:ln>
        </p:spPr>
        <p:txBody>
          <a:bodyPr anchor="ctr">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2</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）先后通过同一位置</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5369" name="矩形 15368"/>
          <p:cNvSpPr/>
          <p:nvPr/>
        </p:nvSpPr>
        <p:spPr>
          <a:xfrm>
            <a:off x="4273550" y="4932522"/>
            <a:ext cx="7920038" cy="521970"/>
          </a:xfrm>
          <a:prstGeom prst="rect">
            <a:avLst/>
          </a:prstGeom>
          <a:noFill/>
          <a:ln w="9525">
            <a:noFill/>
          </a:ln>
        </p:spPr>
        <p:txBody>
          <a:bodyPr anchor="ctr">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①</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a</a:t>
            </a:r>
            <a:r>
              <a:rPr kumimoji="0" lang="zh-CN" altLang="en-US"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Times New Roman" panose="02020603050405020304" pitchFamily="18" charset="0"/>
                <a:ea typeface="宋体" panose="02010600030101010101" pitchFamily="2" charset="-122"/>
                <a:cs typeface="Times New Roman" panose="02020603050405020304" pitchFamily="18" charset="0"/>
              </a:rPr>
              <a:t>S</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，动能势能相同</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5370" name="矩形 15369"/>
          <p:cNvSpPr/>
          <p:nvPr/>
        </p:nvSpPr>
        <p:spPr>
          <a:xfrm>
            <a:off x="4273550" y="5667534"/>
            <a:ext cx="7920038" cy="521970"/>
          </a:xfrm>
          <a:prstGeom prst="rect">
            <a:avLst/>
          </a:prstGeom>
          <a:noFill/>
          <a:ln w="9525">
            <a:noFill/>
          </a:ln>
        </p:spPr>
        <p:txBody>
          <a:bodyPr anchor="ctr">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②</a:t>
            </a:r>
            <a:r>
              <a:rPr kumimoji="0" lang="en-US" altLang="zh-CN" sz="2800" b="1" i="1" u="none" strike="noStrike" kern="1200" cap="none" spc="0" normalizeH="0" baseline="0" noProof="1">
                <a:ln>
                  <a:noFill/>
                </a:ln>
                <a:solidFill>
                  <a:schemeClr val="tx1"/>
                </a:solidFill>
                <a:effectLst>
                  <a:outerShdw blurRad="38100" dist="38100" dir="2700000">
                    <a:srgbClr val="C0C0C0"/>
                  </a:outerShdw>
                </a:effectLst>
                <a:uLnTx/>
                <a:uFillTx/>
                <a:latin typeface="Book Antiqua" panose="02040602050305030304" pitchFamily="18" charset="0"/>
                <a:ea typeface="宋体" panose="02010600030101010101" pitchFamily="2" charset="-122"/>
                <a:cs typeface="Book Antiqua" panose="02040602050305030304" pitchFamily="18" charset="0"/>
              </a:rPr>
              <a:t>v</a:t>
            </a:r>
            <a:r>
              <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rPr>
              <a:t>大小相同，方向相反</a:t>
            </a:r>
            <a:endParaRPr kumimoji="0" lang="zh-CN" altLang="en-US" sz="2800" b="1" i="0" u="none" strike="noStrike" kern="1200" cap="none" spc="0" normalizeH="0" baseline="0" noProof="1">
              <a:ln>
                <a:noFill/>
              </a:ln>
              <a:solidFill>
                <a:schemeClr val="tx1"/>
              </a:solidFill>
              <a:effectLst>
                <a:outerShdw blurRad="38100" dist="38100" dir="2700000">
                  <a:srgbClr val="C0C0C0"/>
                </a:outerShdw>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297815" y="543560"/>
            <a:ext cx="3975735"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 二、简谐运动的能量</a:t>
            </a:r>
            <a:endPar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checkerboard(across)">
                                      <p:cBhvr>
                                        <p:cTn id="7" dur="500"/>
                                        <p:tgtEl>
                                          <p:spTgt spid="1536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5366"/>
                                        </p:tgtEl>
                                        <p:attrNameLst>
                                          <p:attrName>style.visibility</p:attrName>
                                        </p:attrNameLst>
                                      </p:cBhvr>
                                      <p:to>
                                        <p:strVal val="visible"/>
                                      </p:to>
                                    </p:set>
                                    <p:animEffect transition="in" filter="checkerboard(across)">
                                      <p:cBhvr>
                                        <p:cTn id="12" dur="500"/>
                                        <p:tgtEl>
                                          <p:spTgt spid="15366"/>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5367"/>
                                        </p:tgtEl>
                                        <p:attrNameLst>
                                          <p:attrName>style.visibility</p:attrName>
                                        </p:attrNameLst>
                                      </p:cBhvr>
                                      <p:to>
                                        <p:strVal val="visible"/>
                                      </p:to>
                                    </p:set>
                                    <p:animEffect transition="in" filter="checkerboard(across)">
                                      <p:cBhvr>
                                        <p:cTn id="17" dur="500"/>
                                        <p:tgtEl>
                                          <p:spTgt spid="15367"/>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5368"/>
                                        </p:tgtEl>
                                        <p:attrNameLst>
                                          <p:attrName>style.visibility</p:attrName>
                                        </p:attrNameLst>
                                      </p:cBhvr>
                                      <p:to>
                                        <p:strVal val="visible"/>
                                      </p:to>
                                    </p:set>
                                    <p:animEffect transition="in" filter="checkerboard(across)">
                                      <p:cBhvr>
                                        <p:cTn id="22" dur="500"/>
                                        <p:tgtEl>
                                          <p:spTgt spid="15368"/>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5369"/>
                                        </p:tgtEl>
                                        <p:attrNameLst>
                                          <p:attrName>style.visibility</p:attrName>
                                        </p:attrNameLst>
                                      </p:cBhvr>
                                      <p:to>
                                        <p:strVal val="visible"/>
                                      </p:to>
                                    </p:set>
                                    <p:animEffect transition="in" filter="checkerboard(across)">
                                      <p:cBhvr>
                                        <p:cTn id="27" dur="500"/>
                                        <p:tgtEl>
                                          <p:spTgt spid="15369"/>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5370"/>
                                        </p:tgtEl>
                                        <p:attrNameLst>
                                          <p:attrName>style.visibility</p:attrName>
                                        </p:attrNameLst>
                                      </p:cBhvr>
                                      <p:to>
                                        <p:strVal val="visible"/>
                                      </p:to>
                                    </p:set>
                                    <p:animEffect transition="in" filter="checkerboard(across)">
                                      <p:cBhvr>
                                        <p:cTn id="32" dur="500"/>
                                        <p:tgtEl>
                                          <p:spTgt spid="153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P spid="15366" grpId="0"/>
      <p:bldP spid="15367" grpId="0"/>
      <p:bldP spid="15368" grpId="0"/>
      <p:bldP spid="15369" grpId="0"/>
      <p:bldP spid="1537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标题 1"/>
          <p:cNvSpPr>
            <a:spLocks noGrp="1"/>
          </p:cNvSpPr>
          <p:nvPr>
            <p:ph type="title"/>
          </p:nvPr>
        </p:nvSpPr>
        <p:spPr/>
        <p:txBody>
          <a:bodyPr vert="horz" wrap="square" lIns="101600" tIns="38100" rIns="76200" bIns="38100" anchor="ctr"/>
          <a:p>
            <a:pPr eaLnBrk="1" hangingPunct="1"/>
            <a:r>
              <a:rPr lang="zh-CN" altLang="zh-CN" dirty="0">
                <a:sym typeface="微软雅黑" panose="020B0503020204020204" charset="-122"/>
              </a:rPr>
              <a:t>例题</a:t>
            </a:r>
            <a:endParaRPr lang="zh-CN" altLang="zh-CN" dirty="0">
              <a:sym typeface="微软雅黑" panose="020B0503020204020204" charset="-122"/>
            </a:endParaRPr>
          </a:p>
        </p:txBody>
      </p:sp>
      <p:sp>
        <p:nvSpPr>
          <p:cNvPr id="17411" name="内容占位符 2"/>
          <p:cNvSpPr>
            <a:spLocks noGrp="1"/>
          </p:cNvSpPr>
          <p:nvPr>
            <p:ph idx="4294967295"/>
          </p:nvPr>
        </p:nvSpPr>
        <p:spPr>
          <a:xfrm>
            <a:off x="501650" y="1238250"/>
            <a:ext cx="10852150" cy="5041900"/>
          </a:xfrm>
        </p:spPr>
        <p:txBody>
          <a:bodyPr vert="horz" wrap="square" lIns="101600" tIns="0" rIns="82550" bIns="0" anchor="t"/>
          <a:p>
            <a:pPr eaLnBrk="1" hangingPunct="1"/>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如图所示，一轻弹簧一端固定，另一端连接一物块构成弹簧振子，该物块是由</a:t>
            </a:r>
            <a:r>
              <a:rPr lang="zh-CN" altLang="en-US" sz="2800" b="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a、b</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两个小物块粘在一起组成的．物块在光滑水平面上左右振动，振幅为</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a:t>
            </a:r>
            <a:r>
              <a:rPr lang="zh-CN" altLang="en-US" sz="2800" b="1" baseline="-25000"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0</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，周期为</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T</a:t>
            </a:r>
            <a:r>
              <a:rPr lang="zh-CN" altLang="en-US" sz="2800" b="1" baseline="-25000"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0</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.当物块向右通过平衡位置时</a:t>
            </a:r>
            <a:r>
              <a:rPr lang="zh-CN" altLang="en-US" sz="2800" b="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，a、b</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之间的粘胶脱开；以后小物块a振动的振幅和周期分别为</a:t>
            </a:r>
            <a:r>
              <a:rPr lang="zh-CN" altLang="en-US" sz="2800" b="1" i="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A</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和</a:t>
            </a:r>
            <a:r>
              <a:rPr lang="zh-CN" altLang="en-US" sz="2800" b="1" i="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T</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，则</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a:t>
            </a:r>
            <a:r>
              <a:rPr lang="zh-CN" altLang="en-US" sz="2800" b="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________</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a:t>
            </a:r>
            <a:r>
              <a:rPr lang="zh-CN" altLang="en-US" sz="2800" b="1" baseline="-25000"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0</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(选填“＞”“＜”或“＝”)，</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T</a:t>
            </a:r>
            <a:r>
              <a:rPr lang="zh-CN" altLang="en-US" sz="2800" b="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________</a:t>
            </a:r>
            <a:r>
              <a:rPr lang="zh-CN" altLang="en-US" sz="2800" b="1" i="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T</a:t>
            </a:r>
            <a:r>
              <a:rPr lang="zh-CN" altLang="en-US" sz="2800" b="1" baseline="-25000"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0</a:t>
            </a:r>
            <a:r>
              <a:rPr lang="zh-CN" altLang="en-US" sz="2800" b="1" dirty="0">
                <a:solidFill>
                  <a:srgbClr val="404040"/>
                </a:solidFill>
                <a:latin typeface="Times New Roman" panose="02020603050405020304" pitchFamily="18" charset="0"/>
                <a:ea typeface="宋体" panose="02010600030101010101" pitchFamily="2" charset="-122"/>
                <a:cs typeface="Times New Roman" panose="02020603050405020304" pitchFamily="18" charset="0"/>
                <a:sym typeface="微软雅黑" panose="020B0503020204020204" charset="-122"/>
              </a:rPr>
              <a:t>(</a:t>
            </a:r>
            <a:r>
              <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rPr>
              <a:t>选填“＞”“＜”或“＝”)．</a:t>
            </a:r>
            <a:endParaRPr lang="zh-CN" altLang="en-US" sz="2800" b="1" dirty="0">
              <a:solidFill>
                <a:srgbClr val="404040"/>
              </a:solidFill>
              <a:latin typeface="宋体" panose="02010600030101010101" pitchFamily="2" charset="-122"/>
              <a:ea typeface="宋体" panose="02010600030101010101" pitchFamily="2" charset="-122"/>
              <a:cs typeface="宋体" panose="02010600030101010101" pitchFamily="2" charset="-122"/>
              <a:sym typeface="微软雅黑" panose="020B0503020204020204" charset="-122"/>
            </a:endParaRPr>
          </a:p>
        </p:txBody>
      </p:sp>
      <p:pic>
        <p:nvPicPr>
          <p:cNvPr id="17412" name="图片 -2147482538" descr=" "/>
          <p:cNvPicPr>
            <a:picLocks noChangeAspect="1"/>
          </p:cNvPicPr>
          <p:nvPr/>
        </p:nvPicPr>
        <p:blipFill>
          <a:blip r:embed="rId1"/>
          <a:stretch>
            <a:fillRect/>
          </a:stretch>
        </p:blipFill>
        <p:spPr>
          <a:xfrm>
            <a:off x="5136515" y="3938270"/>
            <a:ext cx="5187315" cy="1804670"/>
          </a:xfrm>
          <a:prstGeom prst="rect">
            <a:avLst/>
          </a:prstGeom>
          <a:noFill/>
          <a:ln w="9525">
            <a:noFill/>
          </a:ln>
        </p:spPr>
      </p:pic>
      <p:sp>
        <p:nvSpPr>
          <p:cNvPr id="17413" name="Rectangle 9"/>
          <p:cNvSpPr/>
          <p:nvPr/>
        </p:nvSpPr>
        <p:spPr>
          <a:xfrm>
            <a:off x="0" y="69850"/>
            <a:ext cx="12192000" cy="584200"/>
          </a:xfrm>
          <a:prstGeom prst="rect">
            <a:avLst/>
          </a:prstGeom>
          <a:gradFill rotWithShape="1">
            <a:gsLst>
              <a:gs pos="0">
                <a:srgbClr val="99CCFF"/>
              </a:gs>
              <a:gs pos="100000">
                <a:srgbClr val="FFFFFF"/>
              </a:gs>
            </a:gsLst>
            <a:lin ang="0" scaled="1"/>
            <a:tileRect/>
          </a:grad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3200" b="1" dirty="0">
                <a:solidFill>
                  <a:srgbClr val="FF0000"/>
                </a:solidFill>
                <a:latin typeface="方正粗黑宋简体" panose="02000000000000000000" pitchFamily="2" charset="-122"/>
                <a:ea typeface="方正粗黑宋简体" panose="02000000000000000000" pitchFamily="2" charset="-122"/>
              </a:rPr>
              <a:t>典例分析</a:t>
            </a:r>
            <a:endParaRPr lang="zh-CN" altLang="en-US" sz="3200" b="1" dirty="0">
              <a:solidFill>
                <a:srgbClr val="FF0000"/>
              </a:solidFill>
              <a:latin typeface="方正粗黑宋简体" panose="02000000000000000000" pitchFamily="2" charset="-122"/>
              <a:ea typeface="方正粗黑宋简体" panose="02000000000000000000"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文本框 99"/>
          <p:cNvSpPr txBox="1"/>
          <p:nvPr/>
        </p:nvSpPr>
        <p:spPr>
          <a:xfrm>
            <a:off x="1762125" y="695325"/>
            <a:ext cx="7645400" cy="521970"/>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306705" algn="ctr" eaLnBrk="1" hangingPunct="1">
              <a:lnSpc>
                <a:spcPct val="100000"/>
              </a:lnSpc>
              <a:spcAft>
                <a:spcPct val="0"/>
              </a:spcAft>
              <a:buFontTx/>
              <a:buNone/>
            </a:pPr>
            <a:r>
              <a:rPr lang="zh-CN" altLang="zh-CN" sz="2800" b="1" dirty="0">
                <a:latin typeface="宋体" panose="02010600030101010101" pitchFamily="2" charset="-122"/>
                <a:ea typeface="宋体" panose="02010600030101010101" pitchFamily="2" charset="-122"/>
                <a:cs typeface="宋体" panose="02010600030101010101" pitchFamily="2" charset="-122"/>
              </a:rPr>
              <a:t>知识点一| 简谐运动的回复力</a:t>
            </a:r>
            <a:endParaRPr lang="zh-CN" altLang="zh-CN" sz="2800" b="1" dirty="0">
              <a:latin typeface="宋体" panose="02010600030101010101" pitchFamily="2" charset="-122"/>
              <a:ea typeface="宋体" panose="02010600030101010101" pitchFamily="2" charset="-122"/>
              <a:cs typeface="宋体" panose="02010600030101010101" pitchFamily="2" charset="-122"/>
            </a:endParaRPr>
          </a:p>
        </p:txBody>
      </p:sp>
      <p:sp>
        <p:nvSpPr>
          <p:cNvPr id="18435" name="文本框 1"/>
          <p:cNvSpPr txBox="1"/>
          <p:nvPr/>
        </p:nvSpPr>
        <p:spPr>
          <a:xfrm>
            <a:off x="514350" y="1522413"/>
            <a:ext cx="11161713" cy="496506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20000"/>
              </a:lnSpc>
              <a:spcAft>
                <a:spcPct val="0"/>
              </a:spcAft>
              <a:buFontTx/>
              <a:buNone/>
            </a:pPr>
            <a:r>
              <a:rPr lang="zh-CN" altLang="zh-CN" sz="2400" b="1" dirty="0">
                <a:latin typeface="宋体" panose="02010600030101010101" pitchFamily="2" charset="-122"/>
                <a:ea typeface="宋体" panose="02010600030101010101" pitchFamily="2" charset="-122"/>
                <a:cs typeface="宋体" panose="02010600030101010101" pitchFamily="2" charset="-122"/>
              </a:rPr>
              <a:t>1．思考判断(正确的打“√”，错误的打“×”)</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宋体" panose="02010600030101010101" pitchFamily="2" charset="-122"/>
                <a:ea typeface="宋体" panose="02010600030101010101" pitchFamily="2" charset="-122"/>
                <a:cs typeface="宋体" panose="02010600030101010101" pitchFamily="2" charset="-122"/>
              </a:rPr>
              <a:t>(2)水平弹簧振子运动到平衡位置时，回复力为零，因此能量一定为零．	(  )</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宋体" panose="02010600030101010101" pitchFamily="2" charset="-122"/>
                <a:ea typeface="宋体" panose="02010600030101010101" pitchFamily="2" charset="-122"/>
                <a:cs typeface="宋体" panose="02010600030101010101" pitchFamily="2" charset="-122"/>
              </a:rPr>
              <a:t>(3)弹簧振子位移最大时，势能也最大．	(  )</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宋体" panose="02010600030101010101" pitchFamily="2" charset="-122"/>
                <a:ea typeface="宋体" panose="02010600030101010101" pitchFamily="2" charset="-122"/>
                <a:cs typeface="宋体" panose="02010600030101010101" pitchFamily="2" charset="-122"/>
              </a:rPr>
              <a:t>(4)回复力的方向总是与位移的方向相反．	(  )</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endParaRPr lang="en-US"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宋体" panose="02010600030101010101" pitchFamily="2" charset="-122"/>
                <a:ea typeface="宋体" panose="02010600030101010101" pitchFamily="2" charset="-122"/>
                <a:cs typeface="宋体" panose="02010600030101010101" pitchFamily="2" charset="-122"/>
              </a:rPr>
              <a:t>2．(多选)弹簧振子在光滑水平面上做简谐运动，在振子向平衡位置运动的过程中(　　)</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Times New Roman" panose="02020603050405020304" pitchFamily="18" charset="0"/>
                <a:ea typeface="宋体" panose="02010600030101010101" pitchFamily="2" charset="-122"/>
                <a:cs typeface="Times New Roman" panose="02020603050405020304" pitchFamily="18" charset="0"/>
              </a:rPr>
              <a:t>A．</a:t>
            </a:r>
            <a:r>
              <a:rPr lang="zh-CN" altLang="zh-CN" sz="2400" b="1" dirty="0">
                <a:latin typeface="宋体" panose="02010600030101010101" pitchFamily="2" charset="-122"/>
                <a:ea typeface="宋体" panose="02010600030101010101" pitchFamily="2" charset="-122"/>
                <a:cs typeface="宋体" panose="02010600030101010101" pitchFamily="2" charset="-122"/>
              </a:rPr>
              <a:t>振子所受的回复力逐渐增大</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Times New Roman" panose="02020603050405020304" pitchFamily="18" charset="0"/>
                <a:ea typeface="宋体" panose="02010600030101010101" pitchFamily="2" charset="-122"/>
                <a:cs typeface="Times New Roman" panose="02020603050405020304" pitchFamily="18" charset="0"/>
              </a:rPr>
              <a:t>B．</a:t>
            </a:r>
            <a:r>
              <a:rPr lang="zh-CN" altLang="zh-CN" sz="2400" b="1" dirty="0">
                <a:latin typeface="宋体" panose="02010600030101010101" pitchFamily="2" charset="-122"/>
                <a:ea typeface="宋体" panose="02010600030101010101" pitchFamily="2" charset="-122"/>
                <a:cs typeface="宋体" panose="02010600030101010101" pitchFamily="2" charset="-122"/>
              </a:rPr>
              <a:t>振子的位移逐渐减小</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Times New Roman" panose="02020603050405020304" pitchFamily="18" charset="0"/>
                <a:ea typeface="宋体" panose="02010600030101010101" pitchFamily="2" charset="-122"/>
                <a:cs typeface="Times New Roman" panose="02020603050405020304" pitchFamily="18" charset="0"/>
              </a:rPr>
              <a:t>C．</a:t>
            </a:r>
            <a:r>
              <a:rPr lang="zh-CN" altLang="zh-CN" sz="2400" b="1" dirty="0">
                <a:latin typeface="宋体" panose="02010600030101010101" pitchFamily="2" charset="-122"/>
                <a:ea typeface="宋体" panose="02010600030101010101" pitchFamily="2" charset="-122"/>
                <a:cs typeface="宋体" panose="02010600030101010101" pitchFamily="2" charset="-122"/>
              </a:rPr>
              <a:t>振子的速度逐渐减小</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lnSpc>
                <a:spcPct val="120000"/>
              </a:lnSpc>
              <a:spcAft>
                <a:spcPct val="0"/>
              </a:spcAft>
              <a:buFontTx/>
              <a:buNone/>
            </a:pPr>
            <a:r>
              <a:rPr lang="zh-CN" altLang="zh-CN" sz="2400" b="1" dirty="0">
                <a:latin typeface="Times New Roman" panose="02020603050405020304" pitchFamily="18" charset="0"/>
                <a:ea typeface="宋体" panose="02010600030101010101" pitchFamily="2" charset="-122"/>
                <a:cs typeface="Times New Roman" panose="02020603050405020304" pitchFamily="18" charset="0"/>
              </a:rPr>
              <a:t>D．</a:t>
            </a:r>
            <a:r>
              <a:rPr lang="zh-CN" altLang="zh-CN" sz="2400" b="1" dirty="0">
                <a:latin typeface="宋体" panose="02010600030101010101" pitchFamily="2" charset="-122"/>
                <a:ea typeface="宋体" panose="02010600030101010101" pitchFamily="2" charset="-122"/>
                <a:cs typeface="宋体" panose="02010600030101010101" pitchFamily="2" charset="-122"/>
              </a:rPr>
              <a:t>振子的加速度逐渐减小</a:t>
            </a:r>
            <a:endParaRPr lang="zh-CN" altLang="zh-CN" sz="2600" b="1" dirty="0">
              <a:latin typeface="宋体" panose="02010600030101010101" pitchFamily="2" charset="-122"/>
              <a:ea typeface="宋体" panose="02010600030101010101" pitchFamily="2" charset="-122"/>
              <a:cs typeface="宋体" panose="02010600030101010101" pitchFamily="2" charset="-122"/>
            </a:endParaRPr>
          </a:p>
        </p:txBody>
      </p:sp>
      <p:sp>
        <p:nvSpPr>
          <p:cNvPr id="18437" name="Rectangle 9"/>
          <p:cNvSpPr/>
          <p:nvPr/>
        </p:nvSpPr>
        <p:spPr>
          <a:xfrm>
            <a:off x="0" y="69850"/>
            <a:ext cx="12192000" cy="584200"/>
          </a:xfrm>
          <a:prstGeom prst="rect">
            <a:avLst/>
          </a:prstGeom>
          <a:gradFill rotWithShape="1">
            <a:gsLst>
              <a:gs pos="0">
                <a:srgbClr val="99CCFF"/>
              </a:gs>
              <a:gs pos="100000">
                <a:srgbClr val="FFFFFF"/>
              </a:gs>
            </a:gsLst>
            <a:lin ang="0" scaled="1"/>
            <a:tileRect/>
          </a:grad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rPr>
              <a:t>巩固练习</a:t>
            </a:r>
            <a:endParaRPr lang="zh-CN" altLang="en-US" sz="32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9458" name="图片占位符 4"/>
          <p:cNvPicPr>
            <a:picLocks noChangeAspect="1"/>
          </p:cNvPicPr>
          <p:nvPr>
            <p:ph type="pic" idx="4294967295"/>
          </p:nvPr>
        </p:nvPicPr>
        <p:blipFill>
          <a:blip r:embed="rId1"/>
          <a:srcRect/>
          <a:stretch>
            <a:fillRect/>
          </a:stretch>
        </p:blipFill>
        <p:spPr>
          <a:xfrm>
            <a:off x="364490" y="812800"/>
            <a:ext cx="11254740" cy="4653915"/>
          </a:xfrm>
        </p:spPr>
      </p:pic>
      <p:sp>
        <p:nvSpPr>
          <p:cNvPr id="19459" name="Rectangle 9"/>
          <p:cNvSpPr/>
          <p:nvPr/>
        </p:nvSpPr>
        <p:spPr>
          <a:xfrm>
            <a:off x="0" y="69850"/>
            <a:ext cx="12192000" cy="583565"/>
          </a:xfrm>
          <a:prstGeom prst="rect">
            <a:avLst/>
          </a:prstGeom>
          <a:gradFill rotWithShape="1">
            <a:gsLst>
              <a:gs pos="0">
                <a:srgbClr val="99CCFF"/>
              </a:gs>
              <a:gs pos="100000">
                <a:srgbClr val="FFFFFF"/>
              </a:gs>
            </a:gsLst>
            <a:lin ang="0" scaled="1"/>
            <a:tileRect/>
          </a:grad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3200" dirty="0">
                <a:solidFill>
                  <a:srgbClr val="FF0000"/>
                </a:solidFill>
                <a:latin typeface="宋体" panose="02010600030101010101" pitchFamily="2" charset="-122"/>
                <a:ea typeface="宋体" panose="02010600030101010101" pitchFamily="2" charset="-122"/>
              </a:rPr>
              <a:t>巩固练习</a:t>
            </a:r>
            <a:endParaRPr lang="zh-CN" altLang="en-US" sz="3200" dirty="0">
              <a:solidFill>
                <a:srgbClr val="FF0000"/>
              </a:solidFill>
              <a:latin typeface="宋体" panose="02010600030101010101" pitchFamily="2" charset="-122"/>
              <a:ea typeface="宋体" panose="02010600030101010101"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矩形 1"/>
          <p:cNvSpPr/>
          <p:nvPr/>
        </p:nvSpPr>
        <p:spPr>
          <a:xfrm>
            <a:off x="735013" y="1120775"/>
            <a:ext cx="3757930" cy="521970"/>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Bef>
                <a:spcPct val="50000"/>
              </a:spcBef>
              <a:spcAft>
                <a:spcPct val="0"/>
              </a:spcAft>
              <a:buFontTx/>
              <a:buNone/>
            </a:pPr>
            <a:r>
              <a:rPr lang="zh-CN" altLang="en-US" sz="2800" b="1" dirty="0">
                <a:solidFill>
                  <a:srgbClr val="ED6568"/>
                </a:solidFill>
                <a:latin typeface="宋体" panose="02010600030101010101" pitchFamily="2" charset="-122"/>
                <a:ea typeface="宋体" panose="02010600030101010101" pitchFamily="2" charset="-122"/>
              </a:rPr>
              <a:t>一、简谐运动的回复力</a:t>
            </a:r>
            <a:endParaRPr lang="zh-CN" altLang="en-US" sz="2800" b="1" dirty="0">
              <a:solidFill>
                <a:srgbClr val="ED6568"/>
              </a:solidFill>
              <a:latin typeface="宋体" panose="02010600030101010101" pitchFamily="2" charset="-122"/>
              <a:ea typeface="宋体" panose="02010600030101010101" pitchFamily="2" charset="-122"/>
            </a:endParaRPr>
          </a:p>
        </p:txBody>
      </p:sp>
      <p:sp>
        <p:nvSpPr>
          <p:cNvPr id="6" name="矩形 5"/>
          <p:cNvSpPr/>
          <p:nvPr/>
        </p:nvSpPr>
        <p:spPr>
          <a:xfrm>
            <a:off x="1119188" y="1644650"/>
            <a:ext cx="10820400" cy="4707890"/>
          </a:xfrm>
          <a:prstGeom prst="rect">
            <a:avLst/>
          </a:prstGeom>
        </p:spPr>
        <p:txBody>
          <a:bodyPr>
            <a:spAutoFit/>
          </a:bodyPr>
          <a:lstStyle/>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1</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．简谐运动</a:t>
            </a:r>
            <a:endParaRPr kumimoji="0" lang="zh-CN" altLang="zh-CN" sz="1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如果质点所受的力与它偏离平衡位置</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的大小成</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，并且总是指向平衡位置，质点的运动就是简谐运动。</a:t>
            </a:r>
            <a:endParaRPr kumimoji="0" lang="zh-CN" altLang="zh-CN" sz="1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2</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．回复力</a:t>
            </a:r>
            <a:endParaRPr kumimoji="0" lang="zh-CN" altLang="zh-CN" sz="1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使振动物体回到</a:t>
            </a: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的力。</a:t>
            </a:r>
            <a:endPar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3</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．回复力的方向</a:t>
            </a:r>
            <a:endParaRPr kumimoji="0" lang="zh-CN" altLang="zh-CN" sz="2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总是指向</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endParaRPr kumimoji="0" lang="zh-CN" altLang="zh-CN" sz="2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4</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．回复力的表达式</a:t>
            </a:r>
            <a:endParaRPr kumimoji="0" lang="zh-CN" altLang="zh-CN" sz="2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1"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F</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。即回复力与物体的位移大小成</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endPar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表明回复力与位移方向始终</a:t>
            </a:r>
            <a:r>
              <a:rPr kumimoji="0" lang="en-US" altLang="zh-CN"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000" b="1" i="1"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k</a:t>
            </a:r>
            <a:r>
              <a:rPr kumimoji="0" lang="zh-CN"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是一个常数，由简谐运动系统决定。</a:t>
            </a:r>
            <a:endParaRPr kumimoji="0" lang="zh-CN" altLang="zh-CN" sz="200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5921375" y="2103438"/>
            <a:ext cx="804863"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位移</a:t>
            </a:r>
            <a:endPar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1" name="矩形 10"/>
          <p:cNvSpPr/>
          <p:nvPr/>
        </p:nvSpPr>
        <p:spPr>
          <a:xfrm>
            <a:off x="7981950" y="2103755"/>
            <a:ext cx="804863"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正比</a:t>
            </a:r>
            <a:endPar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2" name="矩形 11"/>
          <p:cNvSpPr/>
          <p:nvPr/>
        </p:nvSpPr>
        <p:spPr>
          <a:xfrm>
            <a:off x="3563938" y="3467100"/>
            <a:ext cx="1420813"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平衡位置</a:t>
            </a:r>
            <a:endPar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7" name="矩形 16"/>
          <p:cNvSpPr/>
          <p:nvPr/>
        </p:nvSpPr>
        <p:spPr>
          <a:xfrm>
            <a:off x="2773363" y="4413250"/>
            <a:ext cx="1420813"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平衡位置</a:t>
            </a:r>
            <a:endPar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8" name="矩形 17"/>
          <p:cNvSpPr/>
          <p:nvPr/>
        </p:nvSpPr>
        <p:spPr>
          <a:xfrm>
            <a:off x="2171700" y="5310188"/>
            <a:ext cx="801688"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en-US" altLang="zh-CN" sz="2400" b="1" i="1"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宋体" panose="02010600030101010101" pitchFamily="2" charset="-122"/>
              </a:rPr>
              <a:t>kx</a:t>
            </a:r>
            <a:endParaRPr kumimoji="0" lang="zh-CN" altLang="zh-CN" sz="1050" b="0"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19" name="矩形 18"/>
          <p:cNvSpPr/>
          <p:nvPr/>
        </p:nvSpPr>
        <p:spPr>
          <a:xfrm>
            <a:off x="6759575" y="5310188"/>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正比</a:t>
            </a:r>
            <a:endParaRPr kumimoji="0" lang="zh-CN" altLang="zh-CN"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20" name="矩形 19"/>
          <p:cNvSpPr/>
          <p:nvPr/>
        </p:nvSpPr>
        <p:spPr>
          <a:xfrm>
            <a:off x="5673725" y="5772150"/>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相反</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4" name="文本框 3"/>
          <p:cNvSpPr txBox="1"/>
          <p:nvPr/>
        </p:nvSpPr>
        <p:spPr>
          <a:xfrm>
            <a:off x="331470" y="537210"/>
            <a:ext cx="1816100"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sym typeface="+mn-ea"/>
              </a:rPr>
              <a:t>课堂小结</a:t>
            </a:r>
            <a:endParaRPr lang="zh-CN" altLang="en-US" sz="3200" b="1" dirty="0">
              <a:solidFill>
                <a:srgbClr val="FF0000"/>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000000"/>
                                          </p:val>
                                        </p:tav>
                                        <p:tav tm="100000">
                                          <p:val>
                                            <p:strVal val="#ppt_w"/>
                                          </p:val>
                                        </p:tav>
                                      </p:tavLst>
                                    </p:anim>
                                    <p:anim calcmode="lin" valueType="num">
                                      <p:cBhvr>
                                        <p:cTn id="8" dur="500" fill="hold"/>
                                        <p:tgtEl>
                                          <p:spTgt spid="10"/>
                                        </p:tgtEl>
                                        <p:attrNameLst>
                                          <p:attrName>ppt_h</p:attrName>
                                        </p:attrNameLst>
                                      </p:cBhvr>
                                      <p:tavLst>
                                        <p:tav tm="0">
                                          <p:val>
                                            <p:fltVal val="0.00000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p:cTn id="14" dur="500" fill="hold"/>
                                        <p:tgtEl>
                                          <p:spTgt spid="11"/>
                                        </p:tgtEl>
                                        <p:attrNameLst>
                                          <p:attrName>ppt_w</p:attrName>
                                        </p:attrNameLst>
                                      </p:cBhvr>
                                      <p:tavLst>
                                        <p:tav tm="0">
                                          <p:val>
                                            <p:fltVal val="0.000000"/>
                                          </p:val>
                                        </p:tav>
                                        <p:tav tm="100000">
                                          <p:val>
                                            <p:strVal val="#ppt_w"/>
                                          </p:val>
                                        </p:tav>
                                      </p:tavLst>
                                    </p:anim>
                                    <p:anim calcmode="lin" valueType="num">
                                      <p:cBhvr>
                                        <p:cTn id="15" dur="500" fill="hold"/>
                                        <p:tgtEl>
                                          <p:spTgt spid="11"/>
                                        </p:tgtEl>
                                        <p:attrNameLst>
                                          <p:attrName>ppt_h</p:attrName>
                                        </p:attrNameLst>
                                      </p:cBhvr>
                                      <p:tavLst>
                                        <p:tav tm="0">
                                          <p:val>
                                            <p:fltVal val="0.000000"/>
                                          </p:val>
                                        </p:tav>
                                        <p:tav tm="100000">
                                          <p:val>
                                            <p:strVal val="#ppt_h"/>
                                          </p:val>
                                        </p:tav>
                                      </p:tavLst>
                                    </p:anim>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500" fill="hold"/>
                                        <p:tgtEl>
                                          <p:spTgt spid="12"/>
                                        </p:tgtEl>
                                        <p:attrNameLst>
                                          <p:attrName>ppt_w</p:attrName>
                                        </p:attrNameLst>
                                      </p:cBhvr>
                                      <p:tavLst>
                                        <p:tav tm="0">
                                          <p:val>
                                            <p:fltVal val="0.000000"/>
                                          </p:val>
                                        </p:tav>
                                        <p:tav tm="100000">
                                          <p:val>
                                            <p:strVal val="#ppt_w"/>
                                          </p:val>
                                        </p:tav>
                                      </p:tavLst>
                                    </p:anim>
                                    <p:anim calcmode="lin" valueType="num">
                                      <p:cBhvr>
                                        <p:cTn id="22" dur="500" fill="hold"/>
                                        <p:tgtEl>
                                          <p:spTgt spid="12"/>
                                        </p:tgtEl>
                                        <p:attrNameLst>
                                          <p:attrName>ppt_h</p:attrName>
                                        </p:attrNameLst>
                                      </p:cBhvr>
                                      <p:tavLst>
                                        <p:tav tm="0">
                                          <p:val>
                                            <p:fltVal val="0.000000"/>
                                          </p:val>
                                        </p:tav>
                                        <p:tav tm="100000">
                                          <p:val>
                                            <p:strVal val="#ppt_h"/>
                                          </p:val>
                                        </p:tav>
                                      </p:tavLst>
                                    </p:anim>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7"/>
                                        </p:tgtEl>
                                        <p:attrNameLst>
                                          <p:attrName>style.visibility</p:attrName>
                                        </p:attrNameLst>
                                      </p:cBhvr>
                                      <p:to>
                                        <p:strVal val="visible"/>
                                      </p:to>
                                    </p:set>
                                    <p:anim calcmode="lin" valueType="num">
                                      <p:cBhvr>
                                        <p:cTn id="28" dur="500" fill="hold"/>
                                        <p:tgtEl>
                                          <p:spTgt spid="17"/>
                                        </p:tgtEl>
                                        <p:attrNameLst>
                                          <p:attrName>ppt_w</p:attrName>
                                        </p:attrNameLst>
                                      </p:cBhvr>
                                      <p:tavLst>
                                        <p:tav tm="0">
                                          <p:val>
                                            <p:fltVal val="0.000000"/>
                                          </p:val>
                                        </p:tav>
                                        <p:tav tm="100000">
                                          <p:val>
                                            <p:strVal val="#ppt_w"/>
                                          </p:val>
                                        </p:tav>
                                      </p:tavLst>
                                    </p:anim>
                                    <p:anim calcmode="lin" valueType="num">
                                      <p:cBhvr>
                                        <p:cTn id="29" dur="500" fill="hold"/>
                                        <p:tgtEl>
                                          <p:spTgt spid="17"/>
                                        </p:tgtEl>
                                        <p:attrNameLst>
                                          <p:attrName>ppt_h</p:attrName>
                                        </p:attrNameLst>
                                      </p:cBhvr>
                                      <p:tavLst>
                                        <p:tav tm="0">
                                          <p:val>
                                            <p:fltVal val="0.000000"/>
                                          </p:val>
                                        </p:tav>
                                        <p:tav tm="100000">
                                          <p:val>
                                            <p:strVal val="#ppt_h"/>
                                          </p:val>
                                        </p:tav>
                                      </p:tavLst>
                                    </p:anim>
                                    <p:animEffect transition="in" filter="fade">
                                      <p:cBhvr>
                                        <p:cTn id="30" dur="500"/>
                                        <p:tgtEl>
                                          <p:spTgt spid="17"/>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 calcmode="lin" valueType="num">
                                      <p:cBhvr>
                                        <p:cTn id="35" dur="500" fill="hold"/>
                                        <p:tgtEl>
                                          <p:spTgt spid="18"/>
                                        </p:tgtEl>
                                        <p:attrNameLst>
                                          <p:attrName>ppt_w</p:attrName>
                                        </p:attrNameLst>
                                      </p:cBhvr>
                                      <p:tavLst>
                                        <p:tav tm="0">
                                          <p:val>
                                            <p:fltVal val="0.000000"/>
                                          </p:val>
                                        </p:tav>
                                        <p:tav tm="100000">
                                          <p:val>
                                            <p:strVal val="#ppt_w"/>
                                          </p:val>
                                        </p:tav>
                                      </p:tavLst>
                                    </p:anim>
                                    <p:anim calcmode="lin" valueType="num">
                                      <p:cBhvr>
                                        <p:cTn id="36" dur="500" fill="hold"/>
                                        <p:tgtEl>
                                          <p:spTgt spid="18"/>
                                        </p:tgtEl>
                                        <p:attrNameLst>
                                          <p:attrName>ppt_h</p:attrName>
                                        </p:attrNameLst>
                                      </p:cBhvr>
                                      <p:tavLst>
                                        <p:tav tm="0">
                                          <p:val>
                                            <p:fltVal val="0.000000"/>
                                          </p:val>
                                        </p:tav>
                                        <p:tav tm="100000">
                                          <p:val>
                                            <p:strVal val="#ppt_h"/>
                                          </p:val>
                                        </p:tav>
                                      </p:tavLst>
                                    </p:anim>
                                    <p:animEffect transition="in" filter="fade">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9"/>
                                        </p:tgtEl>
                                        <p:attrNameLst>
                                          <p:attrName>style.visibility</p:attrName>
                                        </p:attrNameLst>
                                      </p:cBhvr>
                                      <p:to>
                                        <p:strVal val="visible"/>
                                      </p:to>
                                    </p:set>
                                    <p:anim calcmode="lin" valueType="num">
                                      <p:cBhvr>
                                        <p:cTn id="42" dur="500" fill="hold"/>
                                        <p:tgtEl>
                                          <p:spTgt spid="19"/>
                                        </p:tgtEl>
                                        <p:attrNameLst>
                                          <p:attrName>ppt_w</p:attrName>
                                        </p:attrNameLst>
                                      </p:cBhvr>
                                      <p:tavLst>
                                        <p:tav tm="0">
                                          <p:val>
                                            <p:fltVal val="0.000000"/>
                                          </p:val>
                                        </p:tav>
                                        <p:tav tm="100000">
                                          <p:val>
                                            <p:strVal val="#ppt_w"/>
                                          </p:val>
                                        </p:tav>
                                      </p:tavLst>
                                    </p:anim>
                                    <p:anim calcmode="lin" valueType="num">
                                      <p:cBhvr>
                                        <p:cTn id="43" dur="500" fill="hold"/>
                                        <p:tgtEl>
                                          <p:spTgt spid="19"/>
                                        </p:tgtEl>
                                        <p:attrNameLst>
                                          <p:attrName>ppt_h</p:attrName>
                                        </p:attrNameLst>
                                      </p:cBhvr>
                                      <p:tavLst>
                                        <p:tav tm="0">
                                          <p:val>
                                            <p:fltVal val="0.000000"/>
                                          </p:val>
                                        </p:tav>
                                        <p:tav tm="100000">
                                          <p:val>
                                            <p:strVal val="#ppt_h"/>
                                          </p:val>
                                        </p:tav>
                                      </p:tavLst>
                                    </p:anim>
                                    <p:animEffect transition="in" filter="fade">
                                      <p:cBhvr>
                                        <p:cTn id="44" dur="500"/>
                                        <p:tgtEl>
                                          <p:spTgt spid="19"/>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0"/>
                                        </p:tgtEl>
                                        <p:attrNameLst>
                                          <p:attrName>style.visibility</p:attrName>
                                        </p:attrNameLst>
                                      </p:cBhvr>
                                      <p:to>
                                        <p:strVal val="visible"/>
                                      </p:to>
                                    </p:set>
                                    <p:anim calcmode="lin" valueType="num">
                                      <p:cBhvr>
                                        <p:cTn id="49" dur="500" fill="hold"/>
                                        <p:tgtEl>
                                          <p:spTgt spid="20"/>
                                        </p:tgtEl>
                                        <p:attrNameLst>
                                          <p:attrName>ppt_w</p:attrName>
                                        </p:attrNameLst>
                                      </p:cBhvr>
                                      <p:tavLst>
                                        <p:tav tm="0">
                                          <p:val>
                                            <p:fltVal val="0.000000"/>
                                          </p:val>
                                        </p:tav>
                                        <p:tav tm="100000">
                                          <p:val>
                                            <p:strVal val="#ppt_w"/>
                                          </p:val>
                                        </p:tav>
                                      </p:tavLst>
                                    </p:anim>
                                    <p:anim calcmode="lin" valueType="num">
                                      <p:cBhvr>
                                        <p:cTn id="50" dur="500" fill="hold"/>
                                        <p:tgtEl>
                                          <p:spTgt spid="20"/>
                                        </p:tgtEl>
                                        <p:attrNameLst>
                                          <p:attrName>ppt_h</p:attrName>
                                        </p:attrNameLst>
                                      </p:cBhvr>
                                      <p:tavLst>
                                        <p:tav tm="0">
                                          <p:val>
                                            <p:fltVal val="0.000000"/>
                                          </p:val>
                                        </p:tav>
                                        <p:tav tm="100000">
                                          <p:val>
                                            <p:strVal val="#ppt_h"/>
                                          </p:val>
                                        </p:tav>
                                      </p:tavLst>
                                    </p:anim>
                                    <p:animEffect transition="in" filter="fade">
                                      <p:cBhvr>
                                        <p:cTn id="51"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7" grpId="0"/>
      <p:bldP spid="18" grpId="0"/>
      <p:bldP spid="19" grpId="0"/>
      <p:bldP spid="2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矩形 1"/>
          <p:cNvSpPr/>
          <p:nvPr/>
        </p:nvSpPr>
        <p:spPr>
          <a:xfrm>
            <a:off x="735013" y="1133475"/>
            <a:ext cx="3400425" cy="521970"/>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Bef>
                <a:spcPct val="50000"/>
              </a:spcBef>
              <a:spcAft>
                <a:spcPct val="0"/>
              </a:spcAft>
              <a:buFontTx/>
              <a:buNone/>
            </a:pPr>
            <a:r>
              <a:rPr lang="zh-CN" altLang="en-US" sz="2800" b="1" dirty="0">
                <a:solidFill>
                  <a:srgbClr val="ED6568"/>
                </a:solidFill>
                <a:latin typeface="宋体" panose="02010600030101010101" pitchFamily="2" charset="-122"/>
                <a:ea typeface="宋体" panose="02010600030101010101" pitchFamily="2" charset="-122"/>
              </a:rPr>
              <a:t>二、简谐运动的能量</a:t>
            </a:r>
            <a:endParaRPr lang="zh-CN" altLang="en-US" sz="2800" b="1" dirty="0">
              <a:solidFill>
                <a:srgbClr val="ED6568"/>
              </a:solidFill>
              <a:latin typeface="宋体" panose="02010600030101010101" pitchFamily="2" charset="-122"/>
              <a:ea typeface="宋体" panose="02010600030101010101" pitchFamily="2" charset="-122"/>
            </a:endParaRPr>
          </a:p>
        </p:txBody>
      </p:sp>
      <p:sp>
        <p:nvSpPr>
          <p:cNvPr id="4" name="矩形 3"/>
          <p:cNvSpPr/>
          <p:nvPr/>
        </p:nvSpPr>
        <p:spPr>
          <a:xfrm>
            <a:off x="735013" y="1873250"/>
            <a:ext cx="11296650" cy="2846388"/>
          </a:xfrm>
          <a:prstGeom prst="rect">
            <a:avLst/>
          </a:prstGeom>
        </p:spPr>
        <p:txBody>
          <a:bodyPr>
            <a:spAutoFit/>
          </a:bodyPr>
          <a:lstStyle/>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1</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．振动系统（弹簧振子）的状态与能量的对应关系：</a:t>
            </a:r>
            <a:endParaRPr kumimoji="0" lang="en-US" altLang="zh-CN"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弹簧</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振子运动的过程</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就是</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和</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互相转化的过程。</a:t>
            </a:r>
            <a:endPar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en-US" altLang="zh-CN"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1</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）在最大位移处</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最大</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为零。</a:t>
            </a:r>
            <a:endPar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en-US" altLang="zh-CN"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2</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）在平衡位置处</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最大</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最小。</a:t>
            </a:r>
            <a:endPar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a:p>
            <a:pPr marL="0" marR="0" lvl="0" indent="0" algn="just" defTabSz="914400" rtl="0" eaLnBrk="0" fontAlgn="base" latinLnBrk="0" hangingPunct="0">
              <a:lnSpc>
                <a:spcPct val="150000"/>
              </a:lnSpc>
              <a:spcBef>
                <a:spcPct val="0"/>
              </a:spcBef>
              <a:spcAft>
                <a:spcPts val="0"/>
              </a:spcAft>
              <a:buClrTx/>
              <a:buSzTx/>
              <a:buFontTx/>
              <a:buNone/>
              <a:tabLst>
                <a:tab pos="2400300" algn="l"/>
              </a:tabLst>
              <a:defRPr/>
            </a:pPr>
            <a:r>
              <a:rPr kumimoji="0" lang="en-US" altLang="zh-CN"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2</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．简谐运动的能量特点：在简谐运动中，振动系统的</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机械能</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，而在实际运动中都有一定的能量损耗，因此简谐运动是一</a:t>
            </a:r>
            <a:r>
              <a:rPr kumimoji="0" lang="zh-CN" altLang="en-US" sz="2000" b="1" i="0" u="none"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种</a:t>
            </a:r>
            <a:r>
              <a:rPr kumimoji="0" lang="zh-CN" altLang="en-US" sz="2000" b="1" i="0" u="sng" strike="noStrike" kern="1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             </a:t>
            </a:r>
            <a:r>
              <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rPr>
              <a:t>的模型。</a:t>
            </a:r>
            <a:endParaRPr kumimoji="0" lang="zh-CN" altLang="en-US" sz="2000" b="1" i="0" u="none" strike="noStrike" kern="100" cap="none" spc="0" normalizeH="0" baseline="0" noProof="0" dirty="0">
              <a:ln>
                <a:noFill/>
              </a:ln>
              <a:solidFill>
                <a:schemeClr val="tx1"/>
              </a:solidFill>
              <a:effectLst/>
              <a:uLnTx/>
              <a:uFillTx/>
              <a:latin typeface="宋体" panose="02010600030101010101" pitchFamily="2" charset="-122"/>
              <a:ea typeface="宋体" panose="02010600030101010101" pitchFamily="2" charset="-122"/>
              <a:cs typeface="宋体" panose="02010600030101010101" pitchFamily="2" charset="-122"/>
            </a:endParaRPr>
          </a:p>
        </p:txBody>
      </p:sp>
      <p:sp>
        <p:nvSpPr>
          <p:cNvPr id="5" name="矩形 4"/>
          <p:cNvSpPr/>
          <p:nvPr/>
        </p:nvSpPr>
        <p:spPr>
          <a:xfrm>
            <a:off x="4695825" y="2309813"/>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动能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6" name="矩形 5"/>
          <p:cNvSpPr/>
          <p:nvPr/>
        </p:nvSpPr>
        <p:spPr>
          <a:xfrm>
            <a:off x="5851525" y="2309813"/>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势能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7" name="矩形 6"/>
          <p:cNvSpPr/>
          <p:nvPr/>
        </p:nvSpPr>
        <p:spPr>
          <a:xfrm>
            <a:off x="4294188" y="2755900"/>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势能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8" name="矩形 7"/>
          <p:cNvSpPr/>
          <p:nvPr/>
        </p:nvSpPr>
        <p:spPr>
          <a:xfrm>
            <a:off x="5813425" y="2740025"/>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动能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9" name="矩形 8"/>
          <p:cNvSpPr/>
          <p:nvPr/>
        </p:nvSpPr>
        <p:spPr>
          <a:xfrm>
            <a:off x="4256088" y="3259138"/>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动能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0" name="矩形 9"/>
          <p:cNvSpPr/>
          <p:nvPr/>
        </p:nvSpPr>
        <p:spPr>
          <a:xfrm>
            <a:off x="5741988" y="3259138"/>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势能</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1" name="矩形 10"/>
          <p:cNvSpPr/>
          <p:nvPr/>
        </p:nvSpPr>
        <p:spPr>
          <a:xfrm>
            <a:off x="8493125" y="3721735"/>
            <a:ext cx="803275" cy="461963"/>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守恒</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2" name="矩形 11"/>
          <p:cNvSpPr/>
          <p:nvPr/>
        </p:nvSpPr>
        <p:spPr>
          <a:xfrm>
            <a:off x="5587048" y="4183698"/>
            <a:ext cx="1112838" cy="460375"/>
          </a:xfrm>
          <a:prstGeom prst="rect">
            <a:avLst/>
          </a:prstGeom>
        </p:spPr>
        <p:txBody>
          <a:bodyPr wrap="none">
            <a:spAutoFit/>
          </a:bodyPr>
          <a:lstStyle/>
          <a:p>
            <a:pPr marL="0" marR="0" lvl="0" indent="0" algn="just" defTabSz="914400" rtl="0" eaLnBrk="0" fontAlgn="base" latinLnBrk="0" hangingPunct="0">
              <a:lnSpc>
                <a:spcPct val="100000"/>
              </a:lnSpc>
              <a:spcBef>
                <a:spcPct val="0"/>
              </a:spcBef>
              <a:spcAft>
                <a:spcPts val="0"/>
              </a:spcAft>
              <a:buClrTx/>
              <a:buSzTx/>
              <a:buFontTx/>
              <a:buNone/>
              <a:defRPr/>
            </a:pPr>
            <a:r>
              <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rPr>
              <a:t>理想化</a:t>
            </a:r>
            <a:endParaRPr kumimoji="0" lang="zh-CN" altLang="en-US" sz="2400" b="1" i="0" u="none" strike="noStrike" kern="100" cap="none" spc="0" normalizeH="0" baseline="0" noProof="0">
              <a:ln>
                <a:noFill/>
              </a:ln>
              <a:solidFill>
                <a:srgbClr val="FF0000"/>
              </a:solidFill>
              <a:effectLst/>
              <a:uLnTx/>
              <a:uFillTx/>
              <a:latin typeface="宋体" panose="02010600030101010101" pitchFamily="2" charset="-122"/>
              <a:ea typeface="宋体" panose="02010600030101010101" pitchFamily="2" charset="-122"/>
              <a:cs typeface="+mn-cs"/>
            </a:endParaRPr>
          </a:p>
        </p:txBody>
      </p:sp>
      <p:sp>
        <p:nvSpPr>
          <p:cNvPr id="13" name="文本框 12"/>
          <p:cNvSpPr txBox="1"/>
          <p:nvPr/>
        </p:nvSpPr>
        <p:spPr>
          <a:xfrm>
            <a:off x="395605" y="549910"/>
            <a:ext cx="1816100"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sym typeface="+mn-ea"/>
              </a:rPr>
              <a:t>课堂小结</a:t>
            </a:r>
            <a:endParaRPr lang="zh-CN" altLang="en-US" sz="3200" b="1" dirty="0">
              <a:solidFill>
                <a:srgbClr val="FF0000"/>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p:cTn id="14" dur="500" fill="hold"/>
                                        <p:tgtEl>
                                          <p:spTgt spid="6"/>
                                        </p:tgtEl>
                                        <p:attrNameLst>
                                          <p:attrName>ppt_w</p:attrName>
                                        </p:attrNameLst>
                                      </p:cBhvr>
                                      <p:tavLst>
                                        <p:tav tm="0">
                                          <p:val>
                                            <p:fltVal val="0.000000"/>
                                          </p:val>
                                        </p:tav>
                                        <p:tav tm="100000">
                                          <p:val>
                                            <p:strVal val="#ppt_w"/>
                                          </p:val>
                                        </p:tav>
                                      </p:tavLst>
                                    </p:anim>
                                    <p:anim calcmode="lin" valueType="num">
                                      <p:cBhvr>
                                        <p:cTn id="15" dur="500" fill="hold"/>
                                        <p:tgtEl>
                                          <p:spTgt spid="6"/>
                                        </p:tgtEl>
                                        <p:attrNameLst>
                                          <p:attrName>ppt_h</p:attrName>
                                        </p:attrNameLst>
                                      </p:cBhvr>
                                      <p:tavLst>
                                        <p:tav tm="0">
                                          <p:val>
                                            <p:fltVal val="0.000000"/>
                                          </p:val>
                                        </p:tav>
                                        <p:tav tm="100000">
                                          <p:val>
                                            <p:strVal val="#ppt_h"/>
                                          </p:val>
                                        </p:tav>
                                      </p:tavLst>
                                    </p:anim>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fltVal val="0.000000"/>
                                          </p:val>
                                        </p:tav>
                                        <p:tav tm="100000">
                                          <p:val>
                                            <p:strVal val="#ppt_w"/>
                                          </p:val>
                                        </p:tav>
                                      </p:tavLst>
                                    </p:anim>
                                    <p:anim calcmode="lin" valueType="num">
                                      <p:cBhvr>
                                        <p:cTn id="22" dur="500" fill="hold"/>
                                        <p:tgtEl>
                                          <p:spTgt spid="7"/>
                                        </p:tgtEl>
                                        <p:attrNameLst>
                                          <p:attrName>ppt_h</p:attrName>
                                        </p:attrNameLst>
                                      </p:cBhvr>
                                      <p:tavLst>
                                        <p:tav tm="0">
                                          <p:val>
                                            <p:fltVal val="0.000000"/>
                                          </p:val>
                                        </p:tav>
                                        <p:tav tm="100000">
                                          <p:val>
                                            <p:strVal val="#ppt_h"/>
                                          </p:val>
                                        </p:tav>
                                      </p:tavLst>
                                    </p:anim>
                                    <p:animEffect transition="in" filter="fade">
                                      <p:cBhvr>
                                        <p:cTn id="23" dur="500"/>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000000"/>
                                          </p:val>
                                        </p:tav>
                                        <p:tav tm="100000">
                                          <p:val>
                                            <p:strVal val="#ppt_w"/>
                                          </p:val>
                                        </p:tav>
                                      </p:tavLst>
                                    </p:anim>
                                    <p:anim calcmode="lin" valueType="num">
                                      <p:cBhvr>
                                        <p:cTn id="29" dur="500" fill="hold"/>
                                        <p:tgtEl>
                                          <p:spTgt spid="8"/>
                                        </p:tgtEl>
                                        <p:attrNameLst>
                                          <p:attrName>ppt_h</p:attrName>
                                        </p:attrNameLst>
                                      </p:cBhvr>
                                      <p:tavLst>
                                        <p:tav tm="0">
                                          <p:val>
                                            <p:fltVal val="0.000000"/>
                                          </p:val>
                                        </p:tav>
                                        <p:tav tm="100000">
                                          <p:val>
                                            <p:strVal val="#ppt_h"/>
                                          </p:val>
                                        </p:tav>
                                      </p:tavLst>
                                    </p:anim>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000000"/>
                                          </p:val>
                                        </p:tav>
                                        <p:tav tm="100000">
                                          <p:val>
                                            <p:strVal val="#ppt_w"/>
                                          </p:val>
                                        </p:tav>
                                      </p:tavLst>
                                    </p:anim>
                                    <p:anim calcmode="lin" valueType="num">
                                      <p:cBhvr>
                                        <p:cTn id="36" dur="500" fill="hold"/>
                                        <p:tgtEl>
                                          <p:spTgt spid="9"/>
                                        </p:tgtEl>
                                        <p:attrNameLst>
                                          <p:attrName>ppt_h</p:attrName>
                                        </p:attrNameLst>
                                      </p:cBhvr>
                                      <p:tavLst>
                                        <p:tav tm="0">
                                          <p:val>
                                            <p:fltVal val="0.00000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 calcmode="lin" valueType="num">
                                      <p:cBhvr>
                                        <p:cTn id="42" dur="500" fill="hold"/>
                                        <p:tgtEl>
                                          <p:spTgt spid="10"/>
                                        </p:tgtEl>
                                        <p:attrNameLst>
                                          <p:attrName>ppt_w</p:attrName>
                                        </p:attrNameLst>
                                      </p:cBhvr>
                                      <p:tavLst>
                                        <p:tav tm="0">
                                          <p:val>
                                            <p:fltVal val="0.000000"/>
                                          </p:val>
                                        </p:tav>
                                        <p:tav tm="100000">
                                          <p:val>
                                            <p:strVal val="#ppt_w"/>
                                          </p:val>
                                        </p:tav>
                                      </p:tavLst>
                                    </p:anim>
                                    <p:anim calcmode="lin" valueType="num">
                                      <p:cBhvr>
                                        <p:cTn id="43" dur="500" fill="hold"/>
                                        <p:tgtEl>
                                          <p:spTgt spid="10"/>
                                        </p:tgtEl>
                                        <p:attrNameLst>
                                          <p:attrName>ppt_h</p:attrName>
                                        </p:attrNameLst>
                                      </p:cBhvr>
                                      <p:tavLst>
                                        <p:tav tm="0">
                                          <p:val>
                                            <p:fltVal val="0.000000"/>
                                          </p:val>
                                        </p:tav>
                                        <p:tav tm="100000">
                                          <p:val>
                                            <p:strVal val="#ppt_h"/>
                                          </p:val>
                                        </p:tav>
                                      </p:tavLst>
                                    </p:anim>
                                    <p:animEffect transition="in" filter="fade">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000000"/>
                                          </p:val>
                                        </p:tav>
                                        <p:tav tm="100000">
                                          <p:val>
                                            <p:strVal val="#ppt_w"/>
                                          </p:val>
                                        </p:tav>
                                      </p:tavLst>
                                    </p:anim>
                                    <p:anim calcmode="lin" valueType="num">
                                      <p:cBhvr>
                                        <p:cTn id="50" dur="500" fill="hold"/>
                                        <p:tgtEl>
                                          <p:spTgt spid="11"/>
                                        </p:tgtEl>
                                        <p:attrNameLst>
                                          <p:attrName>ppt_h</p:attrName>
                                        </p:attrNameLst>
                                      </p:cBhvr>
                                      <p:tavLst>
                                        <p:tav tm="0">
                                          <p:val>
                                            <p:fltVal val="0.00000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fltVal val="0.000000"/>
                                          </p:val>
                                        </p:tav>
                                        <p:tav tm="100000">
                                          <p:val>
                                            <p:strVal val="#ppt_w"/>
                                          </p:val>
                                        </p:tav>
                                      </p:tavLst>
                                    </p:anim>
                                    <p:anim calcmode="lin" valueType="num">
                                      <p:cBhvr>
                                        <p:cTn id="57" dur="500" fill="hold"/>
                                        <p:tgtEl>
                                          <p:spTgt spid="12"/>
                                        </p:tgtEl>
                                        <p:attrNameLst>
                                          <p:attrName>ppt_h</p:attrName>
                                        </p:attrNameLst>
                                      </p:cBhvr>
                                      <p:tavLst>
                                        <p:tav tm="0">
                                          <p:val>
                                            <p:fltVal val="0.000000"/>
                                          </p:val>
                                        </p:tav>
                                        <p:tav tm="100000">
                                          <p:val>
                                            <p:strVal val="#ppt_h"/>
                                          </p:val>
                                        </p:tav>
                                      </p:tavLst>
                                    </p:anim>
                                    <p:animEffect transition="in" filter="fade">
                                      <p:cBhvr>
                                        <p:cTn id="58"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38125" y="-82550"/>
            <a:ext cx="4183380" cy="922020"/>
          </a:xfrm>
          <a:prstGeom prst="rect">
            <a:avLst/>
          </a:prstGeom>
          <a:noFill/>
        </p:spPr>
        <p:txBody>
          <a:bodyPr wrap="none">
            <a:spAutoFit/>
          </a:bodyPr>
          <a:lstStyle/>
          <a:p>
            <a:pPr marR="0" defTabSz="914400" eaLnBrk="1" hangingPunct="1">
              <a:lnSpc>
                <a:spcPct val="150000"/>
              </a:lnSpc>
              <a:buClrTx/>
              <a:buSzTx/>
              <a:buFontTx/>
              <a:defRPr/>
            </a:pPr>
            <a:r>
              <a:rPr kumimoji="0" lang="zh-CN" altLang="en-US"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rPr>
              <a:t>普通高中教科书 物理选择性必修第一册</a:t>
            </a:r>
            <a:endParaRPr kumimoji="0" lang="en-US" altLang="zh-CN"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endParaRPr>
          </a:p>
          <a:p>
            <a:pPr marR="0" defTabSz="914400" eaLnBrk="1" hangingPunct="1">
              <a:lnSpc>
                <a:spcPct val="150000"/>
              </a:lnSpc>
              <a:buClrTx/>
              <a:buSzTx/>
              <a:buFontTx/>
              <a:defRPr/>
            </a:pPr>
            <a:r>
              <a:rPr kumimoji="0" lang="zh-CN" altLang="en-US"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rPr>
              <a:t>人民教育出版社</a:t>
            </a:r>
            <a:r>
              <a:rPr kumimoji="0" lang="en-US" altLang="zh-CN"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rPr>
              <a:t>2019</a:t>
            </a:r>
            <a:r>
              <a:rPr kumimoji="0" lang="zh-CN" altLang="en-US"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rPr>
              <a:t>版</a:t>
            </a:r>
            <a:endParaRPr kumimoji="0" lang="zh-CN" altLang="en-US" kern="1200" cap="none" spc="0" normalizeH="0" baseline="0" noProof="0">
              <a:solidFill>
                <a:schemeClr val="tx1">
                  <a:lumMod val="65000"/>
                  <a:lumOff val="35000"/>
                </a:schemeClr>
              </a:solidFill>
              <a:latin typeface="黑体" panose="02010609060101010101" pitchFamily="49" charset="-122"/>
              <a:ea typeface="黑体" panose="02010609060101010101" pitchFamily="49" charset="-122"/>
              <a:cs typeface="黑体" panose="02010609060101010101" pitchFamily="49" charset="-122"/>
            </a:endParaRPr>
          </a:p>
        </p:txBody>
      </p:sp>
      <p:sp>
        <p:nvSpPr>
          <p:cNvPr id="5" name="矩形 4"/>
          <p:cNvSpPr/>
          <p:nvPr/>
        </p:nvSpPr>
        <p:spPr>
          <a:xfrm>
            <a:off x="601980" y="2921000"/>
            <a:ext cx="11406188" cy="1026160"/>
          </a:xfrm>
          <a:prstGeom prst="rect">
            <a:avLst/>
          </a:prstGeom>
          <a:noFill/>
          <a:ln w="9525">
            <a:noFill/>
          </a:ln>
        </p:spPr>
        <p:txBody>
          <a:bodyPr lIns="86411" tIns="43205" rIns="86411" bIns="43205">
            <a:spAutoFit/>
          </a:bodyPr>
          <a:p>
            <a:pPr algn="ctr" defTabSz="862330" eaLnBrk="1" hangingPunct="1">
              <a:lnSpc>
                <a:spcPct val="130000"/>
              </a:lnSpc>
              <a:tabLst>
                <a:tab pos="2595880" algn="l"/>
              </a:tabLst>
            </a:pPr>
            <a:r>
              <a:rPr lang="en-US" altLang="en-US" sz="4700" b="1" dirty="0">
                <a:solidFill>
                  <a:srgbClr val="666633"/>
                </a:solidFill>
                <a:latin typeface="黑体" panose="02010609060101010101" pitchFamily="49" charset="-122"/>
                <a:ea typeface="黑体" panose="02010609060101010101" pitchFamily="49" charset="-122"/>
                <a:cs typeface="黑体" panose="02010609060101010101" pitchFamily="49" charset="-122"/>
              </a:rPr>
              <a:t>3　     简谐运动的回复力和能量</a:t>
            </a:r>
            <a:endParaRPr lang="zh-CN" altLang="en-US" sz="4700" b="1" dirty="0">
              <a:solidFill>
                <a:srgbClr val="666633"/>
              </a:solidFill>
              <a:latin typeface="黑体" panose="02010609060101010101" pitchFamily="49" charset="-122"/>
              <a:ea typeface="黑体" panose="02010609060101010101" pitchFamily="49" charset="-122"/>
              <a:cs typeface="黑体" panose="02010609060101010101" pitchFamily="49" charset="-122"/>
            </a:endParaRPr>
          </a:p>
        </p:txBody>
      </p:sp>
      <p:sp>
        <p:nvSpPr>
          <p:cNvPr id="6" name="矩形 5"/>
          <p:cNvSpPr/>
          <p:nvPr/>
        </p:nvSpPr>
        <p:spPr>
          <a:xfrm>
            <a:off x="-136525" y="1649413"/>
            <a:ext cx="11522075" cy="871537"/>
          </a:xfrm>
          <a:prstGeom prst="rect">
            <a:avLst/>
          </a:prstGeom>
          <a:noFill/>
          <a:ln w="9525">
            <a:noFill/>
          </a:ln>
        </p:spPr>
        <p:txBody>
          <a:bodyPr lIns="86411" tIns="43205" rIns="86411" bIns="43205">
            <a:spAutoFit/>
          </a:bodyPr>
          <a:p>
            <a:pPr algn="ctr" defTabSz="862330" eaLnBrk="1" hangingPunct="1"/>
            <a:r>
              <a:rPr lang="en-US" altLang="zh-CN" sz="5100" b="1" dirty="0">
                <a:solidFill>
                  <a:srgbClr val="996633"/>
                </a:solidFill>
                <a:latin typeface="黑体" panose="02010609060101010101" pitchFamily="49" charset="-122"/>
                <a:ea typeface="黑体" panose="02010609060101010101" pitchFamily="49" charset="-122"/>
                <a:cs typeface="黑体" panose="02010609060101010101" pitchFamily="49" charset="-122"/>
              </a:rPr>
              <a:t>  </a:t>
            </a:r>
            <a:r>
              <a:rPr lang="zh-CN" altLang="en-US" sz="5100" b="1" dirty="0">
                <a:solidFill>
                  <a:srgbClr val="996633"/>
                </a:solidFill>
                <a:latin typeface="黑体" panose="02010609060101010101" pitchFamily="49" charset="-122"/>
                <a:ea typeface="黑体" panose="02010609060101010101" pitchFamily="49" charset="-122"/>
                <a:cs typeface="黑体" panose="02010609060101010101" pitchFamily="49" charset="-122"/>
              </a:rPr>
              <a:t>第二章 机械振动</a:t>
            </a:r>
            <a:endParaRPr lang="zh-CN" altLang="en-US" sz="5100" b="1" dirty="0">
              <a:solidFill>
                <a:srgbClr val="996633"/>
              </a:solidFill>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1" presetClass="entr" presetSubtype="0" fill="hold" nodeType="withEffect">
                                  <p:stCondLst>
                                    <p:cond delay="1000"/>
                                  </p:stCondLst>
                                  <p:iterate type="lt">
                                    <p:tmPct val="10000"/>
                                  </p:iterate>
                                  <p:childTnLst>
                                    <p:set>
                                      <p:cBhvr>
                                        <p:cTn id="11" dur="1" fill="hold">
                                          <p:stCondLst>
                                            <p:cond delay="0"/>
                                          </p:stCondLst>
                                        </p:cTn>
                                        <p:tgtEl>
                                          <p:spTgt spid="5">
                                            <p:txEl>
                                              <p:charRg st="0" end="14"/>
                                            </p:txEl>
                                          </p:spTgt>
                                        </p:tgtEl>
                                        <p:attrNameLst>
                                          <p:attrName>style.visibility</p:attrName>
                                        </p:attrNameLst>
                                      </p:cBhvr>
                                      <p:to>
                                        <p:strVal val="visible"/>
                                      </p:to>
                                    </p:set>
                                    <p:anim calcmode="lin" valueType="num">
                                      <p:cBhvr>
                                        <p:cTn id="12" dur="500" fill="hold"/>
                                        <p:tgtEl>
                                          <p:spTgt spid="5">
                                            <p:txEl>
                                              <p:charRg st="0" end="14"/>
                                            </p:txEl>
                                          </p:spTgt>
                                        </p:tgtEl>
                                        <p:attrNameLst>
                                          <p:attrName>ppt_x</p:attrName>
                                        </p:attrNameLst>
                                      </p:cBhvr>
                                      <p:tavLst>
                                        <p:tav tm="0">
                                          <p:val>
                                            <p:strVal val="#ppt_x"/>
                                          </p:val>
                                        </p:tav>
                                        <p:tav tm="50000">
                                          <p:val>
                                            <p:strVal val="#ppt_x+.1"/>
                                          </p:val>
                                        </p:tav>
                                        <p:tav tm="100000">
                                          <p:val>
                                            <p:strVal val="#ppt_x"/>
                                          </p:val>
                                        </p:tav>
                                      </p:tavLst>
                                    </p:anim>
                                    <p:anim calcmode="lin" valueType="num">
                                      <p:cBhvr>
                                        <p:cTn id="13" dur="500" fill="hold"/>
                                        <p:tgtEl>
                                          <p:spTgt spid="5">
                                            <p:txEl>
                                              <p:charRg st="0" end="14"/>
                                            </p:txEl>
                                          </p:spTgt>
                                        </p:tgtEl>
                                        <p:attrNameLst>
                                          <p:attrName>ppt_y</p:attrName>
                                        </p:attrNameLst>
                                      </p:cBhvr>
                                      <p:tavLst>
                                        <p:tav tm="0">
                                          <p:val>
                                            <p:strVal val="#ppt_y"/>
                                          </p:val>
                                        </p:tav>
                                        <p:tav tm="100000">
                                          <p:val>
                                            <p:strVal val="#ppt_y"/>
                                          </p:val>
                                        </p:tav>
                                      </p:tavLst>
                                    </p:anim>
                                    <p:anim calcmode="lin" valueType="num">
                                      <p:cBhvr>
                                        <p:cTn id="14" dur="500" fill="hold"/>
                                        <p:tgtEl>
                                          <p:spTgt spid="5">
                                            <p:txEl>
                                              <p:charRg st="0" end="1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5" dur="500" fill="hold"/>
                                        <p:tgtEl>
                                          <p:spTgt spid="5">
                                            <p:txEl>
                                              <p:charRg st="0" end="1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6" dur="500" tmFilter="0,0; .5, 1; 1, 1"/>
                                        <p:tgtEl>
                                          <p:spTgt spid="5">
                                            <p:txEl>
                                              <p:charRg st="0"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 name="Group 222"/>
          <p:cNvGraphicFramePr>
            <a:graphicFrameLocks noGrp="1"/>
          </p:cNvGraphicFramePr>
          <p:nvPr>
            <p:custDataLst>
              <p:tags r:id="rId1"/>
            </p:custDataLst>
          </p:nvPr>
        </p:nvGraphicFramePr>
        <p:xfrm>
          <a:off x="565150" y="356235"/>
          <a:ext cx="11283315" cy="6217920"/>
        </p:xfrm>
        <a:graphic>
          <a:graphicData uri="http://schemas.openxmlformats.org/drawingml/2006/table">
            <a:tbl>
              <a:tblPr/>
              <a:tblGrid>
                <a:gridCol w="9361170"/>
                <a:gridCol w="1922145"/>
              </a:tblGrid>
              <a:tr h="640080">
                <a:tc>
                  <a:txBody>
                    <a:bodyPr/>
                    <a:lstStyle>
                      <a:lvl1pPr>
                        <a:lnSpc>
                          <a:spcPct val="90000"/>
                        </a:lnSpc>
                        <a:spcBef>
                          <a:spcPts val="950"/>
                        </a:spcBef>
                        <a:buFont typeface="Arial" panose="020B0604020202020204" pitchFamily="34" charset="0"/>
                        <a:tabLst>
                          <a:tab pos="2628900" algn="l"/>
                        </a:tabLst>
                        <a:defRPr sz="2200">
                          <a:solidFill>
                            <a:schemeClr val="tx1"/>
                          </a:solidFill>
                          <a:latin typeface="等线" panose="02010600030101010101" pitchFamily="2" charset="-122"/>
                          <a:ea typeface="等线" panose="02010600030101010101" pitchFamily="2" charset="-122"/>
                        </a:defRPr>
                      </a:lvl1pPr>
                      <a:lvl2pPr marL="431800">
                        <a:lnSpc>
                          <a:spcPct val="90000"/>
                        </a:lnSpc>
                        <a:spcBef>
                          <a:spcPts val="475"/>
                        </a:spcBef>
                        <a:buFont typeface="Arial" panose="020B0604020202020204" pitchFamily="34" charset="0"/>
                        <a:tabLst>
                          <a:tab pos="2628900" algn="l"/>
                        </a:tabLst>
                        <a:defRPr sz="2000">
                          <a:solidFill>
                            <a:schemeClr val="tx1"/>
                          </a:solidFill>
                          <a:latin typeface="等线" panose="02010600030101010101" pitchFamily="2" charset="-122"/>
                          <a:ea typeface="等线" panose="02010600030101010101" pitchFamily="2" charset="-122"/>
                        </a:defRPr>
                      </a:lvl2pPr>
                      <a:lvl3pPr marL="863600">
                        <a:lnSpc>
                          <a:spcPct val="90000"/>
                        </a:lnSpc>
                        <a:spcBef>
                          <a:spcPts val="475"/>
                        </a:spcBef>
                        <a:buFont typeface="Arial" panose="020B0604020202020204" pitchFamily="34" charset="0"/>
                        <a:tabLst>
                          <a:tab pos="2628900" algn="l"/>
                        </a:tabLst>
                        <a:defRPr sz="1600">
                          <a:solidFill>
                            <a:schemeClr val="tx1"/>
                          </a:solidFill>
                          <a:latin typeface="等线" panose="02010600030101010101" pitchFamily="2" charset="-122"/>
                          <a:ea typeface="等线" panose="02010600030101010101" pitchFamily="2" charset="-122"/>
                        </a:defRPr>
                      </a:lvl3pPr>
                      <a:lvl4pPr marL="12954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4pPr>
                      <a:lvl5pPr marL="17272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5pPr>
                      <a:lvl6pPr marL="21844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6pPr>
                      <a:lvl7pPr marL="26416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7pPr>
                      <a:lvl8pPr marL="30988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8pPr>
                      <a:lvl9pPr marL="35560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lang="zh-CN" altLang="en-US" sz="2400" b="1" i="0" u="none" strike="noStrike" cap="none" normalizeH="0" baseline="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学习目标</a:t>
                      </a:r>
                      <a:endParaRPr kumimoji="0" lang="zh-CN" altLang="en-US" sz="2400" b="1" i="0" u="none" strike="noStrike" cap="none" normalizeH="0" baseline="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950"/>
                        </a:spcBef>
                        <a:buFont typeface="Arial" panose="020B0604020202020204" pitchFamily="34" charset="0"/>
                        <a:tabLst>
                          <a:tab pos="2628900" algn="l"/>
                        </a:tabLst>
                        <a:defRPr sz="2200">
                          <a:solidFill>
                            <a:schemeClr val="tx1"/>
                          </a:solidFill>
                          <a:latin typeface="等线" panose="02010600030101010101" pitchFamily="2" charset="-122"/>
                          <a:ea typeface="等线" panose="02010600030101010101" pitchFamily="2" charset="-122"/>
                        </a:defRPr>
                      </a:lvl1pPr>
                      <a:lvl2pPr marL="431800">
                        <a:lnSpc>
                          <a:spcPct val="90000"/>
                        </a:lnSpc>
                        <a:spcBef>
                          <a:spcPts val="475"/>
                        </a:spcBef>
                        <a:buFont typeface="Arial" panose="020B0604020202020204" pitchFamily="34" charset="0"/>
                        <a:tabLst>
                          <a:tab pos="2628900" algn="l"/>
                        </a:tabLst>
                        <a:defRPr sz="2000">
                          <a:solidFill>
                            <a:schemeClr val="tx1"/>
                          </a:solidFill>
                          <a:latin typeface="等线" panose="02010600030101010101" pitchFamily="2" charset="-122"/>
                          <a:ea typeface="等线" panose="02010600030101010101" pitchFamily="2" charset="-122"/>
                        </a:defRPr>
                      </a:lvl2pPr>
                      <a:lvl3pPr marL="863600">
                        <a:lnSpc>
                          <a:spcPct val="90000"/>
                        </a:lnSpc>
                        <a:spcBef>
                          <a:spcPts val="475"/>
                        </a:spcBef>
                        <a:buFont typeface="Arial" panose="020B0604020202020204" pitchFamily="34" charset="0"/>
                        <a:tabLst>
                          <a:tab pos="2628900" algn="l"/>
                        </a:tabLst>
                        <a:defRPr sz="1600">
                          <a:solidFill>
                            <a:schemeClr val="tx1"/>
                          </a:solidFill>
                          <a:latin typeface="等线" panose="02010600030101010101" pitchFamily="2" charset="-122"/>
                          <a:ea typeface="等线" panose="02010600030101010101" pitchFamily="2" charset="-122"/>
                        </a:defRPr>
                      </a:lvl3pPr>
                      <a:lvl4pPr marL="12954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4pPr>
                      <a:lvl5pPr marL="17272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5pPr>
                      <a:lvl6pPr marL="21844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6pPr>
                      <a:lvl7pPr marL="26416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7pPr>
                      <a:lvl8pPr marL="30988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8pPr>
                      <a:lvl9pPr marL="35560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9pPr>
                    </a:lstStyle>
                    <a:p>
                      <a:pPr marL="0" marR="0" lvl="0" indent="0" algn="ctr"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lang="zh-CN" altLang="en-US" sz="2400" b="1" i="0" u="none" strike="noStrike" cap="none" normalizeH="0" baseline="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素养提炼</a:t>
                      </a:r>
                      <a:endParaRPr kumimoji="0" lang="zh-CN" altLang="en-US" sz="2400" b="1" i="0" u="none" strike="noStrike" cap="none" normalizeH="0" baseline="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endParaRP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80560">
                <a:tc>
                  <a:txBody>
                    <a:bodyPr/>
                    <a:lstStyle>
                      <a:lvl1pPr>
                        <a:lnSpc>
                          <a:spcPct val="90000"/>
                        </a:lnSpc>
                        <a:spcBef>
                          <a:spcPts val="950"/>
                        </a:spcBef>
                        <a:buFont typeface="Arial" panose="020B0604020202020204" pitchFamily="34" charset="0"/>
                        <a:tabLst>
                          <a:tab pos="2628900" algn="l"/>
                        </a:tabLst>
                        <a:defRPr sz="2200">
                          <a:solidFill>
                            <a:schemeClr val="tx1"/>
                          </a:solidFill>
                          <a:latin typeface="等线" panose="02010600030101010101" pitchFamily="2" charset="-122"/>
                          <a:ea typeface="等线" panose="02010600030101010101" pitchFamily="2" charset="-122"/>
                        </a:defRPr>
                      </a:lvl1pPr>
                      <a:lvl2pPr marL="431800">
                        <a:lnSpc>
                          <a:spcPct val="90000"/>
                        </a:lnSpc>
                        <a:spcBef>
                          <a:spcPts val="475"/>
                        </a:spcBef>
                        <a:buFont typeface="Arial" panose="020B0604020202020204" pitchFamily="34" charset="0"/>
                        <a:tabLst>
                          <a:tab pos="2628900" algn="l"/>
                        </a:tabLst>
                        <a:defRPr sz="2000">
                          <a:solidFill>
                            <a:schemeClr val="tx1"/>
                          </a:solidFill>
                          <a:latin typeface="等线" panose="02010600030101010101" pitchFamily="2" charset="-122"/>
                          <a:ea typeface="等线" panose="02010600030101010101" pitchFamily="2" charset="-122"/>
                        </a:defRPr>
                      </a:lvl2pPr>
                      <a:lvl3pPr marL="863600">
                        <a:lnSpc>
                          <a:spcPct val="90000"/>
                        </a:lnSpc>
                        <a:spcBef>
                          <a:spcPts val="475"/>
                        </a:spcBef>
                        <a:buFont typeface="Arial" panose="020B0604020202020204" pitchFamily="34" charset="0"/>
                        <a:tabLst>
                          <a:tab pos="2628900" algn="l"/>
                        </a:tabLst>
                        <a:defRPr sz="1600">
                          <a:solidFill>
                            <a:schemeClr val="tx1"/>
                          </a:solidFill>
                          <a:latin typeface="等线" panose="02010600030101010101" pitchFamily="2" charset="-122"/>
                          <a:ea typeface="等线" panose="02010600030101010101" pitchFamily="2" charset="-122"/>
                        </a:defRPr>
                      </a:lvl3pPr>
                      <a:lvl4pPr marL="12954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4pPr>
                      <a:lvl5pPr marL="17272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5pPr>
                      <a:lvl6pPr marL="21844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6pPr>
                      <a:lvl7pPr marL="26416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7pPr>
                      <a:lvl8pPr marL="30988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8pPr>
                      <a:lvl9pPr marL="35560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rPr>
                        <a:t>1.通过对水平弹簧振子运动的观察，能够说出回复力的基本特点和来源，可以熟练运用简谐运动的动力学公式来分析判断物体是否做简谐运动，</a:t>
                      </a:r>
                      <a:endPar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rPr>
                        <a:t>2.通过对弹簧振子运动的分析，完成表格，总结出简谐运动的变化规律，形成以动力学处理问题的思维观念。</a:t>
                      </a:r>
                      <a:endPar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rPr>
                        <a:t>3.通过小组合作探究，观察水平弹簧振子的运动，能够定性地与同学分享弹簧振子系统中动能、势能、总能量的变化规律。形成以能量观点处理问题的思维观念。</a:t>
                      </a:r>
                      <a:endParaRPr kumimoji="0"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nSpc>
                          <a:spcPct val="90000"/>
                        </a:lnSpc>
                        <a:spcBef>
                          <a:spcPts val="950"/>
                        </a:spcBef>
                        <a:buFont typeface="Arial" panose="020B0604020202020204" pitchFamily="34" charset="0"/>
                        <a:tabLst>
                          <a:tab pos="2628900" algn="l"/>
                        </a:tabLst>
                        <a:defRPr sz="2200">
                          <a:solidFill>
                            <a:schemeClr val="tx1"/>
                          </a:solidFill>
                          <a:latin typeface="等线" panose="02010600030101010101" pitchFamily="2" charset="-122"/>
                          <a:ea typeface="等线" panose="02010600030101010101" pitchFamily="2" charset="-122"/>
                        </a:defRPr>
                      </a:lvl1pPr>
                      <a:lvl2pPr marL="431800">
                        <a:lnSpc>
                          <a:spcPct val="90000"/>
                        </a:lnSpc>
                        <a:spcBef>
                          <a:spcPts val="475"/>
                        </a:spcBef>
                        <a:buFont typeface="Arial" panose="020B0604020202020204" pitchFamily="34" charset="0"/>
                        <a:tabLst>
                          <a:tab pos="2628900" algn="l"/>
                        </a:tabLst>
                        <a:defRPr sz="2000">
                          <a:solidFill>
                            <a:schemeClr val="tx1"/>
                          </a:solidFill>
                          <a:latin typeface="等线" panose="02010600030101010101" pitchFamily="2" charset="-122"/>
                          <a:ea typeface="等线" panose="02010600030101010101" pitchFamily="2" charset="-122"/>
                        </a:defRPr>
                      </a:lvl2pPr>
                      <a:lvl3pPr marL="863600">
                        <a:lnSpc>
                          <a:spcPct val="90000"/>
                        </a:lnSpc>
                        <a:spcBef>
                          <a:spcPts val="475"/>
                        </a:spcBef>
                        <a:buFont typeface="Arial" panose="020B0604020202020204" pitchFamily="34" charset="0"/>
                        <a:tabLst>
                          <a:tab pos="2628900" algn="l"/>
                        </a:tabLst>
                        <a:defRPr sz="1600">
                          <a:solidFill>
                            <a:schemeClr val="tx1"/>
                          </a:solidFill>
                          <a:latin typeface="等线" panose="02010600030101010101" pitchFamily="2" charset="-122"/>
                          <a:ea typeface="等线" panose="02010600030101010101" pitchFamily="2" charset="-122"/>
                        </a:defRPr>
                      </a:lvl3pPr>
                      <a:lvl4pPr marL="12954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4pPr>
                      <a:lvl5pPr marL="1727200">
                        <a:lnSpc>
                          <a:spcPct val="90000"/>
                        </a:lnSpc>
                        <a:spcBef>
                          <a:spcPts val="475"/>
                        </a:spcBef>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5pPr>
                      <a:lvl6pPr marL="21844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6pPr>
                      <a:lvl7pPr marL="26416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7pPr>
                      <a:lvl8pPr marL="30988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8pPr>
                      <a:lvl9pPr marL="3556000" indent="1905" eaLnBrk="0" fontAlgn="base" hangingPunct="0">
                        <a:lnSpc>
                          <a:spcPct val="90000"/>
                        </a:lnSpc>
                        <a:spcBef>
                          <a:spcPts val="475"/>
                        </a:spcBef>
                        <a:spcAft>
                          <a:spcPct val="0"/>
                        </a:spcAft>
                        <a:buFont typeface="Arial" panose="020B0604020202020204" pitchFamily="34" charset="0"/>
                        <a:tabLst>
                          <a:tab pos="2628900" algn="l"/>
                        </a:tabLst>
                        <a:defRPr sz="1500">
                          <a:solidFill>
                            <a:schemeClr val="tx1"/>
                          </a:solidFill>
                          <a:latin typeface="等线" panose="02010600030101010101" pitchFamily="2" charset="-122"/>
                          <a:ea typeface="等线" panose="02010600030101010101" pitchFamily="2" charset="-122"/>
                        </a:defRPr>
                      </a:lvl9pPr>
                    </a:lstStyle>
                    <a:p>
                      <a:pPr marL="0" marR="0" lvl="0" indent="0" algn="l" defTabSz="914400" rtl="0" eaLnBrk="1" fontAlgn="base" latinLnBrk="0" hangingPunct="1">
                        <a:lnSpc>
                          <a:spcPct val="150000"/>
                        </a:lnSpc>
                        <a:spcBef>
                          <a:spcPct val="0"/>
                        </a:spcBef>
                        <a:spcAft>
                          <a:spcPct val="0"/>
                        </a:spcAft>
                        <a:buClrTx/>
                        <a:buSzTx/>
                        <a:buFont typeface="Arial" panose="020B0604020202020204" pitchFamily="34" charset="0"/>
                        <a:buNone/>
                        <a:tabLst>
                          <a:tab pos="2628900" algn="l"/>
                        </a:tabLst>
                      </a:pPr>
                      <a:r>
                        <a:rPr kumimoji="0" lang="zh-CN" altLang="en-US"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rPr>
                        <a:t>物理观念： 回复力、机械振动中的动能和势能</a:t>
                      </a:r>
                      <a:endParaRPr kumimoji="0" lang="zh-CN" altLang="en-US" sz="1000" b="0"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tab pos="2628900" algn="l"/>
                        </a:tabLst>
                      </a:pPr>
                      <a:r>
                        <a:rPr kumimoji="0" lang="zh-CN" altLang="en-US" sz="24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rPr>
                        <a:t>科学思维：动力学观点、能量守恒观点</a:t>
                      </a:r>
                      <a:endParaRPr kumimoji="0" lang="zh-CN" altLang="en-US" sz="2000" b="1" i="0" u="none" strike="noStrike" cap="none" normalizeH="0" baseline="0" dirty="0">
                        <a:ln>
                          <a:noFill/>
                        </a:ln>
                        <a:solidFill>
                          <a:schemeClr val="tx1"/>
                        </a:solidFill>
                        <a:effectLst/>
                        <a:latin typeface="宋体" panose="02010600030101010101" pitchFamily="2" charset="-122"/>
                        <a:ea typeface="宋体" panose="02010600030101010101" pitchFamily="2" charset="-122"/>
                        <a:cs typeface="宋体" panose="02010600030101010101" pitchFamily="2" charset="-122"/>
                      </a:endParaRPr>
                    </a:p>
                  </a:txBody>
                  <a:tcPr marT="45721" marB="4572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2"/>
          <p:cNvSpPr>
            <a:spLocks noGrp="1"/>
          </p:cNvSpPr>
          <p:nvPr>
            <p:ph type="title"/>
          </p:nvPr>
        </p:nvSpPr>
        <p:spPr/>
        <p:txBody>
          <a:bodyPr vert="horz" wrap="square" lIns="101600" tIns="38100" rIns="76200" bIns="38100" numCol="1" anchor="ctr" anchorCtr="0" compatLnSpc="1"/>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20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j-cs"/>
              </a:rPr>
              <a:t>思考：我们学过那些运动及其受力如何？</a:t>
            </a:r>
            <a:endParaRPr kumimoji="0" lang="zh-CN" altLang="en-US" sz="2800" b="1" i="0" u="none" strike="noStrike" kern="1200" cap="none" spc="200" normalizeH="0" baseline="0" noProof="1">
              <a:ln>
                <a:noFill/>
              </a:ln>
              <a:solidFill>
                <a:schemeClr val="tx1"/>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j-cs"/>
            </a:endParaRPr>
          </a:p>
        </p:txBody>
      </p:sp>
      <p:graphicFrame>
        <p:nvGraphicFramePr>
          <p:cNvPr id="4" name="表格 3"/>
          <p:cNvGraphicFramePr>
            <a:graphicFrameLocks noGrp="1"/>
          </p:cNvGraphicFramePr>
          <p:nvPr>
            <p:custDataLst>
              <p:tags r:id="rId1"/>
            </p:custDataLst>
          </p:nvPr>
        </p:nvGraphicFramePr>
        <p:xfrm>
          <a:off x="669925" y="1412875"/>
          <a:ext cx="10698163" cy="4940302"/>
        </p:xfrm>
        <a:graphic>
          <a:graphicData uri="http://schemas.openxmlformats.org/drawingml/2006/table">
            <a:tbl>
              <a:tblPr firstRow="1" bandRow="1">
                <a:tableStyleId>{5940675A-B579-460E-94D1-54222C63F5DA}</a:tableStyleId>
              </a:tblPr>
              <a:tblGrid>
                <a:gridCol w="3156679"/>
                <a:gridCol w="3222721"/>
                <a:gridCol w="4318763"/>
              </a:tblGrid>
              <a:tr h="487743">
                <a:tc rowSpan="2">
                  <a:txBody>
                    <a:bodyPr/>
                    <a:lstStyle>
                      <a:defPPr/>
                    </a:lstStyle>
                    <a:p>
                      <a:pPr algn="ctr">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rPr>
                        <a:t>运动</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endParaRPr>
                    </a:p>
                  </a:txBody>
                  <a:tcPr marL="91443" marR="91443" marT="45726" marB="45726" anchor="ctr"/>
                </a:tc>
                <a:tc gridSpan="2">
                  <a:txBody>
                    <a:bodyPr/>
                    <a:lstStyle>
                      <a:defPPr/>
                    </a:lstStyle>
                    <a:p>
                      <a:pPr algn="ctr">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受力特点</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c hMerge="1">
                  <a:tcPr/>
                </a:tc>
              </a:tr>
              <a:tr h="487680">
                <a:tc vMerge="1">
                  <a:tcPr/>
                </a:tc>
                <a:tc>
                  <a:txBody>
                    <a:bodyPr/>
                    <a:lstStyle>
                      <a:defPPr/>
                    </a:lstStyle>
                    <a:p>
                      <a:pPr algn="ctr">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力大小变化情况</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c>
                  <a:txBody>
                    <a:bodyPr/>
                    <a:lstStyle>
                      <a:defPPr/>
                    </a:lstStyle>
                    <a:p>
                      <a:pPr algn="ctr">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与速度的方向关系</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r>
              <a:tr h="666836">
                <a:tc>
                  <a:txBody>
                    <a:bodyPr/>
                    <a:lstStyle>
                      <a:defPPr/>
                    </a:lstStyle>
                    <a:p>
                      <a:pPr marL="0" lvl="0" indent="0" algn="l">
                        <a:spcBef>
                          <a:spcPct val="0"/>
                        </a:spcBef>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rPr>
                        <a:t>匀速直线运动</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r>
              <a:tr h="992633">
                <a:tc>
                  <a:txBody>
                    <a:bodyPr/>
                    <a:lstStyle>
                      <a:defPPr/>
                    </a:lstStyle>
                    <a:p>
                      <a:pPr algn="l">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rPr>
                        <a:t>匀变速直线运动</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r>
              <a:tr h="972945">
                <a:tc>
                  <a:txBody>
                    <a:bodyPr/>
                    <a:lstStyle>
                      <a:defPPr/>
                    </a:lstStyle>
                    <a:p>
                      <a:pPr algn="l">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rPr>
                        <a:t>匀变速曲线运动</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r>
              <a:tr h="844659">
                <a:tc>
                  <a:txBody>
                    <a:bodyPr/>
                    <a:lstStyle>
                      <a:defPPr/>
                    </a:lstStyle>
                    <a:p>
                      <a:pPr algn="l">
                        <a:buNone/>
                      </a:pPr>
                      <a:r>
                        <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rPr>
                        <a:t>匀速圆周运动</a:t>
                      </a: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sym typeface="+mn-ea"/>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c>
                  <a:txBody>
                    <a:bodyPr/>
                    <a:lstStyle>
                      <a:defPPr/>
                    </a:lstStyle>
                    <a:p>
                      <a:pPr algn="ctr">
                        <a:buNone/>
                      </a:pPr>
                      <a:endParaRPr lang="zh-CN" altLang="en-US"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a:txBody>
                  <a:tcPr marL="91443" marR="91443" marT="45726" marB="45726" anchor="ctr"/>
                </a:tc>
              </a:tr>
              <a:tr h="487743">
                <a:tc>
                  <a:txBody>
                    <a:bodyPr/>
                    <a:lstStyle>
                      <a:defPPr/>
                    </a:lstStyle>
                    <a:p>
                      <a:pPr marL="0" lvl="0" indent="0" algn="ctr">
                        <a:spcBef>
                          <a:spcPct val="0"/>
                        </a:spcBef>
                        <a:buNone/>
                      </a:pPr>
                      <a:r>
                        <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c>
                  <a:txBody>
                    <a:bodyPr/>
                    <a:lstStyle>
                      <a:defPPr/>
                    </a:lstStyle>
                    <a:p>
                      <a:pPr algn="ctr">
                        <a:buNone/>
                      </a:pPr>
                      <a:r>
                        <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c>
                  <a:txBody>
                    <a:bodyPr/>
                    <a:lstStyle>
                      <a:defPPr/>
                    </a:lstStyle>
                    <a:p>
                      <a:pPr algn="ctr">
                        <a:buNone/>
                      </a:pPr>
                      <a:r>
                        <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rPr>
                        <a:t>……</a:t>
                      </a:r>
                      <a:endParaRPr lang="en-US" altLang="zh-CN" sz="2600" b="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sym typeface="+mn-ea"/>
                      </a:endParaRPr>
                    </a:p>
                  </a:txBody>
                  <a:tcPr marL="91443" marR="91443" marT="45726" marB="45726" anchor="ctr"/>
                </a:tc>
              </a:tr>
            </a:tbl>
          </a:graphicData>
        </a:graphic>
      </p:graphicFrame>
      <p:sp>
        <p:nvSpPr>
          <p:cNvPr id="5" name="文本框 4"/>
          <p:cNvSpPr txBox="1"/>
          <p:nvPr/>
        </p:nvSpPr>
        <p:spPr>
          <a:xfrm>
            <a:off x="4824413" y="2557463"/>
            <a:ext cx="1177925" cy="521970"/>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en-US" altLang="zh-CN" sz="2800" b="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=0</a:t>
            </a:r>
            <a:endParaRPr kumimoji="0" lang="en-US" altLang="zh-CN" sz="2800" b="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4746625" y="3338513"/>
            <a:ext cx="1473200" cy="522288"/>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en-US" altLang="zh-CN" sz="2800" b="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ma</a:t>
            </a:r>
            <a:endPar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7078663" y="3105150"/>
            <a:ext cx="4298950" cy="953135"/>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的方向与速度在一条直线上。</a:t>
            </a:r>
            <a:endParaRPr kumimoji="0" lang="zh-CN" altLang="en-US" sz="2800" b="1" i="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8" name="文本框 7"/>
          <p:cNvSpPr txBox="1"/>
          <p:nvPr/>
        </p:nvSpPr>
        <p:spPr>
          <a:xfrm>
            <a:off x="4759325" y="4256088"/>
            <a:ext cx="1473200" cy="522288"/>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en-US" altLang="zh-CN" sz="2800" b="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ma</a:t>
            </a:r>
            <a:endPar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9" name="文本框 8"/>
          <p:cNvSpPr txBox="1"/>
          <p:nvPr/>
        </p:nvSpPr>
        <p:spPr>
          <a:xfrm>
            <a:off x="7078663" y="4038600"/>
            <a:ext cx="4298950" cy="953135"/>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的方向与速度方向有一定的夹角。</a:t>
            </a:r>
            <a:endParaRPr kumimoji="0" lang="zh-CN" altLang="en-US" sz="2800" b="1" i="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10" name="文本框 9"/>
          <p:cNvSpPr txBox="1"/>
          <p:nvPr/>
        </p:nvSpPr>
        <p:spPr>
          <a:xfrm>
            <a:off x="4676775" y="5146675"/>
            <a:ext cx="1936750" cy="520700"/>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en-US" altLang="zh-CN" sz="2800" b="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mv</a:t>
            </a:r>
            <a:r>
              <a:rPr kumimoji="0" lang="en-US" altLang="zh-CN" sz="2800" b="1" kern="1200" cap="none" spc="0" normalizeH="0" baseline="30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2</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/R</a:t>
            </a:r>
            <a:endPar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10"/>
          <p:cNvSpPr txBox="1"/>
          <p:nvPr/>
        </p:nvSpPr>
        <p:spPr>
          <a:xfrm>
            <a:off x="7062788" y="4994275"/>
            <a:ext cx="4298950" cy="953135"/>
          </a:xfrm>
          <a:prstGeom prst="rect">
            <a:avLst/>
          </a:prstGeom>
          <a:noFill/>
        </p:spPr>
        <p:txBody>
          <a:bodyPr>
            <a:spAutoFit/>
          </a:bodyPr>
          <a:lstStyle>
            <a:defPPr/>
          </a:lstStyle>
          <a:p>
            <a:pPr marR="0" defTabSz="914400" eaLnBrk="1" fontAlgn="auto" hangingPunct="1">
              <a:buClrTx/>
              <a:buSzTx/>
              <a:buFontTx/>
              <a:defRPr/>
            </a:pP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2500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合</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的方向与速度方向有一定的夹角。</a:t>
            </a:r>
            <a:endParaRPr kumimoji="0" lang="zh-CN" altLang="en-US" sz="2800" b="1" i="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left)">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2" name="Line 20"/>
          <p:cNvSpPr/>
          <p:nvPr/>
        </p:nvSpPr>
        <p:spPr>
          <a:xfrm>
            <a:off x="4367213" y="1327150"/>
            <a:ext cx="3887787" cy="0"/>
          </a:xfrm>
          <a:prstGeom prst="line">
            <a:avLst/>
          </a:prstGeom>
          <a:ln w="25400" cap="flat" cmpd="sng">
            <a:solidFill>
              <a:schemeClr val="tx1"/>
            </a:solidFill>
            <a:prstDash val="solid"/>
            <a:headEnd type="none" w="med" len="med"/>
            <a:tailEnd type="none" w="med" len="med"/>
          </a:ln>
        </p:spPr>
      </p:sp>
      <p:sp>
        <p:nvSpPr>
          <p:cNvPr id="5134" name="Oval 22"/>
          <p:cNvSpPr/>
          <p:nvPr/>
        </p:nvSpPr>
        <p:spPr>
          <a:xfrm>
            <a:off x="5735638" y="1184275"/>
            <a:ext cx="287337" cy="287338"/>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182" name="Rectangle 23"/>
          <p:cNvSpPr>
            <a:spLocks noChangeArrowheads="1"/>
          </p:cNvSpPr>
          <p:nvPr/>
        </p:nvSpPr>
        <p:spPr bwMode="auto">
          <a:xfrm rot="-5400000">
            <a:off x="4006850" y="1327150"/>
            <a:ext cx="649288" cy="71438"/>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183" name="Rectangle 24"/>
          <p:cNvSpPr>
            <a:spLocks noChangeArrowheads="1"/>
          </p:cNvSpPr>
          <p:nvPr/>
        </p:nvSpPr>
        <p:spPr bwMode="auto">
          <a:xfrm rot="-5400000">
            <a:off x="7967663" y="1328738"/>
            <a:ext cx="649288" cy="71438"/>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177" name="Text Box 25"/>
          <p:cNvSpPr txBox="1"/>
          <p:nvPr/>
        </p:nvSpPr>
        <p:spPr>
          <a:xfrm>
            <a:off x="6516688" y="1765300"/>
            <a:ext cx="363537" cy="369888"/>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grpSp>
        <p:nvGrpSpPr>
          <p:cNvPr id="5138" name="Group 26"/>
          <p:cNvGrpSpPr/>
          <p:nvPr/>
        </p:nvGrpSpPr>
        <p:grpSpPr>
          <a:xfrm rot="-5400000">
            <a:off x="5456238" y="125413"/>
            <a:ext cx="207962" cy="2500312"/>
            <a:chOff x="0" y="0"/>
            <a:chExt cx="255" cy="1217"/>
          </a:xfrm>
        </p:grpSpPr>
        <p:sp>
          <p:nvSpPr>
            <p:cNvPr id="7395" name="Freeform 27"/>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96" name="Freeform 28"/>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97" name="Freeform 29"/>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5142" name="Oval 30"/>
          <p:cNvSpPr/>
          <p:nvPr/>
        </p:nvSpPr>
        <p:spPr>
          <a:xfrm>
            <a:off x="6527800" y="1182688"/>
            <a:ext cx="287338" cy="287337"/>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180" name="Line 31"/>
          <p:cNvSpPr/>
          <p:nvPr/>
        </p:nvSpPr>
        <p:spPr>
          <a:xfrm>
            <a:off x="5880100" y="1785938"/>
            <a:ext cx="792163" cy="0"/>
          </a:xfrm>
          <a:prstGeom prst="line">
            <a:avLst/>
          </a:prstGeom>
          <a:ln w="25400" cap="flat" cmpd="sng">
            <a:solidFill>
              <a:schemeClr val="tx1"/>
            </a:solidFill>
            <a:prstDash val="solid"/>
            <a:headEnd type="none" w="med" len="med"/>
            <a:tailEnd type="none" w="med" len="med"/>
          </a:ln>
        </p:spPr>
      </p:sp>
      <p:sp>
        <p:nvSpPr>
          <p:cNvPr id="7181" name="Line 32"/>
          <p:cNvSpPr/>
          <p:nvPr/>
        </p:nvSpPr>
        <p:spPr>
          <a:xfrm flipH="1" flipV="1">
            <a:off x="5880100" y="1644650"/>
            <a:ext cx="0" cy="142875"/>
          </a:xfrm>
          <a:prstGeom prst="line">
            <a:avLst/>
          </a:prstGeom>
          <a:ln w="25400" cap="flat" cmpd="sng">
            <a:solidFill>
              <a:schemeClr val="tx1"/>
            </a:solidFill>
            <a:prstDash val="solid"/>
            <a:headEnd type="none" w="med" len="med"/>
            <a:tailEnd type="none" w="med" len="med"/>
          </a:ln>
        </p:spPr>
      </p:sp>
      <p:sp>
        <p:nvSpPr>
          <p:cNvPr id="3" name="Line 33"/>
          <p:cNvSpPr/>
          <p:nvPr/>
        </p:nvSpPr>
        <p:spPr>
          <a:xfrm flipH="1" flipV="1">
            <a:off x="7464425" y="1644650"/>
            <a:ext cx="0" cy="142875"/>
          </a:xfrm>
          <a:prstGeom prst="line">
            <a:avLst/>
          </a:prstGeom>
          <a:ln w="25400" cap="flat" cmpd="sng">
            <a:solidFill>
              <a:schemeClr val="tx1"/>
            </a:solidFill>
            <a:prstDash val="solid"/>
            <a:headEnd type="none" w="med" len="med"/>
            <a:tailEnd type="none" w="med" len="med"/>
          </a:ln>
        </p:spPr>
      </p:sp>
      <p:sp>
        <p:nvSpPr>
          <p:cNvPr id="4" name="Line 34"/>
          <p:cNvSpPr/>
          <p:nvPr/>
        </p:nvSpPr>
        <p:spPr>
          <a:xfrm flipH="1" flipV="1">
            <a:off x="6672263" y="1643063"/>
            <a:ext cx="0" cy="142875"/>
          </a:xfrm>
          <a:prstGeom prst="line">
            <a:avLst/>
          </a:prstGeom>
          <a:ln w="25400" cap="flat" cmpd="sng">
            <a:solidFill>
              <a:schemeClr val="tx1"/>
            </a:solidFill>
            <a:prstDash val="solid"/>
            <a:headEnd type="none" w="med" len="med"/>
            <a:tailEnd type="none" w="med" len="med"/>
          </a:ln>
        </p:spPr>
      </p:sp>
      <p:sp>
        <p:nvSpPr>
          <p:cNvPr id="7184" name="Text Box 35"/>
          <p:cNvSpPr txBox="1"/>
          <p:nvPr/>
        </p:nvSpPr>
        <p:spPr>
          <a:xfrm>
            <a:off x="5724525" y="1771650"/>
            <a:ext cx="350838" cy="369888"/>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185" name="Text Box 36"/>
          <p:cNvSpPr txBox="1"/>
          <p:nvPr/>
        </p:nvSpPr>
        <p:spPr>
          <a:xfrm>
            <a:off x="7237413" y="1771650"/>
            <a:ext cx="338137" cy="369888"/>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186" name="Line 37"/>
          <p:cNvSpPr/>
          <p:nvPr/>
        </p:nvSpPr>
        <p:spPr>
          <a:xfrm>
            <a:off x="6672263" y="1785938"/>
            <a:ext cx="792162" cy="0"/>
          </a:xfrm>
          <a:prstGeom prst="line">
            <a:avLst/>
          </a:prstGeom>
          <a:ln w="25400" cap="flat" cmpd="sng">
            <a:solidFill>
              <a:schemeClr val="tx1"/>
            </a:solidFill>
            <a:prstDash val="solid"/>
            <a:headEnd type="none" w="med" len="med"/>
            <a:tailEnd type="none" w="med" len="med"/>
          </a:ln>
        </p:spPr>
      </p:sp>
      <p:grpSp>
        <p:nvGrpSpPr>
          <p:cNvPr id="5150" name="Group 278"/>
          <p:cNvGrpSpPr/>
          <p:nvPr/>
        </p:nvGrpSpPr>
        <p:grpSpPr>
          <a:xfrm>
            <a:off x="666750" y="2349500"/>
            <a:ext cx="4032250" cy="930275"/>
            <a:chOff x="0" y="0"/>
            <a:chExt cx="2540" cy="586"/>
          </a:xfrm>
        </p:grpSpPr>
        <p:sp>
          <p:nvSpPr>
            <p:cNvPr id="7374" name="Text Box 56"/>
            <p:cNvSpPr txBox="1"/>
            <p:nvPr/>
          </p:nvSpPr>
          <p:spPr>
            <a:xfrm>
              <a:off x="1399" y="349"/>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sp>
          <p:nvSpPr>
            <p:cNvPr id="7375" name="Text Box 66"/>
            <p:cNvSpPr txBox="1"/>
            <p:nvPr/>
          </p:nvSpPr>
          <p:spPr>
            <a:xfrm>
              <a:off x="900" y="353"/>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376" name="Text Box 67"/>
            <p:cNvSpPr txBox="1"/>
            <p:nvPr/>
          </p:nvSpPr>
          <p:spPr>
            <a:xfrm>
              <a:off x="1899" y="353"/>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377" name="Text Box 69"/>
            <p:cNvSpPr txBox="1"/>
            <p:nvPr/>
          </p:nvSpPr>
          <p:spPr>
            <a:xfrm>
              <a:off x="1134"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grpSp>
          <p:nvGrpSpPr>
            <p:cNvPr id="7378" name="Group 268"/>
            <p:cNvGrpSpPr/>
            <p:nvPr/>
          </p:nvGrpSpPr>
          <p:grpSpPr>
            <a:xfrm>
              <a:off x="0" y="0"/>
              <a:ext cx="2540" cy="410"/>
              <a:chOff x="0" y="0"/>
              <a:chExt cx="2540" cy="410"/>
            </a:xfrm>
          </p:grpSpPr>
          <p:sp>
            <p:nvSpPr>
              <p:cNvPr id="7380" name="Line 51"/>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7204" name="Rectangle 54"/>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05" name="Rectangle 55"/>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7383" name="Group 57"/>
              <p:cNvGrpSpPr/>
              <p:nvPr/>
            </p:nvGrpSpPr>
            <p:grpSpPr>
              <a:xfrm rot="-5400000">
                <a:off x="431" y="-291"/>
                <a:ext cx="176" cy="953"/>
                <a:chOff x="0" y="0"/>
                <a:chExt cx="255" cy="1217"/>
              </a:xfrm>
            </p:grpSpPr>
            <p:sp>
              <p:nvSpPr>
                <p:cNvPr id="7392" name="Freeform 58"/>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93" name="Freeform 59"/>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94" name="Freeform 60"/>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384" name="Oval 61"/>
              <p:cNvSpPr/>
              <p:nvPr/>
            </p:nvSpPr>
            <p:spPr>
              <a:xfrm>
                <a:off x="908"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385" name="Line 62"/>
              <p:cNvSpPr/>
              <p:nvPr/>
            </p:nvSpPr>
            <p:spPr>
              <a:xfrm>
                <a:off x="998" y="362"/>
                <a:ext cx="499" cy="0"/>
              </a:xfrm>
              <a:prstGeom prst="line">
                <a:avLst/>
              </a:prstGeom>
              <a:ln w="25400" cap="flat" cmpd="sng">
                <a:solidFill>
                  <a:schemeClr val="tx1"/>
                </a:solidFill>
                <a:prstDash val="solid"/>
                <a:headEnd type="none" w="med" len="med"/>
                <a:tailEnd type="none" w="med" len="med"/>
              </a:ln>
            </p:spPr>
          </p:sp>
          <p:sp>
            <p:nvSpPr>
              <p:cNvPr id="7386" name="Line 63"/>
              <p:cNvSpPr/>
              <p:nvPr/>
            </p:nvSpPr>
            <p:spPr>
              <a:xfrm flipH="1" flipV="1">
                <a:off x="998" y="273"/>
                <a:ext cx="0" cy="90"/>
              </a:xfrm>
              <a:prstGeom prst="line">
                <a:avLst/>
              </a:prstGeom>
              <a:ln w="25400" cap="flat" cmpd="sng">
                <a:solidFill>
                  <a:schemeClr val="tx1"/>
                </a:solidFill>
                <a:prstDash val="solid"/>
                <a:headEnd type="none" w="med" len="med"/>
                <a:tailEnd type="none" w="med" len="med"/>
              </a:ln>
            </p:spPr>
          </p:sp>
          <p:sp>
            <p:nvSpPr>
              <p:cNvPr id="7387" name="Line 64"/>
              <p:cNvSpPr/>
              <p:nvPr/>
            </p:nvSpPr>
            <p:spPr>
              <a:xfrm flipH="1" flipV="1">
                <a:off x="1996" y="273"/>
                <a:ext cx="0" cy="90"/>
              </a:xfrm>
              <a:prstGeom prst="line">
                <a:avLst/>
              </a:prstGeom>
              <a:ln w="25400" cap="flat" cmpd="sng">
                <a:solidFill>
                  <a:schemeClr val="tx1"/>
                </a:solidFill>
                <a:prstDash val="solid"/>
                <a:headEnd type="none" w="med" len="med"/>
                <a:tailEnd type="none" w="med" len="med"/>
              </a:ln>
            </p:spPr>
          </p:sp>
          <p:sp>
            <p:nvSpPr>
              <p:cNvPr id="7388" name="Line 65"/>
              <p:cNvSpPr/>
              <p:nvPr/>
            </p:nvSpPr>
            <p:spPr>
              <a:xfrm flipH="1" flipV="1">
                <a:off x="1497" y="272"/>
                <a:ext cx="0" cy="90"/>
              </a:xfrm>
              <a:prstGeom prst="line">
                <a:avLst/>
              </a:prstGeom>
              <a:ln w="25400" cap="flat" cmpd="sng">
                <a:solidFill>
                  <a:schemeClr val="tx1"/>
                </a:solidFill>
                <a:prstDash val="solid"/>
                <a:headEnd type="none" w="med" len="med"/>
                <a:tailEnd type="none" w="med" len="med"/>
              </a:ln>
            </p:spPr>
          </p:sp>
          <p:sp>
            <p:nvSpPr>
              <p:cNvPr id="7389" name="Line 68"/>
              <p:cNvSpPr/>
              <p:nvPr/>
            </p:nvSpPr>
            <p:spPr>
              <a:xfrm>
                <a:off x="1497" y="362"/>
                <a:ext cx="499" cy="0"/>
              </a:xfrm>
              <a:prstGeom prst="line">
                <a:avLst/>
              </a:prstGeom>
              <a:ln w="25400" cap="flat" cmpd="sng">
                <a:solidFill>
                  <a:schemeClr val="tx1"/>
                </a:solidFill>
                <a:prstDash val="solid"/>
                <a:headEnd type="none" w="med" len="med"/>
                <a:tailEnd type="none" w="med" len="med"/>
              </a:ln>
            </p:spPr>
          </p:sp>
          <p:sp>
            <p:nvSpPr>
              <p:cNvPr id="7390" name="Line 70"/>
              <p:cNvSpPr/>
              <p:nvPr/>
            </p:nvSpPr>
            <p:spPr>
              <a:xfrm flipH="1" flipV="1">
                <a:off x="1225" y="300"/>
                <a:ext cx="0" cy="45"/>
              </a:xfrm>
              <a:prstGeom prst="line">
                <a:avLst/>
              </a:prstGeom>
              <a:ln w="25400" cap="flat" cmpd="sng">
                <a:solidFill>
                  <a:schemeClr val="tx1"/>
                </a:solidFill>
                <a:prstDash val="solid"/>
                <a:headEnd type="none" w="med" len="med"/>
                <a:tailEnd type="none" w="med" len="med"/>
              </a:ln>
            </p:spPr>
          </p:sp>
          <p:sp>
            <p:nvSpPr>
              <p:cNvPr id="7391" name="Line 71"/>
              <p:cNvSpPr/>
              <p:nvPr/>
            </p:nvSpPr>
            <p:spPr>
              <a:xfrm flipH="1" flipV="1">
                <a:off x="1769" y="300"/>
                <a:ext cx="0" cy="45"/>
              </a:xfrm>
              <a:prstGeom prst="line">
                <a:avLst/>
              </a:prstGeom>
              <a:ln w="25400" cap="flat" cmpd="sng">
                <a:solidFill>
                  <a:schemeClr val="tx1"/>
                </a:solidFill>
                <a:prstDash val="solid"/>
                <a:headEnd type="none" w="med" len="med"/>
                <a:tailEnd type="none" w="med" len="med"/>
              </a:ln>
            </p:spPr>
          </p:sp>
        </p:grpSp>
        <p:sp>
          <p:nvSpPr>
            <p:cNvPr id="7379" name="Text Box 72"/>
            <p:cNvSpPr txBox="1"/>
            <p:nvPr/>
          </p:nvSpPr>
          <p:spPr>
            <a:xfrm>
              <a:off x="1678"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grpSp>
        <p:nvGrpSpPr>
          <p:cNvPr id="5172" name="Group 269"/>
          <p:cNvGrpSpPr/>
          <p:nvPr/>
        </p:nvGrpSpPr>
        <p:grpSpPr>
          <a:xfrm>
            <a:off x="666750" y="3503613"/>
            <a:ext cx="4029075" cy="930275"/>
            <a:chOff x="0" y="0"/>
            <a:chExt cx="2538" cy="586"/>
          </a:xfrm>
        </p:grpSpPr>
        <p:sp>
          <p:nvSpPr>
            <p:cNvPr id="7354" name="Line 73"/>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7221" name="Rectangle 74"/>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22" name="Rectangle 75"/>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357" name="Text Box 76"/>
            <p:cNvSpPr txBox="1"/>
            <p:nvPr/>
          </p:nvSpPr>
          <p:spPr>
            <a:xfrm>
              <a:off x="1399" y="349"/>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grpSp>
          <p:nvGrpSpPr>
            <p:cNvPr id="7358" name="Group 77"/>
            <p:cNvGrpSpPr/>
            <p:nvPr/>
          </p:nvGrpSpPr>
          <p:grpSpPr>
            <a:xfrm rot="-5400000">
              <a:off x="547" y="-405"/>
              <a:ext cx="176" cy="1180"/>
              <a:chOff x="0" y="0"/>
              <a:chExt cx="255" cy="1217"/>
            </a:xfrm>
          </p:grpSpPr>
          <p:sp>
            <p:nvSpPr>
              <p:cNvPr id="7371" name="Freeform 78"/>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72" name="Freeform 79"/>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73" name="Freeform 80"/>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359" name="Oval 81"/>
            <p:cNvSpPr/>
            <p:nvPr/>
          </p:nvSpPr>
          <p:spPr>
            <a:xfrm>
              <a:off x="1134"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360" name="Line 82"/>
            <p:cNvSpPr/>
            <p:nvPr/>
          </p:nvSpPr>
          <p:spPr>
            <a:xfrm>
              <a:off x="998" y="362"/>
              <a:ext cx="499" cy="0"/>
            </a:xfrm>
            <a:prstGeom prst="line">
              <a:avLst/>
            </a:prstGeom>
            <a:ln w="25400" cap="flat" cmpd="sng">
              <a:solidFill>
                <a:schemeClr val="tx1"/>
              </a:solidFill>
              <a:prstDash val="solid"/>
              <a:headEnd type="none" w="med" len="med"/>
              <a:tailEnd type="none" w="med" len="med"/>
            </a:ln>
          </p:spPr>
        </p:sp>
        <p:sp>
          <p:nvSpPr>
            <p:cNvPr id="7361" name="Line 83"/>
            <p:cNvSpPr/>
            <p:nvPr/>
          </p:nvSpPr>
          <p:spPr>
            <a:xfrm flipH="1" flipV="1">
              <a:off x="998" y="273"/>
              <a:ext cx="0" cy="90"/>
            </a:xfrm>
            <a:prstGeom prst="line">
              <a:avLst/>
            </a:prstGeom>
            <a:ln w="25400" cap="flat" cmpd="sng">
              <a:solidFill>
                <a:schemeClr val="tx1"/>
              </a:solidFill>
              <a:prstDash val="solid"/>
              <a:headEnd type="none" w="med" len="med"/>
              <a:tailEnd type="none" w="med" len="med"/>
            </a:ln>
          </p:spPr>
        </p:sp>
        <p:sp>
          <p:nvSpPr>
            <p:cNvPr id="7362" name="Line 84"/>
            <p:cNvSpPr/>
            <p:nvPr/>
          </p:nvSpPr>
          <p:spPr>
            <a:xfrm flipH="1" flipV="1">
              <a:off x="1996" y="273"/>
              <a:ext cx="0" cy="90"/>
            </a:xfrm>
            <a:prstGeom prst="line">
              <a:avLst/>
            </a:prstGeom>
            <a:ln w="25400" cap="flat" cmpd="sng">
              <a:solidFill>
                <a:schemeClr val="tx1"/>
              </a:solidFill>
              <a:prstDash val="solid"/>
              <a:headEnd type="none" w="med" len="med"/>
              <a:tailEnd type="none" w="med" len="med"/>
            </a:ln>
          </p:spPr>
        </p:sp>
        <p:sp>
          <p:nvSpPr>
            <p:cNvPr id="7363" name="Line 85"/>
            <p:cNvSpPr/>
            <p:nvPr/>
          </p:nvSpPr>
          <p:spPr>
            <a:xfrm flipH="1" flipV="1">
              <a:off x="1497" y="272"/>
              <a:ext cx="0" cy="90"/>
            </a:xfrm>
            <a:prstGeom prst="line">
              <a:avLst/>
            </a:prstGeom>
            <a:ln w="25400" cap="flat" cmpd="sng">
              <a:solidFill>
                <a:schemeClr val="tx1"/>
              </a:solidFill>
              <a:prstDash val="solid"/>
              <a:headEnd type="none" w="med" len="med"/>
              <a:tailEnd type="none" w="med" len="med"/>
            </a:ln>
          </p:spPr>
        </p:sp>
        <p:sp>
          <p:nvSpPr>
            <p:cNvPr id="7364" name="Text Box 86"/>
            <p:cNvSpPr txBox="1"/>
            <p:nvPr/>
          </p:nvSpPr>
          <p:spPr>
            <a:xfrm>
              <a:off x="900" y="353"/>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365" name="Text Box 87"/>
            <p:cNvSpPr txBox="1"/>
            <p:nvPr/>
          </p:nvSpPr>
          <p:spPr>
            <a:xfrm>
              <a:off x="1899" y="353"/>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366" name="Line 88"/>
            <p:cNvSpPr/>
            <p:nvPr/>
          </p:nvSpPr>
          <p:spPr>
            <a:xfrm>
              <a:off x="1497" y="362"/>
              <a:ext cx="499" cy="0"/>
            </a:xfrm>
            <a:prstGeom prst="line">
              <a:avLst/>
            </a:prstGeom>
            <a:ln w="25400" cap="flat" cmpd="sng">
              <a:solidFill>
                <a:schemeClr val="tx1"/>
              </a:solidFill>
              <a:prstDash val="solid"/>
              <a:headEnd type="none" w="med" len="med"/>
              <a:tailEnd type="none" w="med" len="med"/>
            </a:ln>
          </p:spPr>
        </p:sp>
        <p:sp>
          <p:nvSpPr>
            <p:cNvPr id="7367" name="Text Box 89"/>
            <p:cNvSpPr txBox="1"/>
            <p:nvPr/>
          </p:nvSpPr>
          <p:spPr>
            <a:xfrm>
              <a:off x="1134"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sp>
          <p:nvSpPr>
            <p:cNvPr id="7368" name="Line 90"/>
            <p:cNvSpPr/>
            <p:nvPr/>
          </p:nvSpPr>
          <p:spPr>
            <a:xfrm flipH="1" flipV="1">
              <a:off x="1225" y="300"/>
              <a:ext cx="0" cy="45"/>
            </a:xfrm>
            <a:prstGeom prst="line">
              <a:avLst/>
            </a:prstGeom>
            <a:ln w="25400" cap="flat" cmpd="sng">
              <a:solidFill>
                <a:schemeClr val="tx1"/>
              </a:solidFill>
              <a:prstDash val="solid"/>
              <a:headEnd type="none" w="med" len="med"/>
              <a:tailEnd type="none" w="med" len="med"/>
            </a:ln>
          </p:spPr>
        </p:sp>
        <p:sp>
          <p:nvSpPr>
            <p:cNvPr id="7369" name="Line 91"/>
            <p:cNvSpPr/>
            <p:nvPr/>
          </p:nvSpPr>
          <p:spPr>
            <a:xfrm flipH="1" flipV="1">
              <a:off x="1769" y="300"/>
              <a:ext cx="0" cy="45"/>
            </a:xfrm>
            <a:prstGeom prst="line">
              <a:avLst/>
            </a:prstGeom>
            <a:ln w="25400" cap="flat" cmpd="sng">
              <a:solidFill>
                <a:schemeClr val="tx1"/>
              </a:solidFill>
              <a:prstDash val="solid"/>
              <a:headEnd type="none" w="med" len="med"/>
              <a:tailEnd type="none" w="med" len="med"/>
            </a:ln>
          </p:spPr>
        </p:sp>
        <p:sp>
          <p:nvSpPr>
            <p:cNvPr id="7370" name="Text Box 92"/>
            <p:cNvSpPr txBox="1"/>
            <p:nvPr/>
          </p:nvSpPr>
          <p:spPr>
            <a:xfrm>
              <a:off x="1678"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grpSp>
        <p:nvGrpSpPr>
          <p:cNvPr id="5193" name="Group 275"/>
          <p:cNvGrpSpPr/>
          <p:nvPr/>
        </p:nvGrpSpPr>
        <p:grpSpPr>
          <a:xfrm>
            <a:off x="666750" y="5673725"/>
            <a:ext cx="4032250" cy="919163"/>
            <a:chOff x="0" y="0"/>
            <a:chExt cx="2540" cy="579"/>
          </a:xfrm>
        </p:grpSpPr>
        <p:sp>
          <p:nvSpPr>
            <p:cNvPr id="7333" name="Text Box 96"/>
            <p:cNvSpPr txBox="1"/>
            <p:nvPr/>
          </p:nvSpPr>
          <p:spPr>
            <a:xfrm>
              <a:off x="1399" y="342"/>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Times New Roman" panose="02020603050405020304" pitchFamily="18" charset="0"/>
                  <a:ea typeface="宋体" panose="02010600030101010101" pitchFamily="2" charset="-122"/>
                  <a:cs typeface="Times New Roman" panose="02020603050405020304" pitchFamily="18" charset="0"/>
                </a:rPr>
                <a:t>O</a:t>
              </a:r>
              <a:endParaRPr lang="en-US" altLang="zh-CN" sz="1800" b="1"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34" name="Text Box 106"/>
            <p:cNvSpPr txBox="1"/>
            <p:nvPr/>
          </p:nvSpPr>
          <p:spPr>
            <a:xfrm>
              <a:off x="900" y="346"/>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Times New Roman" panose="02020603050405020304" pitchFamily="18" charset="0"/>
                  <a:ea typeface="宋体" panose="02010600030101010101" pitchFamily="2" charset="-122"/>
                  <a:cs typeface="Times New Roman" panose="02020603050405020304" pitchFamily="18" charset="0"/>
                </a:rPr>
                <a:t>A</a:t>
              </a:r>
              <a:endParaRPr lang="en-US" altLang="zh-CN" sz="1800" b="1"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35" name="Text Box 107"/>
            <p:cNvSpPr txBox="1"/>
            <p:nvPr/>
          </p:nvSpPr>
          <p:spPr>
            <a:xfrm>
              <a:off x="1899" y="346"/>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Times New Roman" panose="02020603050405020304" pitchFamily="18" charset="0"/>
                  <a:ea typeface="宋体" panose="02010600030101010101" pitchFamily="2" charset="-122"/>
                  <a:cs typeface="Times New Roman" panose="02020603050405020304" pitchFamily="18" charset="0"/>
                </a:rPr>
                <a:t>B</a:t>
              </a:r>
              <a:endParaRPr lang="en-US" altLang="zh-CN" sz="1800" b="1"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36" name="Text Box 109"/>
            <p:cNvSpPr txBox="1"/>
            <p:nvPr/>
          </p:nvSpPr>
          <p:spPr>
            <a:xfrm>
              <a:off x="1134"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Times New Roman" panose="02020603050405020304" pitchFamily="18" charset="0"/>
                  <a:ea typeface="宋体" panose="02010600030101010101" pitchFamily="2" charset="-122"/>
                  <a:cs typeface="Times New Roman" panose="02020603050405020304" pitchFamily="18" charset="0"/>
                </a:rPr>
                <a:t>C</a:t>
              </a:r>
              <a:endParaRPr lang="en-US" altLang="zh-CN" sz="1800" b="1" dirty="0">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7337" name="Group 271"/>
            <p:cNvGrpSpPr/>
            <p:nvPr/>
          </p:nvGrpSpPr>
          <p:grpSpPr>
            <a:xfrm>
              <a:off x="0" y="0"/>
              <a:ext cx="2540" cy="410"/>
              <a:chOff x="0" y="0"/>
              <a:chExt cx="2540" cy="410"/>
            </a:xfrm>
          </p:grpSpPr>
          <p:sp>
            <p:nvSpPr>
              <p:cNvPr id="7339" name="Line 93"/>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7247" name="Rectangle 94"/>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248" name="Rectangle 95"/>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grpSp>
            <p:nvGrpSpPr>
              <p:cNvPr id="7342" name="Group 97"/>
              <p:cNvGrpSpPr/>
              <p:nvPr/>
            </p:nvGrpSpPr>
            <p:grpSpPr>
              <a:xfrm rot="-5400000">
                <a:off x="862" y="-722"/>
                <a:ext cx="176" cy="1815"/>
                <a:chOff x="0" y="0"/>
                <a:chExt cx="255" cy="1217"/>
              </a:xfrm>
            </p:grpSpPr>
            <p:sp>
              <p:nvSpPr>
                <p:cNvPr id="7351" name="Freeform 98"/>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52" name="Freeform 99"/>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53" name="Freeform 100"/>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Times New Roman" panose="02020603050405020304" pitchFamily="18" charset="0"/>
                    <a:ea typeface="宋体" panose="02010600030101010101" pitchFamily="2" charset="-122"/>
                    <a:cs typeface="Times New Roman" panose="02020603050405020304" pitchFamily="18" charset="0"/>
                  </a:endParaRPr>
                </a:p>
              </p:txBody>
            </p:sp>
          </p:grpSp>
          <p:sp>
            <p:nvSpPr>
              <p:cNvPr id="7343" name="Oval 101"/>
              <p:cNvSpPr/>
              <p:nvPr/>
            </p:nvSpPr>
            <p:spPr>
              <a:xfrm>
                <a:off x="1679"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7344" name="Line 102"/>
              <p:cNvSpPr/>
              <p:nvPr/>
            </p:nvSpPr>
            <p:spPr>
              <a:xfrm>
                <a:off x="998" y="355"/>
                <a:ext cx="499" cy="0"/>
              </a:xfrm>
              <a:prstGeom prst="line">
                <a:avLst/>
              </a:prstGeom>
              <a:ln w="25400" cap="flat" cmpd="sng">
                <a:solidFill>
                  <a:schemeClr val="tx1"/>
                </a:solidFill>
                <a:prstDash val="solid"/>
                <a:headEnd type="none" w="med" len="med"/>
                <a:tailEnd type="none" w="med" len="med"/>
              </a:ln>
            </p:spPr>
          </p:sp>
          <p:sp>
            <p:nvSpPr>
              <p:cNvPr id="7345" name="Line 103"/>
              <p:cNvSpPr/>
              <p:nvPr/>
            </p:nvSpPr>
            <p:spPr>
              <a:xfrm flipH="1" flipV="1">
                <a:off x="998" y="266"/>
                <a:ext cx="0" cy="90"/>
              </a:xfrm>
              <a:prstGeom prst="line">
                <a:avLst/>
              </a:prstGeom>
              <a:ln w="25400" cap="flat" cmpd="sng">
                <a:solidFill>
                  <a:schemeClr val="tx1"/>
                </a:solidFill>
                <a:prstDash val="solid"/>
                <a:headEnd type="none" w="med" len="med"/>
                <a:tailEnd type="none" w="med" len="med"/>
              </a:ln>
            </p:spPr>
          </p:sp>
          <p:sp>
            <p:nvSpPr>
              <p:cNvPr id="7346" name="Line 104"/>
              <p:cNvSpPr/>
              <p:nvPr/>
            </p:nvSpPr>
            <p:spPr>
              <a:xfrm flipH="1" flipV="1">
                <a:off x="1996" y="266"/>
                <a:ext cx="0" cy="90"/>
              </a:xfrm>
              <a:prstGeom prst="line">
                <a:avLst/>
              </a:prstGeom>
              <a:ln w="25400" cap="flat" cmpd="sng">
                <a:solidFill>
                  <a:schemeClr val="tx1"/>
                </a:solidFill>
                <a:prstDash val="solid"/>
                <a:headEnd type="none" w="med" len="med"/>
                <a:tailEnd type="none" w="med" len="med"/>
              </a:ln>
            </p:spPr>
          </p:sp>
          <p:sp>
            <p:nvSpPr>
              <p:cNvPr id="7347" name="Line 105"/>
              <p:cNvSpPr/>
              <p:nvPr/>
            </p:nvSpPr>
            <p:spPr>
              <a:xfrm flipH="1" flipV="1">
                <a:off x="1497" y="265"/>
                <a:ext cx="0" cy="90"/>
              </a:xfrm>
              <a:prstGeom prst="line">
                <a:avLst/>
              </a:prstGeom>
              <a:ln w="25400" cap="flat" cmpd="sng">
                <a:solidFill>
                  <a:schemeClr val="tx1"/>
                </a:solidFill>
                <a:prstDash val="solid"/>
                <a:headEnd type="none" w="med" len="med"/>
                <a:tailEnd type="none" w="med" len="med"/>
              </a:ln>
            </p:spPr>
          </p:sp>
          <p:sp>
            <p:nvSpPr>
              <p:cNvPr id="7348" name="Line 108"/>
              <p:cNvSpPr/>
              <p:nvPr/>
            </p:nvSpPr>
            <p:spPr>
              <a:xfrm>
                <a:off x="1497" y="355"/>
                <a:ext cx="499" cy="0"/>
              </a:xfrm>
              <a:prstGeom prst="line">
                <a:avLst/>
              </a:prstGeom>
              <a:ln w="25400" cap="flat" cmpd="sng">
                <a:solidFill>
                  <a:schemeClr val="tx1"/>
                </a:solidFill>
                <a:prstDash val="solid"/>
                <a:headEnd type="none" w="med" len="med"/>
                <a:tailEnd type="none" w="med" len="med"/>
              </a:ln>
            </p:spPr>
          </p:sp>
          <p:sp>
            <p:nvSpPr>
              <p:cNvPr id="7349" name="Line 110"/>
              <p:cNvSpPr/>
              <p:nvPr/>
            </p:nvSpPr>
            <p:spPr>
              <a:xfrm flipH="1" flipV="1">
                <a:off x="1225" y="293"/>
                <a:ext cx="0" cy="45"/>
              </a:xfrm>
              <a:prstGeom prst="line">
                <a:avLst/>
              </a:prstGeom>
              <a:ln w="25400" cap="flat" cmpd="sng">
                <a:solidFill>
                  <a:schemeClr val="tx1"/>
                </a:solidFill>
                <a:prstDash val="solid"/>
                <a:headEnd type="none" w="med" len="med"/>
                <a:tailEnd type="none" w="med" len="med"/>
              </a:ln>
            </p:spPr>
          </p:sp>
          <p:sp>
            <p:nvSpPr>
              <p:cNvPr id="7350" name="Line 111"/>
              <p:cNvSpPr/>
              <p:nvPr/>
            </p:nvSpPr>
            <p:spPr>
              <a:xfrm flipH="1" flipV="1">
                <a:off x="1769" y="293"/>
                <a:ext cx="0" cy="45"/>
              </a:xfrm>
              <a:prstGeom prst="line">
                <a:avLst/>
              </a:prstGeom>
              <a:ln w="25400" cap="flat" cmpd="sng">
                <a:solidFill>
                  <a:schemeClr val="tx1"/>
                </a:solidFill>
                <a:prstDash val="solid"/>
                <a:headEnd type="none" w="med" len="med"/>
                <a:tailEnd type="none" w="med" len="med"/>
              </a:ln>
            </p:spPr>
          </p:sp>
        </p:grpSp>
        <p:sp>
          <p:nvSpPr>
            <p:cNvPr id="7338" name="Text Box 112"/>
            <p:cNvSpPr txBox="1"/>
            <p:nvPr/>
          </p:nvSpPr>
          <p:spPr>
            <a:xfrm>
              <a:off x="1678"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Times New Roman" panose="02020603050405020304" pitchFamily="18" charset="0"/>
                  <a:ea typeface="宋体" panose="02010600030101010101" pitchFamily="2" charset="-122"/>
                  <a:cs typeface="Times New Roman" panose="02020603050405020304" pitchFamily="18" charset="0"/>
                </a:rPr>
                <a:t>D</a:t>
              </a:r>
              <a:endParaRPr lang="en-US" altLang="zh-CN" sz="1800" b="1" dirty="0">
                <a:latin typeface="Times New Roman" panose="02020603050405020304" pitchFamily="18" charset="0"/>
                <a:ea typeface="宋体" panose="02010600030101010101" pitchFamily="2" charset="-122"/>
                <a:cs typeface="Times New Roman" panose="02020603050405020304" pitchFamily="18" charset="0"/>
              </a:endParaRPr>
            </a:p>
          </p:txBody>
        </p:sp>
      </p:grpSp>
      <p:grpSp>
        <p:nvGrpSpPr>
          <p:cNvPr id="5215" name="Group 274"/>
          <p:cNvGrpSpPr/>
          <p:nvPr/>
        </p:nvGrpSpPr>
        <p:grpSpPr>
          <a:xfrm>
            <a:off x="6311900" y="2339975"/>
            <a:ext cx="4032250" cy="930275"/>
            <a:chOff x="0" y="0"/>
            <a:chExt cx="2540" cy="586"/>
          </a:xfrm>
        </p:grpSpPr>
        <p:sp>
          <p:nvSpPr>
            <p:cNvPr id="7312" name="Text Box 116"/>
            <p:cNvSpPr txBox="1"/>
            <p:nvPr/>
          </p:nvSpPr>
          <p:spPr>
            <a:xfrm>
              <a:off x="1406" y="349"/>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sp>
          <p:nvSpPr>
            <p:cNvPr id="7313" name="Text Box 126"/>
            <p:cNvSpPr txBox="1"/>
            <p:nvPr/>
          </p:nvSpPr>
          <p:spPr>
            <a:xfrm>
              <a:off x="907" y="353"/>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314" name="Text Box 127"/>
            <p:cNvSpPr txBox="1"/>
            <p:nvPr/>
          </p:nvSpPr>
          <p:spPr>
            <a:xfrm>
              <a:off x="1905" y="353"/>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315" name="Text Box 129"/>
            <p:cNvSpPr txBox="1"/>
            <p:nvPr/>
          </p:nvSpPr>
          <p:spPr>
            <a:xfrm>
              <a:off x="1134"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grpSp>
          <p:nvGrpSpPr>
            <p:cNvPr id="7316" name="Group 272"/>
            <p:cNvGrpSpPr/>
            <p:nvPr/>
          </p:nvGrpSpPr>
          <p:grpSpPr>
            <a:xfrm>
              <a:off x="0" y="0"/>
              <a:ext cx="2540" cy="410"/>
              <a:chOff x="0" y="0"/>
              <a:chExt cx="2540" cy="410"/>
            </a:xfrm>
          </p:grpSpPr>
          <p:sp>
            <p:nvSpPr>
              <p:cNvPr id="7318" name="Line 113"/>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7269" name="Rectangle 114"/>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70" name="Rectangle 115"/>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7321" name="Group 117"/>
              <p:cNvGrpSpPr/>
              <p:nvPr/>
            </p:nvGrpSpPr>
            <p:grpSpPr>
              <a:xfrm rot="-5400000">
                <a:off x="975" y="-835"/>
                <a:ext cx="176" cy="2041"/>
                <a:chOff x="0" y="0"/>
                <a:chExt cx="255" cy="1217"/>
              </a:xfrm>
            </p:grpSpPr>
            <p:sp>
              <p:nvSpPr>
                <p:cNvPr id="7330" name="Freeform 118"/>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31" name="Freeform 119"/>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32" name="Freeform 120"/>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322" name="Oval 121"/>
              <p:cNvSpPr/>
              <p:nvPr/>
            </p:nvSpPr>
            <p:spPr>
              <a:xfrm>
                <a:off x="1905"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323" name="Line 122"/>
              <p:cNvSpPr/>
              <p:nvPr/>
            </p:nvSpPr>
            <p:spPr>
              <a:xfrm>
                <a:off x="998" y="362"/>
                <a:ext cx="499" cy="0"/>
              </a:xfrm>
              <a:prstGeom prst="line">
                <a:avLst/>
              </a:prstGeom>
              <a:ln w="25400" cap="flat" cmpd="sng">
                <a:solidFill>
                  <a:schemeClr val="tx1"/>
                </a:solidFill>
                <a:prstDash val="solid"/>
                <a:headEnd type="none" w="med" len="med"/>
                <a:tailEnd type="none" w="med" len="med"/>
              </a:ln>
            </p:spPr>
          </p:sp>
          <p:sp>
            <p:nvSpPr>
              <p:cNvPr id="7324" name="Line 123"/>
              <p:cNvSpPr/>
              <p:nvPr/>
            </p:nvSpPr>
            <p:spPr>
              <a:xfrm flipH="1" flipV="1">
                <a:off x="998" y="273"/>
                <a:ext cx="0" cy="90"/>
              </a:xfrm>
              <a:prstGeom prst="line">
                <a:avLst/>
              </a:prstGeom>
              <a:ln w="25400" cap="flat" cmpd="sng">
                <a:solidFill>
                  <a:schemeClr val="tx1"/>
                </a:solidFill>
                <a:prstDash val="solid"/>
                <a:headEnd type="none" w="med" len="med"/>
                <a:tailEnd type="none" w="med" len="med"/>
              </a:ln>
            </p:spPr>
          </p:sp>
          <p:sp>
            <p:nvSpPr>
              <p:cNvPr id="7325" name="Line 124"/>
              <p:cNvSpPr/>
              <p:nvPr/>
            </p:nvSpPr>
            <p:spPr>
              <a:xfrm flipH="1" flipV="1">
                <a:off x="1996" y="273"/>
                <a:ext cx="0" cy="90"/>
              </a:xfrm>
              <a:prstGeom prst="line">
                <a:avLst/>
              </a:prstGeom>
              <a:ln w="25400" cap="flat" cmpd="sng">
                <a:solidFill>
                  <a:schemeClr val="tx1"/>
                </a:solidFill>
                <a:prstDash val="solid"/>
                <a:headEnd type="none" w="med" len="med"/>
                <a:tailEnd type="none" w="med" len="med"/>
              </a:ln>
            </p:spPr>
          </p:sp>
          <p:sp>
            <p:nvSpPr>
              <p:cNvPr id="7326" name="Line 125"/>
              <p:cNvSpPr/>
              <p:nvPr/>
            </p:nvSpPr>
            <p:spPr>
              <a:xfrm flipH="1" flipV="1">
                <a:off x="1497" y="272"/>
                <a:ext cx="0" cy="90"/>
              </a:xfrm>
              <a:prstGeom prst="line">
                <a:avLst/>
              </a:prstGeom>
              <a:ln w="25400" cap="flat" cmpd="sng">
                <a:solidFill>
                  <a:schemeClr val="tx1"/>
                </a:solidFill>
                <a:prstDash val="solid"/>
                <a:headEnd type="none" w="med" len="med"/>
                <a:tailEnd type="none" w="med" len="med"/>
              </a:ln>
            </p:spPr>
          </p:sp>
          <p:sp>
            <p:nvSpPr>
              <p:cNvPr id="7327" name="Line 128"/>
              <p:cNvSpPr/>
              <p:nvPr/>
            </p:nvSpPr>
            <p:spPr>
              <a:xfrm>
                <a:off x="1497" y="362"/>
                <a:ext cx="499" cy="0"/>
              </a:xfrm>
              <a:prstGeom prst="line">
                <a:avLst/>
              </a:prstGeom>
              <a:ln w="25400" cap="flat" cmpd="sng">
                <a:solidFill>
                  <a:schemeClr val="tx1"/>
                </a:solidFill>
                <a:prstDash val="solid"/>
                <a:headEnd type="none" w="med" len="med"/>
                <a:tailEnd type="none" w="med" len="med"/>
              </a:ln>
            </p:spPr>
          </p:sp>
          <p:sp>
            <p:nvSpPr>
              <p:cNvPr id="7328" name="Line 130"/>
              <p:cNvSpPr/>
              <p:nvPr/>
            </p:nvSpPr>
            <p:spPr>
              <a:xfrm flipH="1" flipV="1">
                <a:off x="1225" y="300"/>
                <a:ext cx="0" cy="45"/>
              </a:xfrm>
              <a:prstGeom prst="line">
                <a:avLst/>
              </a:prstGeom>
              <a:ln w="25400" cap="flat" cmpd="sng">
                <a:solidFill>
                  <a:schemeClr val="tx1"/>
                </a:solidFill>
                <a:prstDash val="solid"/>
                <a:headEnd type="none" w="med" len="med"/>
                <a:tailEnd type="none" w="med" len="med"/>
              </a:ln>
            </p:spPr>
          </p:sp>
          <p:sp>
            <p:nvSpPr>
              <p:cNvPr id="7329" name="Line 131"/>
              <p:cNvSpPr/>
              <p:nvPr/>
            </p:nvSpPr>
            <p:spPr>
              <a:xfrm flipH="1" flipV="1">
                <a:off x="1769" y="300"/>
                <a:ext cx="0" cy="45"/>
              </a:xfrm>
              <a:prstGeom prst="line">
                <a:avLst/>
              </a:prstGeom>
              <a:ln w="25400" cap="flat" cmpd="sng">
                <a:solidFill>
                  <a:schemeClr val="tx1"/>
                </a:solidFill>
                <a:prstDash val="solid"/>
                <a:headEnd type="none" w="med" len="med"/>
                <a:tailEnd type="none" w="med" len="med"/>
              </a:ln>
            </p:spPr>
          </p:sp>
        </p:grpSp>
        <p:sp>
          <p:nvSpPr>
            <p:cNvPr id="7317" name="Text Box 132"/>
            <p:cNvSpPr txBox="1"/>
            <p:nvPr/>
          </p:nvSpPr>
          <p:spPr>
            <a:xfrm>
              <a:off x="1678" y="345"/>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sp>
        <p:nvSpPr>
          <p:cNvPr id="7191" name="Text Box 4"/>
          <p:cNvSpPr txBox="1"/>
          <p:nvPr/>
        </p:nvSpPr>
        <p:spPr>
          <a:xfrm>
            <a:off x="2386965" y="457200"/>
            <a:ext cx="8569325" cy="582613"/>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3200" b="1" dirty="0">
                <a:latin typeface="宋体" panose="02010600030101010101" pitchFamily="2" charset="-122"/>
                <a:ea typeface="宋体" panose="02010600030101010101" pitchFamily="2" charset="-122"/>
              </a:rPr>
              <a:t>物体做简谐运动时，所受的合力有什么特点？</a:t>
            </a:r>
            <a:endParaRPr lang="zh-CN" altLang="en-US" sz="3200" b="1" dirty="0">
              <a:solidFill>
                <a:srgbClr val="FF0000"/>
              </a:solidFill>
              <a:latin typeface="宋体" panose="02010600030101010101" pitchFamily="2" charset="-122"/>
              <a:ea typeface="宋体" panose="02010600030101010101" pitchFamily="2" charset="-122"/>
            </a:endParaRPr>
          </a:p>
        </p:txBody>
      </p:sp>
      <p:grpSp>
        <p:nvGrpSpPr>
          <p:cNvPr id="5238" name="Group 270"/>
          <p:cNvGrpSpPr/>
          <p:nvPr/>
        </p:nvGrpSpPr>
        <p:grpSpPr>
          <a:xfrm>
            <a:off x="666750" y="4573588"/>
            <a:ext cx="4029075" cy="919162"/>
            <a:chOff x="0" y="0"/>
            <a:chExt cx="2538" cy="579"/>
          </a:xfrm>
        </p:grpSpPr>
        <p:sp>
          <p:nvSpPr>
            <p:cNvPr id="7292" name="Line 170"/>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7287" name="Rectangle 171"/>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88" name="Rectangle 172"/>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95" name="Text Box 173"/>
            <p:cNvSpPr txBox="1"/>
            <p:nvPr/>
          </p:nvSpPr>
          <p:spPr>
            <a:xfrm>
              <a:off x="1399" y="342"/>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grpSp>
          <p:nvGrpSpPr>
            <p:cNvPr id="7296" name="Group 174"/>
            <p:cNvGrpSpPr/>
            <p:nvPr/>
          </p:nvGrpSpPr>
          <p:grpSpPr>
            <a:xfrm rot="-5400000">
              <a:off x="703" y="-563"/>
              <a:ext cx="176" cy="1497"/>
              <a:chOff x="0" y="0"/>
              <a:chExt cx="255" cy="1217"/>
            </a:xfrm>
          </p:grpSpPr>
          <p:sp>
            <p:nvSpPr>
              <p:cNvPr id="7309" name="Freeform 175"/>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10" name="Freeform 176"/>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311" name="Freeform 177"/>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297" name="Oval 178"/>
            <p:cNvSpPr/>
            <p:nvPr/>
          </p:nvSpPr>
          <p:spPr>
            <a:xfrm>
              <a:off x="1406"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298" name="Line 179"/>
            <p:cNvSpPr/>
            <p:nvPr/>
          </p:nvSpPr>
          <p:spPr>
            <a:xfrm>
              <a:off x="998" y="355"/>
              <a:ext cx="499" cy="0"/>
            </a:xfrm>
            <a:prstGeom prst="line">
              <a:avLst/>
            </a:prstGeom>
            <a:ln w="25400" cap="flat" cmpd="sng">
              <a:solidFill>
                <a:schemeClr val="tx1"/>
              </a:solidFill>
              <a:prstDash val="solid"/>
              <a:headEnd type="none" w="med" len="med"/>
              <a:tailEnd type="none" w="med" len="med"/>
            </a:ln>
          </p:spPr>
        </p:sp>
        <p:sp>
          <p:nvSpPr>
            <p:cNvPr id="7299" name="Line 180"/>
            <p:cNvSpPr/>
            <p:nvPr/>
          </p:nvSpPr>
          <p:spPr>
            <a:xfrm flipH="1" flipV="1">
              <a:off x="998" y="266"/>
              <a:ext cx="0" cy="90"/>
            </a:xfrm>
            <a:prstGeom prst="line">
              <a:avLst/>
            </a:prstGeom>
            <a:ln w="25400" cap="flat" cmpd="sng">
              <a:solidFill>
                <a:schemeClr val="tx1"/>
              </a:solidFill>
              <a:prstDash val="solid"/>
              <a:headEnd type="none" w="med" len="med"/>
              <a:tailEnd type="none" w="med" len="med"/>
            </a:ln>
          </p:spPr>
        </p:sp>
        <p:sp>
          <p:nvSpPr>
            <p:cNvPr id="7300" name="Line 181"/>
            <p:cNvSpPr/>
            <p:nvPr/>
          </p:nvSpPr>
          <p:spPr>
            <a:xfrm flipH="1" flipV="1">
              <a:off x="1996" y="266"/>
              <a:ext cx="0" cy="90"/>
            </a:xfrm>
            <a:prstGeom prst="line">
              <a:avLst/>
            </a:prstGeom>
            <a:ln w="25400" cap="flat" cmpd="sng">
              <a:solidFill>
                <a:schemeClr val="tx1"/>
              </a:solidFill>
              <a:prstDash val="solid"/>
              <a:headEnd type="none" w="med" len="med"/>
              <a:tailEnd type="none" w="med" len="med"/>
            </a:ln>
          </p:spPr>
        </p:sp>
        <p:sp>
          <p:nvSpPr>
            <p:cNvPr id="7301" name="Line 182"/>
            <p:cNvSpPr/>
            <p:nvPr/>
          </p:nvSpPr>
          <p:spPr>
            <a:xfrm flipH="1" flipV="1">
              <a:off x="1497" y="265"/>
              <a:ext cx="0" cy="90"/>
            </a:xfrm>
            <a:prstGeom prst="line">
              <a:avLst/>
            </a:prstGeom>
            <a:ln w="25400" cap="flat" cmpd="sng">
              <a:solidFill>
                <a:schemeClr val="tx1"/>
              </a:solidFill>
              <a:prstDash val="solid"/>
              <a:headEnd type="none" w="med" len="med"/>
              <a:tailEnd type="none" w="med" len="med"/>
            </a:ln>
          </p:spPr>
        </p:sp>
        <p:sp>
          <p:nvSpPr>
            <p:cNvPr id="7302" name="Text Box 183"/>
            <p:cNvSpPr txBox="1"/>
            <p:nvPr/>
          </p:nvSpPr>
          <p:spPr>
            <a:xfrm>
              <a:off x="900" y="346"/>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303" name="Text Box 184"/>
            <p:cNvSpPr txBox="1"/>
            <p:nvPr/>
          </p:nvSpPr>
          <p:spPr>
            <a:xfrm>
              <a:off x="1899" y="346"/>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304" name="Line 185"/>
            <p:cNvSpPr/>
            <p:nvPr/>
          </p:nvSpPr>
          <p:spPr>
            <a:xfrm>
              <a:off x="1497" y="355"/>
              <a:ext cx="499" cy="0"/>
            </a:xfrm>
            <a:prstGeom prst="line">
              <a:avLst/>
            </a:prstGeom>
            <a:ln w="25400" cap="flat" cmpd="sng">
              <a:solidFill>
                <a:schemeClr val="tx1"/>
              </a:solidFill>
              <a:prstDash val="solid"/>
              <a:headEnd type="none" w="med" len="med"/>
              <a:tailEnd type="none" w="med" len="med"/>
            </a:ln>
          </p:spPr>
        </p:sp>
        <p:sp>
          <p:nvSpPr>
            <p:cNvPr id="7305" name="Text Box 186"/>
            <p:cNvSpPr txBox="1"/>
            <p:nvPr/>
          </p:nvSpPr>
          <p:spPr>
            <a:xfrm>
              <a:off x="1134"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sp>
          <p:nvSpPr>
            <p:cNvPr id="7306" name="Line 187"/>
            <p:cNvSpPr/>
            <p:nvPr/>
          </p:nvSpPr>
          <p:spPr>
            <a:xfrm flipH="1" flipV="1">
              <a:off x="1225" y="293"/>
              <a:ext cx="0" cy="45"/>
            </a:xfrm>
            <a:prstGeom prst="line">
              <a:avLst/>
            </a:prstGeom>
            <a:ln w="25400" cap="flat" cmpd="sng">
              <a:solidFill>
                <a:schemeClr val="tx1"/>
              </a:solidFill>
              <a:prstDash val="solid"/>
              <a:headEnd type="none" w="med" len="med"/>
              <a:tailEnd type="none" w="med" len="med"/>
            </a:ln>
          </p:spPr>
        </p:sp>
        <p:sp>
          <p:nvSpPr>
            <p:cNvPr id="7307" name="Line 188"/>
            <p:cNvSpPr/>
            <p:nvPr/>
          </p:nvSpPr>
          <p:spPr>
            <a:xfrm flipH="1" flipV="1">
              <a:off x="1769" y="293"/>
              <a:ext cx="0" cy="45"/>
            </a:xfrm>
            <a:prstGeom prst="line">
              <a:avLst/>
            </a:prstGeom>
            <a:ln w="25400" cap="flat" cmpd="sng">
              <a:solidFill>
                <a:schemeClr val="tx1"/>
              </a:solidFill>
              <a:prstDash val="solid"/>
              <a:headEnd type="none" w="med" len="med"/>
              <a:tailEnd type="none" w="med" len="med"/>
            </a:ln>
          </p:spPr>
        </p:sp>
        <p:sp>
          <p:nvSpPr>
            <p:cNvPr id="7308" name="Text Box 189"/>
            <p:cNvSpPr txBox="1"/>
            <p:nvPr/>
          </p:nvSpPr>
          <p:spPr>
            <a:xfrm>
              <a:off x="1678"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grpSp>
        <p:nvGrpSpPr>
          <p:cNvPr id="5259" name="Group 276"/>
          <p:cNvGrpSpPr/>
          <p:nvPr/>
        </p:nvGrpSpPr>
        <p:grpSpPr>
          <a:xfrm>
            <a:off x="6311900" y="4573588"/>
            <a:ext cx="4029075" cy="873125"/>
            <a:chOff x="0" y="0"/>
            <a:chExt cx="2538" cy="550"/>
          </a:xfrm>
        </p:grpSpPr>
        <p:sp>
          <p:nvSpPr>
            <p:cNvPr id="7272" name="Line 190"/>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5" name="Rectangle 191"/>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6" name="Rectangle 192"/>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7275" name="Group 193"/>
            <p:cNvGrpSpPr/>
            <p:nvPr/>
          </p:nvGrpSpPr>
          <p:grpSpPr>
            <a:xfrm rot="-5400000">
              <a:off x="703" y="-563"/>
              <a:ext cx="176" cy="1497"/>
              <a:chOff x="0" y="0"/>
              <a:chExt cx="255" cy="1217"/>
            </a:xfrm>
          </p:grpSpPr>
          <p:sp>
            <p:nvSpPr>
              <p:cNvPr id="7289" name="Freeform 194"/>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290" name="Freeform 195"/>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291" name="Freeform 196"/>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276" name="Oval 197"/>
            <p:cNvSpPr/>
            <p:nvPr/>
          </p:nvSpPr>
          <p:spPr>
            <a:xfrm>
              <a:off x="1406"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277" name="Line 198"/>
            <p:cNvSpPr/>
            <p:nvPr/>
          </p:nvSpPr>
          <p:spPr>
            <a:xfrm>
              <a:off x="998" y="355"/>
              <a:ext cx="499" cy="0"/>
            </a:xfrm>
            <a:prstGeom prst="line">
              <a:avLst/>
            </a:prstGeom>
            <a:ln w="25400" cap="flat" cmpd="sng">
              <a:solidFill>
                <a:schemeClr val="tx1"/>
              </a:solidFill>
              <a:prstDash val="solid"/>
              <a:headEnd type="none" w="med" len="med"/>
              <a:tailEnd type="none" w="med" len="med"/>
            </a:ln>
          </p:spPr>
        </p:sp>
        <p:sp>
          <p:nvSpPr>
            <p:cNvPr id="7278" name="Line 199"/>
            <p:cNvSpPr/>
            <p:nvPr/>
          </p:nvSpPr>
          <p:spPr>
            <a:xfrm flipH="1" flipV="1">
              <a:off x="998" y="266"/>
              <a:ext cx="0" cy="90"/>
            </a:xfrm>
            <a:prstGeom prst="line">
              <a:avLst/>
            </a:prstGeom>
            <a:ln w="25400" cap="flat" cmpd="sng">
              <a:solidFill>
                <a:schemeClr val="tx1"/>
              </a:solidFill>
              <a:prstDash val="solid"/>
              <a:headEnd type="none" w="med" len="med"/>
              <a:tailEnd type="none" w="med" len="med"/>
            </a:ln>
          </p:spPr>
        </p:sp>
        <p:sp>
          <p:nvSpPr>
            <p:cNvPr id="7279" name="Line 200"/>
            <p:cNvSpPr/>
            <p:nvPr/>
          </p:nvSpPr>
          <p:spPr>
            <a:xfrm flipH="1" flipV="1">
              <a:off x="1996" y="266"/>
              <a:ext cx="0" cy="90"/>
            </a:xfrm>
            <a:prstGeom prst="line">
              <a:avLst/>
            </a:prstGeom>
            <a:ln w="25400" cap="flat" cmpd="sng">
              <a:solidFill>
                <a:schemeClr val="tx1"/>
              </a:solidFill>
              <a:prstDash val="solid"/>
              <a:headEnd type="none" w="med" len="med"/>
              <a:tailEnd type="none" w="med" len="med"/>
            </a:ln>
          </p:spPr>
        </p:sp>
        <p:sp>
          <p:nvSpPr>
            <p:cNvPr id="7280" name="Line 201"/>
            <p:cNvSpPr/>
            <p:nvPr/>
          </p:nvSpPr>
          <p:spPr>
            <a:xfrm flipH="1" flipV="1">
              <a:off x="1497" y="265"/>
              <a:ext cx="0" cy="90"/>
            </a:xfrm>
            <a:prstGeom prst="line">
              <a:avLst/>
            </a:prstGeom>
            <a:ln w="25400" cap="flat" cmpd="sng">
              <a:solidFill>
                <a:schemeClr val="tx1"/>
              </a:solidFill>
              <a:prstDash val="solid"/>
              <a:headEnd type="none" w="med" len="med"/>
              <a:tailEnd type="none" w="med" len="med"/>
            </a:ln>
          </p:spPr>
        </p:sp>
        <p:sp>
          <p:nvSpPr>
            <p:cNvPr id="7281" name="Line 202"/>
            <p:cNvSpPr/>
            <p:nvPr/>
          </p:nvSpPr>
          <p:spPr>
            <a:xfrm>
              <a:off x="1497" y="355"/>
              <a:ext cx="499" cy="0"/>
            </a:xfrm>
            <a:prstGeom prst="line">
              <a:avLst/>
            </a:prstGeom>
            <a:ln w="25400" cap="flat" cmpd="sng">
              <a:solidFill>
                <a:schemeClr val="tx1"/>
              </a:solidFill>
              <a:prstDash val="solid"/>
              <a:headEnd type="none" w="med" len="med"/>
              <a:tailEnd type="none" w="med" len="med"/>
            </a:ln>
          </p:spPr>
        </p:sp>
        <p:sp>
          <p:nvSpPr>
            <p:cNvPr id="7282" name="Line 203"/>
            <p:cNvSpPr/>
            <p:nvPr/>
          </p:nvSpPr>
          <p:spPr>
            <a:xfrm flipH="1" flipV="1">
              <a:off x="1225" y="293"/>
              <a:ext cx="0" cy="45"/>
            </a:xfrm>
            <a:prstGeom prst="line">
              <a:avLst/>
            </a:prstGeom>
            <a:ln w="25400" cap="flat" cmpd="sng">
              <a:solidFill>
                <a:schemeClr val="tx1"/>
              </a:solidFill>
              <a:prstDash val="solid"/>
              <a:headEnd type="none" w="med" len="med"/>
              <a:tailEnd type="none" w="med" len="med"/>
            </a:ln>
          </p:spPr>
        </p:sp>
        <p:sp>
          <p:nvSpPr>
            <p:cNvPr id="7283" name="Line 204"/>
            <p:cNvSpPr/>
            <p:nvPr/>
          </p:nvSpPr>
          <p:spPr>
            <a:xfrm flipH="1" flipV="1">
              <a:off x="1769" y="293"/>
              <a:ext cx="0" cy="45"/>
            </a:xfrm>
            <a:prstGeom prst="line">
              <a:avLst/>
            </a:prstGeom>
            <a:ln w="25400" cap="flat" cmpd="sng">
              <a:solidFill>
                <a:schemeClr val="tx1"/>
              </a:solidFill>
              <a:prstDash val="solid"/>
              <a:headEnd type="none" w="med" len="med"/>
              <a:tailEnd type="none" w="med" len="med"/>
            </a:ln>
          </p:spPr>
        </p:sp>
        <p:sp>
          <p:nvSpPr>
            <p:cNvPr id="7284" name="Text Box 221"/>
            <p:cNvSpPr txBox="1"/>
            <p:nvPr/>
          </p:nvSpPr>
          <p:spPr>
            <a:xfrm>
              <a:off x="1406" y="313"/>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sp>
          <p:nvSpPr>
            <p:cNvPr id="7285" name="Text Box 222"/>
            <p:cNvSpPr txBox="1"/>
            <p:nvPr/>
          </p:nvSpPr>
          <p:spPr>
            <a:xfrm>
              <a:off x="907" y="317"/>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286" name="Text Box 223"/>
            <p:cNvSpPr txBox="1"/>
            <p:nvPr/>
          </p:nvSpPr>
          <p:spPr>
            <a:xfrm>
              <a:off x="1906" y="317"/>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 name="Text Box 224"/>
            <p:cNvSpPr txBox="1"/>
            <p:nvPr/>
          </p:nvSpPr>
          <p:spPr>
            <a:xfrm>
              <a:off x="1141" y="309"/>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sp>
          <p:nvSpPr>
            <p:cNvPr id="8" name="Text Box 225"/>
            <p:cNvSpPr txBox="1"/>
            <p:nvPr/>
          </p:nvSpPr>
          <p:spPr>
            <a:xfrm>
              <a:off x="1685" y="309"/>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grpSp>
        <p:nvGrpSpPr>
          <p:cNvPr id="5280" name="Group 277"/>
          <p:cNvGrpSpPr/>
          <p:nvPr/>
        </p:nvGrpSpPr>
        <p:grpSpPr>
          <a:xfrm>
            <a:off x="6311900" y="5654675"/>
            <a:ext cx="4029075" cy="884238"/>
            <a:chOff x="0" y="0"/>
            <a:chExt cx="2538" cy="557"/>
          </a:xfrm>
        </p:grpSpPr>
        <p:sp>
          <p:nvSpPr>
            <p:cNvPr id="7252" name="Line 205"/>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9" name="Rectangle 206"/>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0" name="Rectangle 207"/>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grpSp>
          <p:nvGrpSpPr>
            <p:cNvPr id="7255" name="Group 208"/>
            <p:cNvGrpSpPr/>
            <p:nvPr/>
          </p:nvGrpSpPr>
          <p:grpSpPr>
            <a:xfrm rot="-5400000">
              <a:off x="547" y="-405"/>
              <a:ext cx="176" cy="1180"/>
              <a:chOff x="0" y="0"/>
              <a:chExt cx="255" cy="1217"/>
            </a:xfrm>
          </p:grpSpPr>
          <p:sp>
            <p:nvSpPr>
              <p:cNvPr id="11" name="Freeform 209"/>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12" name="Freeform 210"/>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271" name="Freeform 211"/>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256" name="Oval 212"/>
            <p:cNvSpPr/>
            <p:nvPr/>
          </p:nvSpPr>
          <p:spPr>
            <a:xfrm>
              <a:off x="1134"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257" name="Line 213"/>
            <p:cNvSpPr/>
            <p:nvPr/>
          </p:nvSpPr>
          <p:spPr>
            <a:xfrm>
              <a:off x="998" y="362"/>
              <a:ext cx="499" cy="0"/>
            </a:xfrm>
            <a:prstGeom prst="line">
              <a:avLst/>
            </a:prstGeom>
            <a:ln w="25400" cap="flat" cmpd="sng">
              <a:solidFill>
                <a:schemeClr val="tx1"/>
              </a:solidFill>
              <a:prstDash val="solid"/>
              <a:headEnd type="none" w="med" len="med"/>
              <a:tailEnd type="none" w="med" len="med"/>
            </a:ln>
          </p:spPr>
        </p:sp>
        <p:sp>
          <p:nvSpPr>
            <p:cNvPr id="7258" name="Line 214"/>
            <p:cNvSpPr/>
            <p:nvPr/>
          </p:nvSpPr>
          <p:spPr>
            <a:xfrm flipH="1" flipV="1">
              <a:off x="998" y="273"/>
              <a:ext cx="0" cy="90"/>
            </a:xfrm>
            <a:prstGeom prst="line">
              <a:avLst/>
            </a:prstGeom>
            <a:ln w="25400" cap="flat" cmpd="sng">
              <a:solidFill>
                <a:schemeClr val="tx1"/>
              </a:solidFill>
              <a:prstDash val="solid"/>
              <a:headEnd type="none" w="med" len="med"/>
              <a:tailEnd type="none" w="med" len="med"/>
            </a:ln>
          </p:spPr>
        </p:sp>
        <p:sp>
          <p:nvSpPr>
            <p:cNvPr id="7259" name="Line 215"/>
            <p:cNvSpPr/>
            <p:nvPr/>
          </p:nvSpPr>
          <p:spPr>
            <a:xfrm flipH="1" flipV="1">
              <a:off x="1996" y="273"/>
              <a:ext cx="0" cy="90"/>
            </a:xfrm>
            <a:prstGeom prst="line">
              <a:avLst/>
            </a:prstGeom>
            <a:ln w="25400" cap="flat" cmpd="sng">
              <a:solidFill>
                <a:schemeClr val="tx1"/>
              </a:solidFill>
              <a:prstDash val="solid"/>
              <a:headEnd type="none" w="med" len="med"/>
              <a:tailEnd type="none" w="med" len="med"/>
            </a:ln>
          </p:spPr>
        </p:sp>
        <p:sp>
          <p:nvSpPr>
            <p:cNvPr id="7260" name="Line 216"/>
            <p:cNvSpPr/>
            <p:nvPr/>
          </p:nvSpPr>
          <p:spPr>
            <a:xfrm flipH="1" flipV="1">
              <a:off x="1497" y="272"/>
              <a:ext cx="0" cy="90"/>
            </a:xfrm>
            <a:prstGeom prst="line">
              <a:avLst/>
            </a:prstGeom>
            <a:ln w="25400" cap="flat" cmpd="sng">
              <a:solidFill>
                <a:schemeClr val="tx1"/>
              </a:solidFill>
              <a:prstDash val="solid"/>
              <a:headEnd type="none" w="med" len="med"/>
              <a:tailEnd type="none" w="med" len="med"/>
            </a:ln>
          </p:spPr>
        </p:sp>
        <p:sp>
          <p:nvSpPr>
            <p:cNvPr id="7261" name="Line 217"/>
            <p:cNvSpPr/>
            <p:nvPr/>
          </p:nvSpPr>
          <p:spPr>
            <a:xfrm>
              <a:off x="1497" y="362"/>
              <a:ext cx="499" cy="0"/>
            </a:xfrm>
            <a:prstGeom prst="line">
              <a:avLst/>
            </a:prstGeom>
            <a:ln w="25400" cap="flat" cmpd="sng">
              <a:solidFill>
                <a:schemeClr val="tx1"/>
              </a:solidFill>
              <a:prstDash val="solid"/>
              <a:headEnd type="none" w="med" len="med"/>
              <a:tailEnd type="none" w="med" len="med"/>
            </a:ln>
          </p:spPr>
        </p:sp>
        <p:sp>
          <p:nvSpPr>
            <p:cNvPr id="7262" name="Line 218"/>
            <p:cNvSpPr/>
            <p:nvPr/>
          </p:nvSpPr>
          <p:spPr>
            <a:xfrm flipH="1" flipV="1">
              <a:off x="1225" y="300"/>
              <a:ext cx="0" cy="45"/>
            </a:xfrm>
            <a:prstGeom prst="line">
              <a:avLst/>
            </a:prstGeom>
            <a:ln w="25400" cap="flat" cmpd="sng">
              <a:solidFill>
                <a:schemeClr val="tx1"/>
              </a:solidFill>
              <a:prstDash val="solid"/>
              <a:headEnd type="none" w="med" len="med"/>
              <a:tailEnd type="none" w="med" len="med"/>
            </a:ln>
          </p:spPr>
        </p:sp>
        <p:sp>
          <p:nvSpPr>
            <p:cNvPr id="7263" name="Line 219"/>
            <p:cNvSpPr/>
            <p:nvPr/>
          </p:nvSpPr>
          <p:spPr>
            <a:xfrm flipH="1" flipV="1">
              <a:off x="1769" y="300"/>
              <a:ext cx="0" cy="45"/>
            </a:xfrm>
            <a:prstGeom prst="line">
              <a:avLst/>
            </a:prstGeom>
            <a:ln w="25400" cap="flat" cmpd="sng">
              <a:solidFill>
                <a:schemeClr val="tx1"/>
              </a:solidFill>
              <a:prstDash val="solid"/>
              <a:headEnd type="none" w="med" len="med"/>
              <a:tailEnd type="none" w="med" len="med"/>
            </a:ln>
          </p:spPr>
        </p:sp>
        <p:sp>
          <p:nvSpPr>
            <p:cNvPr id="7264" name="Text Box 226"/>
            <p:cNvSpPr txBox="1"/>
            <p:nvPr/>
          </p:nvSpPr>
          <p:spPr>
            <a:xfrm>
              <a:off x="1399" y="320"/>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sp>
          <p:nvSpPr>
            <p:cNvPr id="7265" name="Text Box 227"/>
            <p:cNvSpPr txBox="1"/>
            <p:nvPr/>
          </p:nvSpPr>
          <p:spPr>
            <a:xfrm>
              <a:off x="900" y="324"/>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sp>
          <p:nvSpPr>
            <p:cNvPr id="7266" name="Text Box 228"/>
            <p:cNvSpPr txBox="1"/>
            <p:nvPr/>
          </p:nvSpPr>
          <p:spPr>
            <a:xfrm>
              <a:off x="1899" y="324"/>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267" name="Text Box 229"/>
            <p:cNvSpPr txBox="1"/>
            <p:nvPr/>
          </p:nvSpPr>
          <p:spPr>
            <a:xfrm>
              <a:off x="1134" y="316"/>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sp>
          <p:nvSpPr>
            <p:cNvPr id="7268" name="Text Box 230"/>
            <p:cNvSpPr txBox="1"/>
            <p:nvPr/>
          </p:nvSpPr>
          <p:spPr>
            <a:xfrm>
              <a:off x="1678" y="316"/>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grpSp>
      <p:grpSp>
        <p:nvGrpSpPr>
          <p:cNvPr id="5301" name="Group 273"/>
          <p:cNvGrpSpPr/>
          <p:nvPr/>
        </p:nvGrpSpPr>
        <p:grpSpPr>
          <a:xfrm>
            <a:off x="6311900" y="3513138"/>
            <a:ext cx="4029075" cy="919162"/>
            <a:chOff x="0" y="0"/>
            <a:chExt cx="2538" cy="579"/>
          </a:xfrm>
        </p:grpSpPr>
        <p:sp>
          <p:nvSpPr>
            <p:cNvPr id="7232" name="Line 151"/>
            <p:cNvSpPr/>
            <p:nvPr/>
          </p:nvSpPr>
          <p:spPr>
            <a:xfrm>
              <a:off x="45" y="182"/>
              <a:ext cx="2449" cy="0"/>
            </a:xfrm>
            <a:prstGeom prst="line">
              <a:avLst/>
            </a:prstGeom>
            <a:ln w="25400" cap="flat" cmpd="sng">
              <a:solidFill>
                <a:schemeClr val="tx1"/>
              </a:solidFill>
              <a:prstDash val="solid"/>
              <a:headEnd type="none" w="med" len="med"/>
              <a:tailEnd type="none" w="med" len="med"/>
            </a:ln>
          </p:spPr>
        </p:sp>
        <p:sp>
          <p:nvSpPr>
            <p:cNvPr id="13" name="Rectangle 152"/>
            <p:cNvSpPr>
              <a:spLocks noChangeArrowheads="1"/>
            </p:cNvSpPr>
            <p:nvPr/>
          </p:nvSpPr>
          <p:spPr bwMode="auto">
            <a:xfrm rot="-5400000">
              <a:off x="-182"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14" name="Rectangle 153"/>
            <p:cNvSpPr>
              <a:spLocks noChangeArrowheads="1"/>
            </p:cNvSpPr>
            <p:nvPr/>
          </p:nvSpPr>
          <p:spPr bwMode="auto">
            <a:xfrm rot="-5400000">
              <a:off x="2311" y="182"/>
              <a:ext cx="409" cy="45"/>
            </a:xfrm>
            <a:prstGeom prst="rect">
              <a:avLst/>
            </a:prstGeom>
            <a:gradFill rotWithShape="1">
              <a:gsLst>
                <a:gs pos="0">
                  <a:schemeClr val="bg2"/>
                </a:gs>
                <a:gs pos="50000">
                  <a:srgbClr val="FFFFFF"/>
                </a:gs>
                <a:gs pos="100000">
                  <a:schemeClr val="bg2"/>
                </a:gs>
              </a:gsLst>
              <a:lin ang="5400000" scaled="1"/>
            </a:gradFill>
            <a:ln w="9525">
              <a:solidFill>
                <a:schemeClr val="tx1"/>
              </a:solidFill>
              <a:miter lim="800000"/>
            </a:ln>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7235" name="Text Box 154"/>
            <p:cNvSpPr txBox="1"/>
            <p:nvPr/>
          </p:nvSpPr>
          <p:spPr>
            <a:xfrm>
              <a:off x="1399" y="342"/>
              <a:ext cx="229"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O</a:t>
              </a:r>
              <a:endParaRPr lang="en-US" altLang="zh-CN" sz="1800" b="1" dirty="0">
                <a:latin typeface="宋体" panose="02010600030101010101" pitchFamily="2" charset="-122"/>
                <a:ea typeface="宋体" panose="02010600030101010101" pitchFamily="2" charset="-122"/>
              </a:endParaRPr>
            </a:p>
          </p:txBody>
        </p:sp>
        <p:grpSp>
          <p:nvGrpSpPr>
            <p:cNvPr id="7236" name="Group 155"/>
            <p:cNvGrpSpPr/>
            <p:nvPr/>
          </p:nvGrpSpPr>
          <p:grpSpPr>
            <a:xfrm rot="-5400000">
              <a:off x="862" y="-722"/>
              <a:ext cx="176" cy="1815"/>
              <a:chOff x="0" y="0"/>
              <a:chExt cx="255" cy="1217"/>
            </a:xfrm>
          </p:grpSpPr>
          <p:sp>
            <p:nvSpPr>
              <p:cNvPr id="7249" name="Freeform 156"/>
              <p:cNvSpPr/>
              <p:nvPr/>
            </p:nvSpPr>
            <p:spPr>
              <a:xfrm rot="5400000">
                <a:off x="-64" y="64"/>
                <a:ext cx="383" cy="255"/>
              </a:xfrm>
              <a:custGeom>
                <a:avLst/>
                <a:gdLst/>
                <a:ahLst/>
                <a:cxnLst>
                  <a:cxn ang="0">
                    <a:pos x="0" y="3"/>
                  </a:cxn>
                  <a:cxn ang="0">
                    <a:pos x="0" y="3"/>
                  </a:cxn>
                  <a:cxn ang="0">
                    <a:pos x="0" y="3"/>
                  </a:cxn>
                  <a:cxn ang="0">
                    <a:pos x="0" y="0"/>
                  </a:cxn>
                  <a:cxn ang="0">
                    <a:pos x="0" y="5"/>
                  </a:cxn>
                  <a:cxn ang="0">
                    <a:pos x="1" y="0"/>
                  </a:cxn>
                  <a:cxn ang="0">
                    <a:pos x="1" y="5"/>
                  </a:cxn>
                  <a:cxn ang="0">
                    <a:pos x="1" y="0"/>
                  </a:cxn>
                  <a:cxn ang="0">
                    <a:pos x="1" y="5"/>
                  </a:cxn>
                  <a:cxn ang="0">
                    <a:pos x="1" y="0"/>
                  </a:cxn>
                  <a:cxn ang="0">
                    <a:pos x="1" y="5"/>
                  </a:cxn>
                  <a:cxn ang="0">
                    <a:pos x="2" y="0"/>
                  </a:cxn>
                  <a:cxn ang="0">
                    <a:pos x="2" y="5"/>
                  </a:cxn>
                  <a:cxn ang="0">
                    <a:pos x="2" y="0"/>
                  </a:cxn>
                </a:cxnLst>
                <a:pathLst>
                  <a:path w="2282" h="930">
                    <a:moveTo>
                      <a:pt x="0" y="462"/>
                    </a:moveTo>
                    <a:lnTo>
                      <a:pt x="74" y="462"/>
                    </a:lnTo>
                    <a:lnTo>
                      <a:pt x="175" y="462"/>
                    </a:lnTo>
                    <a:lnTo>
                      <a:pt x="271" y="0"/>
                    </a:lnTo>
                    <a:lnTo>
                      <a:pt x="477" y="922"/>
                    </a:lnTo>
                    <a:lnTo>
                      <a:pt x="677" y="14"/>
                    </a:lnTo>
                    <a:lnTo>
                      <a:pt x="878" y="922"/>
                    </a:lnTo>
                    <a:lnTo>
                      <a:pt x="1078" y="14"/>
                    </a:lnTo>
                    <a:lnTo>
                      <a:pt x="1279" y="930"/>
                    </a:lnTo>
                    <a:lnTo>
                      <a:pt x="1480" y="14"/>
                    </a:lnTo>
                    <a:lnTo>
                      <a:pt x="1680" y="912"/>
                    </a:lnTo>
                    <a:lnTo>
                      <a:pt x="1881" y="14"/>
                    </a:lnTo>
                    <a:lnTo>
                      <a:pt x="2082" y="922"/>
                    </a:lnTo>
                    <a:lnTo>
                      <a:pt x="2282" y="1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250" name="Freeform 157"/>
              <p:cNvSpPr/>
              <p:nvPr/>
            </p:nvSpPr>
            <p:spPr>
              <a:xfrm>
                <a:off x="0" y="723"/>
                <a:ext cx="255" cy="494"/>
              </a:xfrm>
              <a:custGeom>
                <a:avLst/>
                <a:gdLst/>
                <a:ahLst/>
                <a:cxnLst>
                  <a:cxn ang="0">
                    <a:pos x="255" y="0"/>
                  </a:cxn>
                  <a:cxn ang="0">
                    <a:pos x="2" y="35"/>
                  </a:cxn>
                  <a:cxn ang="0">
                    <a:pos x="251" y="68"/>
                  </a:cxn>
                  <a:cxn ang="0">
                    <a:pos x="2" y="102"/>
                  </a:cxn>
                  <a:cxn ang="0">
                    <a:pos x="251" y="135"/>
                  </a:cxn>
                  <a:cxn ang="0">
                    <a:pos x="0" y="169"/>
                  </a:cxn>
                  <a:cxn ang="0">
                    <a:pos x="251" y="203"/>
                  </a:cxn>
                  <a:cxn ang="0">
                    <a:pos x="5" y="236"/>
                  </a:cxn>
                  <a:cxn ang="0">
                    <a:pos x="251" y="274"/>
                  </a:cxn>
                  <a:cxn ang="0">
                    <a:pos x="2" y="308"/>
                  </a:cxn>
                  <a:cxn ang="0">
                    <a:pos x="251" y="341"/>
                  </a:cxn>
                  <a:cxn ang="0">
                    <a:pos x="127" y="358"/>
                  </a:cxn>
                  <a:cxn ang="0">
                    <a:pos x="126" y="498"/>
                  </a:cxn>
                </a:cxnLst>
                <a:pathLst>
                  <a:path w="255" h="493">
                    <a:moveTo>
                      <a:pt x="255" y="0"/>
                    </a:moveTo>
                    <a:lnTo>
                      <a:pt x="2" y="35"/>
                    </a:lnTo>
                    <a:lnTo>
                      <a:pt x="251" y="68"/>
                    </a:lnTo>
                    <a:lnTo>
                      <a:pt x="2" y="102"/>
                    </a:lnTo>
                    <a:lnTo>
                      <a:pt x="251" y="135"/>
                    </a:lnTo>
                    <a:lnTo>
                      <a:pt x="0" y="169"/>
                    </a:lnTo>
                    <a:lnTo>
                      <a:pt x="251" y="203"/>
                    </a:lnTo>
                    <a:lnTo>
                      <a:pt x="5" y="236"/>
                    </a:lnTo>
                    <a:lnTo>
                      <a:pt x="251" y="270"/>
                    </a:lnTo>
                    <a:lnTo>
                      <a:pt x="2" y="304"/>
                    </a:lnTo>
                    <a:lnTo>
                      <a:pt x="251" y="337"/>
                    </a:lnTo>
                    <a:lnTo>
                      <a:pt x="127" y="354"/>
                    </a:lnTo>
                    <a:lnTo>
                      <a:pt x="126" y="494"/>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sp>
            <p:nvSpPr>
              <p:cNvPr id="7251" name="Freeform 158"/>
              <p:cNvSpPr/>
              <p:nvPr/>
            </p:nvSpPr>
            <p:spPr>
              <a:xfrm>
                <a:off x="0" y="383"/>
                <a:ext cx="255" cy="338"/>
              </a:xfrm>
              <a:custGeom>
                <a:avLst/>
                <a:gdLst/>
                <a:ahLst/>
                <a:cxnLst>
                  <a:cxn ang="0">
                    <a:pos x="255" y="0"/>
                  </a:cxn>
                  <a:cxn ang="0">
                    <a:pos x="2" y="35"/>
                  </a:cxn>
                  <a:cxn ang="0">
                    <a:pos x="251" y="69"/>
                  </a:cxn>
                  <a:cxn ang="0">
                    <a:pos x="2" y="102"/>
                  </a:cxn>
                  <a:cxn ang="0">
                    <a:pos x="251" y="136"/>
                  </a:cxn>
                  <a:cxn ang="0">
                    <a:pos x="0" y="170"/>
                  </a:cxn>
                  <a:cxn ang="0">
                    <a:pos x="251" y="203"/>
                  </a:cxn>
                  <a:cxn ang="0">
                    <a:pos x="5" y="237"/>
                  </a:cxn>
                  <a:cxn ang="0">
                    <a:pos x="251" y="271"/>
                  </a:cxn>
                  <a:cxn ang="0">
                    <a:pos x="2" y="304"/>
                  </a:cxn>
                  <a:cxn ang="0">
                    <a:pos x="251" y="338"/>
                  </a:cxn>
                </a:cxnLst>
                <a:pathLst>
                  <a:path w="255" h="338">
                    <a:moveTo>
                      <a:pt x="255" y="0"/>
                    </a:moveTo>
                    <a:lnTo>
                      <a:pt x="2" y="35"/>
                    </a:lnTo>
                    <a:lnTo>
                      <a:pt x="251" y="69"/>
                    </a:lnTo>
                    <a:lnTo>
                      <a:pt x="2" y="102"/>
                    </a:lnTo>
                    <a:lnTo>
                      <a:pt x="251" y="136"/>
                    </a:lnTo>
                    <a:lnTo>
                      <a:pt x="0" y="170"/>
                    </a:lnTo>
                    <a:lnTo>
                      <a:pt x="251" y="203"/>
                    </a:lnTo>
                    <a:lnTo>
                      <a:pt x="5" y="237"/>
                    </a:lnTo>
                    <a:lnTo>
                      <a:pt x="251" y="271"/>
                    </a:lnTo>
                    <a:lnTo>
                      <a:pt x="2" y="304"/>
                    </a:lnTo>
                    <a:lnTo>
                      <a:pt x="251" y="338"/>
                    </a:lnTo>
                  </a:path>
                </a:pathLst>
              </a:custGeom>
              <a:noFill/>
              <a:ln w="15240" cap="flat" cmpd="sng">
                <a:solidFill>
                  <a:schemeClr val="tx1">
                    <a:alpha val="100000"/>
                  </a:schemeClr>
                </a:solidFill>
                <a:prstDash val="solid"/>
                <a:bevel/>
                <a:headEnd type="none" w="med" len="med"/>
                <a:tailEnd type="none" w="med" len="med"/>
              </a:ln>
            </p:spPr>
            <p:txBody>
              <a:bodyPr/>
              <a:p>
                <a:endParaRPr lang="zh-CN" altLang="en-US">
                  <a:latin typeface="宋体" panose="02010600030101010101" pitchFamily="2" charset="-122"/>
                  <a:ea typeface="宋体" panose="02010600030101010101" pitchFamily="2" charset="-122"/>
                </a:endParaRPr>
              </a:p>
            </p:txBody>
          </p:sp>
        </p:grpSp>
        <p:sp>
          <p:nvSpPr>
            <p:cNvPr id="7237" name="Oval 159"/>
            <p:cNvSpPr/>
            <p:nvPr/>
          </p:nvSpPr>
          <p:spPr>
            <a:xfrm>
              <a:off x="1679" y="91"/>
              <a:ext cx="181" cy="181"/>
            </a:xfrm>
            <a:prstGeom prst="ellipse">
              <a:avLst/>
            </a:prstGeom>
            <a:gradFill rotWithShape="1">
              <a:gsLst>
                <a:gs pos="0">
                  <a:srgbClr val="FFFFFF"/>
                </a:gs>
                <a:gs pos="100000">
                  <a:schemeClr val="tx1"/>
                </a:gs>
              </a:gsLst>
              <a:path path="shape">
                <a:fillToRect l="50000" t="50000" r="50000" b="50000"/>
              </a:path>
              <a:tileRect/>
            </a:gradFill>
            <a:ln w="9525" cap="flat" cmpd="sng">
              <a:solidFill>
                <a:schemeClr val="tx1"/>
              </a:solidFill>
              <a:prstDash val="solid"/>
              <a:headEnd type="none" w="med" len="med"/>
              <a:tailEnd type="none" w="med" len="med"/>
            </a:ln>
          </p:spPr>
          <p:txBody>
            <a:bodyPr wrap="none" anchor="ct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endParaRPr lang="zh-CN" altLang="en-US" sz="1800" dirty="0">
                <a:latin typeface="宋体" panose="02010600030101010101" pitchFamily="2" charset="-122"/>
                <a:ea typeface="宋体" panose="02010600030101010101" pitchFamily="2" charset="-122"/>
              </a:endParaRPr>
            </a:p>
          </p:txBody>
        </p:sp>
        <p:sp>
          <p:nvSpPr>
            <p:cNvPr id="7238" name="Line 160"/>
            <p:cNvSpPr/>
            <p:nvPr/>
          </p:nvSpPr>
          <p:spPr>
            <a:xfrm>
              <a:off x="998" y="355"/>
              <a:ext cx="499" cy="0"/>
            </a:xfrm>
            <a:prstGeom prst="line">
              <a:avLst/>
            </a:prstGeom>
            <a:ln w="25400" cap="flat" cmpd="sng">
              <a:solidFill>
                <a:schemeClr val="tx1"/>
              </a:solidFill>
              <a:prstDash val="solid"/>
              <a:headEnd type="none" w="med" len="med"/>
              <a:tailEnd type="none" w="med" len="med"/>
            </a:ln>
          </p:spPr>
        </p:sp>
        <p:sp>
          <p:nvSpPr>
            <p:cNvPr id="7239" name="Line 161"/>
            <p:cNvSpPr/>
            <p:nvPr/>
          </p:nvSpPr>
          <p:spPr>
            <a:xfrm flipH="1" flipV="1">
              <a:off x="998" y="266"/>
              <a:ext cx="0" cy="90"/>
            </a:xfrm>
            <a:prstGeom prst="line">
              <a:avLst/>
            </a:prstGeom>
            <a:ln w="25400" cap="flat" cmpd="sng">
              <a:solidFill>
                <a:schemeClr val="tx1"/>
              </a:solidFill>
              <a:prstDash val="solid"/>
              <a:headEnd type="none" w="med" len="med"/>
              <a:tailEnd type="none" w="med" len="med"/>
            </a:ln>
          </p:spPr>
        </p:sp>
        <p:sp>
          <p:nvSpPr>
            <p:cNvPr id="7240" name="Line 162"/>
            <p:cNvSpPr/>
            <p:nvPr/>
          </p:nvSpPr>
          <p:spPr>
            <a:xfrm flipH="1" flipV="1">
              <a:off x="1996" y="266"/>
              <a:ext cx="0" cy="90"/>
            </a:xfrm>
            <a:prstGeom prst="line">
              <a:avLst/>
            </a:prstGeom>
            <a:ln w="25400" cap="flat" cmpd="sng">
              <a:solidFill>
                <a:schemeClr val="tx1"/>
              </a:solidFill>
              <a:prstDash val="solid"/>
              <a:headEnd type="none" w="med" len="med"/>
              <a:tailEnd type="none" w="med" len="med"/>
            </a:ln>
          </p:spPr>
        </p:sp>
        <p:sp>
          <p:nvSpPr>
            <p:cNvPr id="7241" name="Line 163"/>
            <p:cNvSpPr/>
            <p:nvPr/>
          </p:nvSpPr>
          <p:spPr>
            <a:xfrm flipH="1" flipV="1">
              <a:off x="1497" y="265"/>
              <a:ext cx="0" cy="90"/>
            </a:xfrm>
            <a:prstGeom prst="line">
              <a:avLst/>
            </a:prstGeom>
            <a:ln w="25400" cap="flat" cmpd="sng">
              <a:solidFill>
                <a:schemeClr val="tx1"/>
              </a:solidFill>
              <a:prstDash val="solid"/>
              <a:headEnd type="none" w="med" len="med"/>
              <a:tailEnd type="none" w="med" len="med"/>
            </a:ln>
          </p:spPr>
        </p:sp>
        <p:sp>
          <p:nvSpPr>
            <p:cNvPr id="7242" name="Text Box 164"/>
            <p:cNvSpPr txBox="1"/>
            <p:nvPr/>
          </p:nvSpPr>
          <p:spPr>
            <a:xfrm>
              <a:off x="1899" y="346"/>
              <a:ext cx="213"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B</a:t>
              </a:r>
              <a:endParaRPr lang="en-US" altLang="zh-CN" sz="1800" b="1" dirty="0">
                <a:latin typeface="宋体" panose="02010600030101010101" pitchFamily="2" charset="-122"/>
                <a:ea typeface="宋体" panose="02010600030101010101" pitchFamily="2" charset="-122"/>
              </a:endParaRPr>
            </a:p>
          </p:txBody>
        </p:sp>
        <p:sp>
          <p:nvSpPr>
            <p:cNvPr id="7243" name="Line 165"/>
            <p:cNvSpPr/>
            <p:nvPr/>
          </p:nvSpPr>
          <p:spPr>
            <a:xfrm>
              <a:off x="1497" y="355"/>
              <a:ext cx="499" cy="0"/>
            </a:xfrm>
            <a:prstGeom prst="line">
              <a:avLst/>
            </a:prstGeom>
            <a:ln w="25400" cap="flat" cmpd="sng">
              <a:solidFill>
                <a:schemeClr val="tx1"/>
              </a:solidFill>
              <a:prstDash val="solid"/>
              <a:headEnd type="none" w="med" len="med"/>
              <a:tailEnd type="none" w="med" len="med"/>
            </a:ln>
          </p:spPr>
        </p:sp>
        <p:sp>
          <p:nvSpPr>
            <p:cNvPr id="7244" name="Text Box 166"/>
            <p:cNvSpPr txBox="1"/>
            <p:nvPr/>
          </p:nvSpPr>
          <p:spPr>
            <a:xfrm>
              <a:off x="1134"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C</a:t>
              </a:r>
              <a:endParaRPr lang="en-US" altLang="zh-CN" sz="1800" b="1" dirty="0">
                <a:latin typeface="宋体" panose="02010600030101010101" pitchFamily="2" charset="-122"/>
                <a:ea typeface="宋体" panose="02010600030101010101" pitchFamily="2" charset="-122"/>
              </a:endParaRPr>
            </a:p>
          </p:txBody>
        </p:sp>
        <p:sp>
          <p:nvSpPr>
            <p:cNvPr id="7245" name="Line 167"/>
            <p:cNvSpPr/>
            <p:nvPr/>
          </p:nvSpPr>
          <p:spPr>
            <a:xfrm flipH="1" flipV="1">
              <a:off x="1225" y="293"/>
              <a:ext cx="0" cy="45"/>
            </a:xfrm>
            <a:prstGeom prst="line">
              <a:avLst/>
            </a:prstGeom>
            <a:ln w="25400" cap="flat" cmpd="sng">
              <a:solidFill>
                <a:schemeClr val="tx1"/>
              </a:solidFill>
              <a:prstDash val="solid"/>
              <a:headEnd type="none" w="med" len="med"/>
              <a:tailEnd type="none" w="med" len="med"/>
            </a:ln>
          </p:spPr>
        </p:sp>
        <p:sp>
          <p:nvSpPr>
            <p:cNvPr id="7246" name="Line 168"/>
            <p:cNvSpPr/>
            <p:nvPr/>
          </p:nvSpPr>
          <p:spPr>
            <a:xfrm flipH="1" flipV="1">
              <a:off x="1769" y="293"/>
              <a:ext cx="0" cy="45"/>
            </a:xfrm>
            <a:prstGeom prst="line">
              <a:avLst/>
            </a:prstGeom>
            <a:ln w="25400" cap="flat" cmpd="sng">
              <a:solidFill>
                <a:schemeClr val="tx1"/>
              </a:solidFill>
              <a:prstDash val="solid"/>
              <a:headEnd type="none" w="med" len="med"/>
              <a:tailEnd type="none" w="med" len="med"/>
            </a:ln>
          </p:spPr>
        </p:sp>
        <p:sp>
          <p:nvSpPr>
            <p:cNvPr id="15" name="Text Box 169"/>
            <p:cNvSpPr txBox="1"/>
            <p:nvPr/>
          </p:nvSpPr>
          <p:spPr>
            <a:xfrm>
              <a:off x="1678" y="338"/>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D</a:t>
              </a:r>
              <a:endParaRPr lang="en-US" altLang="zh-CN" sz="1800" b="1" dirty="0">
                <a:latin typeface="宋体" panose="02010600030101010101" pitchFamily="2" charset="-122"/>
                <a:ea typeface="宋体" panose="02010600030101010101" pitchFamily="2" charset="-122"/>
              </a:endParaRPr>
            </a:p>
          </p:txBody>
        </p:sp>
        <p:sp>
          <p:nvSpPr>
            <p:cNvPr id="16" name="Text Box 231"/>
            <p:cNvSpPr txBox="1"/>
            <p:nvPr/>
          </p:nvSpPr>
          <p:spPr>
            <a:xfrm>
              <a:off x="907" y="346"/>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latin typeface="宋体" panose="02010600030101010101" pitchFamily="2" charset="-122"/>
                  <a:ea typeface="宋体" panose="02010600030101010101" pitchFamily="2" charset="-122"/>
                </a:rPr>
                <a:t>A</a:t>
              </a:r>
              <a:endParaRPr lang="en-US" altLang="zh-CN" sz="1800" b="1" dirty="0">
                <a:latin typeface="宋体" panose="02010600030101010101" pitchFamily="2" charset="-122"/>
                <a:ea typeface="宋体" panose="02010600030101010101" pitchFamily="2" charset="-122"/>
              </a:endParaRPr>
            </a:p>
          </p:txBody>
        </p:sp>
      </p:grpSp>
      <p:grpSp>
        <p:nvGrpSpPr>
          <p:cNvPr id="5322" name="Group 256"/>
          <p:cNvGrpSpPr/>
          <p:nvPr/>
        </p:nvGrpSpPr>
        <p:grpSpPr>
          <a:xfrm>
            <a:off x="1914525" y="2124075"/>
            <a:ext cx="1055688" cy="369888"/>
            <a:chOff x="0" y="0"/>
            <a:chExt cx="665" cy="233"/>
          </a:xfrm>
        </p:grpSpPr>
        <p:sp>
          <p:nvSpPr>
            <p:cNvPr id="7230" name="Line 232"/>
            <p:cNvSpPr/>
            <p:nvPr/>
          </p:nvSpPr>
          <p:spPr>
            <a:xfrm flipH="1">
              <a:off x="166" y="136"/>
              <a:ext cx="499" cy="0"/>
            </a:xfrm>
            <a:prstGeom prst="line">
              <a:avLst/>
            </a:prstGeom>
            <a:ln w="38100" cap="flat" cmpd="sng">
              <a:solidFill>
                <a:srgbClr val="800080"/>
              </a:solidFill>
              <a:prstDash val="solid"/>
              <a:headEnd type="oval" w="med" len="med"/>
              <a:tailEnd type="stealth" w="med" len="lg"/>
            </a:ln>
          </p:spPr>
        </p:sp>
        <p:sp>
          <p:nvSpPr>
            <p:cNvPr id="7231" name="Text Box 244"/>
            <p:cNvSpPr txBox="1"/>
            <p:nvPr/>
          </p:nvSpPr>
          <p:spPr>
            <a:xfrm>
              <a:off x="0"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25" name="Group 258"/>
          <p:cNvGrpSpPr/>
          <p:nvPr/>
        </p:nvGrpSpPr>
        <p:grpSpPr>
          <a:xfrm>
            <a:off x="2322513" y="3276600"/>
            <a:ext cx="720725" cy="369888"/>
            <a:chOff x="0" y="0"/>
            <a:chExt cx="454" cy="233"/>
          </a:xfrm>
        </p:grpSpPr>
        <p:sp>
          <p:nvSpPr>
            <p:cNvPr id="7228" name="Line 233"/>
            <p:cNvSpPr/>
            <p:nvPr/>
          </p:nvSpPr>
          <p:spPr>
            <a:xfrm flipH="1">
              <a:off x="182" y="136"/>
              <a:ext cx="272" cy="0"/>
            </a:xfrm>
            <a:prstGeom prst="line">
              <a:avLst/>
            </a:prstGeom>
            <a:ln w="38100" cap="flat" cmpd="sng">
              <a:solidFill>
                <a:srgbClr val="800080"/>
              </a:solidFill>
              <a:prstDash val="solid"/>
              <a:headEnd type="oval" w="med" len="med"/>
              <a:tailEnd type="stealth" w="med" len="lg"/>
            </a:ln>
          </p:spPr>
        </p:sp>
        <p:sp>
          <p:nvSpPr>
            <p:cNvPr id="7229" name="Text Box 245"/>
            <p:cNvSpPr txBox="1"/>
            <p:nvPr/>
          </p:nvSpPr>
          <p:spPr>
            <a:xfrm>
              <a:off x="0"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28" name="Group 260"/>
          <p:cNvGrpSpPr/>
          <p:nvPr/>
        </p:nvGrpSpPr>
        <p:grpSpPr>
          <a:xfrm>
            <a:off x="3114675" y="5508625"/>
            <a:ext cx="782638" cy="369888"/>
            <a:chOff x="0" y="0"/>
            <a:chExt cx="493" cy="233"/>
          </a:xfrm>
        </p:grpSpPr>
        <p:sp>
          <p:nvSpPr>
            <p:cNvPr id="7226" name="Line 237"/>
            <p:cNvSpPr/>
            <p:nvPr/>
          </p:nvSpPr>
          <p:spPr>
            <a:xfrm>
              <a:off x="0" y="136"/>
              <a:ext cx="272" cy="0"/>
            </a:xfrm>
            <a:prstGeom prst="line">
              <a:avLst/>
            </a:prstGeom>
            <a:ln w="38100" cap="flat" cmpd="sng">
              <a:solidFill>
                <a:srgbClr val="800080"/>
              </a:solidFill>
              <a:prstDash val="solid"/>
              <a:headEnd type="oval" w="med" len="med"/>
              <a:tailEnd type="stealth" w="med" len="lg"/>
            </a:ln>
          </p:spPr>
        </p:sp>
        <p:sp>
          <p:nvSpPr>
            <p:cNvPr id="7227" name="Text Box 246"/>
            <p:cNvSpPr txBox="1"/>
            <p:nvPr/>
          </p:nvSpPr>
          <p:spPr>
            <a:xfrm>
              <a:off x="272"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31" name="Group 266"/>
          <p:cNvGrpSpPr/>
          <p:nvPr/>
        </p:nvGrpSpPr>
        <p:grpSpPr>
          <a:xfrm>
            <a:off x="7991475" y="5437188"/>
            <a:ext cx="696913" cy="369887"/>
            <a:chOff x="0" y="0"/>
            <a:chExt cx="439" cy="233"/>
          </a:xfrm>
        </p:grpSpPr>
        <p:sp>
          <p:nvSpPr>
            <p:cNvPr id="7224" name="Line 242"/>
            <p:cNvSpPr/>
            <p:nvPr/>
          </p:nvSpPr>
          <p:spPr>
            <a:xfrm flipH="1">
              <a:off x="167" y="136"/>
              <a:ext cx="272" cy="0"/>
            </a:xfrm>
            <a:prstGeom prst="line">
              <a:avLst/>
            </a:prstGeom>
            <a:ln w="38100" cap="flat" cmpd="sng">
              <a:solidFill>
                <a:srgbClr val="800080"/>
              </a:solidFill>
              <a:prstDash val="solid"/>
              <a:headEnd type="oval" w="med" len="med"/>
              <a:tailEnd type="stealth" w="med" len="lg"/>
            </a:ln>
          </p:spPr>
        </p:sp>
        <p:sp>
          <p:nvSpPr>
            <p:cNvPr id="7225" name="Text Box 247"/>
            <p:cNvSpPr txBox="1"/>
            <p:nvPr/>
          </p:nvSpPr>
          <p:spPr>
            <a:xfrm>
              <a:off x="0"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34" name="Group 264"/>
          <p:cNvGrpSpPr/>
          <p:nvPr/>
        </p:nvGrpSpPr>
        <p:grpSpPr>
          <a:xfrm>
            <a:off x="8759825" y="3348038"/>
            <a:ext cx="711200" cy="369887"/>
            <a:chOff x="0" y="0"/>
            <a:chExt cx="448" cy="233"/>
          </a:xfrm>
        </p:grpSpPr>
        <p:sp>
          <p:nvSpPr>
            <p:cNvPr id="17" name="Line 241"/>
            <p:cNvSpPr/>
            <p:nvPr/>
          </p:nvSpPr>
          <p:spPr>
            <a:xfrm>
              <a:off x="0" y="136"/>
              <a:ext cx="272" cy="0"/>
            </a:xfrm>
            <a:prstGeom prst="line">
              <a:avLst/>
            </a:prstGeom>
            <a:ln w="38100" cap="flat" cmpd="sng">
              <a:solidFill>
                <a:srgbClr val="800080"/>
              </a:solidFill>
              <a:prstDash val="solid"/>
              <a:headEnd type="oval" w="med" len="med"/>
              <a:tailEnd type="stealth" w="med" len="lg"/>
            </a:ln>
          </p:spPr>
        </p:sp>
        <p:sp>
          <p:nvSpPr>
            <p:cNvPr id="7223" name="Text Box 248"/>
            <p:cNvSpPr txBox="1"/>
            <p:nvPr/>
          </p:nvSpPr>
          <p:spPr>
            <a:xfrm>
              <a:off x="227"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37" name="Group 262"/>
          <p:cNvGrpSpPr/>
          <p:nvPr/>
        </p:nvGrpSpPr>
        <p:grpSpPr>
          <a:xfrm>
            <a:off x="8688388" y="2124075"/>
            <a:ext cx="1071562" cy="369888"/>
            <a:chOff x="0" y="0"/>
            <a:chExt cx="675" cy="233"/>
          </a:xfrm>
        </p:grpSpPr>
        <p:sp>
          <p:nvSpPr>
            <p:cNvPr id="7220" name="Line 239"/>
            <p:cNvSpPr/>
            <p:nvPr/>
          </p:nvSpPr>
          <p:spPr>
            <a:xfrm>
              <a:off x="0" y="136"/>
              <a:ext cx="499" cy="0"/>
            </a:xfrm>
            <a:prstGeom prst="line">
              <a:avLst/>
            </a:prstGeom>
            <a:ln w="38100" cap="flat" cmpd="sng">
              <a:solidFill>
                <a:srgbClr val="800080"/>
              </a:solidFill>
              <a:prstDash val="solid"/>
              <a:headEnd type="oval" w="med" len="med"/>
              <a:tailEnd type="stealth" w="med" len="lg"/>
            </a:ln>
          </p:spPr>
        </p:sp>
        <p:sp>
          <p:nvSpPr>
            <p:cNvPr id="19" name="Text Box 249"/>
            <p:cNvSpPr txBox="1"/>
            <p:nvPr/>
          </p:nvSpPr>
          <p:spPr>
            <a:xfrm>
              <a:off x="454" y="0"/>
              <a:ext cx="221"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rPr>
                <a:t>X</a:t>
              </a:r>
              <a:endParaRPr lang="en-US" altLang="zh-CN" sz="1800" b="1" dirty="0">
                <a:solidFill>
                  <a:srgbClr val="660066"/>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40" name="Group 257"/>
          <p:cNvGrpSpPr/>
          <p:nvPr/>
        </p:nvGrpSpPr>
        <p:grpSpPr>
          <a:xfrm>
            <a:off x="2251075" y="2339975"/>
            <a:ext cx="1044575" cy="369888"/>
            <a:chOff x="0" y="0"/>
            <a:chExt cx="658" cy="233"/>
          </a:xfrm>
        </p:grpSpPr>
        <p:sp>
          <p:nvSpPr>
            <p:cNvPr id="7218" name="Line 220"/>
            <p:cNvSpPr/>
            <p:nvPr/>
          </p:nvSpPr>
          <p:spPr>
            <a:xfrm>
              <a:off x="0" y="182"/>
              <a:ext cx="499" cy="0"/>
            </a:xfrm>
            <a:prstGeom prst="line">
              <a:avLst/>
            </a:prstGeom>
            <a:ln w="38100" cap="flat" cmpd="sng">
              <a:solidFill>
                <a:srgbClr val="FF0000"/>
              </a:solidFill>
              <a:prstDash val="solid"/>
              <a:headEnd type="oval" w="med" len="med"/>
              <a:tailEnd type="stealth" w="med" len="lg"/>
            </a:ln>
          </p:spPr>
        </p:sp>
        <p:sp>
          <p:nvSpPr>
            <p:cNvPr id="7219" name="Text Box 250"/>
            <p:cNvSpPr txBox="1"/>
            <p:nvPr/>
          </p:nvSpPr>
          <p:spPr>
            <a:xfrm>
              <a:off x="453" y="0"/>
              <a:ext cx="205"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grpSp>
      <p:grpSp>
        <p:nvGrpSpPr>
          <p:cNvPr id="5343" name="Group 259"/>
          <p:cNvGrpSpPr/>
          <p:nvPr/>
        </p:nvGrpSpPr>
        <p:grpSpPr>
          <a:xfrm>
            <a:off x="2611438" y="3486150"/>
            <a:ext cx="717550" cy="368300"/>
            <a:chOff x="0" y="0"/>
            <a:chExt cx="452" cy="232"/>
          </a:xfrm>
        </p:grpSpPr>
        <p:sp>
          <p:nvSpPr>
            <p:cNvPr id="7216" name="Line 235"/>
            <p:cNvSpPr/>
            <p:nvPr/>
          </p:nvSpPr>
          <p:spPr>
            <a:xfrm>
              <a:off x="0" y="186"/>
              <a:ext cx="272" cy="0"/>
            </a:xfrm>
            <a:prstGeom prst="line">
              <a:avLst/>
            </a:prstGeom>
            <a:ln w="38100" cap="flat" cmpd="sng">
              <a:solidFill>
                <a:srgbClr val="FF0000"/>
              </a:solidFill>
              <a:prstDash val="solid"/>
              <a:headEnd type="oval" w="med" len="med"/>
              <a:tailEnd type="stealth" w="med" len="lg"/>
            </a:ln>
          </p:spPr>
        </p:sp>
        <p:sp>
          <p:nvSpPr>
            <p:cNvPr id="7217" name="Text Box 251"/>
            <p:cNvSpPr txBox="1"/>
            <p:nvPr/>
          </p:nvSpPr>
          <p:spPr>
            <a:xfrm>
              <a:off x="249" y="0"/>
              <a:ext cx="203" cy="232"/>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grpSp>
      <p:grpSp>
        <p:nvGrpSpPr>
          <p:cNvPr id="5346" name="Group 261"/>
          <p:cNvGrpSpPr/>
          <p:nvPr/>
        </p:nvGrpSpPr>
        <p:grpSpPr>
          <a:xfrm>
            <a:off x="2827338" y="5653088"/>
            <a:ext cx="647700" cy="369887"/>
            <a:chOff x="0" y="0"/>
            <a:chExt cx="408" cy="233"/>
          </a:xfrm>
        </p:grpSpPr>
        <p:sp>
          <p:nvSpPr>
            <p:cNvPr id="7214" name="Line 236"/>
            <p:cNvSpPr/>
            <p:nvPr/>
          </p:nvSpPr>
          <p:spPr>
            <a:xfrm flipH="1">
              <a:off x="136" y="181"/>
              <a:ext cx="272" cy="0"/>
            </a:xfrm>
            <a:prstGeom prst="line">
              <a:avLst/>
            </a:prstGeom>
            <a:ln w="38100" cap="flat" cmpd="sng">
              <a:solidFill>
                <a:srgbClr val="FF0000"/>
              </a:solidFill>
              <a:prstDash val="solid"/>
              <a:headEnd type="oval" w="med" len="med"/>
              <a:tailEnd type="stealth" w="med" len="lg"/>
            </a:ln>
          </p:spPr>
        </p:sp>
        <p:sp>
          <p:nvSpPr>
            <p:cNvPr id="7215" name="Text Box 252"/>
            <p:cNvSpPr txBox="1"/>
            <p:nvPr/>
          </p:nvSpPr>
          <p:spPr>
            <a:xfrm>
              <a:off x="0" y="0"/>
              <a:ext cx="205"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宋体" panose="02010600030101010101" pitchFamily="2" charset="-122"/>
                  <a:ea typeface="宋体" panose="02010600030101010101" pitchFamily="2" charset="-122"/>
                  <a:cs typeface="Times New Roman" panose="02020603050405020304" pitchFamily="18" charset="0"/>
                </a:rPr>
                <a:t>F</a:t>
              </a:r>
              <a:endParaRPr lang="en-US" altLang="zh-CN" sz="1800" b="1" dirty="0">
                <a:solidFill>
                  <a:srgbClr val="FF0000"/>
                </a:solidFill>
                <a:latin typeface="宋体" panose="02010600030101010101" pitchFamily="2" charset="-122"/>
                <a:ea typeface="宋体" panose="02010600030101010101" pitchFamily="2" charset="-122"/>
                <a:cs typeface="Times New Roman" panose="02020603050405020304" pitchFamily="18" charset="0"/>
              </a:endParaRPr>
            </a:p>
          </p:txBody>
        </p:sp>
      </p:grpSp>
      <p:grpSp>
        <p:nvGrpSpPr>
          <p:cNvPr id="5349" name="Group 267"/>
          <p:cNvGrpSpPr/>
          <p:nvPr/>
        </p:nvGrpSpPr>
        <p:grpSpPr>
          <a:xfrm>
            <a:off x="8256588" y="5653088"/>
            <a:ext cx="649287" cy="369887"/>
            <a:chOff x="0" y="0"/>
            <a:chExt cx="409" cy="233"/>
          </a:xfrm>
        </p:grpSpPr>
        <p:sp>
          <p:nvSpPr>
            <p:cNvPr id="7212" name="Line 243"/>
            <p:cNvSpPr/>
            <p:nvPr/>
          </p:nvSpPr>
          <p:spPr>
            <a:xfrm>
              <a:off x="0" y="182"/>
              <a:ext cx="272" cy="0"/>
            </a:xfrm>
            <a:prstGeom prst="line">
              <a:avLst/>
            </a:prstGeom>
            <a:ln w="38100" cap="flat" cmpd="sng">
              <a:solidFill>
                <a:srgbClr val="FF0000"/>
              </a:solidFill>
              <a:prstDash val="solid"/>
              <a:headEnd type="oval" w="med" len="med"/>
              <a:tailEnd type="stealth" w="med" len="lg"/>
            </a:ln>
          </p:spPr>
        </p:sp>
        <p:sp>
          <p:nvSpPr>
            <p:cNvPr id="7213" name="Text Box 253"/>
            <p:cNvSpPr txBox="1"/>
            <p:nvPr/>
          </p:nvSpPr>
          <p:spPr>
            <a:xfrm>
              <a:off x="204" y="0"/>
              <a:ext cx="205"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grpSp>
      <p:grpSp>
        <p:nvGrpSpPr>
          <p:cNvPr id="5352" name="Group 265"/>
          <p:cNvGrpSpPr/>
          <p:nvPr/>
        </p:nvGrpSpPr>
        <p:grpSpPr>
          <a:xfrm>
            <a:off x="8435975" y="3492500"/>
            <a:ext cx="684213" cy="369888"/>
            <a:chOff x="0" y="0"/>
            <a:chExt cx="431" cy="233"/>
          </a:xfrm>
        </p:grpSpPr>
        <p:sp>
          <p:nvSpPr>
            <p:cNvPr id="7210" name="Line 240"/>
            <p:cNvSpPr/>
            <p:nvPr/>
          </p:nvSpPr>
          <p:spPr>
            <a:xfrm flipH="1">
              <a:off x="159" y="181"/>
              <a:ext cx="272" cy="0"/>
            </a:xfrm>
            <a:prstGeom prst="line">
              <a:avLst/>
            </a:prstGeom>
            <a:ln w="38100" cap="flat" cmpd="sng">
              <a:solidFill>
                <a:srgbClr val="FF0000"/>
              </a:solidFill>
              <a:prstDash val="solid"/>
              <a:headEnd type="oval" w="med" len="med"/>
              <a:tailEnd type="stealth" w="med" len="lg"/>
            </a:ln>
          </p:spPr>
        </p:sp>
        <p:sp>
          <p:nvSpPr>
            <p:cNvPr id="7211" name="Text Box 254"/>
            <p:cNvSpPr txBox="1"/>
            <p:nvPr/>
          </p:nvSpPr>
          <p:spPr>
            <a:xfrm>
              <a:off x="0" y="0"/>
              <a:ext cx="205"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grpSp>
      <p:grpSp>
        <p:nvGrpSpPr>
          <p:cNvPr id="5355" name="Group 263"/>
          <p:cNvGrpSpPr/>
          <p:nvPr/>
        </p:nvGrpSpPr>
        <p:grpSpPr>
          <a:xfrm>
            <a:off x="8509000" y="2339975"/>
            <a:ext cx="971550" cy="369888"/>
            <a:chOff x="0" y="0"/>
            <a:chExt cx="612" cy="233"/>
          </a:xfrm>
        </p:grpSpPr>
        <p:sp>
          <p:nvSpPr>
            <p:cNvPr id="7208" name="Line 238"/>
            <p:cNvSpPr/>
            <p:nvPr/>
          </p:nvSpPr>
          <p:spPr>
            <a:xfrm flipH="1">
              <a:off x="113" y="182"/>
              <a:ext cx="499" cy="0"/>
            </a:xfrm>
            <a:prstGeom prst="line">
              <a:avLst/>
            </a:prstGeom>
            <a:ln w="38100" cap="flat" cmpd="sng">
              <a:solidFill>
                <a:srgbClr val="FF0000"/>
              </a:solidFill>
              <a:prstDash val="solid"/>
              <a:headEnd type="oval" w="med" len="med"/>
              <a:tailEnd type="stealth" w="med" len="lg"/>
            </a:ln>
          </p:spPr>
        </p:sp>
        <p:sp>
          <p:nvSpPr>
            <p:cNvPr id="7209" name="Text Box 255"/>
            <p:cNvSpPr txBox="1"/>
            <p:nvPr/>
          </p:nvSpPr>
          <p:spPr>
            <a:xfrm>
              <a:off x="0" y="0"/>
              <a:ext cx="205" cy="233"/>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F</a:t>
              </a:r>
              <a:endParaRPr lang="en-US" altLang="zh-CN" sz="1800" b="1" dirty="0">
                <a:solidFill>
                  <a:srgbClr val="FF0000"/>
                </a:solidFill>
                <a:latin typeface="Times New Roman" panose="02020603050405020304" pitchFamily="18" charset="0"/>
                <a:ea typeface="宋体" panose="02010600030101010101" pitchFamily="2" charset="-122"/>
                <a:cs typeface="Times New Roman" panose="02020603050405020304" pitchFamily="18" charset="0"/>
              </a:endParaRPr>
            </a:p>
          </p:txBody>
        </p:sp>
      </p:grpSp>
      <p:sp>
        <p:nvSpPr>
          <p:cNvPr id="20" name="文本框 19"/>
          <p:cNvSpPr txBox="1"/>
          <p:nvPr/>
        </p:nvSpPr>
        <p:spPr>
          <a:xfrm>
            <a:off x="308610" y="456565"/>
            <a:ext cx="2224405" cy="583565"/>
          </a:xfrm>
          <a:prstGeom prst="rect">
            <a:avLst/>
          </a:prstGeom>
          <a:noFill/>
        </p:spPr>
        <p:txBody>
          <a:bodyPr wrap="none" rtlCol="0">
            <a:spAutoFit/>
          </a:bodyPr>
          <a:p>
            <a:pPr algn="l"/>
            <a:r>
              <a:rPr lang="zh-CN" altLang="en-US" sz="3200" b="1" dirty="0">
                <a:solidFill>
                  <a:srgbClr val="FF0000"/>
                </a:solidFill>
                <a:latin typeface="宋体" panose="02010600030101010101" pitchFamily="2" charset="-122"/>
                <a:ea typeface="宋体" panose="02010600030101010101" pitchFamily="2" charset="-122"/>
                <a:sym typeface="+mn-ea"/>
              </a:rPr>
              <a:t>思考与讨论</a:t>
            </a:r>
            <a:endParaRPr lang="zh-CN" altLang="en-US" sz="3200" b="1" dirty="0">
              <a:solidFill>
                <a:srgbClr val="FF0000"/>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150"/>
                                        </p:tgtEl>
                                        <p:attrNameLst>
                                          <p:attrName>style.visibility</p:attrName>
                                        </p:attrNameLst>
                                      </p:cBhvr>
                                      <p:to>
                                        <p:strVal val="visible"/>
                                      </p:to>
                                    </p:set>
                                    <p:animEffect transition="in" filter="blinds(horizontal)">
                                      <p:cBhvr>
                                        <p:cTn id="7" dur="500"/>
                                        <p:tgtEl>
                                          <p:spTgt spid="515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322"/>
                                        </p:tgtEl>
                                        <p:attrNameLst>
                                          <p:attrName>style.visibility</p:attrName>
                                        </p:attrNameLst>
                                      </p:cBhvr>
                                      <p:to>
                                        <p:strVal val="visible"/>
                                      </p:to>
                                    </p:set>
                                    <p:animEffect transition="in" filter="blinds(horizontal)">
                                      <p:cBhvr>
                                        <p:cTn id="12" dur="500"/>
                                        <p:tgtEl>
                                          <p:spTgt spid="532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340"/>
                                        </p:tgtEl>
                                        <p:attrNameLst>
                                          <p:attrName>style.visibility</p:attrName>
                                        </p:attrNameLst>
                                      </p:cBhvr>
                                      <p:to>
                                        <p:strVal val="visible"/>
                                      </p:to>
                                    </p:set>
                                    <p:animEffect transition="in" filter="blinds(horizontal)">
                                      <p:cBhvr>
                                        <p:cTn id="17" dur="500"/>
                                        <p:tgtEl>
                                          <p:spTgt spid="534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172"/>
                                        </p:tgtEl>
                                        <p:attrNameLst>
                                          <p:attrName>style.visibility</p:attrName>
                                        </p:attrNameLst>
                                      </p:cBhvr>
                                      <p:to>
                                        <p:strVal val="visible"/>
                                      </p:to>
                                    </p:set>
                                    <p:animEffect transition="in" filter="blinds(horizontal)">
                                      <p:cBhvr>
                                        <p:cTn id="22" dur="500"/>
                                        <p:tgtEl>
                                          <p:spTgt spid="517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325"/>
                                        </p:tgtEl>
                                        <p:attrNameLst>
                                          <p:attrName>style.visibility</p:attrName>
                                        </p:attrNameLst>
                                      </p:cBhvr>
                                      <p:to>
                                        <p:strVal val="visible"/>
                                      </p:to>
                                    </p:set>
                                    <p:animEffect transition="in" filter="blinds(horizontal)">
                                      <p:cBhvr>
                                        <p:cTn id="27" dur="500"/>
                                        <p:tgtEl>
                                          <p:spTgt spid="532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5343"/>
                                        </p:tgtEl>
                                        <p:attrNameLst>
                                          <p:attrName>style.visibility</p:attrName>
                                        </p:attrNameLst>
                                      </p:cBhvr>
                                      <p:to>
                                        <p:strVal val="visible"/>
                                      </p:to>
                                    </p:set>
                                    <p:animEffect transition="in" filter="blinds(horizontal)">
                                      <p:cBhvr>
                                        <p:cTn id="32" dur="500"/>
                                        <p:tgtEl>
                                          <p:spTgt spid="5343"/>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5238"/>
                                        </p:tgtEl>
                                        <p:attrNameLst>
                                          <p:attrName>style.visibility</p:attrName>
                                        </p:attrNameLst>
                                      </p:cBhvr>
                                      <p:to>
                                        <p:strVal val="visible"/>
                                      </p:to>
                                    </p:set>
                                    <p:animEffect transition="in" filter="blinds(horizontal)">
                                      <p:cBhvr>
                                        <p:cTn id="37" dur="500"/>
                                        <p:tgtEl>
                                          <p:spTgt spid="5238"/>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5193"/>
                                        </p:tgtEl>
                                        <p:attrNameLst>
                                          <p:attrName>style.visibility</p:attrName>
                                        </p:attrNameLst>
                                      </p:cBhvr>
                                      <p:to>
                                        <p:strVal val="visible"/>
                                      </p:to>
                                    </p:set>
                                    <p:animEffect transition="in" filter="blinds(horizontal)">
                                      <p:cBhvr>
                                        <p:cTn id="42" dur="500"/>
                                        <p:tgtEl>
                                          <p:spTgt spid="5193"/>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5328"/>
                                        </p:tgtEl>
                                        <p:attrNameLst>
                                          <p:attrName>style.visibility</p:attrName>
                                        </p:attrNameLst>
                                      </p:cBhvr>
                                      <p:to>
                                        <p:strVal val="visible"/>
                                      </p:to>
                                    </p:set>
                                    <p:animEffect transition="in" filter="blinds(horizontal)">
                                      <p:cBhvr>
                                        <p:cTn id="47" dur="500"/>
                                        <p:tgtEl>
                                          <p:spTgt spid="532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346"/>
                                        </p:tgtEl>
                                        <p:attrNameLst>
                                          <p:attrName>style.visibility</p:attrName>
                                        </p:attrNameLst>
                                      </p:cBhvr>
                                      <p:to>
                                        <p:strVal val="visible"/>
                                      </p:to>
                                    </p:set>
                                    <p:animEffect transition="in" filter="blinds(horizontal)">
                                      <p:cBhvr>
                                        <p:cTn id="52" dur="500"/>
                                        <p:tgtEl>
                                          <p:spTgt spid="5346"/>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5215"/>
                                        </p:tgtEl>
                                        <p:attrNameLst>
                                          <p:attrName>style.visibility</p:attrName>
                                        </p:attrNameLst>
                                      </p:cBhvr>
                                      <p:to>
                                        <p:strVal val="visible"/>
                                      </p:to>
                                    </p:set>
                                    <p:animEffect transition="in" filter="blinds(horizontal)">
                                      <p:cBhvr>
                                        <p:cTn id="57" dur="500"/>
                                        <p:tgtEl>
                                          <p:spTgt spid="5215"/>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5337"/>
                                        </p:tgtEl>
                                        <p:attrNameLst>
                                          <p:attrName>style.visibility</p:attrName>
                                        </p:attrNameLst>
                                      </p:cBhvr>
                                      <p:to>
                                        <p:strVal val="visible"/>
                                      </p:to>
                                    </p:set>
                                    <p:animEffect transition="in" filter="blinds(horizontal)">
                                      <p:cBhvr>
                                        <p:cTn id="62" dur="500"/>
                                        <p:tgtEl>
                                          <p:spTgt spid="533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5355"/>
                                        </p:tgtEl>
                                        <p:attrNameLst>
                                          <p:attrName>style.visibility</p:attrName>
                                        </p:attrNameLst>
                                      </p:cBhvr>
                                      <p:to>
                                        <p:strVal val="visible"/>
                                      </p:to>
                                    </p:set>
                                    <p:animEffect transition="in" filter="blinds(horizontal)">
                                      <p:cBhvr>
                                        <p:cTn id="67" dur="500"/>
                                        <p:tgtEl>
                                          <p:spTgt spid="5355"/>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5301"/>
                                        </p:tgtEl>
                                        <p:attrNameLst>
                                          <p:attrName>style.visibility</p:attrName>
                                        </p:attrNameLst>
                                      </p:cBhvr>
                                      <p:to>
                                        <p:strVal val="visible"/>
                                      </p:to>
                                    </p:set>
                                    <p:animEffect transition="in" filter="blinds(horizontal)">
                                      <p:cBhvr>
                                        <p:cTn id="72" dur="500"/>
                                        <p:tgtEl>
                                          <p:spTgt spid="5301"/>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5334"/>
                                        </p:tgtEl>
                                        <p:attrNameLst>
                                          <p:attrName>style.visibility</p:attrName>
                                        </p:attrNameLst>
                                      </p:cBhvr>
                                      <p:to>
                                        <p:strVal val="visible"/>
                                      </p:to>
                                    </p:set>
                                    <p:animEffect transition="in" filter="blinds(horizontal)">
                                      <p:cBhvr>
                                        <p:cTn id="77" dur="500"/>
                                        <p:tgtEl>
                                          <p:spTgt spid="5334"/>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5352"/>
                                        </p:tgtEl>
                                        <p:attrNameLst>
                                          <p:attrName>style.visibility</p:attrName>
                                        </p:attrNameLst>
                                      </p:cBhvr>
                                      <p:to>
                                        <p:strVal val="visible"/>
                                      </p:to>
                                    </p:set>
                                    <p:animEffect transition="in" filter="blinds(horizontal)">
                                      <p:cBhvr>
                                        <p:cTn id="82" dur="500"/>
                                        <p:tgtEl>
                                          <p:spTgt spid="5352"/>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5259"/>
                                        </p:tgtEl>
                                        <p:attrNameLst>
                                          <p:attrName>style.visibility</p:attrName>
                                        </p:attrNameLst>
                                      </p:cBhvr>
                                      <p:to>
                                        <p:strVal val="visible"/>
                                      </p:to>
                                    </p:set>
                                    <p:animEffect transition="in" filter="blinds(horizontal)">
                                      <p:cBhvr>
                                        <p:cTn id="87" dur="500"/>
                                        <p:tgtEl>
                                          <p:spTgt spid="5259"/>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5280"/>
                                        </p:tgtEl>
                                        <p:attrNameLst>
                                          <p:attrName>style.visibility</p:attrName>
                                        </p:attrNameLst>
                                      </p:cBhvr>
                                      <p:to>
                                        <p:strVal val="visible"/>
                                      </p:to>
                                    </p:set>
                                    <p:animEffect transition="in" filter="blinds(horizontal)">
                                      <p:cBhvr>
                                        <p:cTn id="92" dur="500"/>
                                        <p:tgtEl>
                                          <p:spTgt spid="5280"/>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5331"/>
                                        </p:tgtEl>
                                        <p:attrNameLst>
                                          <p:attrName>style.visibility</p:attrName>
                                        </p:attrNameLst>
                                      </p:cBhvr>
                                      <p:to>
                                        <p:strVal val="visible"/>
                                      </p:to>
                                    </p:set>
                                    <p:animEffect transition="in" filter="blinds(horizontal)">
                                      <p:cBhvr>
                                        <p:cTn id="97" dur="500"/>
                                        <p:tgtEl>
                                          <p:spTgt spid="5331"/>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5349"/>
                                        </p:tgtEl>
                                        <p:attrNameLst>
                                          <p:attrName>style.visibility</p:attrName>
                                        </p:attrNameLst>
                                      </p:cBhvr>
                                      <p:to>
                                        <p:strVal val="visible"/>
                                      </p:to>
                                    </p:set>
                                    <p:animEffect transition="in" filter="blinds(horizontal)">
                                      <p:cBhvr>
                                        <p:cTn id="102" dur="500"/>
                                        <p:tgtEl>
                                          <p:spTgt spid="5349"/>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03" restart="whenNotActive" fill="hold" evtFilter="cancelBubble" nodeType="interactiveSeq">
                <p:stCondLst>
                  <p:cond evt="onClick" delay="0">
                    <p:tgtEl>
                      <p:spTgt spid="5142"/>
                    </p:tgtEl>
                  </p:cond>
                </p:stCondLst>
                <p:endSync evt="end" delay="0">
                  <p:rtn val="all"/>
                </p:endSync>
                <p:childTnLst>
                  <p:par>
                    <p:cTn id="104" fill="hold">
                      <p:stCondLst>
                        <p:cond delay="0"/>
                      </p:stCondLst>
                      <p:childTnLst>
                        <p:par>
                          <p:cTn id="105" fill="hold">
                            <p:stCondLst>
                              <p:cond delay="0"/>
                            </p:stCondLst>
                            <p:childTnLst>
                              <p:par>
                                <p:cTn id="106" presetID="1" presetClass="exit" presetSubtype="0" fill="hold" nodeType="clickEffect">
                                  <p:stCondLst>
                                    <p:cond delay="0"/>
                                  </p:stCondLst>
                                  <p:childTnLst>
                                    <p:set>
                                      <p:cBhvr>
                                        <p:cTn id="107" dur="1" fill="hold">
                                          <p:stCondLst>
                                            <p:cond delay="0"/>
                                          </p:stCondLst>
                                        </p:cTn>
                                        <p:tgtEl>
                                          <p:spTgt spid="5138"/>
                                        </p:tgtEl>
                                        <p:attrNameLst>
                                          <p:attrName>style.visibility</p:attrName>
                                        </p:attrNameLst>
                                      </p:cBhvr>
                                      <p:to>
                                        <p:strVal val="hidden"/>
                                      </p:to>
                                    </p:set>
                                  </p:childTnLst>
                                </p:cTn>
                              </p:par>
                              <p:par>
                                <p:cTn id="108" presetID="1" presetClass="exit" presetSubtype="0" fill="hold" grpId="0" nodeType="withEffect">
                                  <p:stCondLst>
                                    <p:cond delay="0"/>
                                  </p:stCondLst>
                                  <p:childTnLst>
                                    <p:set>
                                      <p:cBhvr>
                                        <p:cTn id="109" dur="1" fill="hold">
                                          <p:stCondLst>
                                            <p:cond delay="0"/>
                                          </p:stCondLst>
                                        </p:cTn>
                                        <p:tgtEl>
                                          <p:spTgt spid="5142"/>
                                        </p:tgtEl>
                                        <p:attrNameLst>
                                          <p:attrName>style.visibility</p:attrName>
                                        </p:attrNameLst>
                                      </p:cBhvr>
                                      <p:to>
                                        <p:strVal val="hidden"/>
                                      </p:to>
                                    </p:set>
                                  </p:childTnLst>
                                </p:cTn>
                              </p:par>
                              <p:par>
                                <p:cTn id="110" presetID="1" presetClass="entr" presetSubtype="0" fill="hold" grpId="0" nodeType="withEffect">
                                  <p:stCondLst>
                                    <p:cond delay="0"/>
                                  </p:stCondLst>
                                  <p:childTnLst>
                                    <p:set>
                                      <p:cBhvr>
                                        <p:cTn id="111" dur="1" fill="hold">
                                          <p:stCondLst>
                                            <p:cond delay="0"/>
                                          </p:stCondLst>
                                        </p:cTn>
                                        <p:tgtEl>
                                          <p:spTgt spid="5134"/>
                                        </p:tgtEl>
                                        <p:attrNameLst>
                                          <p:attrName>style.visibility</p:attrName>
                                        </p:attrNameLst>
                                      </p:cBhvr>
                                      <p:to>
                                        <p:strVal val="visible"/>
                                      </p:to>
                                    </p:set>
                                  </p:childTnLst>
                                </p:cTn>
                              </p:par>
                            </p:childTnLst>
                          </p:cTn>
                        </p:par>
                        <p:par>
                          <p:cTn id="112" fill="hold">
                            <p:stCondLst>
                              <p:cond delay="0"/>
                            </p:stCondLst>
                            <p:childTnLst>
                              <p:par>
                                <p:cTn id="113" presetID="42" presetClass="path" presetSubtype="0" repeatCount="indefinite" accel="50000" decel="50000" autoRev="1" fill="hold" grpId="1" nodeType="afterEffect">
                                  <p:stCondLst>
                                    <p:cond delay="0"/>
                                  </p:stCondLst>
                                  <p:childTnLst>
                                    <p:animMotion origin="layout" path="M 4.44444E-06 -3.1876E-06 L 0.16562 -3.1876E-06" pathEditMode="relative" rAng="0" ptsTypes="AA">
                                      <p:cBhvr>
                                        <p:cTn id="114" dur="1000" fill="hold"/>
                                        <p:tgtEl>
                                          <p:spTgt spid="5134"/>
                                        </p:tgtEl>
                                        <p:attrNameLst>
                                          <p:attrName>ppt_x</p:attrName>
                                          <p:attrName>ppt_y</p:attrName>
                                        </p:attrNameLst>
                                      </p:cBhvr>
                                      <p:rCtr x="8300" y="0"/>
                                    </p:animMotion>
                                  </p:childTnLst>
                                </p:cTn>
                              </p:par>
                            </p:childTnLst>
                          </p:cTn>
                        </p:par>
                      </p:childTnLst>
                    </p:cTn>
                  </p:par>
                </p:childTnLst>
              </p:cTn>
              <p:nextCondLst>
                <p:cond evt="onClick" delay="0">
                  <p:tgtEl>
                    <p:spTgt spid="5142"/>
                  </p:tgtEl>
                </p:cond>
              </p:nextCondLst>
            </p:seq>
          </p:childTnLst>
        </p:cTn>
      </p:par>
    </p:tnLst>
    <p:bldLst>
      <p:bldP spid="5134" grpId="0" bldLvl="0" animBg="1"/>
      <p:bldP spid="5134" grpId="1" bldLvl="0" animBg="1"/>
      <p:bldP spid="5142"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8" name="Text Box 10"/>
          <p:cNvSpPr txBox="1"/>
          <p:nvPr/>
        </p:nvSpPr>
        <p:spPr>
          <a:xfrm>
            <a:off x="781050" y="943293"/>
            <a:ext cx="10996613" cy="1210945"/>
          </a:xfrm>
          <a:prstGeom prst="rect">
            <a:avLst/>
          </a:prstGeom>
          <a:noFill/>
          <a:ln w="9525">
            <a:noFill/>
          </a:ln>
        </p:spPr>
        <p:txBody>
          <a:bodyPr>
            <a:spAutoFit/>
          </a:bodyPr>
          <a:lstStyle>
            <a:defPPr/>
          </a:lstStyle>
          <a:p>
            <a:pPr marR="0" defTabSz="914400" eaLnBrk="1" fontAlgn="auto" hangingPunct="1">
              <a:lnSpc>
                <a:spcPct val="130000"/>
              </a:lnSpc>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        </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弹簧振子所受的合力</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与振子位移</a:t>
            </a:r>
            <a:r>
              <a:rPr kumimoji="0" lang="en-US" altLang="zh-CN" sz="2800" b="1" i="1" kern="1200" cap="none" spc="0" normalizeH="0" baseline="0" noProof="1">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X</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的大小成正比，且合力</a:t>
            </a:r>
            <a:r>
              <a:rPr kumimoji="0" lang="en-US" altLang="zh-CN" sz="2800" b="1" i="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F</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的方向总是与位移</a:t>
            </a:r>
            <a:r>
              <a:rPr kumimoji="0" lang="en-US" altLang="zh-CN" sz="2800" b="1" i="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X</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的方向相反。</a:t>
            </a:r>
            <a:endPar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6150" name="Text Box 12"/>
          <p:cNvSpPr txBox="1"/>
          <p:nvPr/>
        </p:nvSpPr>
        <p:spPr>
          <a:xfrm>
            <a:off x="2743200" y="2057400"/>
            <a:ext cx="6985000" cy="522288"/>
          </a:xfrm>
          <a:prstGeom prst="rect">
            <a:avLst/>
          </a:prstGeom>
          <a:noFill/>
          <a:ln w="9525">
            <a:noFill/>
          </a:ln>
        </p:spPr>
        <p:txBody>
          <a:bodyPr>
            <a:spAutoFit/>
          </a:bodyPr>
          <a:lstStyle>
            <a:defPPr/>
          </a:lstStyle>
          <a:p>
            <a:pPr marR="0" defTabSz="914400" eaLnBrk="1" fontAlgn="auto" hangingPunct="1">
              <a:buClrTx/>
              <a:buSzTx/>
              <a:buFontTx/>
              <a:defRPr/>
            </a:pP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式中</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K</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为弹簧的劲度系数</a:t>
            </a:r>
            <a:endPar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6151" name="Text Box 13"/>
          <p:cNvSpPr txBox="1"/>
          <p:nvPr/>
        </p:nvSpPr>
        <p:spPr>
          <a:xfrm>
            <a:off x="438150" y="2673350"/>
            <a:ext cx="10575925" cy="1125538"/>
          </a:xfrm>
          <a:prstGeom prst="rect">
            <a:avLst/>
          </a:prstGeom>
          <a:noFill/>
          <a:ln w="9525">
            <a:noFill/>
          </a:ln>
        </p:spPr>
        <p:txBody>
          <a:bodyPr>
            <a:spAutoFit/>
          </a:bodyPr>
          <a:lstStyle>
            <a:defPPr/>
          </a:lstStyle>
          <a:p>
            <a:pPr marR="0" algn="just" defTabSz="914400" eaLnBrk="1" fontAlgn="auto" hangingPunct="1">
              <a:lnSpc>
                <a:spcPct val="120000"/>
              </a:lnSpc>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       </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由于力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F</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的方向总是与位移</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X</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的方向相反，即总是指向平衡位置。它的作用总是要把物体拉回到平衡位置。所以称为</a:t>
            </a:r>
            <a:r>
              <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回复力</a:t>
            </a:r>
            <a:endPar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6" name="对象 5">
            <a:hlinkClick r:id="" action="ppaction://ole?verb="/>
          </p:cNvPr>
          <p:cNvGraphicFramePr>
            <a:graphicFrameLocks noChangeAspect="1"/>
          </p:cNvGraphicFramePr>
          <p:nvPr/>
        </p:nvGraphicFramePr>
        <p:xfrm>
          <a:off x="1135063" y="2044700"/>
          <a:ext cx="1533525" cy="534988"/>
        </p:xfrm>
        <a:graphic>
          <a:graphicData uri="http://schemas.openxmlformats.org/presentationml/2006/ole">
            <mc:AlternateContent xmlns:mc="http://schemas.openxmlformats.org/markup-compatibility/2006">
              <mc:Choice xmlns:v="urn:schemas-microsoft-com:vml" Requires="v">
                <p:oleObj spid="_x0000_s3077" name="" r:id="rId1" imgW="508000" imgH="177165" progId="Equation.KSEE3">
                  <p:embed/>
                </p:oleObj>
              </mc:Choice>
              <mc:Fallback>
                <p:oleObj name="" r:id="rId1" imgW="508000" imgH="177165" progId="Equation.KSEE3">
                  <p:embed/>
                  <p:pic>
                    <p:nvPicPr>
                      <p:cNvPr id="0" name="图片 3076"/>
                      <p:cNvPicPr/>
                      <p:nvPr/>
                    </p:nvPicPr>
                    <p:blipFill>
                      <a:blip r:embed="rId2"/>
                      <a:stretch>
                        <a:fillRect/>
                      </a:stretch>
                    </p:blipFill>
                    <p:spPr>
                      <a:xfrm>
                        <a:off x="1135063" y="2044700"/>
                        <a:ext cx="1533525" cy="534988"/>
                      </a:xfrm>
                      <a:prstGeom prst="rect">
                        <a:avLst/>
                      </a:prstGeom>
                      <a:noFill/>
                      <a:ln w="38100" cap="flat" cmpd="sng">
                        <a:solidFill>
                          <a:srgbClr val="FF0000"/>
                        </a:solidFill>
                        <a:prstDash val="solid"/>
                        <a:round/>
                        <a:headEnd type="none" w="med" len="med"/>
                        <a:tailEnd type="none" w="med" len="med"/>
                      </a:ln>
                    </p:spPr>
                  </p:pic>
                </p:oleObj>
              </mc:Fallback>
            </mc:AlternateContent>
          </a:graphicData>
        </a:graphic>
      </p:graphicFrame>
      <p:pic>
        <p:nvPicPr>
          <p:cNvPr id="8199" name="图片 -2147482620" descr="XTX31611-29a.TIF"/>
          <p:cNvPicPr>
            <a:picLocks noChangeAspect="1"/>
          </p:cNvPicPr>
          <p:nvPr/>
        </p:nvPicPr>
        <p:blipFill>
          <a:blip r:embed="rId3" r:link="rId4"/>
          <a:stretch>
            <a:fillRect/>
          </a:stretch>
        </p:blipFill>
        <p:spPr>
          <a:xfrm>
            <a:off x="5858510" y="4415155"/>
            <a:ext cx="5919470" cy="1634490"/>
          </a:xfrm>
          <a:prstGeom prst="rect">
            <a:avLst/>
          </a:prstGeom>
          <a:noFill/>
          <a:ln w="9525">
            <a:noFill/>
          </a:ln>
        </p:spPr>
      </p:pic>
      <p:sp>
        <p:nvSpPr>
          <p:cNvPr id="100" name="文本框 99"/>
          <p:cNvSpPr txBox="1"/>
          <p:nvPr/>
        </p:nvSpPr>
        <p:spPr>
          <a:xfrm>
            <a:off x="299720" y="3889375"/>
            <a:ext cx="5276850" cy="2009775"/>
          </a:xfrm>
          <a:prstGeom prst="rect">
            <a:avLst/>
          </a:prstGeom>
          <a:noFill/>
          <a:ln w="9525">
            <a:noFill/>
          </a:ln>
        </p:spPr>
        <p:txBody>
          <a:bodyPr wrap="squar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spcAft>
                <a:spcPct val="0"/>
              </a:spcAft>
              <a:buFontTx/>
              <a:buNone/>
            </a:pPr>
            <a:r>
              <a:rPr lang="en-US" altLang="zh-CN" sz="2400" b="1" dirty="0">
                <a:solidFill>
                  <a:srgbClr val="7030A0"/>
                </a:solidFill>
                <a:latin typeface="宋体" panose="02010600030101010101" pitchFamily="2" charset="-122"/>
                <a:ea typeface="宋体" panose="02010600030101010101" pitchFamily="2" charset="-122"/>
                <a:cs typeface="宋体" panose="02010600030101010101" pitchFamily="2" charset="-122"/>
              </a:rPr>
              <a:t>       </a:t>
            </a:r>
            <a:r>
              <a:rPr lang="zh-CN" altLang="zh-CN" sz="2400" b="1" dirty="0">
                <a:solidFill>
                  <a:srgbClr val="7030A0"/>
                </a:solidFill>
                <a:latin typeface="宋体" panose="02010600030101010101" pitchFamily="2" charset="-122"/>
                <a:ea typeface="宋体" panose="02010600030101010101" pitchFamily="2" charset="-122"/>
                <a:cs typeface="宋体" panose="02010600030101010101" pitchFamily="2" charset="-122"/>
              </a:rPr>
              <a:t>回复力是</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根据力的效果命名</a:t>
            </a:r>
            <a:r>
              <a:rPr lang="zh-CN" altLang="zh-CN" sz="2400" b="1" dirty="0">
                <a:solidFill>
                  <a:srgbClr val="7030A0"/>
                </a:solidFill>
                <a:latin typeface="宋体" panose="02010600030101010101" pitchFamily="2" charset="-122"/>
                <a:ea typeface="宋体" panose="02010600030101010101" pitchFamily="2" charset="-122"/>
                <a:cs typeface="宋体" panose="02010600030101010101" pitchFamily="2" charset="-122"/>
              </a:rPr>
              <a:t>的，它可以是一个力，也可以是多个力的合力，还可以由某个力的分</a:t>
            </a:r>
            <a:endParaRPr lang="zh-CN" altLang="zh-CN" sz="2400" b="1" dirty="0">
              <a:solidFill>
                <a:srgbClr val="7030A0"/>
              </a:solidFill>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zh-CN" altLang="zh-CN" sz="2400" b="1" dirty="0">
                <a:solidFill>
                  <a:srgbClr val="7030A0"/>
                </a:solidFill>
                <a:latin typeface="宋体" panose="02010600030101010101" pitchFamily="2" charset="-122"/>
                <a:ea typeface="宋体" panose="02010600030101010101" pitchFamily="2" charset="-122"/>
                <a:cs typeface="宋体" panose="02010600030101010101" pitchFamily="2" charset="-122"/>
              </a:rPr>
              <a:t>力提供．</a:t>
            </a:r>
            <a:endParaRPr lang="zh-CN" altLang="en-US" sz="2400" b="1" dirty="0">
              <a:solidFill>
                <a:srgbClr val="7030A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299720" y="518795"/>
            <a:ext cx="4471035" cy="583565"/>
          </a:xfrm>
          <a:prstGeom prst="rect">
            <a:avLst/>
          </a:prstGeom>
          <a:noFill/>
        </p:spPr>
        <p:txBody>
          <a:bodyPr wrap="none" rtlCol="0">
            <a:spAutoFit/>
          </a:bodyPr>
          <a:p>
            <a:pPr marL="0" lvl="0" indent="0" algn="l" eaLnBrk="1" hangingPunct="1">
              <a:lnSpc>
                <a:spcPct val="100000"/>
              </a:lnSpc>
              <a:spcAft>
                <a:spcPct val="0"/>
              </a:spcAft>
              <a:buFontTx/>
              <a:buNone/>
            </a:pPr>
            <a:r>
              <a:rPr lang="en-US" altLang="zh-CN" sz="3200" b="1"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一、简谐运动的回复力</a:t>
            </a:r>
            <a:endPar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00000"/>
                                          </p:val>
                                        </p:tav>
                                        <p:tav tm="100000">
                                          <p:val>
                                            <p:fltVal val="1.000000"/>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000000"/>
                                          </p:val>
                                        </p:tav>
                                        <p:tav tm="100000">
                                          <p:val>
                                            <p:fltVal val="1.000000"/>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000000"/>
                                          </p:val>
                                        </p:tav>
                                        <p:tav tm="100000">
                                          <p:val>
                                            <p:fltVal val="1.000000"/>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000000"/>
                                          </p:val>
                                        </p:tav>
                                        <p:tav tm="100000">
                                          <p:val>
                                            <p:fltVal val="1.000000"/>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6150"/>
                                        </p:tgtEl>
                                        <p:attrNameLst>
                                          <p:attrName>style.visibility</p:attrName>
                                        </p:attrNameLst>
                                      </p:cBhvr>
                                      <p:to>
                                        <p:strVal val="visible"/>
                                      </p:to>
                                    </p:set>
                                    <p:animEffect transition="in" filter="blinds(horizontal)">
                                      <p:cBhvr>
                                        <p:cTn id="25" dur="500"/>
                                        <p:tgtEl>
                                          <p:spTgt spid="6150"/>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6151"/>
                                        </p:tgtEl>
                                        <p:attrNameLst>
                                          <p:attrName>style.visibility</p:attrName>
                                        </p:attrNameLst>
                                      </p:cBhvr>
                                      <p:to>
                                        <p:strVal val="visible"/>
                                      </p:to>
                                    </p:set>
                                    <p:animEffect transition="in" filter="blinds(horizontal)">
                                      <p:cBhvr>
                                        <p:cTn id="30" dur="500"/>
                                        <p:tgtEl>
                                          <p:spTgt spid="6151"/>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100"/>
                                        </p:tgtEl>
                                        <p:attrNameLst>
                                          <p:attrName>style.visibility</p:attrName>
                                        </p:attrNameLst>
                                      </p:cBhvr>
                                      <p:to>
                                        <p:strVal val="visible"/>
                                      </p:to>
                                    </p:set>
                                    <p:animEffect transition="in" filter="blinds(horizontal)">
                                      <p:cBhvr>
                                        <p:cTn id="33" dur="5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P spid="10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latin typeface="宋体" panose="02010600030101010101" pitchFamily="2" charset="-122"/>
              <a:ea typeface="宋体" panose="02010600030101010101" pitchFamily="2" charset="-122"/>
            </a:endParaRPr>
          </a:p>
        </p:txBody>
      </p:sp>
      <p:graphicFrame>
        <p:nvGraphicFramePr>
          <p:cNvPr id="8194" name="对象 8193"/>
          <p:cNvGraphicFramePr>
            <a:graphicFrameLocks noChangeAspect="1"/>
          </p:cNvGraphicFramePr>
          <p:nvPr/>
        </p:nvGraphicFramePr>
        <p:xfrm>
          <a:off x="2018665" y="2789555"/>
          <a:ext cx="1644650" cy="538163"/>
        </p:xfrm>
        <a:graphic>
          <a:graphicData uri="http://schemas.openxmlformats.org/presentationml/2006/ole">
            <mc:AlternateContent xmlns:mc="http://schemas.openxmlformats.org/markup-compatibility/2006">
              <mc:Choice xmlns:v="urn:schemas-microsoft-com:vml" Requires="v">
                <p:oleObj spid="_x0000_s3076" name="" r:id="rId1" imgW="545465" imgH="177800" progId="Equation.3">
                  <p:embed/>
                </p:oleObj>
              </mc:Choice>
              <mc:Fallback>
                <p:oleObj name="" r:id="rId1" imgW="545465" imgH="177800" progId="Equation.3">
                  <p:embed/>
                  <p:pic>
                    <p:nvPicPr>
                      <p:cNvPr id="0" name="图片 3075"/>
                      <p:cNvPicPr/>
                      <p:nvPr/>
                    </p:nvPicPr>
                    <p:blipFill>
                      <a:blip r:embed="rId2"/>
                      <a:stretch>
                        <a:fillRect/>
                      </a:stretch>
                    </p:blipFill>
                    <p:spPr>
                      <a:xfrm>
                        <a:off x="2018665" y="2789555"/>
                        <a:ext cx="1644650" cy="538163"/>
                      </a:xfrm>
                      <a:prstGeom prst="rect">
                        <a:avLst/>
                      </a:prstGeom>
                      <a:noFill/>
                      <a:ln w="38100" cap="flat" cmpd="sng">
                        <a:solidFill>
                          <a:srgbClr val="FF0000"/>
                        </a:solidFill>
                        <a:prstDash val="solid"/>
                        <a:miter/>
                        <a:headEnd type="none" w="med" len="med"/>
                        <a:tailEnd type="none" w="med" len="med"/>
                      </a:ln>
                    </p:spPr>
                  </p:pic>
                </p:oleObj>
              </mc:Fallback>
            </mc:AlternateContent>
          </a:graphicData>
        </a:graphic>
      </p:graphicFrame>
      <p:sp>
        <p:nvSpPr>
          <p:cNvPr id="8195" name="Text Box 6"/>
          <p:cNvSpPr txBox="1"/>
          <p:nvPr/>
        </p:nvSpPr>
        <p:spPr>
          <a:xfrm>
            <a:off x="449580" y="2719388"/>
            <a:ext cx="1482725" cy="608013"/>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lnSpc>
                <a:spcPct val="120000"/>
              </a:lnSpc>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rPr>
              <a:t>4.公式:</a:t>
            </a:r>
            <a:endPar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8196" name="Text Box 7"/>
          <p:cNvSpPr txBox="1"/>
          <p:nvPr/>
        </p:nvSpPr>
        <p:spPr>
          <a:xfrm>
            <a:off x="3662998" y="2719705"/>
            <a:ext cx="8215313" cy="650875"/>
          </a:xfrm>
          <a:prstGeom prst="rect">
            <a:avLst/>
          </a:prstGeom>
          <a:solidFill>
            <a:schemeClr val="accent4">
              <a:lumMod val="60000"/>
              <a:lumOff val="40000"/>
            </a:schemeClr>
          </a:solidFill>
          <a:ln w="9525">
            <a:noFill/>
          </a:ln>
        </p:spPr>
        <p:txBody>
          <a:bodyPr>
            <a:spAutoFit/>
          </a:bodyPr>
          <a:lstStyle>
            <a:defPPr/>
          </a:lstStyle>
          <a:p>
            <a:pPr marR="0" defTabSz="914400" eaLnBrk="1" fontAlgn="auto" hangingPunct="1">
              <a:lnSpc>
                <a:spcPct val="130000"/>
              </a:lnSpc>
              <a:spcBef>
                <a:spcPct val="50000"/>
              </a:spcBef>
              <a:buClrTx/>
              <a:buSzTx/>
              <a:buFontTx/>
              <a:defRPr/>
            </a:pPr>
            <a:r>
              <a:rPr kumimoji="0" lang="zh-CN" altLang="en-US" sz="2800" b="1" kern="1200" cap="none" spc="0" normalizeH="0" baseline="0" noProof="1">
                <a:solidFill>
                  <a:srgbClr val="C0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  表示回复力方向始终与位移方向</a:t>
            </a:r>
            <a:r>
              <a:rPr kumimoji="0" lang="zh-CN" altLang="en-US" sz="2800" b="1" kern="1200" cap="none" spc="0" normalizeH="0" baseline="0" noProof="1">
                <a:solidFill>
                  <a:srgbClr val="C0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相反</a:t>
            </a:r>
            <a:r>
              <a:rPr kumimoji="0" lang="en-US" altLang="zh-CN" sz="2800" b="1" kern="1200" cap="none" spc="0" normalizeH="0" baseline="0" noProof="1">
                <a:solidFill>
                  <a:srgbClr val="FFFF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endParaRPr kumimoji="0" lang="en-US" altLang="zh-CN" sz="2800" b="1" kern="1200" cap="none" spc="0" normalizeH="0" baseline="0" noProof="1">
              <a:solidFill>
                <a:srgbClr val="FFFF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7170" name="Text Box 10"/>
          <p:cNvSpPr txBox="1"/>
          <p:nvPr/>
        </p:nvSpPr>
        <p:spPr>
          <a:xfrm>
            <a:off x="449263" y="647700"/>
            <a:ext cx="1350963" cy="522288"/>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1.</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定义</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endParaRPr kumimoji="0" lang="en-US" altLang="zh-CN"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7171" name="Text Box 11"/>
          <p:cNvSpPr txBox="1"/>
          <p:nvPr/>
        </p:nvSpPr>
        <p:spPr>
          <a:xfrm>
            <a:off x="449263" y="1181100"/>
            <a:ext cx="1350963" cy="522288"/>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2.</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特点</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endParaRPr kumimoji="0" lang="en-US" altLang="zh-CN"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7172" name="Text Box 12"/>
          <p:cNvSpPr txBox="1"/>
          <p:nvPr/>
        </p:nvSpPr>
        <p:spPr>
          <a:xfrm>
            <a:off x="1789113" y="1181100"/>
            <a:ext cx="7748588" cy="522288"/>
          </a:xfrm>
          <a:prstGeom prst="rect">
            <a:avLst/>
          </a:prstGeom>
          <a:solidFill>
            <a:schemeClr val="accent4">
              <a:lumMod val="60000"/>
              <a:lumOff val="40000"/>
            </a:schemeClr>
          </a:solidFill>
          <a:ln w="9525">
            <a:noFill/>
          </a:ln>
        </p:spPr>
        <p:txBody>
          <a:bodyPr>
            <a:spAutoFit/>
          </a:bodyPr>
          <a:lstStyle>
            <a:defPPr/>
          </a:lstStyle>
          <a:p>
            <a:pPr marR="0" defTabSz="914400" eaLnBrk="1" fontAlgn="auto" hangingPunct="1">
              <a:buClrTx/>
              <a:buSzTx/>
              <a:buFontTx/>
              <a:defRPr/>
            </a:pP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cs"/>
              </a:rPr>
              <a:t>按力的</a:t>
            </a:r>
            <a:r>
              <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cs"/>
              </a:rPr>
              <a:t>作用效果</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cs"/>
              </a:rPr>
              <a:t>命名，</a:t>
            </a:r>
            <a:r>
              <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cs"/>
              </a:rPr>
              <a:t>方向始终指向平衡位置</a:t>
            </a:r>
            <a:endPar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mn-cs"/>
            </a:endParaRPr>
          </a:p>
        </p:txBody>
      </p:sp>
      <p:sp>
        <p:nvSpPr>
          <p:cNvPr id="7173" name="Text Box 13"/>
          <p:cNvSpPr txBox="1"/>
          <p:nvPr/>
        </p:nvSpPr>
        <p:spPr>
          <a:xfrm>
            <a:off x="1800225" y="647700"/>
            <a:ext cx="6697663" cy="522288"/>
          </a:xfrm>
          <a:prstGeom prst="rect">
            <a:avLst/>
          </a:prstGeom>
          <a:solidFill>
            <a:schemeClr val="accent4">
              <a:lumMod val="60000"/>
              <a:lumOff val="40000"/>
            </a:schemeClr>
          </a:solidFill>
          <a:ln w="9525">
            <a:noFill/>
          </a:ln>
        </p:spPr>
        <p:txBody>
          <a:bodyPr>
            <a:spAutoFit/>
          </a:bodyPr>
          <a:lstStyle>
            <a:defPPr/>
          </a:lstStyle>
          <a:p>
            <a:pPr marR="0" defTabSz="914400" eaLnBrk="1" fontAlgn="auto" hangingPunct="1">
              <a:buClrTx/>
              <a:buSzTx/>
              <a:buFontTx/>
              <a:defRPr/>
            </a:pP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rPr>
              <a:t>使振子回到平衡位置的力</a:t>
            </a:r>
            <a:endParaRPr kumimoji="0" lang="zh-CN" altLang="en-US" sz="2800" b="1" kern="1200" cap="none" spc="0" normalizeH="0" baseline="0" noProof="1">
              <a:solidFill>
                <a:srgbClr val="FF0000"/>
              </a:solidFill>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Times New Roman" panose="02020603050405020304" pitchFamily="18" charset="0"/>
            </a:endParaRPr>
          </a:p>
        </p:txBody>
      </p:sp>
      <p:sp>
        <p:nvSpPr>
          <p:cNvPr id="7175" name="Text Box 14"/>
          <p:cNvSpPr txBox="1"/>
          <p:nvPr/>
        </p:nvSpPr>
        <p:spPr>
          <a:xfrm>
            <a:off x="449263" y="1724025"/>
            <a:ext cx="2774950" cy="522288"/>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3</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、回复力来源：</a:t>
            </a:r>
            <a:endPar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7176" name="Text Box 15"/>
          <p:cNvSpPr txBox="1"/>
          <p:nvPr/>
        </p:nvSpPr>
        <p:spPr>
          <a:xfrm>
            <a:off x="3110230" y="1724025"/>
            <a:ext cx="8768715" cy="953135"/>
          </a:xfrm>
          <a:prstGeom prst="rect">
            <a:avLst/>
          </a:prstGeom>
          <a:solidFill>
            <a:schemeClr val="accent4">
              <a:lumMod val="60000"/>
              <a:lumOff val="40000"/>
            </a:schemeClr>
          </a:solidFill>
          <a:ln w="9525">
            <a:noFill/>
          </a:ln>
        </p:spPr>
        <p:txBody>
          <a:bodyPr wrap="square">
            <a:spAutoFit/>
          </a:bodyPr>
          <a:lstStyle>
            <a:defPPr/>
          </a:lstStyle>
          <a:p>
            <a:pPr marR="0" defTabSz="914400" eaLnBrk="1" fontAlgn="auto" hangingPunct="1">
              <a:buClrTx/>
              <a:buSzTx/>
              <a:buFontTx/>
              <a:defRPr/>
            </a:pP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回复力可以是弹力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也可以是其它力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包括摩擦力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可以是某一个力，或几个力的合力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或者某个力的分力</a:t>
            </a: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rPr>
              <a:t>.</a:t>
            </a:r>
            <a:endPar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endParaRPr>
          </a:p>
        </p:txBody>
      </p:sp>
      <p:sp>
        <p:nvSpPr>
          <p:cNvPr id="100" name="文本框 99"/>
          <p:cNvSpPr txBox="1"/>
          <p:nvPr/>
        </p:nvSpPr>
        <p:spPr>
          <a:xfrm>
            <a:off x="419100" y="3370580"/>
            <a:ext cx="11353800" cy="296862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spcAft>
                <a:spcPct val="0"/>
              </a:spcAft>
              <a:buFontTx/>
              <a:buNone/>
            </a:pPr>
            <a:r>
              <a:rPr lang="en-US" altLang="zh-CN" sz="2400" b="1" dirty="0">
                <a:latin typeface="宋体" panose="02010600030101010101" pitchFamily="2" charset="-122"/>
                <a:ea typeface="宋体" panose="02010600030101010101" pitchFamily="2" charset="-122"/>
                <a:cs typeface="宋体" panose="02010600030101010101" pitchFamily="2" charset="-122"/>
              </a:rPr>
              <a:t>(1)</a:t>
            </a:r>
            <a:r>
              <a:rPr lang="zh-CN" altLang="zh-CN" sz="2400" b="1" dirty="0">
                <a:latin typeface="宋体" panose="02010600030101010101" pitchFamily="2" charset="-122"/>
                <a:ea typeface="宋体" panose="02010600030101010101" pitchFamily="2" charset="-122"/>
                <a:cs typeface="宋体" panose="02010600030101010101" pitchFamily="2" charset="-122"/>
              </a:rPr>
              <a:t>简谐运动的回复力大小与振子的位移</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大小成正比</a:t>
            </a:r>
            <a:r>
              <a:rPr lang="zh-CN" altLang="zh-CN" sz="2400" b="1" dirty="0">
                <a:latin typeface="宋体" panose="02010600030101010101" pitchFamily="2" charset="-122"/>
                <a:ea typeface="宋体" panose="02010600030101010101" pitchFamily="2" charset="-122"/>
                <a:cs typeface="宋体" panose="02010600030101010101" pitchFamily="2" charset="-122"/>
              </a:rPr>
              <a:t>，回复力的方向与位移的</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方向相反</a:t>
            </a:r>
            <a:r>
              <a:rPr lang="zh-CN" altLang="zh-CN" sz="2400" b="1" dirty="0">
                <a:latin typeface="宋体" panose="02010600030101010101" pitchFamily="2" charset="-122"/>
                <a:ea typeface="宋体" panose="02010600030101010101" pitchFamily="2" charset="-122"/>
                <a:cs typeface="宋体" panose="02010600030101010101" pitchFamily="2" charset="-122"/>
              </a:rPr>
              <a:t>，即回复力的方向总是</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指向平衡位置</a:t>
            </a:r>
            <a:r>
              <a:rPr lang="zh-CN" altLang="zh-CN" sz="2400" b="1" dirty="0">
                <a:latin typeface="宋体" panose="02010600030101010101" pitchFamily="2" charset="-122"/>
                <a:ea typeface="宋体" panose="02010600030101010101" pitchFamily="2" charset="-122"/>
                <a:cs typeface="宋体" panose="02010600030101010101" pitchFamily="2" charset="-122"/>
              </a:rPr>
              <a:t>．</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400" b="1" dirty="0">
                <a:latin typeface="宋体" panose="02010600030101010101" pitchFamily="2" charset="-122"/>
                <a:ea typeface="宋体" panose="02010600030101010101" pitchFamily="2" charset="-122"/>
                <a:cs typeface="宋体" panose="02010600030101010101" pitchFamily="2" charset="-122"/>
              </a:rPr>
              <a:t>(2)</a:t>
            </a:r>
            <a:r>
              <a:rPr lang="en-US" altLang="zh-CN" sz="2400" b="1" i="1" dirty="0">
                <a:latin typeface="宋体" panose="02010600030101010101" pitchFamily="2" charset="-122"/>
                <a:ea typeface="宋体" panose="02010600030101010101" pitchFamily="2" charset="-122"/>
                <a:cs typeface="宋体" panose="02010600030101010101" pitchFamily="2" charset="-122"/>
              </a:rPr>
              <a:t>k</a:t>
            </a:r>
            <a:r>
              <a:rPr lang="zh-CN" altLang="zh-CN" sz="2400" b="1" dirty="0">
                <a:latin typeface="宋体" panose="02010600030101010101" pitchFamily="2" charset="-122"/>
                <a:ea typeface="宋体" panose="02010600030101010101" pitchFamily="2" charset="-122"/>
                <a:cs typeface="宋体" panose="02010600030101010101" pitchFamily="2" charset="-122"/>
              </a:rPr>
              <a:t>指的是回复力与位移的比例系数，而</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不一定</a:t>
            </a:r>
            <a:r>
              <a:rPr lang="zh-CN" altLang="zh-CN" sz="2400" b="1" dirty="0">
                <a:latin typeface="宋体" panose="02010600030101010101" pitchFamily="2" charset="-122"/>
                <a:ea typeface="宋体" panose="02010600030101010101" pitchFamily="2" charset="-122"/>
                <a:cs typeface="宋体" panose="02010600030101010101" pitchFamily="2" charset="-122"/>
              </a:rPr>
              <a:t>是弹簧的劲度系数，系数</a:t>
            </a:r>
            <a:r>
              <a:rPr lang="en-US" altLang="zh-CN" sz="2400" b="1" i="1" dirty="0">
                <a:latin typeface="Times New Roman" panose="02020603050405020304" pitchFamily="18" charset="0"/>
                <a:ea typeface="宋体" panose="02010600030101010101" pitchFamily="2" charset="-122"/>
                <a:cs typeface="Times New Roman" panose="02020603050405020304" pitchFamily="18" charset="0"/>
              </a:rPr>
              <a:t>k</a:t>
            </a:r>
            <a:r>
              <a:rPr lang="zh-CN" altLang="zh-CN" sz="2400" b="1" dirty="0">
                <a:latin typeface="宋体" panose="02010600030101010101" pitchFamily="2" charset="-122"/>
                <a:ea typeface="宋体" panose="02010600030101010101" pitchFamily="2" charset="-122"/>
                <a:cs typeface="宋体" panose="02010600030101010101" pitchFamily="2" charset="-122"/>
              </a:rPr>
              <a:t>由振动</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系统自身决定</a:t>
            </a:r>
            <a:r>
              <a:rPr lang="zh-CN" altLang="zh-CN" sz="2400" b="1" dirty="0">
                <a:latin typeface="宋体" panose="02010600030101010101" pitchFamily="2" charset="-122"/>
                <a:ea typeface="宋体" panose="02010600030101010101" pitchFamily="2" charset="-122"/>
                <a:cs typeface="宋体" panose="02010600030101010101" pitchFamily="2" charset="-122"/>
              </a:rPr>
              <a:t>．</a:t>
            </a:r>
            <a:endParaRPr lang="zh-CN" altLang="zh-CN" sz="24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400" b="1" dirty="0">
                <a:latin typeface="宋体" panose="02010600030101010101" pitchFamily="2" charset="-122"/>
                <a:ea typeface="宋体" panose="02010600030101010101" pitchFamily="2" charset="-122"/>
                <a:cs typeface="宋体" panose="02010600030101010101" pitchFamily="2" charset="-122"/>
              </a:rPr>
              <a:t>(3)</a:t>
            </a:r>
            <a:r>
              <a:rPr lang="zh-CN" altLang="zh-CN" sz="2400" b="1" dirty="0">
                <a:latin typeface="宋体" panose="02010600030101010101" pitchFamily="2" charset="-122"/>
                <a:ea typeface="宋体" panose="02010600030101010101" pitchFamily="2" charset="-122"/>
                <a:cs typeface="宋体" panose="02010600030101010101" pitchFamily="2" charset="-122"/>
              </a:rPr>
              <a:t>弹簧振子做简谐运动时振子的加速度大小也与位移</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大小成正比</a:t>
            </a:r>
            <a:r>
              <a:rPr lang="zh-CN" altLang="zh-CN" sz="2400" b="1" dirty="0">
                <a:latin typeface="宋体" panose="02010600030101010101" pitchFamily="2" charset="-122"/>
                <a:ea typeface="宋体" panose="02010600030101010101" pitchFamily="2" charset="-122"/>
                <a:cs typeface="宋体" panose="02010600030101010101" pitchFamily="2" charset="-122"/>
              </a:rPr>
              <a:t>，加速度方向与位移</a:t>
            </a:r>
            <a:r>
              <a:rPr lang="zh-CN" altLang="zh-CN" sz="2400" b="1" dirty="0">
                <a:solidFill>
                  <a:srgbClr val="FF0000"/>
                </a:solidFill>
                <a:latin typeface="宋体" panose="02010600030101010101" pitchFamily="2" charset="-122"/>
                <a:ea typeface="宋体" panose="02010600030101010101" pitchFamily="2" charset="-122"/>
                <a:cs typeface="宋体" panose="02010600030101010101" pitchFamily="2" charset="-122"/>
              </a:rPr>
              <a:t>方向相反</a:t>
            </a:r>
            <a:r>
              <a:rPr lang="zh-CN" altLang="zh-CN" sz="2400" b="1" dirty="0">
                <a:latin typeface="宋体" panose="02010600030101010101" pitchFamily="2" charset="-122"/>
                <a:ea typeface="宋体" panose="02010600030101010101" pitchFamily="2" charset="-122"/>
                <a:cs typeface="宋体" panose="02010600030101010101" pitchFamily="2" charset="-122"/>
              </a:rPr>
              <a:t>．</a:t>
            </a:r>
            <a:endParaRPr lang="zh-CN" altLang="en-US" sz="2400" dirty="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2143760" y="64135"/>
            <a:ext cx="4265930" cy="583565"/>
          </a:xfrm>
          <a:prstGeom prst="rect">
            <a:avLst/>
          </a:prstGeom>
          <a:noFill/>
        </p:spPr>
        <p:txBody>
          <a:bodyPr wrap="none" rtlCol="0">
            <a:spAutoFit/>
          </a:bodyPr>
          <a:p>
            <a:pPr marL="0" lvl="0" indent="0" algn="l" eaLnBrk="1" hangingPunct="1">
              <a:lnSpc>
                <a:spcPct val="100000"/>
              </a:lnSpc>
              <a:spcAft>
                <a:spcPct val="0"/>
              </a:spcAft>
              <a:buFontTx/>
              <a:buNone/>
            </a:pPr>
            <a:r>
              <a:rPr lang="zh-CN" altLang="en-US" sz="3200" b="1" dirty="0">
                <a:solidFill>
                  <a:srgbClr val="FF0000"/>
                </a:solidFill>
                <a:latin typeface="宋体" panose="02010600030101010101" pitchFamily="2" charset="-122"/>
                <a:ea typeface="宋体" panose="02010600030101010101" pitchFamily="2" charset="-122"/>
                <a:sym typeface="+mn-ea"/>
              </a:rPr>
              <a:t>一、简谐运动的回复力</a:t>
            </a:r>
            <a:endParaRPr lang="zh-CN" altLang="en-US" sz="3200" b="1" dirty="0">
              <a:solidFill>
                <a:srgbClr val="FF0000"/>
              </a:solidFill>
              <a:latin typeface="宋体" panose="02010600030101010101" pitchFamily="2" charset="-122"/>
              <a:ea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7175"/>
                                        </p:tgtEl>
                                        <p:attrNameLst>
                                          <p:attrName>style.visibility</p:attrName>
                                        </p:attrNameLst>
                                      </p:cBhvr>
                                      <p:to>
                                        <p:strVal val="visible"/>
                                      </p:to>
                                    </p:set>
                                    <p:animEffect transition="in" filter="blinds(horizontal)">
                                      <p:cBhvr>
                                        <p:cTn id="23" dur="500"/>
                                        <p:tgtEl>
                                          <p:spTgt spid="7175"/>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7176"/>
                                        </p:tgtEl>
                                        <p:attrNameLst>
                                          <p:attrName>style.visibility</p:attrName>
                                        </p:attrNameLst>
                                      </p:cBhvr>
                                      <p:to>
                                        <p:strVal val="visible"/>
                                      </p:to>
                                    </p:set>
                                    <p:animEffect transition="in" filter="blinds(horizontal)">
                                      <p:cBhvr>
                                        <p:cTn id="28" dur="500"/>
                                        <p:tgtEl>
                                          <p:spTgt spid="7176"/>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8195"/>
                                        </p:tgtEl>
                                        <p:attrNameLst>
                                          <p:attrName>style.visibility</p:attrName>
                                        </p:attrNameLst>
                                      </p:cBhvr>
                                      <p:to>
                                        <p:strVal val="visible"/>
                                      </p:to>
                                    </p:set>
                                    <p:anim calcmode="lin" valueType="num">
                                      <p:cBhvr>
                                        <p:cTn id="33" dur="500" fill="hold"/>
                                        <p:tgtEl>
                                          <p:spTgt spid="8195"/>
                                        </p:tgtEl>
                                        <p:attrNameLst>
                                          <p:attrName>ppt_x</p:attrName>
                                        </p:attrNameLst>
                                      </p:cBhvr>
                                      <p:tavLst>
                                        <p:tav tm="0">
                                          <p:val>
                                            <p:strVal val="0-#ppt_w/2"/>
                                          </p:val>
                                        </p:tav>
                                        <p:tav tm="100000">
                                          <p:val>
                                            <p:strVal val="#ppt_x"/>
                                          </p:val>
                                        </p:tav>
                                      </p:tavLst>
                                    </p:anim>
                                    <p:anim calcmode="lin" valueType="num">
                                      <p:cBhvr>
                                        <p:cTn id="34" dur="500" fill="hold"/>
                                        <p:tgtEl>
                                          <p:spTgt spid="8195"/>
                                        </p:tgtEl>
                                        <p:attrNameLst>
                                          <p:attrName>ppt_y</p:attrName>
                                        </p:attrNameLst>
                                      </p:cBhvr>
                                      <p:tavLst>
                                        <p:tav tm="0">
                                          <p:val>
                                            <p:strVal val="#ppt_y"/>
                                          </p:val>
                                        </p:tav>
                                        <p:tav tm="100000">
                                          <p:val>
                                            <p:strVal val="#ppt_y"/>
                                          </p:val>
                                        </p:tav>
                                      </p:tavLst>
                                    </p:anim>
                                  </p:childTnLst>
                                </p:cTn>
                              </p:par>
                            </p:childTnLst>
                          </p:cTn>
                        </p:par>
                        <p:par>
                          <p:cTn id="35" fill="hold">
                            <p:stCondLst>
                              <p:cond delay="500"/>
                            </p:stCondLst>
                            <p:childTnLst>
                              <p:par>
                                <p:cTn id="36" presetID="22" presetClass="entr" presetSubtype="8" fill="hold" nodeType="afterEffect">
                                  <p:stCondLst>
                                    <p:cond delay="0"/>
                                  </p:stCondLst>
                                  <p:childTnLst>
                                    <p:set>
                                      <p:cBhvr>
                                        <p:cTn id="37" dur="1" fill="hold">
                                          <p:stCondLst>
                                            <p:cond delay="0"/>
                                          </p:stCondLst>
                                        </p:cTn>
                                        <p:tgtEl>
                                          <p:spTgt spid="8194"/>
                                        </p:tgtEl>
                                        <p:attrNameLst>
                                          <p:attrName>style.visibility</p:attrName>
                                        </p:attrNameLst>
                                      </p:cBhvr>
                                      <p:to>
                                        <p:strVal val="visible"/>
                                      </p:to>
                                    </p:set>
                                    <p:animEffect transition="in" filter="wipe(left)">
                                      <p:cBhvr>
                                        <p:cTn id="38" dur="500"/>
                                        <p:tgtEl>
                                          <p:spTgt spid="8194"/>
                                        </p:tgtEl>
                                      </p:cBhvr>
                                    </p:animEffect>
                                  </p:childTnLst>
                                </p:cTn>
                              </p:par>
                            </p:childTnLst>
                          </p:cTn>
                        </p:par>
                      </p:childTnLst>
                    </p:cTn>
                  </p:par>
                  <p:par>
                    <p:cTn id="39" fill="hold">
                      <p:stCondLst>
                        <p:cond delay="indefinite"/>
                      </p:stCondLst>
                      <p:childTnLst>
                        <p:par>
                          <p:cTn id="40" fill="hold">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8196"/>
                                        </p:tgtEl>
                                        <p:attrNameLst>
                                          <p:attrName>style.visibility</p:attrName>
                                        </p:attrNameLst>
                                      </p:cBhvr>
                                      <p:to>
                                        <p:strVal val="visible"/>
                                      </p:to>
                                    </p:set>
                                    <p:anim calcmode="lin" valueType="num">
                                      <p:cBhvr>
                                        <p:cTn id="43" dur="500" fill="hold"/>
                                        <p:tgtEl>
                                          <p:spTgt spid="8196"/>
                                        </p:tgtEl>
                                        <p:attrNameLst>
                                          <p:attrName>ppt_x</p:attrName>
                                        </p:attrNameLst>
                                      </p:cBhvr>
                                      <p:tavLst>
                                        <p:tav tm="0">
                                          <p:val>
                                            <p:strVal val="1+#ppt_w/2"/>
                                          </p:val>
                                        </p:tav>
                                        <p:tav tm="100000">
                                          <p:val>
                                            <p:strVal val="#ppt_x"/>
                                          </p:val>
                                        </p:tav>
                                      </p:tavLst>
                                    </p:anim>
                                    <p:anim calcmode="lin" valueType="num">
                                      <p:cBhvr>
                                        <p:cTn id="44" dur="500" fill="hold"/>
                                        <p:tgtEl>
                                          <p:spTgt spid="8196"/>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100">
                                            <p:txEl>
                                              <p:charRg st="0" end="65"/>
                                            </p:txEl>
                                          </p:spTgt>
                                        </p:tgtEl>
                                        <p:attrNameLst>
                                          <p:attrName>style.visibility</p:attrName>
                                        </p:attrNameLst>
                                      </p:cBhvr>
                                      <p:to>
                                        <p:strVal val="visible"/>
                                      </p:to>
                                    </p:set>
                                    <p:anim calcmode="discrete" valueType="clr">
                                      <p:cBhvr override="childStyle">
                                        <p:cTn id="49" dur="80"/>
                                        <p:tgtEl>
                                          <p:spTgt spid="100">
                                            <p:txEl>
                                              <p:charRg st="0" end="6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80"/>
                                        <p:tgtEl>
                                          <p:spTgt spid="100">
                                            <p:txEl>
                                              <p:charRg st="0" end="65"/>
                                            </p:txEl>
                                          </p:spTgt>
                                        </p:tgtEl>
                                        <p:attrNameLst>
                                          <p:attrName>fillcolor</p:attrName>
                                        </p:attrNameLst>
                                      </p:cBhvr>
                                      <p:tavLst>
                                        <p:tav tm="0">
                                          <p:val>
                                            <p:clrVal>
                                              <a:schemeClr val="accent2"/>
                                            </p:clrVal>
                                          </p:val>
                                        </p:tav>
                                        <p:tav tm="50000">
                                          <p:val>
                                            <p:clrVal>
                                              <a:schemeClr val="hlink"/>
                                            </p:clrVal>
                                          </p:val>
                                        </p:tav>
                                      </p:tavLst>
                                    </p:anim>
                                    <p:set>
                                      <p:cBhvr>
                                        <p:cTn id="51" dur="80"/>
                                        <p:tgtEl>
                                          <p:spTgt spid="100">
                                            <p:txEl>
                                              <p:charRg st="0" end="6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100">
                                            <p:txEl>
                                              <p:charRg st="65" end="120"/>
                                            </p:txEl>
                                          </p:spTgt>
                                        </p:tgtEl>
                                        <p:attrNameLst>
                                          <p:attrName>style.visibility</p:attrName>
                                        </p:attrNameLst>
                                      </p:cBhvr>
                                      <p:to>
                                        <p:strVal val="visible"/>
                                      </p:to>
                                    </p:set>
                                    <p:anim calcmode="discrete" valueType="clr">
                                      <p:cBhvr override="childStyle">
                                        <p:cTn id="56" dur="80"/>
                                        <p:tgtEl>
                                          <p:spTgt spid="100">
                                            <p:txEl>
                                              <p:charRg st="65" end="12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80"/>
                                        <p:tgtEl>
                                          <p:spTgt spid="100">
                                            <p:txEl>
                                              <p:charRg st="65" end="120"/>
                                            </p:txEl>
                                          </p:spTgt>
                                        </p:tgtEl>
                                        <p:attrNameLst>
                                          <p:attrName>fillcolor</p:attrName>
                                        </p:attrNameLst>
                                      </p:cBhvr>
                                      <p:tavLst>
                                        <p:tav tm="0">
                                          <p:val>
                                            <p:clrVal>
                                              <a:schemeClr val="accent2"/>
                                            </p:clrVal>
                                          </p:val>
                                        </p:tav>
                                        <p:tav tm="50000">
                                          <p:val>
                                            <p:clrVal>
                                              <a:schemeClr val="hlink"/>
                                            </p:clrVal>
                                          </p:val>
                                        </p:tav>
                                      </p:tavLst>
                                    </p:anim>
                                    <p:set>
                                      <p:cBhvr>
                                        <p:cTn id="58" dur="80"/>
                                        <p:tgtEl>
                                          <p:spTgt spid="100">
                                            <p:txEl>
                                              <p:charRg st="65" end="120"/>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100">
                                            <p:txEl>
                                              <p:charRg st="120" end="188"/>
                                            </p:txEl>
                                          </p:spTgt>
                                        </p:tgtEl>
                                        <p:attrNameLst>
                                          <p:attrName>style.visibility</p:attrName>
                                        </p:attrNameLst>
                                      </p:cBhvr>
                                      <p:to>
                                        <p:strVal val="visible"/>
                                      </p:to>
                                    </p:set>
                                    <p:anim calcmode="discrete" valueType="clr">
                                      <p:cBhvr override="childStyle">
                                        <p:cTn id="63" dur="80"/>
                                        <p:tgtEl>
                                          <p:spTgt spid="100">
                                            <p:txEl>
                                              <p:charRg st="120" end="18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100">
                                            <p:txEl>
                                              <p:charRg st="120" end="188"/>
                                            </p:txEl>
                                          </p:spTgt>
                                        </p:tgtEl>
                                        <p:attrNameLst>
                                          <p:attrName>fillcolor</p:attrName>
                                        </p:attrNameLst>
                                      </p:cBhvr>
                                      <p:tavLst>
                                        <p:tav tm="0">
                                          <p:val>
                                            <p:clrVal>
                                              <a:schemeClr val="accent2"/>
                                            </p:clrVal>
                                          </p:val>
                                        </p:tav>
                                        <p:tav tm="50000">
                                          <p:val>
                                            <p:clrVal>
                                              <a:schemeClr val="hlink"/>
                                            </p:clrVal>
                                          </p:val>
                                        </p:tav>
                                      </p:tavLst>
                                    </p:anim>
                                    <p:set>
                                      <p:cBhvr>
                                        <p:cTn id="65" dur="80"/>
                                        <p:tgtEl>
                                          <p:spTgt spid="100">
                                            <p:txEl>
                                              <p:charRg st="120" end="188"/>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nimBg="1"/>
      <p:bldP spid="8196" grpId="0" bldLvl="0" animBg="1"/>
      <p:bldP spid="7170" grpId="0" bldLvl="0" animBg="1"/>
      <p:bldP spid="7171" grpId="0" bldLvl="0" animBg="1"/>
      <p:bldP spid="7172" grpId="0" bldLvl="0" animBg="1"/>
      <p:bldP spid="7173" grpId="0" bldLvl="0" animBg="1"/>
      <p:bldP spid="7175" grpId="0" bldLvl="0" animBg="1"/>
      <p:bldP spid="7176"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Text Box 4"/>
          <p:cNvSpPr txBox="1"/>
          <p:nvPr/>
        </p:nvSpPr>
        <p:spPr>
          <a:xfrm>
            <a:off x="431800" y="2562225"/>
            <a:ext cx="10901363" cy="1641475"/>
          </a:xfrm>
          <a:prstGeom prst="rect">
            <a:avLst/>
          </a:prstGeom>
          <a:solidFill>
            <a:schemeClr val="accent4">
              <a:lumMod val="60000"/>
              <a:lumOff val="40000"/>
            </a:schemeClr>
          </a:solidFill>
          <a:ln w="9525">
            <a:noFill/>
          </a:ln>
        </p:spPr>
        <p:txBody>
          <a:bodyPr>
            <a:spAutoFit/>
          </a:bodyPr>
          <a:lstStyle>
            <a:defPPr/>
          </a:lstStyle>
          <a:p>
            <a:pPr marR="0" defTabSz="914400" eaLnBrk="1" fontAlgn="auto" hangingPunct="1">
              <a:lnSpc>
                <a:spcPct val="120000"/>
              </a:lnSpc>
              <a:buClrTx/>
              <a:buSzTx/>
              <a:buFontTx/>
              <a:defRPr/>
            </a:pPr>
            <a:r>
              <a:rPr kumimoji="0" lang="en-US" altLang="zh-CN" sz="2800" kern="1200" cap="none" spc="0" normalizeH="0" baseline="0" noProof="1">
                <a:latin typeface="宋体" panose="02010600030101010101" pitchFamily="2" charset="-122"/>
                <a:ea typeface="宋体" panose="02010600030101010101" pitchFamily="2" charset="-122"/>
                <a:cs typeface="宋体" panose="02010600030101010101" pitchFamily="2" charset="-122"/>
              </a:rPr>
              <a:t>    </a:t>
            </a:r>
            <a:r>
              <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如果质点所受的</a:t>
            </a:r>
            <a:r>
              <a:rPr kumimoji="0" lang="zh-CN" altLang="en-US" sz="2800" b="1" kern="1200" cap="none" spc="0" normalizeH="0" baseline="0" noProof="1">
                <a:solidFill>
                  <a:srgbClr val="FF0000"/>
                </a:solidFill>
                <a:latin typeface="宋体" panose="02010600030101010101" pitchFamily="2" charset="-122"/>
                <a:ea typeface="宋体" panose="02010600030101010101" pitchFamily="2" charset="-122"/>
                <a:cs typeface="宋体" panose="02010600030101010101" pitchFamily="2" charset="-122"/>
              </a:rPr>
              <a:t>回复力与</a:t>
            </a:r>
            <a:r>
              <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它偏离平衡位置的</a:t>
            </a:r>
            <a:r>
              <a:rPr kumimoji="0" lang="zh-CN" altLang="en-US" sz="2800" b="1" kern="1200" cap="none" spc="0" normalizeH="0" baseline="0" noProof="1">
                <a:solidFill>
                  <a:srgbClr val="FF0000"/>
                </a:solidFill>
                <a:latin typeface="宋体" panose="02010600030101010101" pitchFamily="2" charset="-122"/>
                <a:ea typeface="宋体" panose="02010600030101010101" pitchFamily="2" charset="-122"/>
                <a:cs typeface="宋体" panose="02010600030101010101" pitchFamily="2" charset="-122"/>
              </a:rPr>
              <a:t>位移大小成正比</a:t>
            </a:r>
            <a:r>
              <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，并且始终指向平衡位置（即与位移</a:t>
            </a:r>
            <a:r>
              <a:rPr kumimoji="0" lang="zh-CN" altLang="en-US" sz="2800" b="1" kern="1200" cap="none" spc="0" normalizeH="0" baseline="0" noProof="1">
                <a:solidFill>
                  <a:srgbClr val="FF0000"/>
                </a:solidFill>
                <a:latin typeface="宋体" panose="02010600030101010101" pitchFamily="2" charset="-122"/>
                <a:ea typeface="宋体" panose="02010600030101010101" pitchFamily="2" charset="-122"/>
                <a:cs typeface="宋体" panose="02010600030101010101" pitchFamily="2" charset="-122"/>
              </a:rPr>
              <a:t>方向相反</a:t>
            </a:r>
            <a:r>
              <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a:t>
            </a:r>
            <a:r>
              <a:rPr kumimoji="0" lang="en-US" altLang="zh-CN"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a:t>
            </a:r>
            <a:r>
              <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rPr>
              <a:t>质点的运动就是简谐运动。</a:t>
            </a:r>
            <a:endParaRPr kumimoji="0" lang="zh-CN" altLang="en-US" sz="2800" b="1" kern="1200" cap="none" spc="0" normalizeH="0" baseline="0" noProof="1">
              <a:latin typeface="宋体" panose="02010600030101010101" pitchFamily="2" charset="-122"/>
              <a:ea typeface="宋体" panose="02010600030101010101" pitchFamily="2" charset="-122"/>
              <a:cs typeface="宋体" panose="02010600030101010101" pitchFamily="2" charset="-122"/>
            </a:endParaRPr>
          </a:p>
        </p:txBody>
      </p:sp>
      <p:sp>
        <p:nvSpPr>
          <p:cNvPr id="9219" name="Rectangle 5"/>
          <p:cNvSpPr txBox="1"/>
          <p:nvPr/>
        </p:nvSpPr>
        <p:spPr>
          <a:xfrm>
            <a:off x="431800" y="2001838"/>
            <a:ext cx="8243888" cy="565150"/>
          </a:xfrm>
          <a:prstGeom prst="rect">
            <a:avLst/>
          </a:prstGeom>
          <a:solidFill>
            <a:schemeClr val="accent6">
              <a:lumMod val="60000"/>
              <a:lumOff val="40000"/>
            </a:schemeClr>
          </a:solidFill>
          <a:ln w="9525">
            <a:noFill/>
          </a:ln>
        </p:spPr>
        <p:txBody>
          <a:bodyPr>
            <a:spAutoFit/>
          </a:bodyPr>
          <a:lstStyle>
            <a:defPPr/>
          </a:lstStyle>
          <a:p>
            <a:pPr marR="0" defTabSz="914400" eaLnBrk="1" fontAlgn="auto" hangingPunct="1">
              <a:lnSpc>
                <a:spcPct val="110000"/>
              </a:lnSpc>
              <a:buClrTx/>
              <a:buSzTx/>
              <a:buFontTx/>
              <a:defRPr/>
            </a:pPr>
            <a:r>
              <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rPr>
              <a:t>5.简谐运动的动力学特点（条件）</a:t>
            </a:r>
            <a:endParaRPr kumimoji="0" lang="en-US" altLang="zh-CN" sz="2800" b="1" kern="1200" cap="none" spc="0" normalizeH="0" baseline="0" noProof="1">
              <a:effectLst>
                <a:outerShdw blurRad="38100" dist="38100" dir="2700000" algn="tl">
                  <a:srgbClr val="000000">
                    <a:alpha val="43137"/>
                  </a:srgbClr>
                </a:outerShdw>
              </a:effectLst>
              <a:latin typeface="宋体" panose="02010600030101010101" pitchFamily="2" charset="-122"/>
              <a:ea typeface="宋体" panose="02010600030101010101" pitchFamily="2" charset="-122"/>
              <a:cs typeface="宋体" panose="02010600030101010101" pitchFamily="2" charset="-122"/>
              <a:sym typeface="+mn-ea"/>
            </a:endParaRPr>
          </a:p>
        </p:txBody>
      </p:sp>
      <p:sp>
        <p:nvSpPr>
          <p:cNvPr id="9220" name="Text Box 6"/>
          <p:cNvSpPr txBox="1"/>
          <p:nvPr/>
        </p:nvSpPr>
        <p:spPr>
          <a:xfrm>
            <a:off x="431800" y="4870450"/>
            <a:ext cx="2373313" cy="706755"/>
          </a:xfrm>
          <a:prstGeom prst="rect">
            <a:avLst/>
          </a:prstGeom>
          <a:solidFill>
            <a:srgbClr val="FFFF00"/>
          </a:solidFill>
          <a:ln w="9525">
            <a:noFill/>
          </a:ln>
        </p:spPr>
        <p:txBody>
          <a:bodyPr>
            <a:spAutoFit/>
          </a:bodyPr>
          <a:lstStyle>
            <a:defPPr/>
          </a:lstStyle>
          <a:p>
            <a:pPr marR="0" defTabSz="914400" eaLnBrk="1" fontAlgn="auto" hangingPunct="1">
              <a:spcBef>
                <a:spcPct val="50000"/>
              </a:spcBef>
              <a:buClrTx/>
              <a:buSzTx/>
              <a:buFontTx/>
              <a:defRPr/>
            </a:pPr>
            <a:r>
              <a:rPr kumimoji="0" lang="en-US" altLang="zh-CN" sz="4000" b="1" i="1" kern="1200" cap="none" spc="0" normalizeH="0" baseline="0" noProof="1">
                <a:solidFill>
                  <a:srgbClr val="FF0000"/>
                </a:solidFill>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F</a:t>
            </a:r>
            <a:r>
              <a:rPr kumimoji="0" lang="zh-CN" altLang="en-US" sz="4000" b="1" kern="1200" cap="none" spc="0" normalizeH="0" baseline="-25000" noProof="1">
                <a:solidFill>
                  <a:srgbClr val="FF0000"/>
                </a:solidFill>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回</a:t>
            </a:r>
            <a:r>
              <a:rPr kumimoji="0" lang="en-US" altLang="zh-CN" sz="4000" b="1" kern="1200" cap="none" spc="0" normalizeH="0" baseline="0" noProof="1">
                <a:solidFill>
                  <a:srgbClr val="FF0000"/>
                </a:solidFill>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4000" b="1" i="1" kern="1200" cap="none" spc="0" normalizeH="0" baseline="0" noProof="1">
                <a:solidFill>
                  <a:srgbClr val="FF0000"/>
                </a:solidFill>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rPr>
              <a:t>– k x</a:t>
            </a:r>
            <a:endParaRPr kumimoji="0" lang="en-US" altLang="zh-CN" sz="4000" b="1" i="1" kern="1200" cap="none" spc="0" normalizeH="0" baseline="0" noProof="1">
              <a:solidFill>
                <a:srgbClr val="FF0000"/>
              </a:solidFill>
              <a:effectLst>
                <a:outerShdw blurRad="38100" dist="38100" dir="2700000" algn="tl">
                  <a:srgbClr val="000000">
                    <a:alpha val="43137"/>
                  </a:srgbClr>
                </a:outerShdw>
              </a:effectLst>
              <a:latin typeface="Times New Roman" panose="02020603050405020304" pitchFamily="18" charset="0"/>
              <a:ea typeface="宋体" panose="02010600030101010101" pitchFamily="2" charset="-122"/>
              <a:cs typeface="Times New Roman" panose="02020603050405020304" pitchFamily="18" charset="0"/>
            </a:endParaRPr>
          </a:p>
        </p:txBody>
      </p:sp>
      <p:sp>
        <p:nvSpPr>
          <p:cNvPr id="10246" name="矩形 1"/>
          <p:cNvSpPr/>
          <p:nvPr/>
        </p:nvSpPr>
        <p:spPr>
          <a:xfrm>
            <a:off x="323850" y="620713"/>
            <a:ext cx="10731500" cy="1296987"/>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40000"/>
              </a:lnSpc>
              <a:spcAft>
                <a:spcPct val="0"/>
              </a:spcAft>
              <a:buFontTx/>
              <a:buNone/>
            </a:pPr>
            <a:r>
              <a:rPr lang="zh-CN" altLang="en-US" sz="2800" b="1" dirty="0">
                <a:solidFill>
                  <a:srgbClr val="FF0000"/>
                </a:solidFill>
                <a:latin typeface="宋体" panose="02010600030101010101" pitchFamily="2" charset="-122"/>
                <a:ea typeface="宋体" panose="02010600030101010101" pitchFamily="2" charset="-122"/>
              </a:rPr>
              <a:t>大量理论研究表明：</a:t>
            </a:r>
            <a:r>
              <a:rPr lang="zh-CN" altLang="en-US" sz="2800" b="1" dirty="0">
                <a:solidFill>
                  <a:srgbClr val="0000CC"/>
                </a:solidFill>
                <a:latin typeface="宋体" panose="02010600030101010101" pitchFamily="2" charset="-122"/>
                <a:ea typeface="宋体" panose="02010600030101010101" pitchFamily="2" charset="-122"/>
              </a:rPr>
              <a:t>如果质点所受的力与它偏离平衡位置的位移大小成正比，并且总指向平衡位置，质点的运动就是简谐运动。</a:t>
            </a:r>
            <a:endParaRPr lang="zh-CN" altLang="en-US" sz="2800" dirty="0">
              <a:solidFill>
                <a:srgbClr val="0000CC"/>
              </a:solidFill>
              <a:latin typeface="宋体" panose="02010600030101010101" pitchFamily="2" charset="-122"/>
              <a:ea typeface="宋体" panose="02010600030101010101" pitchFamily="2" charset="-122"/>
            </a:endParaRPr>
          </a:p>
        </p:txBody>
      </p:sp>
      <p:sp>
        <p:nvSpPr>
          <p:cNvPr id="9223" name="Text Box 8"/>
          <p:cNvSpPr txBox="1"/>
          <p:nvPr/>
        </p:nvSpPr>
        <p:spPr>
          <a:xfrm>
            <a:off x="2805113" y="4341813"/>
            <a:ext cx="8691562" cy="1770062"/>
          </a:xfrm>
          <a:prstGeom prst="rect">
            <a:avLst/>
          </a:prstGeom>
          <a:solidFill>
            <a:srgbClr val="FF0000"/>
          </a:solid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spcBef>
                <a:spcPct val="50000"/>
              </a:spcBef>
              <a:spcAft>
                <a:spcPct val="0"/>
              </a:spcAft>
              <a:buFontTx/>
              <a:buNone/>
            </a:pPr>
            <a:r>
              <a:rPr lang="zh-CN" altLang="en-US" sz="2800" b="1" dirty="0">
                <a:latin typeface="宋体" panose="02010600030101010101" pitchFamily="2" charset="-122"/>
                <a:ea typeface="宋体" panose="02010600030101010101" pitchFamily="2" charset="-122"/>
                <a:cs typeface="宋体" panose="02010600030101010101" pitchFamily="2" charset="-122"/>
              </a:rPr>
              <a:t>注意：对一般的简谐运动，由于回复力不一定是弹簧的弹力，所以</a:t>
            </a:r>
            <a:r>
              <a:rPr lang="en-US" altLang="zh-CN" sz="2800" b="1" dirty="0">
                <a:latin typeface="宋体" panose="02010600030101010101" pitchFamily="2" charset="-122"/>
                <a:ea typeface="宋体" panose="02010600030101010101" pitchFamily="2" charset="-122"/>
                <a:cs typeface="宋体" panose="02010600030101010101" pitchFamily="2" charset="-122"/>
              </a:rPr>
              <a:t>K</a:t>
            </a:r>
            <a:r>
              <a:rPr lang="zh-CN" altLang="en-US" sz="2800" b="1" dirty="0">
                <a:latin typeface="宋体" panose="02010600030101010101" pitchFamily="2" charset="-122"/>
                <a:ea typeface="宋体" panose="02010600030101010101" pitchFamily="2" charset="-122"/>
                <a:cs typeface="宋体" panose="02010600030101010101" pitchFamily="2" charset="-122"/>
              </a:rPr>
              <a:t>不一定是劲度系数而是回复力与位移的比例系数。</a:t>
            </a:r>
            <a:endParaRPr lang="en-US" altLang="zh-CN" sz="2800" b="1" dirty="0">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1872615" y="37465"/>
            <a:ext cx="4471035" cy="583565"/>
          </a:xfrm>
          <a:prstGeom prst="rect">
            <a:avLst/>
          </a:prstGeom>
          <a:noFill/>
        </p:spPr>
        <p:txBody>
          <a:bodyPr wrap="none" rtlCol="0">
            <a:spAutoFit/>
          </a:bodyPr>
          <a:p>
            <a:pPr marL="0" lvl="0" indent="0" algn="l" eaLnBrk="1" hangingPunct="1">
              <a:lnSpc>
                <a:spcPct val="100000"/>
              </a:lnSpc>
              <a:spcAft>
                <a:spcPct val="0"/>
              </a:spcAft>
              <a:buFontTx/>
              <a:buNone/>
            </a:pPr>
            <a:r>
              <a:rPr lang="en-US" altLang="zh-CN" sz="3200" b="1"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一、简谐运动的回复力</a:t>
            </a:r>
            <a:endPar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linds(horizontal)">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220"/>
                                        </p:tgtEl>
                                        <p:attrNameLst>
                                          <p:attrName>style.visibility</p:attrName>
                                        </p:attrNameLst>
                                      </p:cBhvr>
                                      <p:to>
                                        <p:strVal val="visible"/>
                                      </p:to>
                                    </p:set>
                                    <p:animEffect transition="in" filter="blinds(horizontal)">
                                      <p:cBhvr>
                                        <p:cTn id="12" dur="500"/>
                                        <p:tgtEl>
                                          <p:spTgt spid="9220"/>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9223"/>
                                        </p:tgtEl>
                                        <p:attrNameLst>
                                          <p:attrName>style.visibility</p:attrName>
                                        </p:attrNameLst>
                                      </p:cBhvr>
                                      <p:to>
                                        <p:strVal val="visible"/>
                                      </p:to>
                                    </p:set>
                                    <p:anim calcmode="lin" valueType="num">
                                      <p:cBhvr>
                                        <p:cTn id="17" dur="500" fill="hold"/>
                                        <p:tgtEl>
                                          <p:spTgt spid="9223"/>
                                        </p:tgtEl>
                                        <p:attrNameLst>
                                          <p:attrName>ppt_x</p:attrName>
                                        </p:attrNameLst>
                                      </p:cBhvr>
                                      <p:tavLst>
                                        <p:tav tm="0">
                                          <p:val>
                                            <p:strVal val="#ppt_x"/>
                                          </p:val>
                                        </p:tav>
                                        <p:tav tm="100000">
                                          <p:val>
                                            <p:strVal val="#ppt_x"/>
                                          </p:val>
                                        </p:tav>
                                      </p:tavLst>
                                    </p:anim>
                                    <p:anim calcmode="lin" valueType="num">
                                      <p:cBhvr>
                                        <p:cTn id="18" dur="500" fill="hold"/>
                                        <p:tgtEl>
                                          <p:spTgt spid="92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ldLvl="0" animBg="1"/>
      <p:bldP spid="9220" grpId="0" bldLvl="0" animBg="1"/>
      <p:bldP spid="9223"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矩形 15"/>
          <p:cNvSpPr/>
          <p:nvPr/>
        </p:nvSpPr>
        <p:spPr>
          <a:xfrm>
            <a:off x="6686550" y="711200"/>
            <a:ext cx="5245100" cy="60452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宋体" panose="02010600030101010101" pitchFamily="2" charset="-122"/>
              <a:ea typeface="宋体" panose="02010600030101010101" pitchFamily="2" charset="-122"/>
              <a:cs typeface="+mn-cs"/>
            </a:endParaRPr>
          </a:p>
        </p:txBody>
      </p:sp>
      <p:sp>
        <p:nvSpPr>
          <p:cNvPr id="10242" name="矩形 4"/>
          <p:cNvSpPr/>
          <p:nvPr/>
        </p:nvSpPr>
        <p:spPr>
          <a:xfrm>
            <a:off x="400050" y="730250"/>
            <a:ext cx="6261100" cy="522288"/>
          </a:xfrm>
          <a:prstGeom prst="rect">
            <a:avLst/>
          </a:prstGeom>
          <a:solidFill>
            <a:schemeClr val="accent6">
              <a:lumMod val="60000"/>
              <a:lumOff val="40000"/>
            </a:schemeClr>
          </a:solidFill>
          <a:ln w="9525">
            <a:noFill/>
          </a:ln>
        </p:spPr>
        <p:txBody>
          <a:bodyPr wrap="none">
            <a:spAutoFit/>
          </a:bodyPr>
          <a:lstStyle>
            <a:defPPr/>
          </a:lstStyle>
          <a:p>
            <a:pPr marL="0" marR="0" lvl="0" indent="0" algn="l"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ln>
                  <a:noFill/>
                </a:ln>
                <a:solidFill>
                  <a:schemeClr val="tx1"/>
                </a:solidFill>
                <a:effectLst/>
                <a:uLnTx/>
                <a:uFillTx/>
                <a:latin typeface="宋体" panose="02010600030101010101" pitchFamily="2" charset="-122"/>
                <a:ea typeface="宋体" panose="02010600030101010101" pitchFamily="2" charset="-122"/>
                <a:cs typeface="+mn-cs"/>
              </a:rPr>
              <a:t>两种判断物体是否做简谐运动的条件：</a:t>
            </a:r>
            <a:endParaRPr kumimoji="0" lang="zh-CN" altLang="en-US" sz="2800" b="1" i="0" u="none" strike="noStrike" kern="1200" cap="none" spc="0" normalizeH="0" baseline="0" noProof="1">
              <a:ln>
                <a:noFill/>
              </a:ln>
              <a:solidFill>
                <a:schemeClr val="tx1"/>
              </a:solidFill>
              <a:effectLst/>
              <a:uLnTx/>
              <a:uFillTx/>
              <a:latin typeface="宋体" panose="02010600030101010101" pitchFamily="2" charset="-122"/>
              <a:ea typeface="宋体" panose="02010600030101010101" pitchFamily="2" charset="-122"/>
              <a:cs typeface="+mn-cs"/>
            </a:endParaRPr>
          </a:p>
        </p:txBody>
      </p:sp>
      <p:sp>
        <p:nvSpPr>
          <p:cNvPr id="11269" name="矩形 5"/>
          <p:cNvSpPr/>
          <p:nvPr/>
        </p:nvSpPr>
        <p:spPr>
          <a:xfrm>
            <a:off x="322263" y="1252538"/>
            <a:ext cx="3437890" cy="521970"/>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800" b="1" dirty="0">
                <a:latin typeface="宋体" panose="02010600030101010101" pitchFamily="2" charset="-122"/>
                <a:ea typeface="宋体" panose="02010600030101010101" pitchFamily="2" charset="-122"/>
                <a:cs typeface="宋体" panose="02010600030101010101" pitchFamily="2" charset="-122"/>
              </a:rPr>
              <a:t>①</a:t>
            </a:r>
            <a:r>
              <a:rPr lang="en-US" altLang="zh-CN" sz="2800" b="1" i="1" dirty="0">
                <a:latin typeface="Times New Roman" panose="02020603050405020304" pitchFamily="18" charset="0"/>
                <a:ea typeface="宋体" panose="02010600030101010101" pitchFamily="2" charset="-122"/>
                <a:cs typeface="Times New Roman" panose="02020603050405020304" pitchFamily="18" charset="0"/>
              </a:rPr>
              <a:t>x-t</a:t>
            </a:r>
            <a:r>
              <a:rPr lang="zh-CN" altLang="en-US" sz="2800" b="1" dirty="0">
                <a:latin typeface="宋体" panose="02010600030101010101" pitchFamily="2" charset="-122"/>
                <a:ea typeface="宋体" panose="02010600030101010101" pitchFamily="2" charset="-122"/>
                <a:cs typeface="宋体" panose="02010600030101010101" pitchFamily="2" charset="-122"/>
              </a:rPr>
              <a:t>图像为正弦曲线</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p:txBody>
      </p:sp>
      <p:sp>
        <p:nvSpPr>
          <p:cNvPr id="11270" name="矩形 6"/>
          <p:cNvSpPr/>
          <p:nvPr/>
        </p:nvSpPr>
        <p:spPr>
          <a:xfrm>
            <a:off x="322263" y="1774825"/>
            <a:ext cx="4028440" cy="521970"/>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800" b="1" dirty="0">
                <a:latin typeface="宋体" panose="02010600030101010101" pitchFamily="2" charset="-122"/>
                <a:ea typeface="宋体" panose="02010600030101010101" pitchFamily="2" charset="-122"/>
                <a:cs typeface="宋体" panose="02010600030101010101" pitchFamily="2" charset="-122"/>
              </a:rPr>
              <a:t>②</a:t>
            </a:r>
            <a:r>
              <a:rPr lang="en-US" altLang="zh-CN" sz="2800" b="1" i="1" dirty="0">
                <a:latin typeface="Times New Roman" panose="02020603050405020304" pitchFamily="18" charset="0"/>
                <a:ea typeface="宋体" panose="02010600030101010101" pitchFamily="2" charset="-122"/>
                <a:cs typeface="Times New Roman" panose="02020603050405020304" pitchFamily="18" charset="0"/>
              </a:rPr>
              <a:t>F-x </a:t>
            </a:r>
            <a:r>
              <a:rPr lang="zh-CN" altLang="en-US" sz="2800" b="1" dirty="0">
                <a:latin typeface="宋体" panose="02010600030101010101" pitchFamily="2" charset="-122"/>
                <a:ea typeface="宋体" panose="02010600030101010101" pitchFamily="2" charset="-122"/>
                <a:cs typeface="宋体" panose="02010600030101010101" pitchFamily="2" charset="-122"/>
              </a:rPr>
              <a:t>满足</a:t>
            </a:r>
            <a:r>
              <a:rPr lang="en-US" altLang="zh-CN" sz="2800" b="1" i="1" dirty="0">
                <a:latin typeface="宋体" panose="02010600030101010101" pitchFamily="2" charset="-122"/>
                <a:ea typeface="宋体" panose="02010600030101010101" pitchFamily="2" charset="-122"/>
                <a:cs typeface="宋体" panose="02010600030101010101" pitchFamily="2" charset="-122"/>
              </a:rPr>
              <a:t> </a:t>
            </a:r>
            <a:r>
              <a:rPr lang="en-US" altLang="zh-CN" sz="2800" b="1" i="1" dirty="0">
                <a:latin typeface="Times New Roman" panose="02020603050405020304" pitchFamily="18" charset="0"/>
                <a:ea typeface="宋体" panose="02010600030101010101" pitchFamily="2" charset="-122"/>
                <a:cs typeface="Times New Roman" panose="02020603050405020304" pitchFamily="18" charset="0"/>
              </a:rPr>
              <a:t>F=-kx</a:t>
            </a:r>
            <a:r>
              <a:rPr lang="zh-CN" altLang="en-US" sz="2800" b="1" dirty="0">
                <a:latin typeface="宋体" panose="02010600030101010101" pitchFamily="2" charset="-122"/>
                <a:ea typeface="宋体" panose="02010600030101010101" pitchFamily="2" charset="-122"/>
                <a:cs typeface="宋体" panose="02010600030101010101" pitchFamily="2" charset="-122"/>
              </a:rPr>
              <a:t>的形式</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p:txBody>
      </p:sp>
      <p:sp>
        <p:nvSpPr>
          <p:cNvPr id="10245" name="矩形 7"/>
          <p:cNvSpPr/>
          <p:nvPr/>
        </p:nvSpPr>
        <p:spPr>
          <a:xfrm>
            <a:off x="400050" y="2297113"/>
            <a:ext cx="5181600" cy="1641475"/>
          </a:xfrm>
          <a:prstGeom prst="rect">
            <a:avLst/>
          </a:prstGeom>
          <a:noFill/>
          <a:ln w="9525">
            <a:noFill/>
          </a:ln>
        </p:spPr>
        <p:txBody>
          <a:bodyPr>
            <a:spAutoFit/>
          </a:bodyPr>
          <a:lstStyle>
            <a:defPPr/>
          </a:lstStyle>
          <a:p>
            <a:pPr marL="0" marR="0" lvl="0" indent="0" algn="l" defTabSz="914400" rtl="0" eaLnBrk="1" fontAlgn="auto" latinLnBrk="0" hangingPunct="1">
              <a:lnSpc>
                <a:spcPct val="120000"/>
              </a:lnSpc>
              <a:spcBef>
                <a:spcPct val="0"/>
              </a:spcBef>
              <a:spcAft>
                <a:spcPct val="0"/>
              </a:spcAft>
              <a:buClrTx/>
              <a:buSzTx/>
              <a:buFontTx/>
              <a:buNone/>
              <a:defRPr/>
            </a:pPr>
            <a:r>
              <a:rPr kumimoji="0" lang="zh-CN" altLang="en-US" sz="2800" b="1" i="0" u="none" strike="noStrike" kern="1200" cap="none" spc="0" normalizeH="0" baseline="0" noProof="1">
                <a:ln>
                  <a:noFill/>
                </a:ln>
                <a:solidFill>
                  <a:srgbClr val="0000CC"/>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rPr>
              <a:t>下面用第二种方法来判断竖直的弹簧拉一个小球的振动是不是简谐运动？</a:t>
            </a:r>
            <a:endParaRPr kumimoji="0" lang="zh-CN" altLang="en-US" sz="2800" b="1" i="0" u="none" strike="noStrike" kern="1200" cap="none" spc="0" normalizeH="0" baseline="0" noProof="1">
              <a:ln>
                <a:noFill/>
              </a:ln>
              <a:solidFill>
                <a:srgbClr val="0000CC"/>
              </a:solidFill>
              <a:effectLst>
                <a:outerShdw blurRad="38100" dist="38100" dir="2700000" algn="tl">
                  <a:srgbClr val="000000">
                    <a:alpha val="43137"/>
                  </a:srgbClr>
                </a:outerShdw>
              </a:effectLst>
              <a:uLnTx/>
              <a:uFillTx/>
              <a:latin typeface="宋体" panose="02010600030101010101" pitchFamily="2" charset="-122"/>
              <a:ea typeface="宋体" panose="02010600030101010101" pitchFamily="2" charset="-122"/>
              <a:cs typeface="+mn-cs"/>
            </a:endParaRPr>
          </a:p>
        </p:txBody>
      </p:sp>
      <p:pic>
        <p:nvPicPr>
          <p:cNvPr id="10246" name="Picture 3"/>
          <p:cNvPicPr>
            <a:picLocks noChangeAspect="1"/>
          </p:cNvPicPr>
          <p:nvPr>
            <p:custDataLst>
              <p:tags r:id="rId1"/>
            </p:custDataLst>
          </p:nvPr>
        </p:nvPicPr>
        <p:blipFill>
          <a:blip r:embed="rId2"/>
          <a:stretch>
            <a:fillRect/>
          </a:stretch>
        </p:blipFill>
        <p:spPr>
          <a:xfrm>
            <a:off x="3465830" y="3436620"/>
            <a:ext cx="2562225" cy="2955925"/>
          </a:xfrm>
          <a:prstGeom prst="rect">
            <a:avLst/>
          </a:prstGeom>
          <a:noFill/>
          <a:ln w="9525">
            <a:noFill/>
          </a:ln>
        </p:spPr>
      </p:pic>
      <p:sp>
        <p:nvSpPr>
          <p:cNvPr id="10248" name="Rectangle 8"/>
          <p:cNvSpPr/>
          <p:nvPr/>
        </p:nvSpPr>
        <p:spPr>
          <a:xfrm>
            <a:off x="400050" y="3826352"/>
            <a:ext cx="2911475" cy="2889885"/>
          </a:xfrm>
          <a:prstGeom prst="rect">
            <a:avLst/>
          </a:prstGeom>
          <a:noFill/>
          <a:ln w="9525">
            <a:noFill/>
          </a:ln>
        </p:spPr>
        <p:txBody>
          <a:bodyPr anchor="ct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spcAft>
                <a:spcPct val="0"/>
              </a:spcAft>
              <a:buFontTx/>
              <a:buNone/>
            </a:pPr>
            <a:r>
              <a:rPr lang="zh-CN" altLang="en-US" sz="2800" b="1" dirty="0">
                <a:latin typeface="宋体" panose="02010600030101010101" pitchFamily="2" charset="-122"/>
                <a:ea typeface="宋体" panose="02010600030101010101" pitchFamily="2" charset="-122"/>
                <a:cs typeface="宋体" panose="02010600030101010101" pitchFamily="2" charset="-122"/>
              </a:rPr>
              <a:t>证明步骤：</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800" b="1" dirty="0">
                <a:latin typeface="宋体" panose="02010600030101010101" pitchFamily="2" charset="-122"/>
                <a:ea typeface="宋体" panose="02010600030101010101" pitchFamily="2" charset="-122"/>
                <a:cs typeface="宋体" panose="02010600030101010101" pitchFamily="2" charset="-122"/>
              </a:rPr>
              <a:t>1</a:t>
            </a:r>
            <a:r>
              <a:rPr lang="zh-CN" altLang="en-US" sz="2800" b="1" dirty="0">
                <a:latin typeface="宋体" panose="02010600030101010101" pitchFamily="2" charset="-122"/>
                <a:ea typeface="宋体" panose="02010600030101010101" pitchFamily="2" charset="-122"/>
                <a:cs typeface="宋体" panose="02010600030101010101" pitchFamily="2" charset="-122"/>
              </a:rPr>
              <a:t>、找平衡位置</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800" b="1" dirty="0">
                <a:latin typeface="宋体" panose="02010600030101010101" pitchFamily="2" charset="-122"/>
                <a:ea typeface="宋体" panose="02010600030101010101" pitchFamily="2" charset="-122"/>
                <a:cs typeface="宋体" panose="02010600030101010101" pitchFamily="2" charset="-122"/>
              </a:rPr>
              <a:t>2</a:t>
            </a:r>
            <a:r>
              <a:rPr lang="zh-CN" altLang="en-US" sz="2800" b="1" dirty="0">
                <a:latin typeface="宋体" panose="02010600030101010101" pitchFamily="2" charset="-122"/>
                <a:ea typeface="宋体" panose="02010600030101010101" pitchFamily="2" charset="-122"/>
                <a:cs typeface="宋体" panose="02010600030101010101" pitchFamily="2" charset="-122"/>
              </a:rPr>
              <a:t>、找回复力 </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800" b="1" dirty="0">
                <a:latin typeface="宋体" panose="02010600030101010101" pitchFamily="2" charset="-122"/>
                <a:ea typeface="宋体" panose="02010600030101010101" pitchFamily="2" charset="-122"/>
                <a:cs typeface="宋体" panose="02010600030101010101" pitchFamily="2" charset="-122"/>
              </a:rPr>
              <a:t>3</a:t>
            </a:r>
            <a:r>
              <a:rPr lang="zh-CN" altLang="en-US" sz="2800" b="1" dirty="0">
                <a:latin typeface="宋体" panose="02010600030101010101" pitchFamily="2" charset="-122"/>
                <a:ea typeface="宋体" panose="02010600030101010101" pitchFamily="2" charset="-122"/>
                <a:cs typeface="宋体" panose="02010600030101010101" pitchFamily="2" charset="-122"/>
              </a:rPr>
              <a:t>、找</a:t>
            </a:r>
            <a:r>
              <a:rPr lang="en-US" altLang="zh-CN" sz="2800" b="1" i="1" dirty="0">
                <a:latin typeface="Times New Roman" panose="02020603050405020304" pitchFamily="18" charset="0"/>
                <a:ea typeface="宋体" panose="02010600030101010101" pitchFamily="2" charset="-122"/>
                <a:cs typeface="Times New Roman" panose="02020603050405020304" pitchFamily="18" charset="0"/>
              </a:rPr>
              <a:t>F</a:t>
            </a:r>
            <a:r>
              <a:rPr lang="en-US" altLang="zh-CN" sz="2800" b="1" dirty="0">
                <a:latin typeface="Times New Roman" panose="02020603050405020304" pitchFamily="18" charset="0"/>
                <a:ea typeface="宋体" panose="02010600030101010101" pitchFamily="2" charset="-122"/>
                <a:cs typeface="Times New Roman" panose="02020603050405020304" pitchFamily="18" charset="0"/>
              </a:rPr>
              <a:t>=</a:t>
            </a:r>
            <a:r>
              <a:rPr lang="en-US" altLang="zh-CN" sz="2800" b="1" i="1" dirty="0">
                <a:latin typeface="Times New Roman" panose="02020603050405020304" pitchFamily="18" charset="0"/>
                <a:ea typeface="宋体" panose="02010600030101010101" pitchFamily="2" charset="-122"/>
                <a:cs typeface="Times New Roman" panose="02020603050405020304" pitchFamily="18" charset="0"/>
              </a:rPr>
              <a:t>kx</a:t>
            </a:r>
            <a:endParaRPr lang="en-US" altLang="zh-CN" sz="2800" b="1" i="1" dirty="0">
              <a:latin typeface="宋体" panose="02010600030101010101" pitchFamily="2" charset="-122"/>
              <a:ea typeface="宋体" panose="02010600030101010101" pitchFamily="2" charset="-122"/>
              <a:cs typeface="宋体" panose="02010600030101010101" pitchFamily="2" charset="-122"/>
            </a:endParaRPr>
          </a:p>
          <a:p>
            <a:pPr marL="0" lvl="0" indent="0" eaLnBrk="1" hangingPunct="1">
              <a:spcAft>
                <a:spcPct val="0"/>
              </a:spcAft>
              <a:buFontTx/>
              <a:buNone/>
            </a:pPr>
            <a:r>
              <a:rPr lang="en-US" altLang="zh-CN" sz="2800" b="1" dirty="0">
                <a:latin typeface="宋体" panose="02010600030101010101" pitchFamily="2" charset="-122"/>
                <a:ea typeface="宋体" panose="02010600030101010101" pitchFamily="2" charset="-122"/>
                <a:cs typeface="宋体" panose="02010600030101010101" pitchFamily="2" charset="-122"/>
              </a:rPr>
              <a:t>4</a:t>
            </a:r>
            <a:r>
              <a:rPr lang="zh-CN" altLang="en-US" sz="2800" b="1" dirty="0">
                <a:latin typeface="宋体" panose="02010600030101010101" pitchFamily="2" charset="-122"/>
                <a:ea typeface="宋体" panose="02010600030101010101" pitchFamily="2" charset="-122"/>
                <a:cs typeface="宋体" panose="02010600030101010101" pitchFamily="2" charset="-122"/>
              </a:rPr>
              <a:t>、找方向关系</a:t>
            </a:r>
            <a:endParaRPr lang="zh-CN" altLang="en-US" sz="2800" b="1"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6737350" y="741363"/>
            <a:ext cx="5153025" cy="979487"/>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20000"/>
              </a:lnSpc>
              <a:spcAft>
                <a:spcPct val="0"/>
              </a:spcAft>
              <a:buFontTx/>
              <a:buNone/>
            </a:pPr>
            <a:r>
              <a:rPr lang="zh-CN" altLang="en-US" sz="2400" b="1" dirty="0">
                <a:solidFill>
                  <a:srgbClr val="0000CC"/>
                </a:solidFill>
                <a:latin typeface="宋体" panose="02010600030101010101" pitchFamily="2" charset="-122"/>
                <a:ea typeface="宋体" panose="02010600030101010101" pitchFamily="2" charset="-122"/>
                <a:cs typeface="宋体" panose="02010600030101010101" pitchFamily="2" charset="-122"/>
              </a:rPr>
              <a:t>提示：先找平衡位置。</a:t>
            </a:r>
            <a:r>
              <a:rPr lang="en-US" altLang="zh-CN" sz="2400" b="1" dirty="0">
                <a:solidFill>
                  <a:srgbClr val="0000CC"/>
                </a:solidFill>
                <a:latin typeface="宋体" panose="02010600030101010101" pitchFamily="2" charset="-122"/>
                <a:ea typeface="宋体" panose="02010600030101010101" pitchFamily="2" charset="-122"/>
                <a:cs typeface="宋体" panose="02010600030101010101" pitchFamily="2" charset="-122"/>
              </a:rPr>
              <a:t>x</a:t>
            </a:r>
            <a:r>
              <a:rPr lang="zh-CN" altLang="en-US" sz="2400" b="1" dirty="0">
                <a:solidFill>
                  <a:srgbClr val="0000CC"/>
                </a:solidFill>
                <a:latin typeface="宋体" panose="02010600030101010101" pitchFamily="2" charset="-122"/>
                <a:ea typeface="宋体" panose="02010600030101010101" pitchFamily="2" charset="-122"/>
                <a:cs typeface="宋体" panose="02010600030101010101" pitchFamily="2" charset="-122"/>
              </a:rPr>
              <a:t>为振子到平衡位置的位移。</a:t>
            </a:r>
            <a:endParaRPr lang="zh-CN" altLang="en-US" sz="2400" b="1" dirty="0">
              <a:solidFill>
                <a:srgbClr val="0000CC"/>
              </a:solidFill>
              <a:latin typeface="宋体" panose="02010600030101010101" pitchFamily="2" charset="-122"/>
              <a:ea typeface="宋体" panose="02010600030101010101" pitchFamily="2" charset="-122"/>
              <a:cs typeface="宋体" panose="02010600030101010101" pitchFamily="2" charset="-122"/>
            </a:endParaRPr>
          </a:p>
        </p:txBody>
      </p:sp>
      <p:sp>
        <p:nvSpPr>
          <p:cNvPr id="4" name="矩形 7"/>
          <p:cNvSpPr/>
          <p:nvPr/>
        </p:nvSpPr>
        <p:spPr>
          <a:xfrm>
            <a:off x="6967538" y="2190750"/>
            <a:ext cx="1508125"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cs typeface="宋体" panose="02010600030101010101" pitchFamily="2" charset="-122"/>
              </a:rPr>
              <a:t>平衡位置</a:t>
            </a:r>
            <a:r>
              <a:rPr lang="en-US" altLang="zh-CN" sz="2400" b="1" dirty="0">
                <a:latin typeface="宋体" panose="02010600030101010101" pitchFamily="2" charset="-122"/>
                <a:ea typeface="宋体" panose="02010600030101010101" pitchFamily="2" charset="-122"/>
                <a:cs typeface="宋体" panose="02010600030101010101" pitchFamily="2" charset="-122"/>
              </a:rPr>
              <a:t>:</a:t>
            </a: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1271" name="对象 11270"/>
          <p:cNvGraphicFramePr>
            <a:graphicFrameLocks noChangeAspect="1"/>
          </p:cNvGraphicFramePr>
          <p:nvPr/>
        </p:nvGraphicFramePr>
        <p:xfrm>
          <a:off x="8477250" y="2143125"/>
          <a:ext cx="1333500" cy="520700"/>
        </p:xfrm>
        <a:graphic>
          <a:graphicData uri="http://schemas.openxmlformats.org/presentationml/2006/ole">
            <mc:AlternateContent xmlns:mc="http://schemas.openxmlformats.org/markup-compatibility/2006">
              <mc:Choice xmlns:v="urn:schemas-microsoft-com:vml" Requires="v">
                <p:oleObj spid="_x0000_s3078" name="" r:id="rId3" imgW="584200" imgH="228600" progId="Equation.3">
                  <p:embed/>
                </p:oleObj>
              </mc:Choice>
              <mc:Fallback>
                <p:oleObj name="" r:id="rId3" imgW="584200" imgH="228600" progId="Equation.3">
                  <p:embed/>
                  <p:pic>
                    <p:nvPicPr>
                      <p:cNvPr id="0" name="图片 3077"/>
                      <p:cNvPicPr/>
                      <p:nvPr/>
                    </p:nvPicPr>
                    <p:blipFill>
                      <a:blip r:embed="rId4"/>
                      <a:stretch>
                        <a:fillRect/>
                      </a:stretch>
                    </p:blipFill>
                    <p:spPr>
                      <a:xfrm>
                        <a:off x="8477250" y="2143125"/>
                        <a:ext cx="1333500" cy="520700"/>
                      </a:xfrm>
                      <a:prstGeom prst="rect">
                        <a:avLst/>
                      </a:prstGeom>
                      <a:noFill/>
                      <a:ln w="38100">
                        <a:noFill/>
                        <a:miter/>
                      </a:ln>
                    </p:spPr>
                  </p:pic>
                </p:oleObj>
              </mc:Fallback>
            </mc:AlternateContent>
          </a:graphicData>
        </a:graphic>
      </p:graphicFrame>
      <p:sp>
        <p:nvSpPr>
          <p:cNvPr id="11272" name="矩形 10"/>
          <p:cNvSpPr/>
          <p:nvPr/>
        </p:nvSpPr>
        <p:spPr>
          <a:xfrm>
            <a:off x="6967538" y="2663825"/>
            <a:ext cx="3565525"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cs typeface="宋体" panose="02010600030101010101" pitchFamily="2" charset="-122"/>
              </a:rPr>
              <a:t>振子在</a:t>
            </a:r>
            <a:r>
              <a:rPr lang="en-US" altLang="zh-CN" sz="2400" b="1" dirty="0">
                <a:latin typeface="宋体" panose="02010600030101010101" pitchFamily="2" charset="-122"/>
                <a:ea typeface="宋体" panose="02010600030101010101" pitchFamily="2" charset="-122"/>
                <a:cs typeface="宋体" panose="02010600030101010101" pitchFamily="2" charset="-122"/>
              </a:rPr>
              <a:t>C</a:t>
            </a:r>
            <a:r>
              <a:rPr lang="zh-CN" altLang="en-US" sz="2400" b="1" dirty="0">
                <a:latin typeface="宋体" panose="02010600030101010101" pitchFamily="2" charset="-122"/>
                <a:ea typeface="宋体" panose="02010600030101010101" pitchFamily="2" charset="-122"/>
                <a:cs typeface="宋体" panose="02010600030101010101" pitchFamily="2" charset="-122"/>
              </a:rPr>
              <a:t>点受到的弹力为</a:t>
            </a:r>
            <a:r>
              <a:rPr lang="en-US" altLang="zh-CN" sz="2400" b="1" dirty="0">
                <a:latin typeface="宋体" panose="02010600030101010101" pitchFamily="2" charset="-122"/>
                <a:ea typeface="宋体" panose="02010600030101010101" pitchFamily="2" charset="-122"/>
                <a:cs typeface="宋体" panose="02010600030101010101" pitchFamily="2" charset="-122"/>
              </a:rPr>
              <a:t>:</a:t>
            </a:r>
            <a:endParaRPr lang="zh-CN" altLang="en-US" sz="2400" b="1" dirty="0">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11274" name="对象 11273"/>
          <p:cNvGraphicFramePr>
            <a:graphicFrameLocks noChangeAspect="1"/>
          </p:cNvGraphicFramePr>
          <p:nvPr/>
        </p:nvGraphicFramePr>
        <p:xfrm>
          <a:off x="6967538" y="3135313"/>
          <a:ext cx="1917700" cy="522287"/>
        </p:xfrm>
        <a:graphic>
          <a:graphicData uri="http://schemas.openxmlformats.org/presentationml/2006/ole">
            <mc:AlternateContent xmlns:mc="http://schemas.openxmlformats.org/markup-compatibility/2006">
              <mc:Choice xmlns:v="urn:schemas-microsoft-com:vml" Requires="v">
                <p:oleObj spid="_x0000_s3079" name="" r:id="rId5" imgW="876300" imgH="241300" progId="Equation.3">
                  <p:embed/>
                </p:oleObj>
              </mc:Choice>
              <mc:Fallback>
                <p:oleObj name="" r:id="rId5" imgW="876300" imgH="241300" progId="Equation.3">
                  <p:embed/>
                  <p:pic>
                    <p:nvPicPr>
                      <p:cNvPr id="0" name="图片 3078"/>
                      <p:cNvPicPr/>
                      <p:nvPr/>
                    </p:nvPicPr>
                    <p:blipFill>
                      <a:blip r:embed="rId6"/>
                      <a:stretch>
                        <a:fillRect/>
                      </a:stretch>
                    </p:blipFill>
                    <p:spPr>
                      <a:xfrm>
                        <a:off x="6967538" y="3135313"/>
                        <a:ext cx="1917700" cy="522287"/>
                      </a:xfrm>
                      <a:prstGeom prst="rect">
                        <a:avLst/>
                      </a:prstGeom>
                      <a:noFill/>
                      <a:ln w="38100">
                        <a:noFill/>
                        <a:miter/>
                      </a:ln>
                    </p:spPr>
                  </p:pic>
                </p:oleObj>
              </mc:Fallback>
            </mc:AlternateContent>
          </a:graphicData>
        </a:graphic>
      </p:graphicFrame>
      <p:sp>
        <p:nvSpPr>
          <p:cNvPr id="11275" name="矩形 13"/>
          <p:cNvSpPr/>
          <p:nvPr/>
        </p:nvSpPr>
        <p:spPr>
          <a:xfrm>
            <a:off x="6967538" y="3670300"/>
            <a:ext cx="2325687"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振子受的回复力</a:t>
            </a:r>
            <a:endParaRPr lang="zh-CN" altLang="en-US" sz="2400" b="1" dirty="0">
              <a:latin typeface="宋体" panose="02010600030101010101" pitchFamily="2" charset="-122"/>
              <a:ea typeface="宋体" panose="02010600030101010101" pitchFamily="2" charset="-122"/>
            </a:endParaRPr>
          </a:p>
        </p:txBody>
      </p:sp>
      <p:graphicFrame>
        <p:nvGraphicFramePr>
          <p:cNvPr id="11277" name="对象 11276"/>
          <p:cNvGraphicFramePr>
            <a:graphicFrameLocks noChangeAspect="1"/>
          </p:cNvGraphicFramePr>
          <p:nvPr/>
        </p:nvGraphicFramePr>
        <p:xfrm>
          <a:off x="6967538" y="4143058"/>
          <a:ext cx="2436812" cy="1800225"/>
        </p:xfrm>
        <a:graphic>
          <a:graphicData uri="http://schemas.openxmlformats.org/presentationml/2006/ole">
            <mc:AlternateContent xmlns:mc="http://schemas.openxmlformats.org/markup-compatibility/2006">
              <mc:Choice xmlns:v="urn:schemas-microsoft-com:vml" Requires="v">
                <p:oleObj spid="_x0000_s3080" name="" r:id="rId7" imgW="1056640" imgH="890905" progId="Equation.3">
                  <p:embed/>
                </p:oleObj>
              </mc:Choice>
              <mc:Fallback>
                <p:oleObj name="" r:id="rId7" imgW="1056640" imgH="890905" progId="Equation.3">
                  <p:embed/>
                  <p:pic>
                    <p:nvPicPr>
                      <p:cNvPr id="0" name="图片 3079"/>
                      <p:cNvPicPr/>
                      <p:nvPr/>
                    </p:nvPicPr>
                    <p:blipFill>
                      <a:blip r:embed="rId8"/>
                      <a:stretch>
                        <a:fillRect/>
                      </a:stretch>
                    </p:blipFill>
                    <p:spPr>
                      <a:xfrm>
                        <a:off x="6967538" y="4143058"/>
                        <a:ext cx="2436812" cy="1800225"/>
                      </a:xfrm>
                      <a:prstGeom prst="rect">
                        <a:avLst/>
                      </a:prstGeom>
                      <a:noFill/>
                      <a:ln w="38100">
                        <a:noFill/>
                        <a:miter/>
                      </a:ln>
                    </p:spPr>
                  </p:pic>
                </p:oleObj>
              </mc:Fallback>
            </mc:AlternateContent>
          </a:graphicData>
        </a:graphic>
      </p:graphicFrame>
      <p:sp>
        <p:nvSpPr>
          <p:cNvPr id="11278" name="矩形 16"/>
          <p:cNvSpPr/>
          <p:nvPr/>
        </p:nvSpPr>
        <p:spPr>
          <a:xfrm>
            <a:off x="9712325" y="4130675"/>
            <a:ext cx="2063750" cy="1568450"/>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solidFill>
                  <a:srgbClr val="0000CC"/>
                </a:solidFill>
                <a:latin typeface="宋体" panose="02010600030101010101" pitchFamily="2" charset="-122"/>
                <a:ea typeface="宋体" panose="02010600030101010101" pitchFamily="2" charset="-122"/>
              </a:rPr>
              <a:t>此时弹簧振子的回复力还是不是弹簧的弹力？</a:t>
            </a:r>
            <a:endParaRPr lang="zh-CN" altLang="en-US" sz="2400" b="1" dirty="0">
              <a:solidFill>
                <a:srgbClr val="0000CC"/>
              </a:solidFill>
              <a:latin typeface="宋体" panose="02010600030101010101" pitchFamily="2" charset="-122"/>
              <a:ea typeface="宋体" panose="02010600030101010101" pitchFamily="2" charset="-122"/>
            </a:endParaRPr>
          </a:p>
        </p:txBody>
      </p:sp>
      <p:sp>
        <p:nvSpPr>
          <p:cNvPr id="11279" name="矩形 17"/>
          <p:cNvSpPr/>
          <p:nvPr/>
        </p:nvSpPr>
        <p:spPr>
          <a:xfrm>
            <a:off x="6899275" y="5943600"/>
            <a:ext cx="4487863" cy="828675"/>
          </a:xfrm>
          <a:prstGeom prst="rect">
            <a:avLst/>
          </a:prstGeom>
          <a:noFill/>
          <a:ln w="9525">
            <a:noFill/>
          </a:ln>
        </p:spPr>
        <p:txBody>
          <a:bodyPr>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solidFill>
                  <a:srgbClr val="FF0000"/>
                </a:solidFill>
                <a:latin typeface="宋体" panose="02010600030101010101" pitchFamily="2" charset="-122"/>
                <a:ea typeface="宋体" panose="02010600030101010101" pitchFamily="2" charset="-122"/>
              </a:rPr>
              <a:t>回复力不一定是弹力可能是几个力的合力。</a:t>
            </a:r>
            <a:endParaRPr lang="zh-CN" altLang="en-US" sz="2400" b="1" dirty="0">
              <a:solidFill>
                <a:srgbClr val="FF0000"/>
              </a:solidFill>
              <a:latin typeface="宋体" panose="02010600030101010101" pitchFamily="2" charset="-122"/>
              <a:ea typeface="宋体" panose="02010600030101010101" pitchFamily="2" charset="-122"/>
            </a:endParaRPr>
          </a:p>
        </p:txBody>
      </p:sp>
      <p:sp>
        <p:nvSpPr>
          <p:cNvPr id="3" name="矩形 3"/>
          <p:cNvSpPr/>
          <p:nvPr/>
        </p:nvSpPr>
        <p:spPr>
          <a:xfrm>
            <a:off x="6967538" y="1719263"/>
            <a:ext cx="2632075" cy="460375"/>
          </a:xfrm>
          <a:prstGeom prst="rect">
            <a:avLst/>
          </a:prstGeom>
          <a:noFill/>
          <a:ln w="9525">
            <a:noFill/>
          </a:ln>
        </p:spPr>
        <p:txBody>
          <a:bodyPr wrap="none">
            <a:spAutoFit/>
          </a:bodyPr>
          <a:lstStyle>
            <a:lvl1pPr marL="228600" indent="-228600" algn="l" rtl="0" eaLnBrk="0" fontAlgn="base" hangingPunct="0">
              <a:lnSpc>
                <a:spcPct val="130000"/>
              </a:lnSpc>
              <a:spcBef>
                <a:spcPct val="0"/>
              </a:spcBef>
              <a:spcAft>
                <a:spcPts val="1000"/>
              </a:spcAft>
              <a:buFont typeface="Arial" panose="020B0604020202020204" pitchFamily="34" charset="0"/>
              <a:buChar char="•"/>
              <a:defRPr sz="1600" kern="1200">
                <a:solidFill>
                  <a:schemeClr val="tx1"/>
                </a:solidFill>
                <a:latin typeface="+mn-lt"/>
                <a:ea typeface="+mn-ea"/>
                <a:cs typeface="+mn-cs"/>
              </a:defRPr>
            </a:lvl1pPr>
            <a:lvl2pPr marL="6858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2pPr>
            <a:lvl3pPr marL="11430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3pPr>
            <a:lvl4pPr marL="16002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4pPr>
            <a:lvl5pPr marL="2057400" indent="-228600" algn="l" rtl="0" eaLnBrk="0" fontAlgn="base" hangingPunct="0">
              <a:lnSpc>
                <a:spcPct val="130000"/>
              </a:lnSpc>
              <a:spcBef>
                <a:spcPct val="0"/>
              </a:spcBef>
              <a:spcAft>
                <a:spcPts val="1000"/>
              </a:spcAft>
              <a:buFont typeface="Arial" panose="020B0604020202020204" pitchFamily="34" charset="0"/>
              <a:buChar char="•"/>
              <a:tabLst>
                <a:tab pos="1609725" algn="ctr"/>
              </a:tabLst>
              <a:defRPr sz="1600" kern="1200">
                <a:solidFill>
                  <a:schemeClr val="tx1"/>
                </a:solidFill>
                <a:latin typeface="+mn-lt"/>
                <a:ea typeface="+mn-ea"/>
                <a:cs typeface="+mn-cs"/>
              </a:defRPr>
            </a:lvl5pPr>
          </a:lstStyle>
          <a:p>
            <a:pPr marL="0" lvl="0" indent="0" eaLnBrk="1" hangingPunct="1">
              <a:lnSpc>
                <a:spcPct val="100000"/>
              </a:lnSpc>
              <a:spcAft>
                <a:spcPct val="0"/>
              </a:spcAft>
              <a:buFontTx/>
              <a:buNone/>
            </a:pPr>
            <a:r>
              <a:rPr lang="zh-CN" altLang="en-US" sz="2400" b="1" dirty="0">
                <a:latin typeface="宋体" panose="02010600030101010101" pitchFamily="2" charset="-122"/>
                <a:ea typeface="宋体" panose="02010600030101010101" pitchFamily="2" charset="-122"/>
              </a:rPr>
              <a:t>规定向下为正方向</a:t>
            </a:r>
            <a:endParaRPr lang="zh-CN" altLang="en-US" sz="2400" b="1" dirty="0">
              <a:latin typeface="宋体" panose="02010600030101010101" pitchFamily="2" charset="-122"/>
              <a:ea typeface="宋体" panose="02010600030101010101" pitchFamily="2" charset="-122"/>
            </a:endParaRPr>
          </a:p>
        </p:txBody>
      </p:sp>
      <p:sp>
        <p:nvSpPr>
          <p:cNvPr id="6" name="文本框 5"/>
          <p:cNvSpPr txBox="1"/>
          <p:nvPr/>
        </p:nvSpPr>
        <p:spPr>
          <a:xfrm>
            <a:off x="2190115" y="0"/>
            <a:ext cx="4471035" cy="583565"/>
          </a:xfrm>
          <a:prstGeom prst="rect">
            <a:avLst/>
          </a:prstGeom>
          <a:noFill/>
        </p:spPr>
        <p:txBody>
          <a:bodyPr wrap="none" rtlCol="0">
            <a:spAutoFit/>
          </a:bodyPr>
          <a:p>
            <a:pPr marL="0" lvl="0" indent="0" algn="l" eaLnBrk="1" hangingPunct="1">
              <a:lnSpc>
                <a:spcPct val="100000"/>
              </a:lnSpc>
              <a:spcAft>
                <a:spcPct val="0"/>
              </a:spcAft>
              <a:buFontTx/>
              <a:buNone/>
            </a:pPr>
            <a:r>
              <a:rPr lang="en-US" altLang="zh-CN" sz="3200" b="1" dirty="0">
                <a:latin typeface="宋体" panose="02010600030101010101" pitchFamily="2" charset="-122"/>
                <a:ea typeface="宋体" panose="02010600030101010101" pitchFamily="2" charset="-122"/>
                <a:cs typeface="宋体" panose="02010600030101010101" pitchFamily="2" charset="-122"/>
                <a:sym typeface="+mn-ea"/>
              </a:rPr>
              <a:t> </a:t>
            </a:r>
            <a:r>
              <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一、简谐运动的回复力</a:t>
            </a:r>
            <a:endParaRPr lang="zh-CN" altLang="en-US" sz="3200" b="1" dirty="0">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blinds(horizontal)">
                                      <p:cBhvr>
                                        <p:cTn id="7" dur="500"/>
                                        <p:tgtEl>
                                          <p:spTgt spid="1024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246"/>
                                        </p:tgtEl>
                                        <p:attrNameLst>
                                          <p:attrName>style.visibility</p:attrName>
                                        </p:attrNameLst>
                                      </p:cBhvr>
                                      <p:to>
                                        <p:strVal val="visible"/>
                                      </p:to>
                                    </p:set>
                                    <p:anim calcmode="lin" valueType="num">
                                      <p:cBhvr>
                                        <p:cTn id="12" dur="500" fill="hold"/>
                                        <p:tgtEl>
                                          <p:spTgt spid="10246"/>
                                        </p:tgtEl>
                                        <p:attrNameLst>
                                          <p:attrName>ppt_x</p:attrName>
                                        </p:attrNameLst>
                                      </p:cBhvr>
                                      <p:tavLst>
                                        <p:tav tm="0">
                                          <p:val>
                                            <p:strVal val="#ppt_x"/>
                                          </p:val>
                                        </p:tav>
                                        <p:tav tm="100000">
                                          <p:val>
                                            <p:strVal val="#ppt_x"/>
                                          </p:val>
                                        </p:tav>
                                      </p:tavLst>
                                    </p:anim>
                                    <p:anim calcmode="lin" valueType="num">
                                      <p:cBhvr>
                                        <p:cTn id="13" dur="500" fill="hold"/>
                                        <p:tgtEl>
                                          <p:spTgt spid="10246"/>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0248">
                                            <p:txEl>
                                              <p:charRg st="0" end="6"/>
                                            </p:txEl>
                                          </p:spTgt>
                                        </p:tgtEl>
                                        <p:attrNameLst>
                                          <p:attrName>style.visibility</p:attrName>
                                        </p:attrNameLst>
                                      </p:cBhvr>
                                      <p:to>
                                        <p:strVal val="visible"/>
                                      </p:to>
                                    </p:set>
                                    <p:animEffect transition="in" filter="blinds(horizontal)">
                                      <p:cBhvr>
                                        <p:cTn id="18" dur="500"/>
                                        <p:tgtEl>
                                          <p:spTgt spid="10248">
                                            <p:txEl>
                                              <p:charRg st="0"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10248">
                                            <p:txEl>
                                              <p:charRg st="6" end="14"/>
                                            </p:txEl>
                                          </p:spTgt>
                                        </p:tgtEl>
                                        <p:attrNameLst>
                                          <p:attrName>style.visibility</p:attrName>
                                        </p:attrNameLst>
                                      </p:cBhvr>
                                      <p:to>
                                        <p:strVal val="visible"/>
                                      </p:to>
                                    </p:set>
                                    <p:animEffect transition="in" filter="blinds(horizontal)">
                                      <p:cBhvr>
                                        <p:cTn id="23" dur="500"/>
                                        <p:tgtEl>
                                          <p:spTgt spid="10248">
                                            <p:txEl>
                                              <p:charRg st="6" end="1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nodeType="clickEffect">
                                  <p:stCondLst>
                                    <p:cond delay="0"/>
                                  </p:stCondLst>
                                  <p:childTnLst>
                                    <p:set>
                                      <p:cBhvr>
                                        <p:cTn id="27" dur="1" fill="hold">
                                          <p:stCondLst>
                                            <p:cond delay="0"/>
                                          </p:stCondLst>
                                        </p:cTn>
                                        <p:tgtEl>
                                          <p:spTgt spid="10248">
                                            <p:txEl>
                                              <p:charRg st="14" end="22"/>
                                            </p:txEl>
                                          </p:spTgt>
                                        </p:tgtEl>
                                        <p:attrNameLst>
                                          <p:attrName>style.visibility</p:attrName>
                                        </p:attrNameLst>
                                      </p:cBhvr>
                                      <p:to>
                                        <p:strVal val="visible"/>
                                      </p:to>
                                    </p:set>
                                    <p:animEffect transition="in" filter="blinds(horizontal)">
                                      <p:cBhvr>
                                        <p:cTn id="28" dur="500"/>
                                        <p:tgtEl>
                                          <p:spTgt spid="10248">
                                            <p:txEl>
                                              <p:charRg st="14" end="2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0248">
                                            <p:txEl>
                                              <p:charRg st="22" end="30"/>
                                            </p:txEl>
                                          </p:spTgt>
                                        </p:tgtEl>
                                        <p:attrNameLst>
                                          <p:attrName>style.visibility</p:attrName>
                                        </p:attrNameLst>
                                      </p:cBhvr>
                                      <p:to>
                                        <p:strVal val="visible"/>
                                      </p:to>
                                    </p:set>
                                    <p:animEffect transition="in" filter="blinds(horizontal)">
                                      <p:cBhvr>
                                        <p:cTn id="33" dur="500"/>
                                        <p:tgtEl>
                                          <p:spTgt spid="10248">
                                            <p:txEl>
                                              <p:charRg st="22" end="3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nodeType="clickEffect">
                                  <p:stCondLst>
                                    <p:cond delay="0"/>
                                  </p:stCondLst>
                                  <p:childTnLst>
                                    <p:set>
                                      <p:cBhvr>
                                        <p:cTn id="37" dur="1" fill="hold">
                                          <p:stCondLst>
                                            <p:cond delay="0"/>
                                          </p:stCondLst>
                                        </p:cTn>
                                        <p:tgtEl>
                                          <p:spTgt spid="10248">
                                            <p:txEl>
                                              <p:charRg st="30" end="38"/>
                                            </p:txEl>
                                          </p:spTgt>
                                        </p:tgtEl>
                                        <p:attrNameLst>
                                          <p:attrName>style.visibility</p:attrName>
                                        </p:attrNameLst>
                                      </p:cBhvr>
                                      <p:to>
                                        <p:strVal val="visible"/>
                                      </p:to>
                                    </p:set>
                                    <p:animEffect transition="in" filter="blinds(horizontal)">
                                      <p:cBhvr>
                                        <p:cTn id="38" dur="500"/>
                                        <p:tgtEl>
                                          <p:spTgt spid="10248">
                                            <p:txEl>
                                              <p:charRg st="30" end="38"/>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wipe(up)">
                                      <p:cBhvr>
                                        <p:cTn id="43" dur="500"/>
                                        <p:tgtEl>
                                          <p:spTgt spid="16"/>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blinds(horizontal)">
                                      <p:cBhvr>
                                        <p:cTn id="46" dur="500"/>
                                        <p:tgtEl>
                                          <p:spTgt spid="2"/>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animEffect transition="in" filter="blinds(horizontal)">
                                      <p:cBhvr>
                                        <p:cTn id="51" dur="500"/>
                                        <p:tgtEl>
                                          <p:spTgt spid="3"/>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4"/>
                                        </p:tgtEl>
                                        <p:attrNameLst>
                                          <p:attrName>style.visibility</p:attrName>
                                        </p:attrNameLst>
                                      </p:cBhvr>
                                      <p:to>
                                        <p:strVal val="visible"/>
                                      </p:to>
                                    </p:set>
                                    <p:animEffect transition="in" filter="blinds(horizontal)">
                                      <p:cBhvr>
                                        <p:cTn id="56" dur="500"/>
                                        <p:tgtEl>
                                          <p:spTgt spid="4"/>
                                        </p:tgtEl>
                                      </p:cBhvr>
                                    </p:animEffect>
                                  </p:childTnLst>
                                </p:cTn>
                              </p:par>
                              <p:par>
                                <p:cTn id="57" presetID="3" presetClass="entr" presetSubtype="10" fill="hold" nodeType="withEffect">
                                  <p:stCondLst>
                                    <p:cond delay="0"/>
                                  </p:stCondLst>
                                  <p:childTnLst>
                                    <p:set>
                                      <p:cBhvr>
                                        <p:cTn id="58" dur="1" fill="hold">
                                          <p:stCondLst>
                                            <p:cond delay="0"/>
                                          </p:stCondLst>
                                        </p:cTn>
                                        <p:tgtEl>
                                          <p:spTgt spid="11271"/>
                                        </p:tgtEl>
                                        <p:attrNameLst>
                                          <p:attrName>style.visibility</p:attrName>
                                        </p:attrNameLst>
                                      </p:cBhvr>
                                      <p:to>
                                        <p:strVal val="visible"/>
                                      </p:to>
                                    </p:set>
                                    <p:animEffect transition="in" filter="blinds(horizontal)">
                                      <p:cBhvr>
                                        <p:cTn id="59" dur="500"/>
                                        <p:tgtEl>
                                          <p:spTgt spid="11271"/>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1272"/>
                                        </p:tgtEl>
                                        <p:attrNameLst>
                                          <p:attrName>style.visibility</p:attrName>
                                        </p:attrNameLst>
                                      </p:cBhvr>
                                      <p:to>
                                        <p:strVal val="visible"/>
                                      </p:to>
                                    </p:set>
                                    <p:animEffect transition="in" filter="blinds(horizontal)">
                                      <p:cBhvr>
                                        <p:cTn id="64" dur="500"/>
                                        <p:tgtEl>
                                          <p:spTgt spid="11272"/>
                                        </p:tgtEl>
                                      </p:cBhvr>
                                    </p:animEffect>
                                  </p:childTnLst>
                                </p:cTn>
                              </p:par>
                              <p:par>
                                <p:cTn id="65" presetID="3" presetClass="entr" presetSubtype="10" fill="hold" nodeType="withEffect">
                                  <p:stCondLst>
                                    <p:cond delay="0"/>
                                  </p:stCondLst>
                                  <p:childTnLst>
                                    <p:set>
                                      <p:cBhvr>
                                        <p:cTn id="66" dur="1" fill="hold">
                                          <p:stCondLst>
                                            <p:cond delay="0"/>
                                          </p:stCondLst>
                                        </p:cTn>
                                        <p:tgtEl>
                                          <p:spTgt spid="11274"/>
                                        </p:tgtEl>
                                        <p:attrNameLst>
                                          <p:attrName>style.visibility</p:attrName>
                                        </p:attrNameLst>
                                      </p:cBhvr>
                                      <p:to>
                                        <p:strVal val="visible"/>
                                      </p:to>
                                    </p:set>
                                    <p:animEffect transition="in" filter="blinds(horizontal)">
                                      <p:cBhvr>
                                        <p:cTn id="67" dur="500"/>
                                        <p:tgtEl>
                                          <p:spTgt spid="11274"/>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11275"/>
                                        </p:tgtEl>
                                        <p:attrNameLst>
                                          <p:attrName>style.visibility</p:attrName>
                                        </p:attrNameLst>
                                      </p:cBhvr>
                                      <p:to>
                                        <p:strVal val="visible"/>
                                      </p:to>
                                    </p:set>
                                    <p:animEffect transition="in" filter="blinds(horizontal)">
                                      <p:cBhvr>
                                        <p:cTn id="72" dur="500"/>
                                        <p:tgtEl>
                                          <p:spTgt spid="11275"/>
                                        </p:tgtEl>
                                      </p:cBhvr>
                                    </p:animEffect>
                                  </p:childTnLst>
                                </p:cTn>
                              </p:par>
                              <p:par>
                                <p:cTn id="73" presetID="3" presetClass="entr" presetSubtype="10" fill="hold" nodeType="withEffect">
                                  <p:stCondLst>
                                    <p:cond delay="0"/>
                                  </p:stCondLst>
                                  <p:childTnLst>
                                    <p:set>
                                      <p:cBhvr>
                                        <p:cTn id="74" dur="1" fill="hold">
                                          <p:stCondLst>
                                            <p:cond delay="0"/>
                                          </p:stCondLst>
                                        </p:cTn>
                                        <p:tgtEl>
                                          <p:spTgt spid="11277"/>
                                        </p:tgtEl>
                                        <p:attrNameLst>
                                          <p:attrName>style.visibility</p:attrName>
                                        </p:attrNameLst>
                                      </p:cBhvr>
                                      <p:to>
                                        <p:strVal val="visible"/>
                                      </p:to>
                                    </p:set>
                                    <p:animEffect transition="in" filter="blinds(horizontal)">
                                      <p:cBhvr>
                                        <p:cTn id="75" dur="500"/>
                                        <p:tgtEl>
                                          <p:spTgt spid="11277"/>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11278"/>
                                        </p:tgtEl>
                                        <p:attrNameLst>
                                          <p:attrName>style.visibility</p:attrName>
                                        </p:attrNameLst>
                                      </p:cBhvr>
                                      <p:to>
                                        <p:strVal val="visible"/>
                                      </p:to>
                                    </p:set>
                                    <p:anim calcmode="lin" valueType="num">
                                      <p:cBhvr>
                                        <p:cTn id="80" dur="500" fill="hold"/>
                                        <p:tgtEl>
                                          <p:spTgt spid="11278"/>
                                        </p:tgtEl>
                                        <p:attrNameLst>
                                          <p:attrName>ppt_x</p:attrName>
                                        </p:attrNameLst>
                                      </p:cBhvr>
                                      <p:tavLst>
                                        <p:tav tm="0">
                                          <p:val>
                                            <p:strVal val="#ppt_x"/>
                                          </p:val>
                                        </p:tav>
                                        <p:tav tm="100000">
                                          <p:val>
                                            <p:strVal val="#ppt_x"/>
                                          </p:val>
                                        </p:tav>
                                      </p:tavLst>
                                    </p:anim>
                                    <p:anim calcmode="lin" valueType="num">
                                      <p:cBhvr>
                                        <p:cTn id="81" dur="500" fill="hold"/>
                                        <p:tgtEl>
                                          <p:spTgt spid="11278"/>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11279"/>
                                        </p:tgtEl>
                                        <p:attrNameLst>
                                          <p:attrName>style.visibility</p:attrName>
                                        </p:attrNameLst>
                                      </p:cBhvr>
                                      <p:to>
                                        <p:strVal val="visible"/>
                                      </p:to>
                                    </p:set>
                                    <p:animEffect transition="in" filter="blinds(horizontal)">
                                      <p:cBhvr>
                                        <p:cTn id="86" dur="500"/>
                                        <p:tgtEl>
                                          <p:spTgt spid="11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nimBg="1"/>
      <p:bldP spid="10245" grpId="0"/>
      <p:bldP spid="2" grpId="0"/>
      <p:bldP spid="4" grpId="0"/>
      <p:bldP spid="11272" grpId="0"/>
      <p:bldP spid="11275" grpId="0"/>
      <p:bldP spid="11278" grpId="0"/>
      <p:bldP spid="11279" grpId="0"/>
      <p:bldP spid="3" grpId="0"/>
    </p:bldLst>
  </p:timing>
</p:sld>
</file>

<file path=ppt/tags/tag1.xml><?xml version="1.0" encoding="utf-8"?>
<p:tagLst xmlns:p="http://schemas.openxmlformats.org/presentationml/2006/main">
  <p:tag name="KSO_WM_UNIT_TABLE_BEAUTIFY" val="smartTable{8238c2a6-ba22-4f00-9d63-40802d63a315}"/>
</p:tagLst>
</file>

<file path=ppt/tags/tag2.xml><?xml version="1.0" encoding="utf-8"?>
<p:tagLst xmlns:p="http://schemas.openxmlformats.org/presentationml/2006/main">
  <p:tag name="KSO_WM_UNIT_TABLE_BEAUTIFY" val="smartTable{24e9772f-0705-457c-b4f8-1431bfc9e983}"/>
</p:tagLst>
</file>

<file path=ppt/tags/tag3.xml><?xml version="1.0" encoding="utf-8"?>
<p:tagLst xmlns:p="http://schemas.openxmlformats.org/presentationml/2006/main">
  <p:tag name="KSO_WM_UNIT_PLACING_PICTURE_USER_VIEWPORT" val="{&quot;height&quot;:5215,&quot;width&quot;:4520}"/>
</p:tagLst>
</file>

<file path=ppt/tags/tag4.xml><?xml version="1.0" encoding="utf-8"?>
<p:tagLst xmlns:p="http://schemas.openxmlformats.org/presentationml/2006/main">
  <p:tag name="KSO_WM_UNIT_TABLE_BEAUTIFY" val="smartTable{35328bfa-cfee-456e-9a6b-261d56d22261}"/>
  <p:tag name="TABLE_ENDDRAG_ORIGIN_RECT" val="808*456"/>
  <p:tag name="TABLE_ENDDRAG_RECT" val="58*35*808*456"/>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3084</Words>
  <Application>WPS 演示</Application>
  <PresentationFormat>宽屏</PresentationFormat>
  <Paragraphs>528</Paragraphs>
  <Slides>19</Slides>
  <Notes>0</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5</vt:i4>
      </vt:variant>
      <vt:variant>
        <vt:lpstr>幻灯片标题</vt:lpstr>
      </vt:variant>
      <vt:variant>
        <vt:i4>19</vt:i4>
      </vt:variant>
    </vt:vector>
  </HeadingPairs>
  <TitlesOfParts>
    <vt:vector size="37" baseType="lpstr">
      <vt:lpstr>Arial</vt:lpstr>
      <vt:lpstr>宋体</vt:lpstr>
      <vt:lpstr>Wingdings</vt:lpstr>
      <vt:lpstr>微软雅黑</vt:lpstr>
      <vt:lpstr>黑体</vt:lpstr>
      <vt:lpstr>等线</vt:lpstr>
      <vt:lpstr>Times New Roman</vt:lpstr>
      <vt:lpstr>Book Antiqua</vt:lpstr>
      <vt:lpstr>楷体</vt:lpstr>
      <vt:lpstr>方正粗黑宋简体</vt:lpstr>
      <vt:lpstr>Arial Unicode MS</vt:lpstr>
      <vt:lpstr>Calibri</vt:lpstr>
      <vt:lpstr>Office 主题</vt:lpstr>
      <vt:lpstr>Equation.KSEE3</vt:lpstr>
      <vt:lpstr>Equation.3</vt:lpstr>
      <vt:lpstr>Equation.3</vt:lpstr>
      <vt:lpstr>Equation.3</vt:lpstr>
      <vt:lpstr>Equation.3</vt:lpstr>
      <vt:lpstr>PowerPoint 演示文稿</vt:lpstr>
      <vt:lpstr>PowerPoint 演示文稿</vt:lpstr>
      <vt:lpstr>PowerPoint 演示文稿</vt:lpstr>
      <vt:lpstr>思考：我们学过那些运动及其受力如何？</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例题</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Administrator</cp:lastModifiedBy>
  <cp:revision>14</cp:revision>
  <dcterms:created xsi:type="dcterms:W3CDTF">2020-01-14T10:19:00Z</dcterms:created>
  <dcterms:modified xsi:type="dcterms:W3CDTF">2020-12-26T16:10:06Z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