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0" r:id="rId4"/>
    <p:sldId id="261" r:id="rId5"/>
    <p:sldId id="263" r:id="rId6"/>
    <p:sldId id="264" r:id="rId7"/>
    <p:sldId id="266" r:id="rId8"/>
    <p:sldId id="268" r:id="rId9"/>
    <p:sldId id="276" r:id="rId10"/>
    <p:sldId id="267" r:id="rId11"/>
    <p:sldId id="265" r:id="rId12"/>
    <p:sldId id="271" r:id="rId13"/>
    <p:sldId id="269" r:id="rId14"/>
    <p:sldId id="270" r:id="rId15"/>
    <p:sldId id="274" r:id="rId16"/>
    <p:sldId id="272" r:id="rId17"/>
    <p:sldId id="273" r:id="rId18"/>
    <p:sldId id="275"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4" Type="http://schemas.openxmlformats.org/officeDocument/2006/relationships/image" Target="../media/image17.wmf"/><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pic>
        <p:nvPicPr>
          <p:cNvPr id="3" name="图片 2" descr="看"/>
          <p:cNvPicPr>
            <a:picLocks noChangeAspect="1"/>
          </p:cNvPicPr>
          <p:nvPr userDrawn="1"/>
        </p:nvPicPr>
        <p:blipFill>
          <a:blip r:embed="rId2"/>
          <a:srcRect l="31" t="4451"/>
          <a:stretch>
            <a:fillRect/>
          </a:stretch>
        </p:blipFill>
        <p:spPr>
          <a:xfrm>
            <a:off x="635" y="-635"/>
            <a:ext cx="12191365" cy="6858635"/>
          </a:xfrm>
          <a:prstGeom prst="rect">
            <a:avLst/>
          </a:prstGeom>
        </p:spPr>
      </p:pic>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9" name="图片 8" descr="就"/>
          <p:cNvPicPr>
            <a:picLocks noChangeAspect="1"/>
          </p:cNvPicPr>
          <p:nvPr userDrawn="1"/>
        </p:nvPicPr>
        <p:blipFill>
          <a:blip r:embed="rId3"/>
          <a:stretch>
            <a:fillRect/>
          </a:stretch>
        </p:blipFill>
        <p:spPr>
          <a:xfrm>
            <a:off x="3270250" y="1854835"/>
            <a:ext cx="5651500" cy="28943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022600" y="932815"/>
            <a:ext cx="8331200" cy="1325880"/>
          </a:xfrm>
        </p:spPr>
        <p:txBody>
          <a:bodyPr/>
          <a:lstStyle>
            <a:lvl1pPr>
              <a:defRPr sz="3600"/>
            </a:lvl1pPr>
          </a:lstStyle>
          <a:p>
            <a:r>
              <a:rPr lang="zh-CN" altLang="en-US" smtClean="0"/>
              <a:t>单击此处编辑标题</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7" name="图片 6" descr="图片1"/>
          <p:cNvPicPr>
            <a:picLocks noChangeAspect="1"/>
          </p:cNvPicPr>
          <p:nvPr userDrawn="1"/>
        </p:nvPicPr>
        <p:blipFill>
          <a:blip r:embed="rId2"/>
          <a:stretch>
            <a:fillRect/>
          </a:stretch>
        </p:blipFill>
        <p:spPr>
          <a:xfrm>
            <a:off x="0" y="-8890"/>
            <a:ext cx="2714625" cy="6875780"/>
          </a:xfrm>
          <a:prstGeom prst="rect">
            <a:avLst/>
          </a:prstGeom>
        </p:spPr>
      </p:pic>
      <p:sp>
        <p:nvSpPr>
          <p:cNvPr id="6148" name="页脚占位符 7"/>
          <p:cNvSpPr>
            <a:spLocks noGrp="1"/>
          </p:cNvSpPr>
          <p:nvPr userDrawn="1"/>
        </p:nvSpPr>
        <p:spPr>
          <a:xfrm>
            <a:off x="4795520" y="6356350"/>
            <a:ext cx="4005263" cy="295275"/>
          </a:xfrm>
          <a:prstGeom prst="rect">
            <a:avLst/>
          </a:prstGeom>
          <a:noFill/>
          <a:ln w="9525">
            <a:noFill/>
          </a:ln>
        </p:spPr>
        <p:txBody>
          <a:bodyPr anchor="t"/>
          <a:p>
            <a:pPr lvl="0">
              <a:lnSpc>
                <a:spcPct val="150000"/>
              </a:lnSpc>
            </a:pPr>
            <a:r>
              <a:rPr lang="zh-CN" altLang="en-US" sz="1400">
                <a:latin typeface="Arial" panose="020B0604020202020204" pitchFamily="34" charset="0"/>
                <a:ea typeface="宋体" panose="02010600030101010101" pitchFamily="2" charset="-122"/>
                <a:sym typeface="微软雅黑" panose="020B0503020204020204" charset="-122"/>
              </a:rPr>
              <a:t>高中新教材优秀教案理科群：729389873</a:t>
            </a:r>
            <a:endParaRPr lang="zh-CN" altLang="en-US" sz="1400">
              <a:latin typeface="Arial" panose="020B0604020202020204" pitchFamily="34" charset="0"/>
              <a:ea typeface="宋体" panose="02010600030101010101" pitchFamily="2" charset="-122"/>
            </a:endParaRPr>
          </a:p>
          <a:p>
            <a:pPr lvl="0">
              <a:lnSpc>
                <a:spcPct val="150000"/>
              </a:lnSpc>
            </a:pPr>
            <a:endParaRPr lang="zh-CN" altLang="en-US" sz="1400">
              <a:latin typeface="Arial" panose="020B0604020202020204" pitchFamily="34" charset="0"/>
              <a:ea typeface="宋体" panose="02010600030101010101" pitchFamily="2"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descr="三"/>
          <p:cNvPicPr>
            <a:picLocks noChangeAspect="1"/>
          </p:cNvPicPr>
          <p:nvPr userDrawn="1"/>
        </p:nvPicPr>
        <p:blipFill>
          <a:blip r:embed="rId2"/>
          <a:stretch>
            <a:fillRect/>
          </a:stretch>
        </p:blipFill>
        <p:spPr>
          <a:xfrm>
            <a:off x="0" y="2667000"/>
            <a:ext cx="12192000" cy="1524000"/>
          </a:xfrm>
          <a:prstGeom prst="rect">
            <a:avLst/>
          </a:prstGeom>
        </p:spPr>
      </p:pic>
      <p:pic>
        <p:nvPicPr>
          <p:cNvPr id="11" name="图片 10" descr="图片3"/>
          <p:cNvPicPr>
            <a:picLocks noChangeAspect="1"/>
          </p:cNvPicPr>
          <p:nvPr userDrawn="1"/>
        </p:nvPicPr>
        <p:blipFill>
          <a:blip r:embed="rId3"/>
          <a:stretch>
            <a:fillRect/>
          </a:stretch>
        </p:blipFill>
        <p:spPr>
          <a:xfrm>
            <a:off x="0" y="2667000"/>
            <a:ext cx="3391535" cy="1524000"/>
          </a:xfrm>
          <a:prstGeom prst="rect">
            <a:avLst/>
          </a:prstGeom>
        </p:spPr>
      </p:pic>
      <p:sp>
        <p:nvSpPr>
          <p:cNvPr id="2" name="标题 1"/>
          <p:cNvSpPr>
            <a:spLocks noGrp="1"/>
          </p:cNvSpPr>
          <p:nvPr>
            <p:ph type="title" hasCustomPrompt="1"/>
          </p:nvPr>
        </p:nvSpPr>
        <p:spPr>
          <a:xfrm>
            <a:off x="3581400" y="2985135"/>
            <a:ext cx="7018020" cy="887095"/>
          </a:xfrm>
        </p:spPr>
        <p:txBody>
          <a:bodyPr anchor="b"/>
          <a:lstStyle>
            <a:lvl1pPr>
              <a:defRPr sz="4000"/>
            </a:lvl1pPr>
          </a:lstStyle>
          <a:p>
            <a:r>
              <a:rPr lang="zh-CN" altLang="en-US" smtClean="0"/>
              <a:t>单击此处编辑标题</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
        <p:nvSpPr>
          <p:cNvPr id="6148" name="页脚占位符 7"/>
          <p:cNvSpPr>
            <a:spLocks noGrp="1"/>
          </p:cNvSpPr>
          <p:nvPr userDrawn="1"/>
        </p:nvSpPr>
        <p:spPr>
          <a:xfrm>
            <a:off x="4272915" y="6356350"/>
            <a:ext cx="4005263" cy="295275"/>
          </a:xfrm>
          <a:prstGeom prst="rect">
            <a:avLst/>
          </a:prstGeom>
          <a:noFill/>
          <a:ln w="9525">
            <a:noFill/>
          </a:ln>
        </p:spPr>
        <p:txBody>
          <a:bodyPr anchor="t"/>
          <a:p>
            <a:pPr lvl="0">
              <a:lnSpc>
                <a:spcPct val="150000"/>
              </a:lnSpc>
            </a:pPr>
            <a:r>
              <a:rPr lang="zh-CN" altLang="en-US" sz="1400">
                <a:latin typeface="Arial" panose="020B0604020202020204" pitchFamily="34" charset="0"/>
                <a:ea typeface="宋体" panose="02010600030101010101" pitchFamily="2" charset="-122"/>
                <a:sym typeface="微软雅黑" panose="020B0503020204020204" charset="-122"/>
              </a:rPr>
              <a:t>高中新教材优秀教案理科群：729389873</a:t>
            </a:r>
            <a:endParaRPr lang="zh-CN" altLang="en-US" sz="1400">
              <a:latin typeface="Arial" panose="020B0604020202020204" pitchFamily="34" charset="0"/>
              <a:ea typeface="宋体" panose="02010600030101010101" pitchFamily="2" charset="-122"/>
            </a:endParaRPr>
          </a:p>
          <a:p>
            <a:pPr lvl="0">
              <a:lnSpc>
                <a:spcPct val="150000"/>
              </a:lnSpc>
            </a:pPr>
            <a:endParaRPr lang="zh-CN" altLang="en-US" sz="1400">
              <a:latin typeface="Arial" panose="020B0604020202020204" pitchFamily="34" charset="0"/>
              <a:ea typeface="宋体" panose="02010600030101010101" pitchFamily="2"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838200" y="1523365"/>
            <a:ext cx="10304145" cy="3811905"/>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8" name="图片 7" descr="图片4"/>
          <p:cNvPicPr>
            <a:picLocks noChangeAspect="1"/>
          </p:cNvPicPr>
          <p:nvPr userDrawn="1"/>
        </p:nvPicPr>
        <p:blipFill>
          <a:blip r:embed="rId2"/>
          <a:stretch>
            <a:fillRect/>
          </a:stretch>
        </p:blipFill>
        <p:spPr>
          <a:xfrm>
            <a:off x="0" y="0"/>
            <a:ext cx="12192000" cy="475615"/>
          </a:xfrm>
          <a:prstGeom prst="rect">
            <a:avLst/>
          </a:prstGeom>
        </p:spPr>
      </p:pic>
      <p:pic>
        <p:nvPicPr>
          <p:cNvPr id="9" name="图片 8" descr="4"/>
          <p:cNvPicPr>
            <a:picLocks noChangeAspect="1"/>
          </p:cNvPicPr>
          <p:nvPr userDrawn="1"/>
        </p:nvPicPr>
        <p:blipFill>
          <a:blip r:embed="rId3"/>
          <a:stretch>
            <a:fillRect/>
          </a:stretch>
        </p:blipFill>
        <p:spPr>
          <a:xfrm>
            <a:off x="0" y="6501765"/>
            <a:ext cx="12191365" cy="356235"/>
          </a:xfrm>
          <a:prstGeom prst="rect">
            <a:avLst/>
          </a:prstGeom>
        </p:spPr>
      </p:pic>
      <p:sp>
        <p:nvSpPr>
          <p:cNvPr id="6148" name="页脚占位符 7"/>
          <p:cNvSpPr>
            <a:spLocks noGrp="1"/>
          </p:cNvSpPr>
          <p:nvPr userDrawn="1"/>
        </p:nvSpPr>
        <p:spPr>
          <a:xfrm>
            <a:off x="3927475" y="6446520"/>
            <a:ext cx="4005263" cy="295275"/>
          </a:xfrm>
          <a:prstGeom prst="rect">
            <a:avLst/>
          </a:prstGeom>
          <a:noFill/>
          <a:ln w="9525">
            <a:noFill/>
          </a:ln>
        </p:spPr>
        <p:txBody>
          <a:bodyPr anchor="t"/>
          <a:p>
            <a:pPr lvl="0">
              <a:lnSpc>
                <a:spcPct val="150000"/>
              </a:lnSpc>
            </a:pPr>
            <a:r>
              <a:rPr lang="zh-CN" altLang="en-US" sz="1400">
                <a:solidFill>
                  <a:schemeClr val="bg1"/>
                </a:solidFill>
                <a:latin typeface="Arial" panose="020B0604020202020204" pitchFamily="34" charset="0"/>
                <a:ea typeface="宋体" panose="02010600030101010101" pitchFamily="2" charset="-122"/>
                <a:sym typeface="微软雅黑" panose="020B0503020204020204" charset="-122"/>
              </a:rPr>
              <a:t>高中新教材优秀教案理科群：729389873</a:t>
            </a:r>
            <a:endParaRPr lang="zh-CN" altLang="en-US" sz="1400">
              <a:solidFill>
                <a:schemeClr val="bg1"/>
              </a:solidFill>
              <a:latin typeface="Arial" panose="020B0604020202020204" pitchFamily="34" charset="0"/>
              <a:ea typeface="宋体" panose="02010600030101010101" pitchFamily="2" charset="-122"/>
            </a:endParaRPr>
          </a:p>
          <a:p>
            <a:pPr lvl="0">
              <a:lnSpc>
                <a:spcPct val="150000"/>
              </a:lnSpc>
            </a:pPr>
            <a:endParaRPr lang="zh-CN" altLang="en-US" sz="1400">
              <a:solidFill>
                <a:schemeClr val="bg1"/>
              </a:solidFill>
              <a:latin typeface="Arial" panose="020B0604020202020204" pitchFamily="34" charset="0"/>
              <a:ea typeface="宋体" panose="02010600030101010101" pitchFamily="2" charset="-122"/>
            </a:endParaRPr>
          </a:p>
        </p:txBody>
      </p:sp>
      <p:pic>
        <p:nvPicPr>
          <p:cNvPr id="2" name="图片 1" descr="好"/>
          <p:cNvPicPr>
            <a:picLocks noChangeAspect="1"/>
          </p:cNvPicPr>
          <p:nvPr userDrawn="1"/>
        </p:nvPicPr>
        <p:blipFill>
          <a:blip r:embed="rId4"/>
          <a:stretch>
            <a:fillRect/>
          </a:stretch>
        </p:blipFill>
        <p:spPr>
          <a:xfrm>
            <a:off x="248285" y="22225"/>
            <a:ext cx="1572260" cy="43116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9" Type="http://schemas.openxmlformats.org/officeDocument/2006/relationships/image" Target="../media/image17.wmf"/><Relationship Id="rId8" Type="http://schemas.openxmlformats.org/officeDocument/2006/relationships/oleObject" Target="../embeddings/oleObject6.bin"/><Relationship Id="rId7" Type="http://schemas.openxmlformats.org/officeDocument/2006/relationships/image" Target="../media/image16.wmf"/><Relationship Id="rId6" Type="http://schemas.openxmlformats.org/officeDocument/2006/relationships/oleObject" Target="../embeddings/oleObject5.bin"/><Relationship Id="rId5" Type="http://schemas.openxmlformats.org/officeDocument/2006/relationships/image" Target="../media/image15.wmf"/><Relationship Id="rId4" Type="http://schemas.openxmlformats.org/officeDocument/2006/relationships/oleObject" Target="../embeddings/oleObject4.bin"/><Relationship Id="rId3" Type="http://schemas.openxmlformats.org/officeDocument/2006/relationships/image" Target="../media/image14.wmf"/><Relationship Id="rId2" Type="http://schemas.openxmlformats.org/officeDocument/2006/relationships/oleObject" Target="../embeddings/oleObject3.bin"/><Relationship Id="rId11" Type="http://schemas.openxmlformats.org/officeDocument/2006/relationships/vmlDrawing" Target="../drawings/vmlDrawing2.vml"/><Relationship Id="rId10" Type="http://schemas.openxmlformats.org/officeDocument/2006/relationships/slideLayout" Target="../slideLayouts/slideLayout4.xml"/><Relationship Id="rId1"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4.xml"/><Relationship Id="rId4" Type="http://schemas.openxmlformats.org/officeDocument/2006/relationships/image" Target="../media/image10.wmf"/><Relationship Id="rId3" Type="http://schemas.openxmlformats.org/officeDocument/2006/relationships/oleObject" Target="../embeddings/oleObject2.bin"/><Relationship Id="rId2" Type="http://schemas.openxmlformats.org/officeDocument/2006/relationships/image" Target="../media/image9.wmf"/><Relationship Id="rId1"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矩形 93187"/>
          <p:cNvSpPr/>
          <p:nvPr/>
        </p:nvSpPr>
        <p:spPr>
          <a:xfrm>
            <a:off x="560388" y="692150"/>
            <a:ext cx="2418080" cy="583565"/>
          </a:xfrm>
          <a:prstGeom prst="rect">
            <a:avLst/>
          </a:prstGeom>
          <a:noFill/>
          <a:ln w="9525">
            <a:noFill/>
          </a:ln>
        </p:spPr>
        <p:txBody>
          <a:bodyPr wrap="none" anchor="t">
            <a:spAutoFit/>
          </a:bodyPr>
          <a:p>
            <a:r>
              <a:rPr lang="en-US" altLang="zh-CN" sz="3200" dirty="0">
                <a:latin typeface="黑体" panose="02010609060101010101" pitchFamily="49" charset="-122"/>
                <a:ea typeface="黑体" panose="02010609060101010101" pitchFamily="49" charset="-122"/>
              </a:rPr>
              <a:t>3</a:t>
            </a:r>
            <a:r>
              <a:rPr lang="zh-CN" altLang="en-US" sz="3200" dirty="0">
                <a:latin typeface="黑体" panose="02010609060101010101" pitchFamily="49" charset="-122"/>
                <a:ea typeface="黑体" panose="02010609060101010101" pitchFamily="49" charset="-122"/>
              </a:rPr>
              <a:t>、测周期：</a:t>
            </a:r>
            <a:endParaRPr lang="zh-CN" altLang="en-US" sz="3200" dirty="0">
              <a:latin typeface="黑体" panose="02010609060101010101" pitchFamily="49" charset="-122"/>
              <a:ea typeface="黑体" panose="02010609060101010101" pitchFamily="49" charset="-122"/>
            </a:endParaRPr>
          </a:p>
        </p:txBody>
      </p:sp>
      <p:sp>
        <p:nvSpPr>
          <p:cNvPr id="14340" name="矩形 93188"/>
          <p:cNvSpPr/>
          <p:nvPr/>
        </p:nvSpPr>
        <p:spPr>
          <a:xfrm>
            <a:off x="240030" y="1412875"/>
            <a:ext cx="11753850" cy="2061210"/>
          </a:xfrm>
          <a:prstGeom prst="rect">
            <a:avLst/>
          </a:prstGeom>
          <a:noFill/>
          <a:ln w="9525">
            <a:noFill/>
          </a:ln>
        </p:spPr>
        <p:txBody>
          <a:bodyPr wrap="square" anchor="t">
            <a:spAutoFit/>
          </a:bodyPr>
          <a:p>
            <a:r>
              <a:rPr lang="zh-CN" altLang="en-US" sz="3200" dirty="0">
                <a:latin typeface="黑体" panose="02010609060101010101" pitchFamily="49" charset="-122"/>
                <a:ea typeface="黑体" panose="02010609060101010101" pitchFamily="49" charset="-122"/>
              </a:rPr>
              <a:t>把单摆从平衡位置拉开一个角度（</a:t>
            </a:r>
            <a:r>
              <a:rPr lang="zh-CN" altLang="en-US" sz="3200" dirty="0">
                <a:solidFill>
                  <a:srgbClr val="FF0000"/>
                </a:solidFill>
                <a:latin typeface="黑体" panose="02010609060101010101" pitchFamily="49" charset="-122"/>
                <a:ea typeface="黑体" panose="02010609060101010101" pitchFamily="49" charset="-122"/>
              </a:rPr>
              <a:t>＜</a:t>
            </a:r>
            <a:r>
              <a:rPr lang="en-US" altLang="zh-CN" sz="3200" dirty="0">
                <a:solidFill>
                  <a:srgbClr val="FF0000"/>
                </a:solidFill>
                <a:latin typeface="黑体" panose="02010609060101010101" pitchFamily="49" charset="-122"/>
                <a:ea typeface="黑体" panose="02010609060101010101" pitchFamily="49" charset="-122"/>
              </a:rPr>
              <a:t>5</a:t>
            </a:r>
            <a:r>
              <a:rPr lang="en-US" altLang="zh-CN" sz="3200" baseline="30000" dirty="0">
                <a:solidFill>
                  <a:srgbClr val="FF0000"/>
                </a:solidFill>
                <a:latin typeface="黑体" panose="02010609060101010101" pitchFamily="49" charset="-122"/>
                <a:ea typeface="黑体" panose="02010609060101010101" pitchFamily="49" charset="-122"/>
              </a:rPr>
              <a:t>o</a:t>
            </a:r>
            <a:r>
              <a:rPr lang="zh-CN" altLang="en-US" sz="3200" dirty="0">
                <a:latin typeface="黑体" panose="02010609060101010101" pitchFamily="49" charset="-122"/>
                <a:ea typeface="黑体" panose="02010609060101010101" pitchFamily="49" charset="-122"/>
              </a:rPr>
              <a:t>）放开它用秒表测量单摆完成</a:t>
            </a:r>
            <a:r>
              <a:rPr lang="en-US" altLang="zh-CN" sz="3200" dirty="0">
                <a:solidFill>
                  <a:srgbClr val="FF0000"/>
                </a:solidFill>
                <a:latin typeface="黑体" panose="02010609060101010101" pitchFamily="49" charset="-122"/>
                <a:ea typeface="黑体" panose="02010609060101010101" pitchFamily="49" charset="-122"/>
              </a:rPr>
              <a:t>n</a:t>
            </a:r>
            <a:r>
              <a:rPr lang="zh-CN" altLang="en-US" sz="3200" dirty="0">
                <a:latin typeface="黑体" panose="02010609060101010101" pitchFamily="49" charset="-122"/>
                <a:ea typeface="黑体" panose="02010609060101010101" pitchFamily="49" charset="-122"/>
              </a:rPr>
              <a:t>次全振动（</a:t>
            </a:r>
            <a:r>
              <a:rPr lang="en-US" altLang="zh-CN" sz="3200" dirty="0">
                <a:latin typeface="黑体" panose="02010609060101010101" pitchFamily="49" charset="-122"/>
                <a:ea typeface="黑体" panose="02010609060101010101" pitchFamily="49" charset="-122"/>
              </a:rPr>
              <a:t>30</a:t>
            </a:r>
            <a:r>
              <a:rPr lang="zh-CN" altLang="en-US" sz="3200" dirty="0">
                <a:latin typeface="黑体" panose="02010609060101010101" pitchFamily="49" charset="-122"/>
                <a:ea typeface="黑体" panose="02010609060101010101" pitchFamily="49" charset="-122"/>
              </a:rPr>
              <a:t>或</a:t>
            </a:r>
            <a:r>
              <a:rPr lang="en-US" altLang="zh-CN" sz="3200" dirty="0">
                <a:latin typeface="黑体" panose="02010609060101010101" pitchFamily="49" charset="-122"/>
                <a:ea typeface="黑体" panose="02010609060101010101" pitchFamily="49" charset="-122"/>
              </a:rPr>
              <a:t>50</a:t>
            </a:r>
            <a:r>
              <a:rPr lang="zh-CN" altLang="en-US" sz="3200" dirty="0">
                <a:latin typeface="黑体" panose="02010609060101010101" pitchFamily="49" charset="-122"/>
                <a:ea typeface="黑体" panose="02010609060101010101" pitchFamily="49" charset="-122"/>
              </a:rPr>
              <a:t>次）所用的时间</a:t>
            </a:r>
            <a:r>
              <a:rPr lang="en-US" altLang="zh-CN" sz="3200" dirty="0">
                <a:solidFill>
                  <a:srgbClr val="FF0000"/>
                </a:solidFill>
                <a:latin typeface="黑体" panose="02010609060101010101" pitchFamily="49" charset="-122"/>
                <a:ea typeface="黑体" panose="02010609060101010101" pitchFamily="49" charset="-122"/>
              </a:rPr>
              <a:t>t</a:t>
            </a:r>
            <a:r>
              <a:rPr lang="zh-CN" altLang="en-US" sz="3200" dirty="0">
                <a:latin typeface="黑体" panose="02010609060101010101" pitchFamily="49" charset="-122"/>
                <a:ea typeface="黑体" panose="02010609060101010101" pitchFamily="49" charset="-122"/>
              </a:rPr>
              <a:t>，求出完成一次全振动所需要的时间，这个平均时间就是单摆的周期。</a:t>
            </a:r>
            <a:endParaRPr lang="zh-CN" altLang="en-US" sz="3200" dirty="0">
              <a:latin typeface="黑体" panose="02010609060101010101" pitchFamily="49" charset="-122"/>
              <a:ea typeface="黑体" panose="02010609060101010101" pitchFamily="49" charset="-122"/>
            </a:endParaRPr>
          </a:p>
          <a:p>
            <a:endParaRPr lang="zh-CN" altLang="en-US" sz="3200" dirty="0">
              <a:latin typeface="黑体" panose="02010609060101010101" pitchFamily="49" charset="-122"/>
              <a:ea typeface="黑体" panose="02010609060101010101" pitchFamily="49" charset="-122"/>
            </a:endParaRPr>
          </a:p>
        </p:txBody>
      </p:sp>
      <p:sp>
        <p:nvSpPr>
          <p:cNvPr id="93190" name="矩形 93189"/>
          <p:cNvSpPr/>
          <p:nvPr/>
        </p:nvSpPr>
        <p:spPr>
          <a:xfrm>
            <a:off x="4435793" y="3136900"/>
            <a:ext cx="1824037" cy="584200"/>
          </a:xfrm>
          <a:prstGeom prst="rect">
            <a:avLst/>
          </a:prstGeom>
          <a:noFill/>
          <a:ln w="9525">
            <a:noFill/>
          </a:ln>
        </p:spPr>
        <p:txBody>
          <a:bodyPr wrap="none" anchor="t">
            <a:spAutoFit/>
          </a:bodyPr>
          <a:p>
            <a:r>
              <a:rPr lang="en-US" altLang="zh-CN" sz="3200" b="1" dirty="0">
                <a:solidFill>
                  <a:srgbClr val="FF0000"/>
                </a:solidFill>
                <a:latin typeface="黑体" panose="02010609060101010101" pitchFamily="49" charset="-122"/>
                <a:ea typeface="黑体" panose="02010609060101010101" pitchFamily="49" charset="-122"/>
              </a:rPr>
              <a:t>T= t / n</a:t>
            </a:r>
            <a:endParaRPr lang="en-US" altLang="zh-CN" sz="3200" b="1" dirty="0">
              <a:solidFill>
                <a:srgbClr val="FF0000"/>
              </a:solidFill>
              <a:latin typeface="黑体" panose="02010609060101010101" pitchFamily="49" charset="-122"/>
              <a:ea typeface="黑体" panose="02010609060101010101" pitchFamily="49" charset="-122"/>
            </a:endParaRPr>
          </a:p>
        </p:txBody>
      </p:sp>
      <p:sp>
        <p:nvSpPr>
          <p:cNvPr id="93191" name="矩形 93190"/>
          <p:cNvSpPr/>
          <p:nvPr/>
        </p:nvSpPr>
        <p:spPr>
          <a:xfrm>
            <a:off x="240030" y="3931285"/>
            <a:ext cx="11447780" cy="1173480"/>
          </a:xfrm>
          <a:prstGeom prst="rect">
            <a:avLst/>
          </a:prstGeom>
          <a:noFill/>
          <a:ln w="9525">
            <a:noFill/>
          </a:ln>
        </p:spPr>
        <p:txBody>
          <a:bodyPr wrap="square" anchor="t">
            <a:spAutoFit/>
          </a:bodyPr>
          <a:p>
            <a:pPr>
              <a:lnSpc>
                <a:spcPct val="110000"/>
              </a:lnSpc>
              <a:spcBef>
                <a:spcPct val="50000"/>
              </a:spcBef>
            </a:pPr>
            <a:r>
              <a:rPr lang="zh-CN" altLang="en-US" sz="3200" dirty="0">
                <a:solidFill>
                  <a:srgbClr val="0000CC"/>
                </a:solidFill>
                <a:latin typeface="黑体" panose="02010609060101010101" pitchFamily="49" charset="-122"/>
                <a:ea typeface="黑体" panose="02010609060101010101" pitchFamily="49" charset="-122"/>
              </a:rPr>
              <a:t>思考：</a:t>
            </a:r>
            <a:r>
              <a:rPr lang="zh-CN" altLang="en-US" sz="3200" dirty="0">
                <a:solidFill>
                  <a:srgbClr val="FF0000"/>
                </a:solidFill>
                <a:latin typeface="黑体" panose="02010609060101010101" pitchFamily="49" charset="-122"/>
                <a:ea typeface="黑体" panose="02010609060101010101" pitchFamily="49" charset="-122"/>
              </a:rPr>
              <a:t>计时起点是从小球运动到最低点开始计时还是运动到最高点开始计时？为什么？</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93192" name="矩形 93191"/>
          <p:cNvSpPr/>
          <p:nvPr/>
        </p:nvSpPr>
        <p:spPr>
          <a:xfrm>
            <a:off x="240030" y="5217160"/>
            <a:ext cx="11448415" cy="1076325"/>
          </a:xfrm>
          <a:prstGeom prst="rect">
            <a:avLst/>
          </a:prstGeom>
          <a:noFill/>
          <a:ln w="9525">
            <a:noFill/>
          </a:ln>
        </p:spPr>
        <p:txBody>
          <a:bodyPr wrap="square" anchor="t">
            <a:spAutoFit/>
          </a:bodyPr>
          <a:p>
            <a:pPr>
              <a:spcBef>
                <a:spcPct val="50000"/>
              </a:spcBef>
            </a:pPr>
            <a:r>
              <a:rPr lang="zh-CN" altLang="en-US" sz="3200" dirty="0">
                <a:latin typeface="黑体" panose="02010609060101010101" pitchFamily="49" charset="-122"/>
                <a:ea typeface="黑体" panose="02010609060101010101" pitchFamily="49" charset="-122"/>
              </a:rPr>
              <a:t>小球运动到最低点开始计时。最低点速度大，从该点计时误差小。</a:t>
            </a:r>
            <a:endParaRPr lang="zh-CN" altLang="en-US" sz="3200"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randombar(horizontal)">
                                      <p:cBhvr>
                                        <p:cTn id="7" dur="500"/>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3190"/>
                                        </p:tgtEl>
                                        <p:attrNameLst>
                                          <p:attrName>style.visibility</p:attrName>
                                        </p:attrNameLst>
                                      </p:cBhvr>
                                      <p:to>
                                        <p:strVal val="visible"/>
                                      </p:to>
                                    </p:set>
                                    <p:animEffect transition="in" filter="blinds(horizontal)">
                                      <p:cBhvr>
                                        <p:cTn id="12" dur="500"/>
                                        <p:tgtEl>
                                          <p:spTgt spid="9319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3191"/>
                                        </p:tgtEl>
                                        <p:attrNameLst>
                                          <p:attrName>style.visibility</p:attrName>
                                        </p:attrNameLst>
                                      </p:cBhvr>
                                      <p:to>
                                        <p:strVal val="visible"/>
                                      </p:to>
                                    </p:set>
                                    <p:animEffect transition="in" filter="blinds(horizontal)">
                                      <p:cBhvr>
                                        <p:cTn id="17" dur="500"/>
                                        <p:tgtEl>
                                          <p:spTgt spid="9319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3192"/>
                                        </p:tgtEl>
                                        <p:attrNameLst>
                                          <p:attrName>style.visibility</p:attrName>
                                        </p:attrNameLst>
                                      </p:cBhvr>
                                      <p:to>
                                        <p:strVal val="visible"/>
                                      </p:to>
                                    </p:set>
                                    <p:animEffect transition="in" filter="blinds(horizontal)">
                                      <p:cBhvr>
                                        <p:cTn id="22" dur="500"/>
                                        <p:tgtEl>
                                          <p:spTgt spid="93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93190" grpId="0"/>
      <p:bldP spid="93191" grpId="0"/>
      <p:bldP spid="9319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矩形 94210"/>
          <p:cNvSpPr/>
          <p:nvPr/>
        </p:nvSpPr>
        <p:spPr>
          <a:xfrm>
            <a:off x="631825" y="685800"/>
            <a:ext cx="8467725" cy="632460"/>
          </a:xfrm>
          <a:prstGeom prst="rect">
            <a:avLst/>
          </a:prstGeom>
          <a:noFill/>
          <a:ln w="9525">
            <a:noFill/>
          </a:ln>
        </p:spPr>
        <p:txBody>
          <a:bodyPr anchor="t">
            <a:spAutoFit/>
          </a:bodyPr>
          <a:p>
            <a:pPr>
              <a:lnSpc>
                <a:spcPct val="110000"/>
              </a:lnSpc>
              <a:spcBef>
                <a:spcPct val="20000"/>
              </a:spcBef>
            </a:pPr>
            <a:r>
              <a:rPr lang="en-US" altLang="zh-CN" sz="3200" dirty="0">
                <a:latin typeface="黑体" panose="02010609060101010101" pitchFamily="49" charset="-122"/>
                <a:ea typeface="黑体" panose="02010609060101010101" pitchFamily="49" charset="-122"/>
              </a:rPr>
              <a:t>4</a:t>
            </a:r>
            <a:r>
              <a:rPr lang="zh-CN" altLang="en-US" sz="3200" dirty="0">
                <a:latin typeface="黑体" panose="02010609060101010101" pitchFamily="49" charset="-122"/>
                <a:ea typeface="黑体" panose="02010609060101010101" pitchFamily="49" charset="-122"/>
              </a:rPr>
              <a:t>、数据处理</a:t>
            </a:r>
            <a:r>
              <a:rPr lang="en-US" altLang="zh-CN" sz="3200" dirty="0">
                <a:latin typeface="黑体" panose="02010609060101010101" pitchFamily="49" charset="-122"/>
                <a:ea typeface="黑体" panose="02010609060101010101" pitchFamily="49" charset="-122"/>
              </a:rPr>
              <a:t>——</a:t>
            </a:r>
            <a:r>
              <a:rPr lang="zh-CN" altLang="en-US" sz="3200" dirty="0">
                <a:latin typeface="黑体" panose="02010609060101010101" pitchFamily="49" charset="-122"/>
                <a:ea typeface="黑体" panose="02010609060101010101" pitchFamily="49" charset="-122"/>
              </a:rPr>
              <a:t>求重力加速度</a:t>
            </a:r>
            <a:endParaRPr lang="zh-CN" altLang="en-US" sz="3200" dirty="0">
              <a:latin typeface="黑体" panose="02010609060101010101" pitchFamily="49" charset="-122"/>
              <a:ea typeface="黑体" panose="02010609060101010101" pitchFamily="49" charset="-122"/>
            </a:endParaRPr>
          </a:p>
        </p:txBody>
      </p:sp>
      <p:sp>
        <p:nvSpPr>
          <p:cNvPr id="94213" name="矩形 94212"/>
          <p:cNvSpPr/>
          <p:nvPr/>
        </p:nvSpPr>
        <p:spPr>
          <a:xfrm>
            <a:off x="762000" y="2057400"/>
            <a:ext cx="5466080" cy="583565"/>
          </a:xfrm>
          <a:prstGeom prst="rect">
            <a:avLst/>
          </a:prstGeom>
          <a:noFill/>
          <a:ln w="9525">
            <a:noFill/>
          </a:ln>
        </p:spPr>
        <p:txBody>
          <a:bodyPr wrap="none" anchor="t">
            <a:spAutoFit/>
          </a:bodyPr>
          <a:p>
            <a:r>
              <a:rPr lang="zh-CN" altLang="en-US" sz="3200" dirty="0">
                <a:solidFill>
                  <a:srgbClr val="FF0000"/>
                </a:solidFill>
                <a:latin typeface="黑体" panose="02010609060101010101" pitchFamily="49" charset="-122"/>
                <a:ea typeface="黑体" panose="02010609060101010101" pitchFamily="49" charset="-122"/>
              </a:rPr>
              <a:t>计算法</a:t>
            </a:r>
            <a:r>
              <a:rPr lang="zh-CN" altLang="en-US" sz="3200" dirty="0">
                <a:latin typeface="黑体" panose="02010609060101010101" pitchFamily="49" charset="-122"/>
                <a:ea typeface="黑体" panose="02010609060101010101" pitchFamily="49" charset="-122"/>
              </a:rPr>
              <a:t>：多次测量求平均值：</a:t>
            </a:r>
            <a:endParaRPr lang="zh-CN" altLang="en-US" sz="3200" dirty="0">
              <a:latin typeface="黑体" panose="02010609060101010101" pitchFamily="49" charset="-122"/>
              <a:ea typeface="黑体" panose="02010609060101010101" pitchFamily="49" charset="-122"/>
            </a:endParaRPr>
          </a:p>
        </p:txBody>
      </p:sp>
      <p:sp>
        <p:nvSpPr>
          <p:cNvPr id="94212" name="矩形 94211"/>
          <p:cNvSpPr/>
          <p:nvPr/>
        </p:nvSpPr>
        <p:spPr>
          <a:xfrm>
            <a:off x="535305" y="2865755"/>
            <a:ext cx="11275695" cy="1714500"/>
          </a:xfrm>
          <a:prstGeom prst="rect">
            <a:avLst/>
          </a:prstGeom>
          <a:noFill/>
          <a:ln w="9525">
            <a:noFill/>
          </a:ln>
        </p:spPr>
        <p:txBody>
          <a:bodyPr wrap="square" anchor="t">
            <a:spAutoFit/>
          </a:bodyPr>
          <a:p>
            <a:pPr>
              <a:lnSpc>
                <a:spcPct val="110000"/>
              </a:lnSpc>
              <a:spcBef>
                <a:spcPct val="20000"/>
              </a:spcBef>
            </a:pPr>
            <a:r>
              <a:rPr lang="zh-CN" altLang="en-US" sz="3200" dirty="0">
                <a:solidFill>
                  <a:srgbClr val="000000"/>
                </a:solidFill>
                <a:latin typeface="黑体" panose="02010609060101010101" pitchFamily="49" charset="-122"/>
                <a:ea typeface="黑体" panose="02010609060101010101" pitchFamily="49" charset="-122"/>
              </a:rPr>
              <a:t>改变摆长，重做几次实验</a:t>
            </a:r>
            <a:r>
              <a:rPr lang="en-US" altLang="zh-CN" sz="3200" dirty="0">
                <a:solidFill>
                  <a:srgbClr val="000000"/>
                </a:solidFill>
                <a:latin typeface="黑体" panose="02010609060101010101" pitchFamily="49" charset="-122"/>
                <a:ea typeface="黑体" panose="02010609060101010101" pitchFamily="49" charset="-122"/>
              </a:rPr>
              <a:t>. </a:t>
            </a:r>
            <a:r>
              <a:rPr lang="zh-CN" altLang="en-US" sz="3200" dirty="0">
                <a:solidFill>
                  <a:srgbClr val="000000"/>
                </a:solidFill>
                <a:latin typeface="黑体" panose="02010609060101010101" pitchFamily="49" charset="-122"/>
                <a:ea typeface="黑体" panose="02010609060101010101" pitchFamily="49" charset="-122"/>
              </a:rPr>
              <a:t>计算出每次实验的重力加速度</a:t>
            </a:r>
            <a:r>
              <a:rPr lang="en-US" altLang="zh-CN" sz="3200" dirty="0">
                <a:solidFill>
                  <a:srgbClr val="000000"/>
                </a:solidFill>
                <a:latin typeface="黑体" panose="02010609060101010101" pitchFamily="49" charset="-122"/>
                <a:ea typeface="黑体" panose="02010609060101010101" pitchFamily="49" charset="-122"/>
              </a:rPr>
              <a:t>.</a:t>
            </a:r>
            <a:r>
              <a:rPr lang="zh-CN" altLang="en-US" sz="3200" dirty="0">
                <a:solidFill>
                  <a:srgbClr val="000000"/>
                </a:solidFill>
                <a:latin typeface="黑体" panose="02010609060101010101" pitchFamily="49" charset="-122"/>
                <a:ea typeface="黑体" panose="02010609060101010101" pitchFamily="49" charset="-122"/>
              </a:rPr>
              <a:t>最后求出几次实验得到的重力加速度的平均值，即可看作本地区的重力加速度</a:t>
            </a:r>
            <a:r>
              <a:rPr lang="en-US" altLang="zh-CN" sz="3200" dirty="0">
                <a:solidFill>
                  <a:srgbClr val="000000"/>
                </a:solidFill>
                <a:latin typeface="黑体" panose="02010609060101010101" pitchFamily="49" charset="-122"/>
                <a:ea typeface="黑体" panose="02010609060101010101" pitchFamily="49" charset="-122"/>
              </a:rPr>
              <a:t>.</a:t>
            </a:r>
            <a:endParaRPr lang="en-US" altLang="zh-CN" sz="3200" dirty="0">
              <a:solidFill>
                <a:srgbClr val="00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4213"/>
                                        </p:tgtEl>
                                        <p:attrNameLst>
                                          <p:attrName>style.visibility</p:attrName>
                                        </p:attrNameLst>
                                      </p:cBhvr>
                                      <p:to>
                                        <p:strVal val="visible"/>
                                      </p:to>
                                    </p:set>
                                    <p:animEffect transition="in" filter="blinds(horizontal)">
                                      <p:cBhvr>
                                        <p:cTn id="7" dur="500"/>
                                        <p:tgtEl>
                                          <p:spTgt spid="942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4212"/>
                                        </p:tgtEl>
                                        <p:attrNameLst>
                                          <p:attrName>style.visibility</p:attrName>
                                        </p:attrNameLst>
                                      </p:cBhvr>
                                      <p:to>
                                        <p:strVal val="visible"/>
                                      </p:to>
                                    </p:set>
                                    <p:animEffect transition="in" filter="blinds(horizontal)">
                                      <p:cBhvr>
                                        <p:cTn id="12" dur="500"/>
                                        <p:tgtEl>
                                          <p:spTgt spid="942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P spid="942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4" name="矩形 94210"/>
          <p:cNvSpPr/>
          <p:nvPr/>
        </p:nvSpPr>
        <p:spPr>
          <a:xfrm>
            <a:off x="631825" y="836613"/>
            <a:ext cx="8467725" cy="632460"/>
          </a:xfrm>
          <a:prstGeom prst="rect">
            <a:avLst/>
          </a:prstGeom>
          <a:noFill/>
          <a:ln w="9525">
            <a:noFill/>
          </a:ln>
        </p:spPr>
        <p:txBody>
          <a:bodyPr anchor="t">
            <a:spAutoFit/>
          </a:bodyPr>
          <a:p>
            <a:pPr>
              <a:lnSpc>
                <a:spcPct val="110000"/>
              </a:lnSpc>
              <a:spcBef>
                <a:spcPct val="20000"/>
              </a:spcBef>
            </a:pPr>
            <a:r>
              <a:rPr lang="en-US" altLang="zh-CN" sz="3200" dirty="0">
                <a:latin typeface="黑体" panose="02010609060101010101" pitchFamily="49" charset="-122"/>
                <a:ea typeface="黑体" panose="02010609060101010101" pitchFamily="49" charset="-122"/>
              </a:rPr>
              <a:t>4</a:t>
            </a:r>
            <a:r>
              <a:rPr lang="zh-CN" altLang="en-US" sz="3200" dirty="0">
                <a:latin typeface="黑体" panose="02010609060101010101" pitchFamily="49" charset="-122"/>
                <a:ea typeface="黑体" panose="02010609060101010101" pitchFamily="49" charset="-122"/>
              </a:rPr>
              <a:t>、数据处理</a:t>
            </a:r>
            <a:r>
              <a:rPr lang="en-US" altLang="zh-CN" sz="3200" dirty="0">
                <a:latin typeface="黑体" panose="02010609060101010101" pitchFamily="49" charset="-122"/>
                <a:ea typeface="黑体" panose="02010609060101010101" pitchFamily="49" charset="-122"/>
              </a:rPr>
              <a:t>——</a:t>
            </a:r>
            <a:r>
              <a:rPr lang="zh-CN" altLang="en-US" sz="3200" dirty="0">
                <a:latin typeface="黑体" panose="02010609060101010101" pitchFamily="49" charset="-122"/>
                <a:ea typeface="黑体" panose="02010609060101010101" pitchFamily="49" charset="-122"/>
              </a:rPr>
              <a:t>求重力加速度</a:t>
            </a:r>
            <a:endParaRPr lang="zh-CN" altLang="en-US" sz="3200" dirty="0">
              <a:latin typeface="黑体" panose="02010609060101010101" pitchFamily="49" charset="-122"/>
              <a:ea typeface="黑体" panose="02010609060101010101" pitchFamily="49" charset="-122"/>
            </a:endParaRPr>
          </a:p>
        </p:txBody>
      </p:sp>
      <p:sp>
        <p:nvSpPr>
          <p:cNvPr id="4" name="矩形 3"/>
          <p:cNvSpPr/>
          <p:nvPr/>
        </p:nvSpPr>
        <p:spPr>
          <a:xfrm>
            <a:off x="406400" y="1708150"/>
            <a:ext cx="11526520" cy="1173480"/>
          </a:xfrm>
          <a:prstGeom prst="rect">
            <a:avLst/>
          </a:prstGeom>
          <a:noFill/>
          <a:ln w="9525">
            <a:noFill/>
          </a:ln>
        </p:spPr>
        <p:txBody>
          <a:bodyPr wrap="square" anchor="t">
            <a:spAutoFit/>
          </a:bodyPr>
          <a:p>
            <a:pPr>
              <a:lnSpc>
                <a:spcPct val="110000"/>
              </a:lnSpc>
              <a:spcBef>
                <a:spcPct val="20000"/>
              </a:spcBef>
            </a:pPr>
            <a:r>
              <a:rPr lang="zh-CN" altLang="en-US" sz="3200" dirty="0">
                <a:solidFill>
                  <a:srgbClr val="FF3300"/>
                </a:solidFill>
                <a:latin typeface="黑体" panose="02010609060101010101" pitchFamily="49" charset="-122"/>
                <a:ea typeface="黑体" panose="02010609060101010101" pitchFamily="49" charset="-122"/>
              </a:rPr>
              <a:t>思考：分析实验数据的方法有哪些？本实验还可以用什么方法处理实验数据？</a:t>
            </a:r>
            <a:endParaRPr lang="zh-CN" altLang="en-US" sz="3200" dirty="0">
              <a:solidFill>
                <a:srgbClr val="000000"/>
              </a:solidFill>
              <a:latin typeface="黑体" panose="02010609060101010101" pitchFamily="49" charset="-122"/>
              <a:ea typeface="黑体" panose="02010609060101010101" pitchFamily="49" charset="-122"/>
            </a:endParaRPr>
          </a:p>
        </p:txBody>
      </p:sp>
      <p:sp>
        <p:nvSpPr>
          <p:cNvPr id="5" name="矩形 1"/>
          <p:cNvSpPr/>
          <p:nvPr/>
        </p:nvSpPr>
        <p:spPr>
          <a:xfrm>
            <a:off x="313055" y="2952750"/>
            <a:ext cx="11356975" cy="583565"/>
          </a:xfrm>
          <a:prstGeom prst="rect">
            <a:avLst/>
          </a:prstGeom>
          <a:noFill/>
          <a:ln w="9525">
            <a:noFill/>
          </a:ln>
        </p:spPr>
        <p:txBody>
          <a:bodyPr wrap="square" anchor="t">
            <a:spAutoFit/>
          </a:bodyPr>
          <a:p>
            <a:r>
              <a:rPr lang="zh-CN" altLang="en-US" sz="3200" dirty="0">
                <a:solidFill>
                  <a:srgbClr val="FF3300"/>
                </a:solidFill>
                <a:latin typeface="黑体" panose="02010609060101010101" pitchFamily="49" charset="-122"/>
                <a:ea typeface="黑体" panose="02010609060101010101" pitchFamily="49" charset="-122"/>
              </a:rPr>
              <a:t>如果用图象法来测定重力加速度，哪么应该如何建立坐标系？</a:t>
            </a:r>
            <a:endParaRPr lang="zh-CN" altLang="en-US" sz="3200" dirty="0">
              <a:solidFill>
                <a:srgbClr val="FF3300"/>
              </a:solidFill>
              <a:latin typeface="黑体" panose="02010609060101010101" pitchFamily="49" charset="-122"/>
              <a:ea typeface="黑体" panose="02010609060101010101" pitchFamily="49" charset="-122"/>
            </a:endParaRPr>
          </a:p>
        </p:txBody>
      </p:sp>
      <p:sp>
        <p:nvSpPr>
          <p:cNvPr id="6" name="矩形 2"/>
          <p:cNvSpPr/>
          <p:nvPr/>
        </p:nvSpPr>
        <p:spPr>
          <a:xfrm>
            <a:off x="227330" y="4072255"/>
            <a:ext cx="11442065" cy="1568450"/>
          </a:xfrm>
          <a:prstGeom prst="rect">
            <a:avLst/>
          </a:prstGeom>
          <a:noFill/>
          <a:ln w="9525">
            <a:noFill/>
          </a:ln>
        </p:spPr>
        <p:txBody>
          <a:bodyPr wrap="square" anchor="t">
            <a:spAutoFit/>
          </a:bodyPr>
          <a:p>
            <a:r>
              <a:rPr lang="zh-CN" altLang="en-US" sz="2800" b="1" dirty="0">
                <a:solidFill>
                  <a:srgbClr val="FF0000"/>
                </a:solidFill>
                <a:latin typeface="黑体" panose="02010609060101010101" pitchFamily="49" charset="-122"/>
                <a:ea typeface="黑体" panose="02010609060101010101" pitchFamily="49" charset="-122"/>
              </a:rPr>
              <a:t> </a:t>
            </a:r>
            <a:r>
              <a:rPr lang="zh-CN" altLang="en-US" sz="3200" dirty="0">
                <a:solidFill>
                  <a:srgbClr val="FF0000"/>
                </a:solidFill>
                <a:latin typeface="黑体" panose="02010609060101010101" pitchFamily="49" charset="-122"/>
                <a:ea typeface="黑体" panose="02010609060101010101" pitchFamily="49" charset="-122"/>
                <a:cs typeface="黑体" panose="02010609060101010101" pitchFamily="49" charset="-122"/>
              </a:rPr>
              <a:t>图像法：</a:t>
            </a:r>
            <a:r>
              <a:rPr lang="zh-CN" altLang="en-US" sz="3200" dirty="0">
                <a:latin typeface="黑体" panose="02010609060101010101" pitchFamily="49" charset="-122"/>
                <a:ea typeface="黑体" panose="02010609060101010101" pitchFamily="49" charset="-122"/>
                <a:cs typeface="黑体" panose="02010609060101010101" pitchFamily="49" charset="-122"/>
              </a:rPr>
              <a:t>根据实验数据，列表分别求出每次实验对应的</a:t>
            </a:r>
            <a:r>
              <a:rPr lang="en-US" altLang="zh-CN" sz="3200" dirty="0">
                <a:latin typeface="黑体" panose="02010609060101010101" pitchFamily="49" charset="-122"/>
                <a:ea typeface="黑体" panose="02010609060101010101" pitchFamily="49" charset="-122"/>
                <a:cs typeface="黑体" panose="02010609060101010101" pitchFamily="49" charset="-122"/>
              </a:rPr>
              <a:t>T </a:t>
            </a:r>
            <a:r>
              <a:rPr lang="en-US" altLang="zh-CN" sz="3200" baseline="30000" dirty="0">
                <a:latin typeface="黑体" panose="02010609060101010101" pitchFamily="49" charset="-122"/>
                <a:ea typeface="黑体" panose="02010609060101010101" pitchFamily="49" charset="-122"/>
                <a:cs typeface="黑体" panose="02010609060101010101" pitchFamily="49" charset="-122"/>
              </a:rPr>
              <a:t>2</a:t>
            </a:r>
            <a:r>
              <a:rPr lang="zh-CN" altLang="en-US" sz="3200" dirty="0">
                <a:latin typeface="黑体" panose="02010609060101010101" pitchFamily="49" charset="-122"/>
                <a:ea typeface="黑体" panose="02010609060101010101" pitchFamily="49" charset="-122"/>
                <a:cs typeface="黑体" panose="02010609060101010101" pitchFamily="49" charset="-122"/>
              </a:rPr>
              <a:t>和</a:t>
            </a:r>
            <a:r>
              <a:rPr lang="en-US" altLang="zh-CN" sz="3200" dirty="0">
                <a:latin typeface="黑体" panose="02010609060101010101" pitchFamily="49" charset="-122"/>
                <a:ea typeface="黑体" panose="02010609060101010101" pitchFamily="49" charset="-122"/>
                <a:cs typeface="黑体" panose="02010609060101010101" pitchFamily="49" charset="-122"/>
              </a:rPr>
              <a:t>L</a:t>
            </a:r>
            <a:r>
              <a:rPr lang="zh-CN" altLang="en-US" sz="3200" dirty="0">
                <a:latin typeface="黑体" panose="02010609060101010101" pitchFamily="49" charset="-122"/>
                <a:ea typeface="黑体" panose="02010609060101010101" pitchFamily="49" charset="-122"/>
                <a:cs typeface="黑体" panose="02010609060101010101" pitchFamily="49" charset="-122"/>
              </a:rPr>
              <a:t>，做出</a:t>
            </a:r>
            <a:r>
              <a:rPr lang="en-US" altLang="zh-CN" sz="3200" dirty="0">
                <a:latin typeface="黑体" panose="02010609060101010101" pitchFamily="49" charset="-122"/>
                <a:ea typeface="黑体" panose="02010609060101010101" pitchFamily="49" charset="-122"/>
                <a:cs typeface="黑体" panose="02010609060101010101" pitchFamily="49" charset="-122"/>
              </a:rPr>
              <a:t>T</a:t>
            </a:r>
            <a:r>
              <a:rPr lang="en-US" altLang="zh-CN" sz="3200" baseline="30000" dirty="0">
                <a:latin typeface="黑体" panose="02010609060101010101" pitchFamily="49" charset="-122"/>
                <a:ea typeface="黑体" panose="02010609060101010101" pitchFamily="49" charset="-122"/>
                <a:cs typeface="黑体" panose="02010609060101010101" pitchFamily="49" charset="-122"/>
              </a:rPr>
              <a:t> 2</a:t>
            </a:r>
            <a:r>
              <a:rPr lang="en-US" altLang="zh-CN" sz="3200" dirty="0">
                <a:latin typeface="黑体" panose="02010609060101010101" pitchFamily="49" charset="-122"/>
                <a:ea typeface="黑体" panose="02010609060101010101" pitchFamily="49" charset="-122"/>
                <a:cs typeface="黑体" panose="02010609060101010101" pitchFamily="49" charset="-122"/>
              </a:rPr>
              <a:t> </a:t>
            </a:r>
            <a:r>
              <a:rPr lang="zh-CN" altLang="en-US" sz="3200" dirty="0">
                <a:latin typeface="黑体" panose="02010609060101010101" pitchFamily="49" charset="-122"/>
                <a:ea typeface="黑体" panose="02010609060101010101" pitchFamily="49" charset="-122"/>
                <a:cs typeface="黑体" panose="02010609060101010101" pitchFamily="49" charset="-122"/>
              </a:rPr>
              <a:t>和</a:t>
            </a:r>
            <a:r>
              <a:rPr lang="en-US" altLang="zh-CN" sz="3200" dirty="0">
                <a:latin typeface="黑体" panose="02010609060101010101" pitchFamily="49" charset="-122"/>
                <a:ea typeface="黑体" panose="02010609060101010101" pitchFamily="49" charset="-122"/>
                <a:cs typeface="黑体" panose="02010609060101010101" pitchFamily="49" charset="-122"/>
              </a:rPr>
              <a:t>L</a:t>
            </a:r>
            <a:r>
              <a:rPr lang="zh-CN" altLang="en-US" sz="3200" dirty="0">
                <a:latin typeface="黑体" panose="02010609060101010101" pitchFamily="49" charset="-122"/>
                <a:ea typeface="黑体" panose="02010609060101010101" pitchFamily="49" charset="-122"/>
                <a:cs typeface="黑体" panose="02010609060101010101" pitchFamily="49" charset="-122"/>
              </a:rPr>
              <a:t>的坐标轴，选取合适的标度，采用描点的方法画出</a:t>
            </a:r>
            <a:r>
              <a:rPr lang="en-US" altLang="zh-CN" sz="3200" dirty="0">
                <a:latin typeface="黑体" panose="02010609060101010101" pitchFamily="49" charset="-122"/>
                <a:ea typeface="黑体" panose="02010609060101010101" pitchFamily="49" charset="-122"/>
                <a:cs typeface="黑体" panose="02010609060101010101" pitchFamily="49" charset="-122"/>
              </a:rPr>
              <a:t>T </a:t>
            </a:r>
            <a:r>
              <a:rPr lang="en-US" altLang="zh-CN" sz="3200" baseline="30000" dirty="0">
                <a:latin typeface="黑体" panose="02010609060101010101" pitchFamily="49" charset="-122"/>
                <a:ea typeface="黑体" panose="02010609060101010101" pitchFamily="49" charset="-122"/>
                <a:cs typeface="黑体" panose="02010609060101010101" pitchFamily="49" charset="-122"/>
              </a:rPr>
              <a:t>2</a:t>
            </a:r>
            <a:r>
              <a:rPr lang="zh-CN" altLang="en-US" sz="3200" dirty="0">
                <a:latin typeface="黑体" panose="02010609060101010101" pitchFamily="49" charset="-122"/>
                <a:ea typeface="黑体" panose="02010609060101010101" pitchFamily="49" charset="-122"/>
                <a:cs typeface="黑体" panose="02010609060101010101" pitchFamily="49" charset="-122"/>
              </a:rPr>
              <a:t>和</a:t>
            </a:r>
            <a:r>
              <a:rPr lang="en-US" altLang="zh-CN" sz="3200" dirty="0">
                <a:latin typeface="黑体" panose="02010609060101010101" pitchFamily="49" charset="-122"/>
                <a:ea typeface="黑体" panose="02010609060101010101" pitchFamily="49" charset="-122"/>
                <a:cs typeface="黑体" panose="02010609060101010101" pitchFamily="49" charset="-122"/>
              </a:rPr>
              <a:t>L</a:t>
            </a:r>
            <a:r>
              <a:rPr lang="zh-CN" altLang="en-US" sz="3200" dirty="0">
                <a:latin typeface="黑体" panose="02010609060101010101" pitchFamily="49" charset="-122"/>
                <a:ea typeface="黑体" panose="02010609060101010101" pitchFamily="49" charset="-122"/>
                <a:cs typeface="黑体" panose="02010609060101010101" pitchFamily="49" charset="-122"/>
              </a:rPr>
              <a:t>的图像。利用图像的斜率求</a:t>
            </a:r>
            <a:r>
              <a:rPr lang="en-US" altLang="zh-CN" sz="3200" dirty="0">
                <a:latin typeface="黑体" panose="02010609060101010101" pitchFamily="49" charset="-122"/>
                <a:ea typeface="黑体" panose="02010609060101010101" pitchFamily="49" charset="-122"/>
                <a:cs typeface="黑体" panose="02010609060101010101" pitchFamily="49" charset="-122"/>
              </a:rPr>
              <a:t>g</a:t>
            </a:r>
            <a:r>
              <a:rPr lang="zh-CN" altLang="en-US" sz="3200" dirty="0">
                <a:latin typeface="黑体" panose="02010609060101010101" pitchFamily="49" charset="-122"/>
                <a:ea typeface="黑体" panose="02010609060101010101" pitchFamily="49" charset="-122"/>
                <a:cs typeface="黑体" panose="02010609060101010101" pitchFamily="49" charset="-122"/>
              </a:rPr>
              <a:t>。</a:t>
            </a:r>
            <a:endParaRPr lang="zh-CN" altLang="en-US" sz="3200"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00000"/>
                                          </p:val>
                                        </p:tav>
                                        <p:tav tm="100000">
                                          <p:val>
                                            <p:fltVal val="1.000000"/>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000000"/>
                                          </p:val>
                                        </p:tav>
                                        <p:tav tm="100000">
                                          <p:val>
                                            <p:fltVal val="1.000000"/>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000000"/>
                                          </p:val>
                                        </p:tav>
                                        <p:tav tm="100000">
                                          <p:val>
                                            <p:fltVal val="1.000000"/>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000000"/>
                                          </p:val>
                                        </p:tav>
                                        <p:tav tm="100000">
                                          <p:val>
                                            <p:fltVal val="1.000000"/>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000000"/>
                                          </p:val>
                                        </p:tav>
                                        <p:tav tm="100000">
                                          <p:val>
                                            <p:strVal val="#ppt_w"/>
                                          </p:val>
                                        </p:tav>
                                      </p:tavLst>
                                    </p:anim>
                                    <p:anim calcmode="lin" valueType="num">
                                      <p:cBhvr>
                                        <p:cTn id="31" dur="500" fill="hold"/>
                                        <p:tgtEl>
                                          <p:spTgt spid="6"/>
                                        </p:tgtEl>
                                        <p:attrNameLst>
                                          <p:attrName>ppt_h</p:attrName>
                                        </p:attrNameLst>
                                      </p:cBhvr>
                                      <p:tavLst>
                                        <p:tav tm="0">
                                          <p:val>
                                            <p:fltVal val="0.000000"/>
                                          </p:val>
                                        </p:tav>
                                        <p:tav tm="100000">
                                          <p:val>
                                            <p:strVal val="#ppt_h"/>
                                          </p:val>
                                        </p:tav>
                                      </p:tavLst>
                                    </p:anim>
                                    <p:animEffect transition="in" filter="fade">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42" name="文本框 10308"/>
          <p:cNvSpPr txBox="1"/>
          <p:nvPr/>
        </p:nvSpPr>
        <p:spPr>
          <a:xfrm>
            <a:off x="509905" y="569595"/>
            <a:ext cx="3276600" cy="522288"/>
          </a:xfrm>
          <a:prstGeom prst="rect">
            <a:avLst/>
          </a:prstGeom>
          <a:noFill/>
          <a:ln w="9525">
            <a:noFill/>
          </a:ln>
        </p:spPr>
        <p:txBody>
          <a:bodyPr anchor="t">
            <a:spAutoFit/>
          </a:bodyPr>
          <a:p>
            <a:pPr>
              <a:spcBef>
                <a:spcPct val="50000"/>
              </a:spcBef>
            </a:pPr>
            <a:r>
              <a:rPr lang="en-US" altLang="zh-CN" sz="2800" b="1" dirty="0">
                <a:latin typeface="楷体" panose="02010609060101010101" pitchFamily="49" charset="-122"/>
                <a:ea typeface="楷体" panose="02010609060101010101" pitchFamily="49" charset="-122"/>
              </a:rPr>
              <a:t>4.</a:t>
            </a:r>
            <a:r>
              <a:rPr lang="zh-CN" altLang="en-US" sz="2800" b="1" dirty="0">
                <a:latin typeface="楷体" panose="02010609060101010101" pitchFamily="49" charset="-122"/>
                <a:ea typeface="楷体" panose="02010609060101010101" pitchFamily="49" charset="-122"/>
              </a:rPr>
              <a:t>数据记录与处理</a:t>
            </a:r>
            <a:endParaRPr lang="zh-CN" altLang="en-US" sz="2800" b="1" dirty="0">
              <a:latin typeface="楷体" panose="02010609060101010101" pitchFamily="49" charset="-122"/>
              <a:ea typeface="楷体" panose="02010609060101010101" pitchFamily="49" charset="-122"/>
            </a:endParaRPr>
          </a:p>
        </p:txBody>
      </p:sp>
      <p:graphicFrame>
        <p:nvGraphicFramePr>
          <p:cNvPr id="10242" name="表格 10241"/>
          <p:cNvGraphicFramePr/>
          <p:nvPr/>
        </p:nvGraphicFramePr>
        <p:xfrm>
          <a:off x="1371600" y="946150"/>
          <a:ext cx="7010400" cy="5302250"/>
        </p:xfrm>
        <a:graphic>
          <a:graphicData uri="http://schemas.openxmlformats.org/drawingml/2006/table">
            <a:tbl>
              <a:tblPr/>
              <a:tblGrid>
                <a:gridCol w="539750"/>
                <a:gridCol w="1587500"/>
                <a:gridCol w="2003425"/>
                <a:gridCol w="2879725"/>
              </a:tblGrid>
              <a:tr h="531813">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zh-CN" altLang="en-US" sz="2800">
                          <a:latin typeface="黑体" panose="02010609060101010101" pitchFamily="49" charset="-122"/>
                          <a:ea typeface="黑体" panose="02010609060101010101" pitchFamily="49" charset="-122"/>
                          <a:cs typeface="黑体" panose="02010609060101010101" pitchFamily="49" charset="-122"/>
                        </a:rPr>
                        <a:t>摆长</a:t>
                      </a:r>
                      <a:r>
                        <a:rPr lang="en-US" altLang="zh-CN" sz="2800">
                          <a:latin typeface="黑体" panose="02010609060101010101" pitchFamily="49" charset="-122"/>
                          <a:ea typeface="黑体" panose="02010609060101010101" pitchFamily="49" charset="-122"/>
                          <a:cs typeface="黑体" panose="02010609060101010101" pitchFamily="49" charset="-122"/>
                        </a:rPr>
                        <a:t>(cm)</a:t>
                      </a:r>
                      <a:endParaRPr lang="zh-CN" altLang="en-US" sz="2800">
                        <a:latin typeface="黑体" panose="02010609060101010101" pitchFamily="49" charset="-122"/>
                        <a:ea typeface="黑体" panose="02010609060101010101" pitchFamily="49" charset="-122"/>
                        <a:cs typeface="黑体" panose="02010609060101010101" pitchFamily="49" charset="-122"/>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zh-CN" altLang="en-US" sz="2800">
                          <a:latin typeface="黑体" panose="02010609060101010101" pitchFamily="49" charset="-122"/>
                          <a:ea typeface="黑体" panose="02010609060101010101" pitchFamily="49" charset="-122"/>
                          <a:cs typeface="黑体" panose="02010609060101010101" pitchFamily="49" charset="-122"/>
                        </a:rPr>
                        <a:t>周期</a:t>
                      </a:r>
                      <a:r>
                        <a:rPr lang="en-US" altLang="zh-CN" sz="2800">
                          <a:latin typeface="黑体" panose="02010609060101010101" pitchFamily="49" charset="-122"/>
                          <a:ea typeface="黑体" panose="02010609060101010101" pitchFamily="49" charset="-122"/>
                          <a:cs typeface="黑体" panose="02010609060101010101" pitchFamily="49" charset="-122"/>
                        </a:rPr>
                        <a:t>(s)</a:t>
                      </a:r>
                      <a:endParaRPr lang="zh-CN" altLang="en-US" sz="2800">
                        <a:latin typeface="黑体" panose="02010609060101010101" pitchFamily="49" charset="-122"/>
                        <a:ea typeface="黑体" panose="02010609060101010101" pitchFamily="49" charset="-122"/>
                        <a:cs typeface="黑体" panose="02010609060101010101" pitchFamily="49" charset="-122"/>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endParaRPr lang="zh-CN" altLang="en-US" sz="2800">
                        <a:latin typeface="黑体" panose="02010609060101010101" pitchFamily="49" charset="-122"/>
                        <a:ea typeface="黑体" panose="02010609060101010101" pitchFamily="49" charset="-122"/>
                      </a:endParaRPr>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9112">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①</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20.00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0.90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0.81</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0225">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②</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30.00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1.10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1.21</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0225">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③</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40.00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1.27</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1.61</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3400">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④</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50.00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1.42</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2.02</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0225">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⑤</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60.00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1.55</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2.40</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3400">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⑥</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70.00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1.70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2.89</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0225">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⑦</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80.00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1.76</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3.10</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3400">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⑧</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90.00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1.90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3.61</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30225">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⑨</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100.00</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sz="2800"/>
                        <a:t>2.01</a:t>
                      </a:r>
                      <a:endParaRPr lang="zh-CN" altLang="en-US" sz="2800"/>
                    </a:p>
                  </a:txBody>
                  <a:tcPr marT="45713" marB="45713"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lr>
                          <a:schemeClr val="folHlink"/>
                        </a:buClr>
                        <a:buSzPct val="90000"/>
                        <a:buFont typeface="Wingdings" panose="05000000000000000000" pitchFamily="2" charset="2"/>
                        <a:buChar char="n"/>
                        <a:defRPr sz="2800" b="1" u="none" kern="1200" baseline="0">
                          <a:solidFill>
                            <a:schemeClr val="tx1"/>
                          </a:solidFill>
                          <a:latin typeface="Times New Roman" panose="02020603050405020304" pitchFamily="18" charset="0"/>
                          <a:ea typeface="宋体" panose="02010600030101010101" pitchFamily="2" charset="-122"/>
                        </a:defRPr>
                      </a:lvl1pPr>
                      <a:lvl2pPr marL="742950" lvl="1" indent="-28575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n"/>
                        <a:defRPr sz="2400" b="1" i="0" u="none" kern="1200" baseline="0">
                          <a:solidFill>
                            <a:schemeClr val="tx1"/>
                          </a:solidFill>
                          <a:latin typeface="Times New Roman" panose="02020603050405020304" pitchFamily="18" charset="0"/>
                          <a:ea typeface="宋体" panose="02010600030101010101" pitchFamily="2" charset="-122"/>
                        </a:defRPr>
                      </a:lvl2pPr>
                      <a:lvl3pPr marL="1143000" lvl="2" indent="-228600" algn="l" defTabSz="914400" eaLnBrk="1" fontAlgn="base" latinLnBrk="0" hangingPunct="1">
                        <a:lnSpc>
                          <a:spcPct val="100000"/>
                        </a:lnSpc>
                        <a:spcBef>
                          <a:spcPct val="20000"/>
                        </a:spcBef>
                        <a:spcAft>
                          <a:spcPct val="0"/>
                        </a:spcAft>
                        <a:buClr>
                          <a:schemeClr val="folHlink"/>
                        </a:buClr>
                        <a:buSzPct val="55000"/>
                        <a:buFont typeface="Wingdings" panose="05000000000000000000" pitchFamily="2" charset="2"/>
                        <a:buChar char="n"/>
                        <a:defRPr sz="2600" b="1" i="0" u="none" kern="1200" baseline="0">
                          <a:solidFill>
                            <a:schemeClr val="tx1"/>
                          </a:solidFill>
                          <a:latin typeface="Times New Roman" panose="02020603050405020304" pitchFamily="18" charset="0"/>
                          <a:ea typeface="宋体" panose="02010600030101010101" pitchFamily="2" charset="-122"/>
                        </a:defRPr>
                      </a:lvl3pPr>
                      <a:lvl4pPr marL="1600200" lvl="3"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4pPr>
                      <a:lvl5pPr marL="2057400" lvl="4" indent="-228600" algn="l" defTabSz="914400" eaLnBrk="1" fontAlgn="base" latinLnBrk="0" hangingPunct="1">
                        <a:lnSpc>
                          <a:spcPct val="100000"/>
                        </a:lnSpc>
                        <a:spcBef>
                          <a:spcPct val="20000"/>
                        </a:spcBef>
                        <a:spcAft>
                          <a:spcPct val="0"/>
                        </a:spcAft>
                        <a:buClr>
                          <a:schemeClr val="folHlink"/>
                        </a:buClr>
                        <a:buFont typeface="Wingdings" panose="05000000000000000000" pitchFamily="2" charset="2"/>
                        <a:buChar char="§"/>
                        <a:defRPr sz="2400" b="1" i="0" u="none" kern="1200" baseline="0">
                          <a:solidFill>
                            <a:schemeClr val="tx1"/>
                          </a:solidFill>
                          <a:latin typeface="Times New Roman" panose="02020603050405020304" pitchFamily="18" charset="0"/>
                          <a:ea typeface="宋体" panose="02010600030101010101" pitchFamily="2" charset="-122"/>
                        </a:defRPr>
                      </a:lvl5pPr>
                    </a:lstStyle>
                    <a:p>
                      <a:pPr marL="0" lvl="0" indent="0" algn="ctr">
                        <a:buNone/>
                      </a:pPr>
                      <a:r>
                        <a:rPr lang="en-US" altLang="zh-CN"/>
                        <a:t>4.04</a:t>
                      </a:r>
                      <a:endParaRPr lang="zh-CN" altLang="en-US"/>
                    </a:p>
                  </a:txBody>
                  <a:tcPr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10381" name="矩形 10380"/>
          <p:cNvSpPr/>
          <p:nvPr/>
        </p:nvSpPr>
        <p:spPr>
          <a:xfrm>
            <a:off x="5638800" y="928688"/>
            <a:ext cx="2626360" cy="521970"/>
          </a:xfrm>
          <a:prstGeom prst="rect">
            <a:avLst/>
          </a:prstGeom>
          <a:noFill/>
          <a:ln w="9525">
            <a:noFill/>
          </a:ln>
        </p:spPr>
        <p:txBody>
          <a:bodyPr wrap="none" anchor="t">
            <a:spAutoFit/>
          </a:bodyPr>
          <a:p>
            <a:pPr>
              <a:spcBef>
                <a:spcPct val="20000"/>
              </a:spcBef>
              <a:buClr>
                <a:schemeClr val="folHlink"/>
              </a:buClr>
              <a:buSzPct val="90000"/>
            </a:pPr>
            <a:r>
              <a:rPr lang="zh-CN" altLang="en-US" sz="2800" b="1" dirty="0">
                <a:latin typeface="黑体" panose="02010609060101010101" pitchFamily="49" charset="-122"/>
                <a:ea typeface="黑体" panose="02010609060101010101" pitchFamily="49" charset="-122"/>
                <a:cs typeface="黑体" panose="02010609060101010101" pitchFamily="49" charset="-122"/>
              </a:rPr>
              <a:t>周期二次方</a:t>
            </a:r>
            <a:r>
              <a:rPr lang="en-US" altLang="zh-CN" sz="2800" b="1" dirty="0">
                <a:latin typeface="黑体" panose="02010609060101010101" pitchFamily="49" charset="-122"/>
                <a:ea typeface="黑体" panose="02010609060101010101" pitchFamily="49" charset="-122"/>
                <a:cs typeface="黑体" panose="02010609060101010101" pitchFamily="49" charset="-122"/>
              </a:rPr>
              <a:t>(s</a:t>
            </a:r>
            <a:r>
              <a:rPr lang="en-US" altLang="zh-CN" sz="2800" b="1" baseline="30000" dirty="0">
                <a:latin typeface="黑体" panose="02010609060101010101" pitchFamily="49" charset="-122"/>
                <a:ea typeface="黑体" panose="02010609060101010101" pitchFamily="49" charset="-122"/>
                <a:cs typeface="黑体" panose="02010609060101010101" pitchFamily="49" charset="-122"/>
              </a:rPr>
              <a:t>2</a:t>
            </a:r>
            <a:r>
              <a:rPr lang="en-US" altLang="zh-CN" sz="2800" b="1" dirty="0">
                <a:latin typeface="黑体" panose="02010609060101010101" pitchFamily="49" charset="-122"/>
                <a:ea typeface="黑体" panose="02010609060101010101" pitchFamily="49" charset="-122"/>
                <a:cs typeface="黑体" panose="02010609060101010101" pitchFamily="49" charset="-122"/>
              </a:rPr>
              <a:t>)</a:t>
            </a:r>
            <a:endParaRPr lang="en-US" altLang="zh-CN" sz="2800" b="1" dirty="0">
              <a:latin typeface="黑体" panose="02010609060101010101" pitchFamily="49" charset="-122"/>
              <a:ea typeface="黑体" panose="02010609060101010101" pitchFamily="49" charset="-122"/>
              <a:cs typeface="黑体" panose="02010609060101010101" pitchFamily="49" charset="-122"/>
            </a:endParaRPr>
          </a:p>
        </p:txBody>
      </p:sp>
      <p:sp>
        <p:nvSpPr>
          <p:cNvPr id="10382" name="矩形 10381"/>
          <p:cNvSpPr/>
          <p:nvPr/>
        </p:nvSpPr>
        <p:spPr>
          <a:xfrm>
            <a:off x="5528310" y="923290"/>
            <a:ext cx="3657600" cy="5402580"/>
          </a:xfrm>
          <a:prstGeom prst="rect">
            <a:avLst/>
          </a:prstGeom>
          <a:solidFill>
            <a:schemeClr val="bg1"/>
          </a:solidFill>
          <a:ln w="9525">
            <a:noFill/>
          </a:ln>
        </p:spPr>
        <p:txBody>
          <a:bodyPr anchor="t"/>
          <a:p>
            <a:endParaRPr lang="zh-CN" altLang="en-US" dirty="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381"/>
                                        </p:tgtEl>
                                        <p:attrNameLst>
                                          <p:attrName>style.visibility</p:attrName>
                                        </p:attrNameLst>
                                      </p:cBhvr>
                                      <p:to>
                                        <p:strVal val="visible"/>
                                      </p:to>
                                    </p:set>
                                    <p:animEffect transition="in" filter="wipe(down)">
                                      <p:cBhvr>
                                        <p:cTn id="7" dur="500"/>
                                        <p:tgtEl>
                                          <p:spTgt spid="1038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103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8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7409" name="图片 12289"/>
          <p:cNvPicPr>
            <a:picLocks noChangeAspect="1"/>
          </p:cNvPicPr>
          <p:nvPr/>
        </p:nvPicPr>
        <p:blipFill>
          <a:blip r:embed="rId1"/>
          <a:stretch>
            <a:fillRect/>
          </a:stretch>
        </p:blipFill>
        <p:spPr>
          <a:xfrm>
            <a:off x="667385" y="364490"/>
            <a:ext cx="8642350" cy="6129338"/>
          </a:xfrm>
          <a:prstGeom prst="rect">
            <a:avLst/>
          </a:prstGeom>
          <a:noFill/>
          <a:ln w="9525">
            <a:noFill/>
          </a:ln>
        </p:spPr>
      </p:pic>
      <p:sp>
        <p:nvSpPr>
          <p:cNvPr id="17419" name="任意多边形 12299"/>
          <p:cNvSpPr/>
          <p:nvPr/>
        </p:nvSpPr>
        <p:spPr>
          <a:xfrm>
            <a:off x="1698625" y="558800"/>
            <a:ext cx="7150100" cy="5539105"/>
          </a:xfrm>
          <a:custGeom>
            <a:avLst/>
            <a:gdLst/>
            <a:ahLst/>
            <a:cxnLst>
              <a:cxn ang="0">
                <a:pos x="0" y="2147483647"/>
              </a:cxn>
              <a:cxn ang="0">
                <a:pos x="2147483647" y="0"/>
              </a:cxn>
            </a:cxnLst>
            <a:pathLst>
              <a:path w="4517" h="3648">
                <a:moveTo>
                  <a:pt x="0" y="3648"/>
                </a:moveTo>
                <a:lnTo>
                  <a:pt x="4517" y="0"/>
                </a:lnTo>
              </a:path>
            </a:pathLst>
          </a:custGeom>
          <a:solidFill>
            <a:srgbClr val="0000FF"/>
          </a:solidFill>
          <a:ln w="38100" cap="flat" cmpd="sng">
            <a:solidFill>
              <a:srgbClr val="0000FF"/>
            </a:solidFill>
            <a:prstDash val="solid"/>
            <a:round/>
            <a:headEnd type="none" w="med" len="med"/>
            <a:tailEnd type="none" w="med" len="med"/>
          </a:ln>
        </p:spPr>
        <p:txBody>
          <a:bodyPr/>
          <a:p>
            <a:endParaRPr lang="zh-CN" altLang="en-US"/>
          </a:p>
        </p:txBody>
      </p:sp>
      <p:graphicFrame>
        <p:nvGraphicFramePr>
          <p:cNvPr id="12302" name="对象 12301"/>
          <p:cNvGraphicFramePr>
            <a:graphicFrameLocks noChangeAspect="1"/>
          </p:cNvGraphicFramePr>
          <p:nvPr/>
        </p:nvGraphicFramePr>
        <p:xfrm>
          <a:off x="2286000" y="1219200"/>
          <a:ext cx="2006600" cy="803275"/>
        </p:xfrm>
        <a:graphic>
          <a:graphicData uri="http://schemas.openxmlformats.org/presentationml/2006/ole">
            <mc:AlternateContent xmlns:mc="http://schemas.openxmlformats.org/markup-compatibility/2006">
              <mc:Choice xmlns:v="urn:schemas-microsoft-com:vml" Requires="v">
                <p:oleObj spid="_x0000_s3078" name="" r:id="rId2" imgW="508000" imgH="203200" progId="Equation.3">
                  <p:embed/>
                </p:oleObj>
              </mc:Choice>
              <mc:Fallback>
                <p:oleObj name="" r:id="rId2" imgW="508000" imgH="203200" progId="Equation.3">
                  <p:embed/>
                  <p:pic>
                    <p:nvPicPr>
                      <p:cNvPr id="0" name="图片 3077"/>
                      <p:cNvPicPr/>
                      <p:nvPr/>
                    </p:nvPicPr>
                    <p:blipFill>
                      <a:blip r:embed="rId3"/>
                      <a:stretch>
                        <a:fillRect/>
                      </a:stretch>
                    </p:blipFill>
                    <p:spPr>
                      <a:xfrm>
                        <a:off x="2286000" y="1219200"/>
                        <a:ext cx="2006600" cy="803275"/>
                      </a:xfrm>
                      <a:prstGeom prst="rect">
                        <a:avLst/>
                      </a:prstGeom>
                      <a:solidFill>
                        <a:schemeClr val="bg1"/>
                      </a:solidFill>
                      <a:ln w="38100">
                        <a:noFill/>
                        <a:miter/>
                      </a:ln>
                    </p:spPr>
                  </p:pic>
                </p:oleObj>
              </mc:Fallback>
            </mc:AlternateContent>
          </a:graphicData>
        </a:graphic>
      </p:graphicFrame>
      <p:graphicFrame>
        <p:nvGraphicFramePr>
          <p:cNvPr id="12306" name="对象 12305"/>
          <p:cNvGraphicFramePr>
            <a:graphicFrameLocks noChangeAspect="1"/>
          </p:cNvGraphicFramePr>
          <p:nvPr/>
        </p:nvGraphicFramePr>
        <p:xfrm>
          <a:off x="2286000" y="2133600"/>
          <a:ext cx="2209800" cy="1408113"/>
        </p:xfrm>
        <a:graphic>
          <a:graphicData uri="http://schemas.openxmlformats.org/presentationml/2006/ole">
            <mc:AlternateContent xmlns:mc="http://schemas.openxmlformats.org/markup-compatibility/2006">
              <mc:Choice xmlns:v="urn:schemas-microsoft-com:vml" Requires="v">
                <p:oleObj spid="_x0000_s3080" name="" r:id="rId4" imgW="698500" imgH="444500" progId="Equation.3">
                  <p:embed/>
                </p:oleObj>
              </mc:Choice>
              <mc:Fallback>
                <p:oleObj name="" r:id="rId4" imgW="698500" imgH="444500" progId="Equation.3">
                  <p:embed/>
                  <p:pic>
                    <p:nvPicPr>
                      <p:cNvPr id="0" name="图片 3079"/>
                      <p:cNvPicPr/>
                      <p:nvPr/>
                    </p:nvPicPr>
                    <p:blipFill>
                      <a:blip r:embed="rId5"/>
                      <a:stretch>
                        <a:fillRect/>
                      </a:stretch>
                    </p:blipFill>
                    <p:spPr>
                      <a:xfrm>
                        <a:off x="2286000" y="2133600"/>
                        <a:ext cx="2209800" cy="1408113"/>
                      </a:xfrm>
                      <a:prstGeom prst="rect">
                        <a:avLst/>
                      </a:prstGeom>
                      <a:solidFill>
                        <a:schemeClr val="bg1"/>
                      </a:solidFill>
                      <a:ln w="38100">
                        <a:noFill/>
                        <a:miter/>
                      </a:ln>
                    </p:spPr>
                  </p:pic>
                </p:oleObj>
              </mc:Fallback>
            </mc:AlternateContent>
          </a:graphicData>
        </a:graphic>
      </p:graphicFrame>
      <p:graphicFrame>
        <p:nvGraphicFramePr>
          <p:cNvPr id="3" name="对象 2"/>
          <p:cNvGraphicFramePr>
            <a:graphicFrameLocks noChangeAspect="1"/>
          </p:cNvGraphicFramePr>
          <p:nvPr/>
        </p:nvGraphicFramePr>
        <p:xfrm>
          <a:off x="6667500" y="2322513"/>
          <a:ext cx="1768475" cy="1328737"/>
        </p:xfrm>
        <a:graphic>
          <a:graphicData uri="http://schemas.openxmlformats.org/presentationml/2006/ole">
            <mc:AlternateContent xmlns:mc="http://schemas.openxmlformats.org/markup-compatibility/2006">
              <mc:Choice xmlns:v="urn:schemas-microsoft-com:vml" Requires="v">
                <p:oleObj spid="_x0000_s3081" name="" r:id="rId6" imgW="558800" imgH="419100" progId="Equation.3">
                  <p:embed/>
                </p:oleObj>
              </mc:Choice>
              <mc:Fallback>
                <p:oleObj name="" r:id="rId6" imgW="558800" imgH="419100" progId="Equation.3">
                  <p:embed/>
                  <p:pic>
                    <p:nvPicPr>
                      <p:cNvPr id="0" name="图片 3080"/>
                      <p:cNvPicPr/>
                      <p:nvPr/>
                    </p:nvPicPr>
                    <p:blipFill>
                      <a:blip r:embed="rId7"/>
                      <a:stretch>
                        <a:fillRect/>
                      </a:stretch>
                    </p:blipFill>
                    <p:spPr>
                      <a:xfrm>
                        <a:off x="6667500" y="2322513"/>
                        <a:ext cx="1768475" cy="1328737"/>
                      </a:xfrm>
                      <a:prstGeom prst="rect">
                        <a:avLst/>
                      </a:prstGeom>
                      <a:solidFill>
                        <a:schemeClr val="bg1"/>
                      </a:solidFill>
                      <a:ln w="38100">
                        <a:noFill/>
                        <a:miter/>
                      </a:ln>
                    </p:spPr>
                  </p:pic>
                </p:oleObj>
              </mc:Fallback>
            </mc:AlternateContent>
          </a:graphicData>
        </a:graphic>
      </p:graphicFrame>
      <p:graphicFrame>
        <p:nvGraphicFramePr>
          <p:cNvPr id="12305" name="对象 12304"/>
          <p:cNvGraphicFramePr>
            <a:graphicFrameLocks noChangeAspect="1"/>
          </p:cNvGraphicFramePr>
          <p:nvPr/>
        </p:nvGraphicFramePr>
        <p:xfrm>
          <a:off x="4876800" y="3962400"/>
          <a:ext cx="2133600" cy="1409700"/>
        </p:xfrm>
        <a:graphic>
          <a:graphicData uri="http://schemas.openxmlformats.org/presentationml/2006/ole">
            <mc:AlternateContent xmlns:mc="http://schemas.openxmlformats.org/markup-compatibility/2006">
              <mc:Choice xmlns:v="urn:schemas-microsoft-com:vml" Requires="v">
                <p:oleObj spid="_x0000_s3079" name="" r:id="rId8" imgW="711200" imgH="469900" progId="Equation.3">
                  <p:embed/>
                </p:oleObj>
              </mc:Choice>
              <mc:Fallback>
                <p:oleObj name="" r:id="rId8" imgW="711200" imgH="469900" progId="Equation.3">
                  <p:embed/>
                  <p:pic>
                    <p:nvPicPr>
                      <p:cNvPr id="0" name="图片 3078"/>
                      <p:cNvPicPr/>
                      <p:nvPr/>
                    </p:nvPicPr>
                    <p:blipFill>
                      <a:blip r:embed="rId9"/>
                      <a:stretch>
                        <a:fillRect/>
                      </a:stretch>
                    </p:blipFill>
                    <p:spPr>
                      <a:xfrm>
                        <a:off x="4876800" y="3962400"/>
                        <a:ext cx="2133600" cy="1409700"/>
                      </a:xfrm>
                      <a:prstGeom prst="rect">
                        <a:avLst/>
                      </a:prstGeom>
                      <a:solidFill>
                        <a:schemeClr val="bg1"/>
                      </a:solidFill>
                      <a:ln w="38100" cap="flat" cmpd="sng">
                        <a:solidFill>
                          <a:schemeClr val="tx1"/>
                        </a:solidFill>
                        <a:prstDash val="solid"/>
                        <a:miter/>
                        <a:headEnd type="none" w="med" len="med"/>
                        <a:tailEnd type="none" w="med" len="med"/>
                      </a:ln>
                    </p:spPr>
                  </p:pic>
                </p:oleObj>
              </mc:Fallback>
            </mc:AlternateContent>
          </a:graphicData>
        </a:graphic>
      </p:graphicFrame>
      <p:sp>
        <p:nvSpPr>
          <p:cNvPr id="12301" name="矩形 12300"/>
          <p:cNvSpPr/>
          <p:nvPr/>
        </p:nvSpPr>
        <p:spPr>
          <a:xfrm>
            <a:off x="9230995" y="2133600"/>
            <a:ext cx="2710815" cy="1477010"/>
          </a:xfrm>
          <a:prstGeom prst="rect">
            <a:avLst/>
          </a:prstGeom>
          <a:noFill/>
          <a:ln w="9525">
            <a:noFill/>
          </a:ln>
        </p:spPr>
        <p:txBody>
          <a:bodyPr wrap="square" lIns="0" tIns="0" rIns="0" bIns="0" anchor="t">
            <a:spAutoFit/>
          </a:bodyPr>
          <a:p>
            <a:r>
              <a:rPr lang="zh-CN" altLang="en-US" sz="3200" b="1" dirty="0">
                <a:solidFill>
                  <a:srgbClr val="0000FF"/>
                </a:solidFill>
                <a:latin typeface="黑体" panose="02010609060101010101" pitchFamily="49" charset="-122"/>
                <a:ea typeface="黑体" panose="02010609060101010101" pitchFamily="49" charset="-122"/>
                <a:cs typeface="黑体" panose="02010609060101010101" pitchFamily="49" charset="-122"/>
              </a:rPr>
              <a:t>单摆周期的二次方与摆长成正比，</a:t>
            </a:r>
            <a:r>
              <a:rPr lang="en-US" altLang="zh-CN" sz="3200" b="1" dirty="0">
                <a:solidFill>
                  <a:srgbClr val="0000FF"/>
                </a:solidFill>
                <a:latin typeface="黑体" panose="02010609060101010101" pitchFamily="49" charset="-122"/>
                <a:ea typeface="黑体" panose="02010609060101010101" pitchFamily="49" charset="-122"/>
                <a:cs typeface="黑体" panose="02010609060101010101" pitchFamily="49" charset="-122"/>
              </a:rPr>
              <a:t>g=</a:t>
            </a:r>
            <a:r>
              <a:rPr lang="zh-CN" altLang="en-US" sz="3200" b="1" dirty="0">
                <a:solidFill>
                  <a:srgbClr val="0000FF"/>
                </a:solidFill>
                <a:latin typeface="黑体" panose="02010609060101010101" pitchFamily="49" charset="-122"/>
                <a:ea typeface="黑体" panose="02010609060101010101" pitchFamily="49" charset="-122"/>
                <a:cs typeface="黑体" panose="02010609060101010101" pitchFamily="49" charset="-122"/>
              </a:rPr>
              <a:t>？</a:t>
            </a:r>
            <a:endParaRPr lang="zh-CN" altLang="en-US" sz="3200" b="1" dirty="0">
              <a:solidFill>
                <a:srgbClr val="0000FF"/>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2302"/>
                                        </p:tgtEl>
                                        <p:attrNameLst>
                                          <p:attrName>style.visibility</p:attrName>
                                        </p:attrNameLst>
                                      </p:cBhvr>
                                      <p:to>
                                        <p:strVal val="visible"/>
                                      </p:to>
                                    </p:set>
                                    <p:animEffect transition="in" filter="slide(fromBottom)">
                                      <p:cBhvr>
                                        <p:cTn id="7" dur="500"/>
                                        <p:tgtEl>
                                          <p:spTgt spid="1230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2306"/>
                                        </p:tgtEl>
                                        <p:attrNameLst>
                                          <p:attrName>style.visibility</p:attrName>
                                        </p:attrNameLst>
                                      </p:cBhvr>
                                      <p:to>
                                        <p:strVal val="visible"/>
                                      </p:to>
                                    </p:set>
                                    <p:animEffect transition="in" filter="slide(fromBottom)">
                                      <p:cBhvr>
                                        <p:cTn id="12" dur="500"/>
                                        <p:tgtEl>
                                          <p:spTgt spid="1230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slide(fromBottom)">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2305"/>
                                        </p:tgtEl>
                                        <p:attrNameLst>
                                          <p:attrName>style.visibility</p:attrName>
                                        </p:attrNameLst>
                                      </p:cBhvr>
                                      <p:to>
                                        <p:strVal val="visible"/>
                                      </p:to>
                                    </p:set>
                                    <p:animEffect transition="in" filter="slide(fromBottom)">
                                      <p:cBhvr>
                                        <p:cTn id="22" dur="500"/>
                                        <p:tgtEl>
                                          <p:spTgt spid="12305"/>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矩形 95233"/>
          <p:cNvSpPr/>
          <p:nvPr/>
        </p:nvSpPr>
        <p:spPr>
          <a:xfrm>
            <a:off x="345440" y="596265"/>
            <a:ext cx="9144000" cy="583565"/>
          </a:xfrm>
          <a:prstGeom prst="rect">
            <a:avLst/>
          </a:prstGeom>
          <a:solidFill>
            <a:schemeClr val="bg1"/>
          </a:solidFill>
          <a:ln w="9525">
            <a:noFill/>
          </a:ln>
        </p:spPr>
        <p:txBody>
          <a:bodyPr anchor="t">
            <a:spAutoFit/>
          </a:bodyPr>
          <a:p>
            <a:r>
              <a:rPr lang="zh-CN" altLang="en-US" sz="3200" dirty="0">
                <a:solidFill>
                  <a:srgbClr val="FF3300"/>
                </a:solidFill>
                <a:latin typeface="Arial" panose="020B0604020202020204" pitchFamily="34" charset="0"/>
                <a:ea typeface="黑体" panose="02010609060101010101" pitchFamily="49" charset="-122"/>
              </a:rPr>
              <a:t>三、误差分析</a:t>
            </a:r>
            <a:endParaRPr lang="zh-CN" altLang="en-US" sz="3200" dirty="0">
              <a:solidFill>
                <a:srgbClr val="FF3300"/>
              </a:solidFill>
              <a:latin typeface="Arial" panose="020B0604020202020204" pitchFamily="34" charset="0"/>
              <a:ea typeface="黑体" panose="02010609060101010101" pitchFamily="49" charset="-122"/>
            </a:endParaRPr>
          </a:p>
        </p:txBody>
      </p:sp>
      <p:sp>
        <p:nvSpPr>
          <p:cNvPr id="17411" name="标题 1"/>
          <p:cNvSpPr>
            <a:spLocks noGrp="1"/>
          </p:cNvSpPr>
          <p:nvPr>
            <p:ph type="title"/>
          </p:nvPr>
        </p:nvSpPr>
        <p:spPr>
          <a:xfrm>
            <a:off x="261620" y="1278255"/>
            <a:ext cx="8667750" cy="835025"/>
          </a:xfrm>
        </p:spPr>
        <p:txBody>
          <a:bodyPr vert="horz" wrap="square" lIns="91440" tIns="45720" rIns="91440" bIns="45720" anchor="ctr"/>
          <a:p>
            <a:r>
              <a:rPr lang="zh-CN" altLang="en-US" sz="3200" dirty="0">
                <a:solidFill>
                  <a:srgbClr val="FF0000"/>
                </a:solidFill>
                <a:latin typeface="黑体" panose="02010609060101010101" pitchFamily="49" charset="-122"/>
                <a:ea typeface="黑体" panose="02010609060101010101" pitchFamily="49" charset="-122"/>
              </a:rPr>
              <a:t>思考与讨论：本实验中实验误差来源有哪些？</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17412" name="内容占位符 2"/>
          <p:cNvSpPr>
            <a:spLocks noGrp="1"/>
          </p:cNvSpPr>
          <p:nvPr>
            <p:ph idx="1"/>
          </p:nvPr>
        </p:nvSpPr>
        <p:spPr>
          <a:xfrm>
            <a:off x="130175" y="2211705"/>
            <a:ext cx="11586845" cy="2586990"/>
          </a:xfrm>
        </p:spPr>
        <p:txBody>
          <a:bodyPr vert="horz" wrap="square" lIns="91440" tIns="45720" rIns="91440" bIns="45720" anchor="t"/>
          <a:p>
            <a:pPr marL="0" indent="0">
              <a:buNone/>
            </a:pPr>
            <a:r>
              <a:rPr lang="zh-CN" altLang="zh-CN" sz="2800" dirty="0">
                <a:latin typeface="黑体" panose="02010609060101010101" pitchFamily="49" charset="-122"/>
                <a:ea typeface="黑体" panose="02010609060101010101" pitchFamily="49" charset="-122"/>
              </a:rPr>
              <a:t>系统误差：单摆摆动过程中，除了受到重力和拉力，还会受到空气阻力。</a:t>
            </a:r>
            <a:endParaRPr lang="zh-CN" altLang="zh-CN" sz="2800" dirty="0">
              <a:latin typeface="黑体" panose="02010609060101010101" pitchFamily="49" charset="-122"/>
              <a:ea typeface="黑体" panose="02010609060101010101" pitchFamily="49" charset="-122"/>
            </a:endParaRPr>
          </a:p>
          <a:p>
            <a:pPr marL="0" indent="0">
              <a:buNone/>
            </a:pPr>
            <a:r>
              <a:rPr lang="zh-CN" altLang="zh-CN" sz="2800" dirty="0">
                <a:latin typeface="黑体" panose="02010609060101010101" pitchFamily="49" charset="-122"/>
                <a:ea typeface="黑体" panose="02010609060101010101" pitchFamily="49" charset="-122"/>
              </a:rPr>
              <a:t>偶然误差：测量摆线长度和周期时存在误差。</a:t>
            </a:r>
            <a:endParaRPr lang="zh-CN" altLang="zh-CN" sz="2800" b="1" dirty="0"/>
          </a:p>
          <a:p>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anim calcmode="lin" valueType="num">
                                      <p:cBhvr>
                                        <p:cTn id="8" dur="500" fill="hold"/>
                                        <p:tgtEl>
                                          <p:spTgt spid="17411"/>
                                        </p:tgtEl>
                                        <p:attrNameLst>
                                          <p:attrName>ppt_x</p:attrName>
                                        </p:attrNameLst>
                                      </p:cBhvr>
                                      <p:tavLst>
                                        <p:tav tm="0">
                                          <p:val>
                                            <p:strVal val="#ppt_x"/>
                                          </p:val>
                                        </p:tav>
                                        <p:tav tm="100000">
                                          <p:val>
                                            <p:strVal val="#ppt_x"/>
                                          </p:val>
                                        </p:tav>
                                      </p:tavLst>
                                    </p:anim>
                                    <p:anim calcmode="lin" valueType="num">
                                      <p:cBhvr>
                                        <p:cTn id="9" dur="500" fill="hold"/>
                                        <p:tgtEl>
                                          <p:spTgt spid="174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17412">
                                            <p:txEl>
                                              <p:charRg st="0" end="33"/>
                                            </p:txEl>
                                          </p:spTgt>
                                        </p:tgtEl>
                                        <p:attrNameLst>
                                          <p:attrName>style.visibility</p:attrName>
                                        </p:attrNameLst>
                                      </p:cBhvr>
                                      <p:to>
                                        <p:strVal val="visible"/>
                                      </p:to>
                                    </p:set>
                                    <p:animEffect transition="in" filter="randombar(horizontal)">
                                      <p:cBhvr>
                                        <p:cTn id="14" dur="500"/>
                                        <p:tgtEl>
                                          <p:spTgt spid="17412">
                                            <p:txEl>
                                              <p:charRg st="0" end="3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17412">
                                            <p:txEl>
                                              <p:charRg st="33" end="54"/>
                                            </p:txEl>
                                          </p:spTgt>
                                        </p:tgtEl>
                                        <p:attrNameLst>
                                          <p:attrName>style.visibility</p:attrName>
                                        </p:attrNameLst>
                                      </p:cBhvr>
                                      <p:to>
                                        <p:strVal val="visible"/>
                                      </p:to>
                                    </p:set>
                                    <p:animEffect transition="in" filter="randombar(horizontal)">
                                      <p:cBhvr>
                                        <p:cTn id="19" dur="500"/>
                                        <p:tgtEl>
                                          <p:spTgt spid="17412">
                                            <p:txEl>
                                              <p:charRg st="33" end="5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647700" y="865188"/>
            <a:ext cx="9004300" cy="609600"/>
          </a:xfrm>
          <a:prstGeom prst="rect">
            <a:avLst/>
          </a:prstGeom>
          <a:solidFill>
            <a:schemeClr val="bg1"/>
          </a:solidFill>
          <a:ln w="9525">
            <a:noFill/>
          </a:ln>
        </p:spPr>
        <p:txBody>
          <a:bodyPr wrap="none" anchor="ctr"/>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1" lang="zh-CN" altLang="zh-CN" sz="3200" b="1" i="0" u="none" strike="noStrike" kern="1200" cap="none" spc="0" normalizeH="0" baseline="0" noProof="1">
                <a:ln>
                  <a:noFill/>
                </a:ln>
                <a:solidFill>
                  <a:srgbClr val="FF0000"/>
                </a:solidFill>
                <a:effectLst>
                  <a:outerShdw blurRad="38100" dist="38100" dir="2700000">
                    <a:srgbClr val="000000"/>
                  </a:outerShdw>
                </a:effectLst>
                <a:uLnTx/>
                <a:uFillTx/>
                <a:latin typeface="黑体" panose="02010609060101010101" pitchFamily="49" charset="-122"/>
                <a:ea typeface="黑体" panose="02010609060101010101" pitchFamily="49" charset="-122"/>
                <a:cs typeface="+mn-cs"/>
                <a:sym typeface="+mn-ea"/>
              </a:rPr>
              <a:t>课堂小结</a:t>
            </a:r>
            <a:endParaRPr kumimoji="1" lang="zh-CN" altLang="zh-CN" sz="3200" b="1" i="0" u="none" strike="noStrike" kern="1200" cap="none" spc="0" normalizeH="0" baseline="0" noProof="1">
              <a:ln>
                <a:noFill/>
              </a:ln>
              <a:solidFill>
                <a:srgbClr val="FF0000"/>
              </a:solidFill>
              <a:effectLst>
                <a:outerShdw blurRad="38100" dist="38100" dir="2700000">
                  <a:srgbClr val="000000"/>
                </a:outerShdw>
              </a:effectLst>
              <a:uLnTx/>
              <a:uFillTx/>
              <a:latin typeface="黑体" panose="02010609060101010101" pitchFamily="49" charset="-122"/>
              <a:ea typeface="黑体" panose="02010609060101010101" pitchFamily="49" charset="-122"/>
              <a:cs typeface="+mn-cs"/>
              <a:sym typeface="+mn-ea"/>
            </a:endParaRPr>
          </a:p>
        </p:txBody>
      </p:sp>
      <p:sp>
        <p:nvSpPr>
          <p:cNvPr id="4" name="内容占位符 3"/>
          <p:cNvSpPr>
            <a:spLocks noGrp="1"/>
          </p:cNvSpPr>
          <p:nvPr>
            <p:ph idx="4294967295"/>
          </p:nvPr>
        </p:nvSpPr>
        <p:spPr>
          <a:xfrm>
            <a:off x="313690" y="2209800"/>
            <a:ext cx="11249660" cy="1748790"/>
          </a:xfrm>
        </p:spPr>
        <p:txBody>
          <a:bodyPr vert="horz" wrap="square" lIns="91440" tIns="45720" rIns="91440" bIns="45720" anchor="t"/>
          <a:p>
            <a:pPr marL="0" indent="0">
              <a:buNone/>
            </a:pPr>
            <a:r>
              <a:rPr lang="en-US" altLang="zh-CN" sz="3200" dirty="0">
                <a:latin typeface="黑体" panose="02010609060101010101" pitchFamily="49" charset="-122"/>
                <a:ea typeface="黑体" panose="02010609060101010101" pitchFamily="49" charset="-122"/>
              </a:rPr>
              <a:t> </a:t>
            </a:r>
            <a:r>
              <a:rPr lang="zh-CN" altLang="en-US" sz="3200" dirty="0">
                <a:latin typeface="黑体" panose="02010609060101010101" pitchFamily="49" charset="-122"/>
                <a:ea typeface="黑体" panose="02010609060101010101" pitchFamily="49" charset="-122"/>
              </a:rPr>
              <a:t>回顾本节课的学习，这节课学到了什么? 最大的收获是什么?（实验的原理、方案、器材、步骤、数据的处理、误差分析）</a:t>
            </a:r>
            <a:endParaRPr lang="zh-CN" altLang="en-US" sz="3200"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xEl>
                                              <p:charRg st="0" end="38"/>
                                            </p:txEl>
                                          </p:spTgt>
                                        </p:tgtEl>
                                        <p:attrNameLst>
                                          <p:attrName>style.visibility</p:attrName>
                                        </p:attrNameLst>
                                      </p:cBhvr>
                                      <p:to>
                                        <p:strVal val="visible"/>
                                      </p:to>
                                    </p:set>
                                    <p:animEffect transition="in" filter="randombar(horizontal)">
                                      <p:cBhvr>
                                        <p:cTn id="7" dur="500"/>
                                        <p:tgtEl>
                                          <p:spTgt spid="4">
                                            <p:txEl>
                                              <p:charRg st="0" end="3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标题 2"/>
          <p:cNvSpPr>
            <a:spLocks noGrp="1"/>
          </p:cNvSpPr>
          <p:nvPr>
            <p:ph type="title"/>
          </p:nvPr>
        </p:nvSpPr>
        <p:spPr>
          <a:xfrm>
            <a:off x="349885" y="662940"/>
            <a:ext cx="10515600" cy="1325563"/>
          </a:xfrm>
        </p:spPr>
        <p:txBody>
          <a:bodyPr vert="horz" wrap="square" lIns="91440" tIns="45720" rIns="91440" bIns="45720" anchor="ctr"/>
          <a:p>
            <a:r>
              <a:rPr lang="zh-CN" altLang="en-US" sz="3200" b="1" dirty="0">
                <a:solidFill>
                  <a:srgbClr val="FF0000"/>
                </a:solidFill>
                <a:latin typeface="黑体" panose="02010609060101010101" pitchFamily="49" charset="-122"/>
                <a:ea typeface="黑体" panose="02010609060101010101" pitchFamily="49" charset="-122"/>
              </a:rPr>
              <a:t>课后作业</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349885" y="1825625"/>
            <a:ext cx="11575415" cy="4351655"/>
          </a:xfrm>
        </p:spPr>
        <p:txBody>
          <a:bodyPr vert="horz" wrap="square" lIns="91440" tIns="45720" rIns="91440" bIns="45720" anchor="t"/>
          <a:p>
            <a:pPr marL="0" indent="0">
              <a:buNone/>
            </a:pPr>
            <a:r>
              <a:rPr lang="en-US" altLang="zh-CN" sz="3200" dirty="0">
                <a:latin typeface="黑体" panose="02010609060101010101" pitchFamily="49" charset="-122"/>
                <a:ea typeface="黑体" panose="02010609060101010101" pitchFamily="49" charset="-122"/>
                <a:cs typeface="黑体" panose="02010609060101010101" pitchFamily="49" charset="-122"/>
              </a:rPr>
              <a:t>1</a:t>
            </a:r>
            <a:r>
              <a:rPr lang="zh-CN" altLang="en-US" sz="3200" dirty="0">
                <a:latin typeface="黑体" panose="02010609060101010101" pitchFamily="49" charset="-122"/>
                <a:ea typeface="黑体" panose="02010609060101010101" pitchFamily="49" charset="-122"/>
                <a:cs typeface="黑体" panose="02010609060101010101" pitchFamily="49" charset="-122"/>
              </a:rPr>
              <a:t>、</a:t>
            </a:r>
            <a:r>
              <a:rPr lang="en-US" altLang="zh-CN" sz="3200" dirty="0">
                <a:latin typeface="黑体" panose="02010609060101010101" pitchFamily="49" charset="-122"/>
                <a:ea typeface="黑体" panose="02010609060101010101" pitchFamily="49" charset="-122"/>
                <a:cs typeface="黑体" panose="02010609060101010101" pitchFamily="49" charset="-122"/>
              </a:rPr>
              <a:t>【</a:t>
            </a:r>
            <a:r>
              <a:rPr lang="zh-CN" altLang="en-US" sz="3200" dirty="0">
                <a:latin typeface="黑体" panose="02010609060101010101" pitchFamily="49" charset="-122"/>
                <a:ea typeface="黑体" panose="02010609060101010101" pitchFamily="49" charset="-122"/>
                <a:cs typeface="黑体" panose="02010609060101010101" pitchFamily="49" charset="-122"/>
              </a:rPr>
              <a:t>掌握巩固</a:t>
            </a:r>
            <a:r>
              <a:rPr lang="en-US" altLang="zh-CN" sz="3200" dirty="0">
                <a:latin typeface="黑体" panose="02010609060101010101" pitchFamily="49" charset="-122"/>
                <a:ea typeface="黑体" panose="02010609060101010101" pitchFamily="49" charset="-122"/>
                <a:cs typeface="黑体" panose="02010609060101010101" pitchFamily="49" charset="-122"/>
              </a:rPr>
              <a:t>】</a:t>
            </a:r>
            <a:r>
              <a:rPr lang="zh-CN" altLang="en-US" sz="3200" dirty="0">
                <a:latin typeface="黑体" panose="02010609060101010101" pitchFamily="49" charset="-122"/>
                <a:ea typeface="黑体" panose="02010609060101010101" pitchFamily="49" charset="-122"/>
                <a:cs typeface="黑体" panose="02010609060101010101" pitchFamily="49" charset="-122"/>
              </a:rPr>
              <a:t>完成课本</a:t>
            </a:r>
            <a:r>
              <a:rPr lang="en-US" altLang="zh-CN" sz="3200" dirty="0">
                <a:latin typeface="黑体" panose="02010609060101010101" pitchFamily="49" charset="-122"/>
                <a:ea typeface="黑体" panose="02010609060101010101" pitchFamily="49" charset="-122"/>
                <a:cs typeface="黑体" panose="02010609060101010101" pitchFamily="49" charset="-122"/>
              </a:rPr>
              <a:t>P49</a:t>
            </a:r>
            <a:r>
              <a:rPr lang="zh-CN" altLang="en-US" sz="3200" dirty="0">
                <a:latin typeface="黑体" panose="02010609060101010101" pitchFamily="49" charset="-122"/>
                <a:ea typeface="黑体" panose="02010609060101010101" pitchFamily="49" charset="-122"/>
                <a:cs typeface="黑体" panose="02010609060101010101" pitchFamily="49" charset="-122"/>
              </a:rPr>
              <a:t>页</a:t>
            </a:r>
            <a:r>
              <a:rPr lang="en-US" altLang="zh-CN" sz="3200" dirty="0">
                <a:latin typeface="黑体" panose="02010609060101010101" pitchFamily="49" charset="-122"/>
                <a:ea typeface="黑体" panose="02010609060101010101" pitchFamily="49" charset="-122"/>
                <a:cs typeface="黑体" panose="02010609060101010101" pitchFamily="49" charset="-122"/>
              </a:rPr>
              <a:t>1</a:t>
            </a:r>
            <a:r>
              <a:rPr lang="zh-CN" altLang="en-US" sz="3200" dirty="0">
                <a:latin typeface="黑体" panose="02010609060101010101" pitchFamily="49" charset="-122"/>
                <a:ea typeface="黑体" panose="02010609060101010101" pitchFamily="49" charset="-122"/>
                <a:cs typeface="黑体" panose="02010609060101010101" pitchFamily="49" charset="-122"/>
              </a:rPr>
              <a:t>、</a:t>
            </a:r>
            <a:r>
              <a:rPr lang="en-US" altLang="zh-CN" sz="3200" dirty="0">
                <a:latin typeface="黑体" panose="02010609060101010101" pitchFamily="49" charset="-122"/>
                <a:ea typeface="黑体" panose="02010609060101010101" pitchFamily="49" charset="-122"/>
                <a:cs typeface="黑体" panose="02010609060101010101" pitchFamily="49" charset="-122"/>
              </a:rPr>
              <a:t>2</a:t>
            </a:r>
            <a:endParaRPr lang="en-US" altLang="zh-CN" sz="3200" dirty="0">
              <a:latin typeface="黑体" panose="02010609060101010101" pitchFamily="49" charset="-122"/>
              <a:ea typeface="黑体" panose="02010609060101010101" pitchFamily="49" charset="-122"/>
              <a:cs typeface="黑体" panose="02010609060101010101" pitchFamily="49" charset="-122"/>
            </a:endParaRPr>
          </a:p>
          <a:p>
            <a:pPr marL="0" indent="0">
              <a:buNone/>
            </a:pPr>
            <a:r>
              <a:rPr lang="en-US" altLang="zh-CN" sz="3200" dirty="0">
                <a:latin typeface="黑体" panose="02010609060101010101" pitchFamily="49" charset="-122"/>
                <a:ea typeface="黑体" panose="02010609060101010101" pitchFamily="49" charset="-122"/>
                <a:cs typeface="黑体" panose="02010609060101010101" pitchFamily="49" charset="-122"/>
              </a:rPr>
              <a:t>2</a:t>
            </a:r>
            <a:r>
              <a:rPr lang="zh-CN" altLang="en-US" sz="3200" dirty="0">
                <a:latin typeface="黑体" panose="02010609060101010101" pitchFamily="49" charset="-122"/>
                <a:ea typeface="黑体" panose="02010609060101010101" pitchFamily="49" charset="-122"/>
                <a:cs typeface="黑体" panose="02010609060101010101" pitchFamily="49" charset="-122"/>
              </a:rPr>
              <a:t>、</a:t>
            </a:r>
            <a:r>
              <a:rPr lang="en-US" altLang="zh-CN" sz="3200" dirty="0">
                <a:latin typeface="黑体" panose="02010609060101010101" pitchFamily="49" charset="-122"/>
                <a:ea typeface="黑体" panose="02010609060101010101" pitchFamily="49" charset="-122"/>
                <a:cs typeface="黑体" panose="02010609060101010101" pitchFamily="49" charset="-122"/>
              </a:rPr>
              <a:t>【</a:t>
            </a:r>
            <a:r>
              <a:rPr lang="zh-CN" altLang="en-US" sz="3200" dirty="0">
                <a:latin typeface="黑体" panose="02010609060101010101" pitchFamily="49" charset="-122"/>
                <a:ea typeface="黑体" panose="02010609060101010101" pitchFamily="49" charset="-122"/>
                <a:cs typeface="黑体" panose="02010609060101010101" pitchFamily="49" charset="-122"/>
              </a:rPr>
              <a:t>课外百科</a:t>
            </a:r>
            <a:r>
              <a:rPr lang="en-US" altLang="zh-CN" sz="3200" dirty="0">
                <a:latin typeface="黑体" panose="02010609060101010101" pitchFamily="49" charset="-122"/>
                <a:ea typeface="黑体" panose="02010609060101010101" pitchFamily="49" charset="-122"/>
                <a:cs typeface="黑体" panose="02010609060101010101" pitchFamily="49" charset="-122"/>
              </a:rPr>
              <a:t>】</a:t>
            </a:r>
            <a:r>
              <a:rPr lang="zh-CN" altLang="en-US" sz="3200" dirty="0">
                <a:latin typeface="黑体" panose="02010609060101010101" pitchFamily="49" charset="-122"/>
                <a:ea typeface="黑体" panose="02010609060101010101" pitchFamily="49" charset="-122"/>
                <a:cs typeface="黑体" panose="02010609060101010101" pitchFamily="49" charset="-122"/>
              </a:rPr>
              <a:t>测量家乡的重力加速度</a:t>
            </a:r>
            <a:r>
              <a:rPr lang="en-US" altLang="zh-CN" sz="3200" dirty="0">
                <a:latin typeface="黑体" panose="02010609060101010101" pitchFamily="49" charset="-122"/>
                <a:ea typeface="黑体" panose="02010609060101010101" pitchFamily="49" charset="-122"/>
                <a:cs typeface="黑体" panose="02010609060101010101" pitchFamily="49" charset="-122"/>
              </a:rPr>
              <a:t>g</a:t>
            </a:r>
            <a:r>
              <a:rPr lang="zh-CN" altLang="en-US" sz="3200" dirty="0">
                <a:latin typeface="黑体" panose="02010609060101010101" pitchFamily="49" charset="-122"/>
                <a:ea typeface="黑体" panose="02010609060101010101" pitchFamily="49" charset="-122"/>
                <a:cs typeface="黑体" panose="02010609060101010101" pitchFamily="49" charset="-122"/>
              </a:rPr>
              <a:t>，并查阅资料做比较，能分析误差原因。</a:t>
            </a:r>
            <a:endParaRPr lang="zh-CN" altLang="en-US" sz="3200" dirty="0">
              <a:latin typeface="黑体" panose="02010609060101010101" pitchFamily="49" charset="-122"/>
              <a:ea typeface="黑体" panose="02010609060101010101" pitchFamily="49" charset="-122"/>
              <a:cs typeface="黑体" panose="02010609060101010101" pitchFamily="49" charset="-122"/>
            </a:endParaRPr>
          </a:p>
          <a:p>
            <a:pPr marL="0" indent="0">
              <a:buNone/>
            </a:pPr>
            <a:r>
              <a:rPr lang="en-US" altLang="zh-CN" sz="3200" dirty="0">
                <a:latin typeface="黑体" panose="02010609060101010101" pitchFamily="49" charset="-122"/>
                <a:ea typeface="黑体" panose="02010609060101010101" pitchFamily="49" charset="-122"/>
                <a:cs typeface="黑体" panose="02010609060101010101" pitchFamily="49" charset="-122"/>
              </a:rPr>
              <a:t>3</a:t>
            </a:r>
            <a:r>
              <a:rPr lang="zh-CN" altLang="en-US" sz="3200" dirty="0">
                <a:latin typeface="黑体" panose="02010609060101010101" pitchFamily="49" charset="-122"/>
                <a:ea typeface="黑体" panose="02010609060101010101" pitchFamily="49" charset="-122"/>
                <a:cs typeface="黑体" panose="02010609060101010101" pitchFamily="49" charset="-122"/>
              </a:rPr>
              <a:t>、</a:t>
            </a:r>
            <a:r>
              <a:rPr lang="en-US" altLang="zh-CN" sz="3200" dirty="0">
                <a:latin typeface="黑体" panose="02010609060101010101" pitchFamily="49" charset="-122"/>
                <a:ea typeface="黑体" panose="02010609060101010101" pitchFamily="49" charset="-122"/>
                <a:cs typeface="黑体" panose="02010609060101010101" pitchFamily="49" charset="-122"/>
                <a:sym typeface="+mn-ea"/>
              </a:rPr>
              <a:t>【</a:t>
            </a:r>
            <a:r>
              <a:rPr lang="zh-CN" altLang="en-US" sz="3200" dirty="0">
                <a:latin typeface="黑体" panose="02010609060101010101" pitchFamily="49" charset="-122"/>
                <a:ea typeface="黑体" panose="02010609060101010101" pitchFamily="49" charset="-122"/>
                <a:cs typeface="黑体" panose="02010609060101010101" pitchFamily="49" charset="-122"/>
                <a:sym typeface="+mn-ea"/>
              </a:rPr>
              <a:t>合作探究</a:t>
            </a:r>
            <a:r>
              <a:rPr lang="en-US" altLang="zh-CN" sz="3200" dirty="0">
                <a:latin typeface="黑体" panose="02010609060101010101" pitchFamily="49" charset="-122"/>
                <a:ea typeface="黑体" panose="02010609060101010101" pitchFamily="49" charset="-122"/>
                <a:cs typeface="黑体" panose="02010609060101010101" pitchFamily="49" charset="-122"/>
                <a:sym typeface="+mn-ea"/>
              </a:rPr>
              <a:t>】</a:t>
            </a:r>
            <a:r>
              <a:rPr lang="zh-CN" altLang="en-US" sz="3200" dirty="0">
                <a:latin typeface="黑体" panose="02010609060101010101" pitchFamily="49" charset="-122"/>
                <a:ea typeface="黑体" panose="02010609060101010101" pitchFamily="49" charset="-122"/>
                <a:cs typeface="黑体" panose="02010609060101010101" pitchFamily="49" charset="-122"/>
              </a:rPr>
              <a:t>若实验器材中给出的不是均匀摆球, 是一块形状不规则的石块, 或摆长很长, 导致摆长无法测量, 能测出重力加速度吗 ?</a:t>
            </a:r>
            <a:endParaRPr lang="zh-CN" altLang="en-US" sz="3200"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xEl>
                                              <p:charRg st="0" end="20"/>
                                            </p:txEl>
                                          </p:spTgt>
                                        </p:tgtEl>
                                        <p:attrNameLst>
                                          <p:attrName>style.visibility</p:attrName>
                                        </p:attrNameLst>
                                      </p:cBhvr>
                                      <p:to>
                                        <p:strVal val="visible"/>
                                      </p:to>
                                    </p:set>
                                    <p:animEffect transition="in" filter="randombar(horizontal)">
                                      <p:cBhvr>
                                        <p:cTn id="7" dur="500"/>
                                        <p:tgtEl>
                                          <p:spTgt spid="4">
                                            <p:txEl>
                                              <p:charRg st="0" end="20"/>
                                            </p:txEl>
                                          </p:spTgt>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4">
                                            <p:txEl>
                                              <p:charRg st="20" end="58"/>
                                            </p:txEl>
                                          </p:spTgt>
                                        </p:tgtEl>
                                        <p:attrNameLst>
                                          <p:attrName>style.visibility</p:attrName>
                                        </p:attrNameLst>
                                      </p:cBhvr>
                                      <p:to>
                                        <p:strVal val="visible"/>
                                      </p:to>
                                    </p:set>
                                    <p:animEffect transition="in" filter="randombar(horizontal)">
                                      <p:cBhvr>
                                        <p:cTn id="11" dur="500"/>
                                        <p:tgtEl>
                                          <p:spTgt spid="4">
                                            <p:txEl>
                                              <p:charRg st="20" end="58"/>
                                            </p:txEl>
                                          </p:spTgt>
                                        </p:tgtEl>
                                      </p:cBhvr>
                                    </p:animEffect>
                                  </p:childTnLst>
                                </p:cTn>
                              </p:par>
                              <p:par>
                                <p:cTn id="12" presetID="14" presetClass="entr" presetSubtype="10" fill="hold" grpId="0" nodeType="withEffect">
                                  <p:stCondLst>
                                    <p:cond delay="0"/>
                                  </p:stCondLst>
                                  <p:childTnLst>
                                    <p:set>
                                      <p:cBhvr>
                                        <p:cTn id="13" dur="1" fill="hold">
                                          <p:stCondLst>
                                            <p:cond delay="0"/>
                                          </p:stCondLst>
                                        </p:cTn>
                                        <p:tgtEl>
                                          <p:spTgt spid="4">
                                            <p:txEl>
                                              <p:charRg st="2" end="2"/>
                                            </p:txEl>
                                          </p:spTgt>
                                        </p:tgtEl>
                                        <p:attrNameLst>
                                          <p:attrName>style.visibility</p:attrName>
                                        </p:attrNameLst>
                                      </p:cBhvr>
                                      <p:to>
                                        <p:strVal val="visible"/>
                                      </p:to>
                                    </p:set>
                                    <p:animEffect transition="in" filter="randombar(horizontal)">
                                      <p:cBhvr>
                                        <p:cTn id="14" dur="500"/>
                                        <p:tgtEl>
                                          <p:spTgt spid="4">
                                            <p:txEl>
                                              <p:char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a:xfrm>
            <a:off x="1752600" y="2985135"/>
            <a:ext cx="10192385" cy="887095"/>
          </a:xfrm>
        </p:spPr>
        <p:txBody>
          <a:bodyPr>
            <a:normAutofit fontScale="90000"/>
          </a:bodyPr>
          <a:p>
            <a:r>
              <a:rPr lang="zh-CN" altLang="en-US">
                <a:ln w="9525" cmpd="sng">
                  <a:solidFill>
                    <a:schemeClr val="accent1"/>
                  </a:solidFill>
                  <a:prstDash val="solid"/>
                </a:ln>
                <a:solidFill>
                  <a:srgbClr val="70AD47">
                    <a:tint val="1000"/>
                  </a:srgbClr>
                </a:solidFill>
                <a:effectLst>
                  <a:glow rad="38100">
                    <a:schemeClr val="accent1">
                      <a:alpha val="40000"/>
                    </a:schemeClr>
                  </a:glow>
                </a:effectLst>
              </a:rPr>
              <a:t>第二章    第五节    实验：用单摆测量重力加速度</a:t>
            </a:r>
            <a:endParaRPr lang="zh-CN" altLang="en-US">
              <a:ln w="9525" cmpd="sng">
                <a:solidFill>
                  <a:schemeClr val="accent1"/>
                </a:solidFill>
                <a:prstDash val="solid"/>
              </a:ln>
              <a:solidFill>
                <a:srgbClr val="70AD47">
                  <a:tint val="1000"/>
                </a:srgbClr>
              </a:solidFill>
              <a:effectLst>
                <a:glow rad="38100">
                  <a:schemeClr val="accent1">
                    <a:alpha val="40000"/>
                  </a:schemeClr>
                </a:glo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占位符 1"/>
          <p:cNvSpPr>
            <a:spLocks noGrp="1"/>
          </p:cNvSpPr>
          <p:nvPr>
            <p:ph type="body" sz="half" idx="2"/>
          </p:nvPr>
        </p:nvSpPr>
        <p:spPr>
          <a:xfrm>
            <a:off x="838200" y="1523365"/>
            <a:ext cx="10304145" cy="767080"/>
          </a:xfrm>
        </p:spPr>
        <p:txBody>
          <a:bodyPr/>
          <a:p>
            <a:r>
              <a:rPr lang="zh-CN" altLang="en-US" sz="3200">
                <a:latin typeface="黑体" panose="02010609060101010101" pitchFamily="49" charset="-122"/>
                <a:ea typeface="黑体" panose="02010609060101010101" pitchFamily="49" charset="-122"/>
              </a:rPr>
              <a:t>思考：影响重力加速度大小的因素是什么？</a:t>
            </a:r>
            <a:endParaRPr lang="zh-CN" altLang="en-US" sz="3200">
              <a:latin typeface="黑体" panose="02010609060101010101" pitchFamily="49" charset="-122"/>
              <a:ea typeface="黑体" panose="02010609060101010101" pitchFamily="49" charset="-122"/>
            </a:endParaRPr>
          </a:p>
        </p:txBody>
      </p:sp>
      <p:sp>
        <p:nvSpPr>
          <p:cNvPr id="3" name="文本框 2"/>
          <p:cNvSpPr txBox="1"/>
          <p:nvPr/>
        </p:nvSpPr>
        <p:spPr>
          <a:xfrm>
            <a:off x="909955" y="3699510"/>
            <a:ext cx="10008870" cy="1076325"/>
          </a:xfrm>
          <a:prstGeom prst="rect">
            <a:avLst/>
          </a:prstGeom>
          <a:noFill/>
        </p:spPr>
        <p:txBody>
          <a:bodyPr wrap="square" rtlCol="0">
            <a:spAutoFit/>
          </a:bodyPr>
          <a:p>
            <a:r>
              <a:rPr lang="zh-CN" altLang="en-US" sz="3200">
                <a:latin typeface="黑体" panose="02010609060101010101" pitchFamily="49" charset="-122"/>
                <a:ea typeface="黑体" panose="02010609060101010101" pitchFamily="49" charset="-122"/>
              </a:rPr>
              <a:t>了解地球表面重力加速度的分布，对地球物理学、航空航天技术及大地测量等领域有十分重要的意义。</a:t>
            </a:r>
            <a:endParaRPr lang="zh-CN" altLang="en-US" sz="3200">
              <a:latin typeface="黑体" panose="02010609060101010101" pitchFamily="49" charset="-122"/>
              <a:ea typeface="黑体" panose="02010609060101010101" pitchFamily="49" charset="-122"/>
            </a:endParaRPr>
          </a:p>
        </p:txBody>
      </p:sp>
      <p:sp>
        <p:nvSpPr>
          <p:cNvPr id="4" name="文本框 3"/>
          <p:cNvSpPr txBox="1"/>
          <p:nvPr/>
        </p:nvSpPr>
        <p:spPr>
          <a:xfrm>
            <a:off x="4063365" y="2427605"/>
            <a:ext cx="1906905" cy="583565"/>
          </a:xfrm>
          <a:prstGeom prst="rect">
            <a:avLst/>
          </a:prstGeom>
          <a:noFill/>
        </p:spPr>
        <p:txBody>
          <a:bodyPr wrap="square" rtlCol="0">
            <a:spAutoFit/>
          </a:bodyPr>
          <a:p>
            <a:r>
              <a:rPr lang="zh-CN" altLang="en-US" sz="3200" b="1">
                <a:solidFill>
                  <a:srgbClr val="FF0000"/>
                </a:solidFill>
                <a:latin typeface="黑体" panose="02010609060101010101" pitchFamily="49" charset="-122"/>
                <a:ea typeface="黑体" panose="02010609060101010101" pitchFamily="49" charset="-122"/>
              </a:rPr>
              <a:t>纬度</a:t>
            </a:r>
            <a:endParaRPr lang="zh-CN" altLang="en-US" sz="3200" b="1">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标题 1"/>
          <p:cNvSpPr>
            <a:spLocks noGrp="1"/>
          </p:cNvSpPr>
          <p:nvPr>
            <p:ph type="title"/>
          </p:nvPr>
        </p:nvSpPr>
        <p:spPr>
          <a:xfrm>
            <a:off x="1305560" y="1276033"/>
            <a:ext cx="8915400" cy="1143000"/>
          </a:xfrm>
        </p:spPr>
        <p:txBody>
          <a:bodyPr vert="horz" wrap="square" lIns="91440" tIns="45720" rIns="91440" bIns="45720" anchor="ctr"/>
          <a:p>
            <a:r>
              <a:rPr lang="zh-CN" altLang="zh-CN" sz="3200" dirty="0">
                <a:latin typeface="黑体" panose="02010609060101010101" pitchFamily="49" charset="-122"/>
                <a:ea typeface="黑体" panose="02010609060101010101" pitchFamily="49" charset="-122"/>
              </a:rPr>
              <a:t>用哪些方法可以测重力加速度？</a:t>
            </a:r>
            <a:endParaRPr lang="zh-CN" altLang="en-US" sz="3200" dirty="0">
              <a:latin typeface="黑体" panose="02010609060101010101" pitchFamily="49" charset="-122"/>
              <a:ea typeface="黑体" panose="02010609060101010101" pitchFamily="49" charset="-122"/>
            </a:endParaRPr>
          </a:p>
        </p:txBody>
      </p:sp>
      <p:sp>
        <p:nvSpPr>
          <p:cNvPr id="8195" name="内容占位符 2"/>
          <p:cNvSpPr>
            <a:spLocks noGrp="1"/>
          </p:cNvSpPr>
          <p:nvPr>
            <p:ph idx="1"/>
          </p:nvPr>
        </p:nvSpPr>
        <p:spPr>
          <a:xfrm>
            <a:off x="1305560" y="2743518"/>
            <a:ext cx="8667750" cy="2362200"/>
          </a:xfrm>
        </p:spPr>
        <p:txBody>
          <a:bodyPr vert="horz" wrap="square" lIns="91440" tIns="45720" rIns="91440" bIns="45720" anchor="t"/>
          <a:p>
            <a:pPr marL="0" indent="0">
              <a:buNone/>
            </a:pPr>
            <a:r>
              <a:rPr lang="zh-CN" altLang="zh-CN" sz="3200" dirty="0">
                <a:latin typeface="黑体" panose="02010609060101010101" pitchFamily="49" charset="-122"/>
                <a:ea typeface="黑体" panose="02010609060101010101" pitchFamily="49" charset="-122"/>
              </a:rPr>
              <a:t>利用电磁打点计时器对做自由落体运动的物体拖动的纸带进行分析可求。</a:t>
            </a:r>
            <a:endParaRPr lang="zh-CN" altLang="zh-CN" sz="3200" dirty="0">
              <a:latin typeface="黑体" panose="02010609060101010101" pitchFamily="49" charset="-122"/>
              <a:ea typeface="黑体" panose="02010609060101010101" pitchFamily="49" charset="-122"/>
            </a:endParaRPr>
          </a:p>
          <a:p>
            <a:pPr marL="0" indent="0">
              <a:buNone/>
            </a:pPr>
            <a:r>
              <a:rPr lang="zh-CN" altLang="zh-CN" sz="3200" dirty="0">
                <a:latin typeface="黑体" panose="02010609060101010101" pitchFamily="49" charset="-122"/>
                <a:ea typeface="黑体" panose="02010609060101010101" pitchFamily="49" charset="-122"/>
              </a:rPr>
              <a:t>利用弹簧测力计和重物，根据受力平衡可求。</a:t>
            </a:r>
            <a:endParaRPr lang="zh-CN" altLang="zh-CN" sz="3200" dirty="0">
              <a:latin typeface="黑体" panose="02010609060101010101" pitchFamily="49" charset="-122"/>
              <a:ea typeface="黑体" panose="02010609060101010101" pitchFamily="49" charset="-122"/>
            </a:endParaRPr>
          </a:p>
          <a:p>
            <a:pPr marL="0" indent="0">
              <a:buNone/>
            </a:pPr>
            <a:r>
              <a:rPr lang="zh-CN" altLang="zh-CN" sz="3200" dirty="0">
                <a:latin typeface="黑体" panose="02010609060101010101" pitchFamily="49" charset="-122"/>
                <a:ea typeface="黑体" panose="02010609060101010101" pitchFamily="49" charset="-122"/>
              </a:rPr>
              <a:t>利用单摆测量。</a:t>
            </a:r>
            <a:endParaRPr lang="zh-CN" altLang="zh-CN" b="1" dirty="0"/>
          </a:p>
          <a:p>
            <a:endParaRPr lang="zh-CN" altLang="en-US" b="1" dirty="0"/>
          </a:p>
        </p:txBody>
      </p:sp>
      <p:sp>
        <p:nvSpPr>
          <p:cNvPr id="3" name="TextBox 1"/>
          <p:cNvSpPr txBox="1"/>
          <p:nvPr/>
        </p:nvSpPr>
        <p:spPr>
          <a:xfrm>
            <a:off x="1409700" y="5224780"/>
            <a:ext cx="6920865" cy="583565"/>
          </a:xfrm>
          <a:prstGeom prst="rect">
            <a:avLst/>
          </a:prstGeom>
          <a:noFill/>
          <a:ln w="9525">
            <a:noFill/>
          </a:ln>
        </p:spPr>
        <p:txBody>
          <a:bodyPr wrap="none" anchor="t">
            <a:spAutoFit/>
          </a:bodyPr>
          <a:p>
            <a:pPr defTabSz="914400"/>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怎样利用单摆求</a:t>
            </a:r>
            <a:r>
              <a:rPr lang="en-US"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g</a:t>
            </a:r>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？实验原理是什么？</a:t>
            </a:r>
            <a:endParaRPr lang="zh-CN" altLang="en-US" sz="3200" b="1" dirty="0">
              <a:solidFill>
                <a:srgbClr val="FF0000"/>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randombar(horizontal)">
                                      <p:cBhvr>
                                        <p:cTn id="7" dur="5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195">
                                            <p:txEl>
                                              <p:charRg st="0" end="33"/>
                                            </p:txEl>
                                          </p:spTgt>
                                        </p:tgtEl>
                                        <p:attrNameLst>
                                          <p:attrName>style.visibility</p:attrName>
                                        </p:attrNameLst>
                                      </p:cBhvr>
                                      <p:to>
                                        <p:strVal val="visible"/>
                                      </p:to>
                                    </p:set>
                                    <p:animEffect transition="in" filter="checkerboard(across)">
                                      <p:cBhvr>
                                        <p:cTn id="12" dur="500"/>
                                        <p:tgtEl>
                                          <p:spTgt spid="8195">
                                            <p:txEl>
                                              <p:charRg st="0" end="3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195">
                                            <p:txEl>
                                              <p:charRg st="33" end="54"/>
                                            </p:txEl>
                                          </p:spTgt>
                                        </p:tgtEl>
                                        <p:attrNameLst>
                                          <p:attrName>style.visibility</p:attrName>
                                        </p:attrNameLst>
                                      </p:cBhvr>
                                      <p:to>
                                        <p:strVal val="visible"/>
                                      </p:to>
                                    </p:set>
                                    <p:animEffect transition="in" filter="checkerboard(across)">
                                      <p:cBhvr>
                                        <p:cTn id="17" dur="500"/>
                                        <p:tgtEl>
                                          <p:spTgt spid="8195">
                                            <p:txEl>
                                              <p:charRg st="33" end="5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195">
                                            <p:txEl>
                                              <p:charRg st="54" end="62"/>
                                            </p:txEl>
                                          </p:spTgt>
                                        </p:tgtEl>
                                        <p:attrNameLst>
                                          <p:attrName>style.visibility</p:attrName>
                                        </p:attrNameLst>
                                      </p:cBhvr>
                                      <p:to>
                                        <p:strVal val="visible"/>
                                      </p:to>
                                    </p:set>
                                    <p:animEffect transition="in" filter="checkerboard(across)">
                                      <p:cBhvr>
                                        <p:cTn id="22" dur="500"/>
                                        <p:tgtEl>
                                          <p:spTgt spid="8195">
                                            <p:txEl>
                                              <p:charRg st="54" end="6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circle(in)">
                                      <p:cBhvr>
                                        <p:cTn id="2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uiExpand="1" build="p"/>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22" name="矩形 87045"/>
          <p:cNvSpPr/>
          <p:nvPr/>
        </p:nvSpPr>
        <p:spPr>
          <a:xfrm>
            <a:off x="405130" y="601980"/>
            <a:ext cx="9525000" cy="583565"/>
          </a:xfrm>
          <a:prstGeom prst="rect">
            <a:avLst/>
          </a:prstGeom>
          <a:solidFill>
            <a:schemeClr val="bg1"/>
          </a:solidFill>
          <a:ln w="9525">
            <a:noFill/>
          </a:ln>
        </p:spPr>
        <p:txBody>
          <a:bodyPr anchor="t">
            <a:spAutoFit/>
          </a:bodyPr>
          <a:p>
            <a:r>
              <a:rPr lang="zh-CN" altLang="en-US" sz="3200" b="1" dirty="0">
                <a:solidFill>
                  <a:srgbClr val="FF3300"/>
                </a:solidFill>
                <a:latin typeface="Arial" panose="020B0604020202020204" pitchFamily="34" charset="0"/>
                <a:ea typeface="黑体" panose="02010609060101010101" pitchFamily="49" charset="-122"/>
              </a:rPr>
              <a:t>一、实验原理及器材</a:t>
            </a:r>
            <a:endParaRPr lang="zh-CN" altLang="en-US" sz="3200" b="1" dirty="0">
              <a:solidFill>
                <a:srgbClr val="FF3300"/>
              </a:solidFill>
              <a:latin typeface="Arial" panose="020B0604020202020204" pitchFamily="34" charset="0"/>
              <a:ea typeface="黑体" panose="02010609060101010101" pitchFamily="49" charset="-122"/>
            </a:endParaRPr>
          </a:p>
        </p:txBody>
      </p:sp>
      <p:sp>
        <p:nvSpPr>
          <p:cNvPr id="9223" name="矩形 87046"/>
          <p:cNvSpPr/>
          <p:nvPr/>
        </p:nvSpPr>
        <p:spPr>
          <a:xfrm>
            <a:off x="827088" y="1798320"/>
            <a:ext cx="5872480" cy="583565"/>
          </a:xfrm>
          <a:prstGeom prst="rect">
            <a:avLst/>
          </a:prstGeom>
          <a:noFill/>
          <a:ln w="9525">
            <a:noFill/>
          </a:ln>
        </p:spPr>
        <p:txBody>
          <a:bodyPr wrap="none" anchor="t">
            <a:spAutoFit/>
          </a:bodyPr>
          <a:p>
            <a:r>
              <a:rPr lang="zh-CN" altLang="en-US" sz="3200" dirty="0">
                <a:latin typeface="黑体" panose="02010609060101010101" pitchFamily="49" charset="-122"/>
                <a:ea typeface="黑体" panose="02010609060101010101" pitchFamily="49" charset="-122"/>
              </a:rPr>
              <a:t>单摆做简谐运动时，其周期为：</a:t>
            </a:r>
            <a:endParaRPr lang="zh-CN" altLang="en-US" sz="3200" dirty="0">
              <a:latin typeface="黑体" panose="02010609060101010101" pitchFamily="49" charset="-122"/>
              <a:ea typeface="黑体" panose="02010609060101010101" pitchFamily="49" charset="-122"/>
            </a:endParaRPr>
          </a:p>
        </p:txBody>
      </p:sp>
      <p:graphicFrame>
        <p:nvGraphicFramePr>
          <p:cNvPr id="87042" name="对象 87041"/>
          <p:cNvGraphicFramePr/>
          <p:nvPr/>
        </p:nvGraphicFramePr>
        <p:xfrm>
          <a:off x="6621145" y="1376998"/>
          <a:ext cx="2160588" cy="1427162"/>
        </p:xfrm>
        <a:graphic>
          <a:graphicData uri="http://schemas.openxmlformats.org/presentationml/2006/ole">
            <mc:AlternateContent xmlns:mc="http://schemas.openxmlformats.org/markup-compatibility/2006">
              <mc:Choice xmlns:v="urn:schemas-microsoft-com:vml" Requires="v">
                <p:oleObj spid="_x0000_s3077" name="" r:id="rId1" imgW="711200" imgH="469900" progId="Equation.3">
                  <p:embed/>
                </p:oleObj>
              </mc:Choice>
              <mc:Fallback>
                <p:oleObj name="" r:id="rId1" imgW="711200" imgH="469900" progId="Equation.3">
                  <p:embed/>
                  <p:pic>
                    <p:nvPicPr>
                      <p:cNvPr id="0" name="图片 3076"/>
                      <p:cNvPicPr/>
                      <p:nvPr/>
                    </p:nvPicPr>
                    <p:blipFill>
                      <a:blip r:embed="rId2"/>
                      <a:stretch>
                        <a:fillRect/>
                      </a:stretch>
                    </p:blipFill>
                    <p:spPr>
                      <a:xfrm>
                        <a:off x="6621145" y="1376998"/>
                        <a:ext cx="2160588" cy="1427162"/>
                      </a:xfrm>
                      <a:prstGeom prst="rect">
                        <a:avLst/>
                      </a:prstGeom>
                      <a:noFill/>
                      <a:ln w="38100">
                        <a:noFill/>
                        <a:miter/>
                      </a:ln>
                    </p:spPr>
                  </p:pic>
                </p:oleObj>
              </mc:Fallback>
            </mc:AlternateContent>
          </a:graphicData>
        </a:graphic>
      </p:graphicFrame>
      <p:sp>
        <p:nvSpPr>
          <p:cNvPr id="87044" name="文本框 87043"/>
          <p:cNvSpPr txBox="1"/>
          <p:nvPr/>
        </p:nvSpPr>
        <p:spPr>
          <a:xfrm>
            <a:off x="1860550" y="2904808"/>
            <a:ext cx="936625" cy="583565"/>
          </a:xfrm>
          <a:prstGeom prst="rect">
            <a:avLst/>
          </a:prstGeom>
          <a:noFill/>
          <a:ln w="9525">
            <a:noFill/>
          </a:ln>
        </p:spPr>
        <p:txBody>
          <a:bodyPr anchor="t">
            <a:spAutoFit/>
          </a:bodyPr>
          <a:p>
            <a:pPr>
              <a:spcBef>
                <a:spcPct val="50000"/>
              </a:spcBef>
            </a:pPr>
            <a:r>
              <a:rPr lang="zh-CN" altLang="en-US" sz="3200" dirty="0">
                <a:latin typeface="黑体" panose="02010609060101010101" pitchFamily="49" charset="-122"/>
                <a:ea typeface="黑体" panose="02010609060101010101" pitchFamily="49" charset="-122"/>
              </a:rPr>
              <a:t>得</a:t>
            </a:r>
            <a:endParaRPr lang="zh-CN" altLang="en-US" sz="3200" dirty="0">
              <a:latin typeface="黑体" panose="02010609060101010101" pitchFamily="49" charset="-122"/>
              <a:ea typeface="黑体" panose="02010609060101010101" pitchFamily="49" charset="-122"/>
            </a:endParaRPr>
          </a:p>
        </p:txBody>
      </p:sp>
      <p:graphicFrame>
        <p:nvGraphicFramePr>
          <p:cNvPr id="87043" name="对象 87042"/>
          <p:cNvGraphicFramePr/>
          <p:nvPr/>
        </p:nvGraphicFramePr>
        <p:xfrm>
          <a:off x="2797175" y="2546033"/>
          <a:ext cx="2519363" cy="1301750"/>
        </p:xfrm>
        <a:graphic>
          <a:graphicData uri="http://schemas.openxmlformats.org/presentationml/2006/ole">
            <mc:AlternateContent xmlns:mc="http://schemas.openxmlformats.org/markup-compatibility/2006">
              <mc:Choice xmlns:v="urn:schemas-microsoft-com:vml" Requires="v">
                <p:oleObj spid="_x0000_s3076" name="" r:id="rId3" imgW="761365" imgH="393700" progId="Equation.3">
                  <p:embed/>
                </p:oleObj>
              </mc:Choice>
              <mc:Fallback>
                <p:oleObj name="" r:id="rId3" imgW="761365" imgH="393700" progId="Equation.3">
                  <p:embed/>
                  <p:pic>
                    <p:nvPicPr>
                      <p:cNvPr id="0" name="图片 3075"/>
                      <p:cNvPicPr/>
                      <p:nvPr/>
                    </p:nvPicPr>
                    <p:blipFill>
                      <a:blip r:embed="rId4"/>
                      <a:stretch>
                        <a:fillRect/>
                      </a:stretch>
                    </p:blipFill>
                    <p:spPr>
                      <a:xfrm>
                        <a:off x="2797175" y="2546033"/>
                        <a:ext cx="2519363" cy="1301750"/>
                      </a:xfrm>
                      <a:prstGeom prst="rect">
                        <a:avLst/>
                      </a:prstGeom>
                      <a:noFill/>
                      <a:ln w="38100">
                        <a:noFill/>
                        <a:miter/>
                      </a:ln>
                    </p:spPr>
                  </p:pic>
                </p:oleObj>
              </mc:Fallback>
            </mc:AlternateContent>
          </a:graphicData>
        </a:graphic>
      </p:graphicFrame>
      <p:sp>
        <p:nvSpPr>
          <p:cNvPr id="9224" name="矩形 1"/>
          <p:cNvSpPr/>
          <p:nvPr/>
        </p:nvSpPr>
        <p:spPr>
          <a:xfrm>
            <a:off x="487680" y="3848100"/>
            <a:ext cx="10931525" cy="583565"/>
          </a:xfrm>
          <a:prstGeom prst="rect">
            <a:avLst/>
          </a:prstGeom>
          <a:noFill/>
          <a:ln w="9525">
            <a:noFill/>
          </a:ln>
        </p:spPr>
        <p:txBody>
          <a:bodyPr wrap="square" anchor="t">
            <a:spAutoFit/>
          </a:bodyPr>
          <a:p>
            <a:r>
              <a:rPr lang="zh-CN" altLang="zh-CN" sz="3200" dirty="0">
                <a:solidFill>
                  <a:srgbClr val="FF0000"/>
                </a:solidFill>
                <a:latin typeface="黑体" panose="02010609060101010101" pitchFamily="49" charset="-122"/>
                <a:ea typeface="黑体" panose="02010609060101010101" pitchFamily="49" charset="-122"/>
              </a:rPr>
              <a:t>根据公式测重力加速度需要测哪些物理量？实验器材有哪些？</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87045" name="文本框 87044"/>
          <p:cNvSpPr txBox="1"/>
          <p:nvPr/>
        </p:nvSpPr>
        <p:spPr>
          <a:xfrm>
            <a:off x="487680" y="4672330"/>
            <a:ext cx="11479530" cy="1076325"/>
          </a:xfrm>
          <a:prstGeom prst="rect">
            <a:avLst/>
          </a:prstGeom>
          <a:noFill/>
          <a:ln w="9525">
            <a:noFill/>
          </a:ln>
        </p:spPr>
        <p:txBody>
          <a:bodyPr wrap="square" anchor="t">
            <a:spAutoFit/>
          </a:bodyPr>
          <a:p>
            <a:pPr>
              <a:spcBef>
                <a:spcPct val="50000"/>
              </a:spcBef>
            </a:pPr>
            <a:r>
              <a:rPr lang="zh-CN" altLang="en-US" sz="3200" dirty="0">
                <a:latin typeface="黑体" panose="02010609060101010101" pitchFamily="49" charset="-122"/>
                <a:ea typeface="黑体" panose="02010609060101010101" pitchFamily="49" charset="-122"/>
              </a:rPr>
              <a:t>只要测出单摆的</a:t>
            </a:r>
            <a:r>
              <a:rPr lang="zh-CN" altLang="en-US" sz="3200" dirty="0">
                <a:solidFill>
                  <a:srgbClr val="FF3300"/>
                </a:solidFill>
                <a:latin typeface="黑体" panose="02010609060101010101" pitchFamily="49" charset="-122"/>
                <a:ea typeface="黑体" panose="02010609060101010101" pitchFamily="49" charset="-122"/>
              </a:rPr>
              <a:t>摆长</a:t>
            </a:r>
            <a:r>
              <a:rPr lang="en-US" altLang="zh-CN" sz="3200" dirty="0">
                <a:solidFill>
                  <a:srgbClr val="FF3300"/>
                </a:solidFill>
                <a:latin typeface="黑体" panose="02010609060101010101" pitchFamily="49" charset="-122"/>
                <a:ea typeface="黑体" panose="02010609060101010101" pitchFamily="49" charset="-122"/>
              </a:rPr>
              <a:t>L</a:t>
            </a:r>
            <a:r>
              <a:rPr lang="zh-CN" altLang="en-US" sz="3200" dirty="0">
                <a:latin typeface="黑体" panose="02010609060101010101" pitchFamily="49" charset="-122"/>
                <a:ea typeface="黑体" panose="02010609060101010101" pitchFamily="49" charset="-122"/>
              </a:rPr>
              <a:t>和</a:t>
            </a:r>
            <a:r>
              <a:rPr lang="zh-CN" altLang="en-US" sz="3200" dirty="0">
                <a:solidFill>
                  <a:srgbClr val="FF3300"/>
                </a:solidFill>
                <a:latin typeface="黑体" panose="02010609060101010101" pitchFamily="49" charset="-122"/>
                <a:ea typeface="黑体" panose="02010609060101010101" pitchFamily="49" charset="-122"/>
              </a:rPr>
              <a:t>振动周期</a:t>
            </a:r>
            <a:r>
              <a:rPr lang="en-US" altLang="zh-CN" sz="3200" dirty="0">
                <a:solidFill>
                  <a:srgbClr val="FF3300"/>
                </a:solidFill>
                <a:latin typeface="黑体" panose="02010609060101010101" pitchFamily="49" charset="-122"/>
                <a:ea typeface="黑体" panose="02010609060101010101" pitchFamily="49" charset="-122"/>
              </a:rPr>
              <a:t>T</a:t>
            </a:r>
            <a:r>
              <a:rPr lang="zh-CN" altLang="en-US" sz="3200" dirty="0">
                <a:latin typeface="黑体" panose="02010609060101010101" pitchFamily="49" charset="-122"/>
                <a:ea typeface="黑体" panose="02010609060101010101" pitchFamily="49" charset="-122"/>
              </a:rPr>
              <a:t>，</a:t>
            </a:r>
            <a:r>
              <a:rPr lang="zh-CN" altLang="zh-CN" sz="3200" dirty="0">
                <a:latin typeface="黑体" panose="02010609060101010101" pitchFamily="49" charset="-122"/>
                <a:ea typeface="黑体" panose="02010609060101010101" pitchFamily="49" charset="-122"/>
              </a:rPr>
              <a:t>器材有带孔小球、细线、刻度尺、游标卡尺、秒表、铁架台、夹子。</a:t>
            </a:r>
            <a:endParaRPr lang="en-US" altLang="zh-CN" sz="3200"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 calcmode="lin" valueType="num">
                                      <p:cBhvr>
                                        <p:cTn id="7" dur="500" fill="hold"/>
                                        <p:tgtEl>
                                          <p:spTgt spid="9222"/>
                                        </p:tgtEl>
                                        <p:attrNameLst>
                                          <p:attrName>ppt_w</p:attrName>
                                        </p:attrNameLst>
                                      </p:cBhvr>
                                      <p:tavLst>
                                        <p:tav tm="0">
                                          <p:val>
                                            <p:fltVal val="0.000000"/>
                                          </p:val>
                                        </p:tav>
                                        <p:tav tm="100000">
                                          <p:val>
                                            <p:strVal val="#ppt_w"/>
                                          </p:val>
                                        </p:tav>
                                      </p:tavLst>
                                    </p:anim>
                                    <p:anim calcmode="lin" valueType="num">
                                      <p:cBhvr>
                                        <p:cTn id="8" dur="500" fill="hold"/>
                                        <p:tgtEl>
                                          <p:spTgt spid="9222"/>
                                        </p:tgtEl>
                                        <p:attrNameLst>
                                          <p:attrName>ppt_h</p:attrName>
                                        </p:attrNameLst>
                                      </p:cBhvr>
                                      <p:tavLst>
                                        <p:tav tm="0">
                                          <p:val>
                                            <p:fltVal val="0.000000"/>
                                          </p:val>
                                        </p:tav>
                                        <p:tav tm="100000">
                                          <p:val>
                                            <p:strVal val="#ppt_h"/>
                                          </p:val>
                                        </p:tav>
                                      </p:tavLst>
                                    </p:anim>
                                    <p:animEffect transition="in" filter="fade">
                                      <p:cBhvr>
                                        <p:cTn id="9" dur="500"/>
                                        <p:tgtEl>
                                          <p:spTgt spid="922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9223"/>
                                        </p:tgtEl>
                                        <p:attrNameLst>
                                          <p:attrName>style.visibility</p:attrName>
                                        </p:attrNameLst>
                                      </p:cBhvr>
                                      <p:to>
                                        <p:strVal val="visible"/>
                                      </p:to>
                                    </p:set>
                                    <p:animEffect transition="in" filter="wipe(down)">
                                      <p:cBhvr>
                                        <p:cTn id="14" dur="500"/>
                                        <p:tgtEl>
                                          <p:spTgt spid="9223"/>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87042"/>
                                        </p:tgtEl>
                                        <p:attrNameLst>
                                          <p:attrName>style.visibility</p:attrName>
                                        </p:attrNameLst>
                                      </p:cBhvr>
                                      <p:to>
                                        <p:strVal val="visible"/>
                                      </p:to>
                                    </p:set>
                                    <p:animEffect transition="in" filter="blinds(horizontal)">
                                      <p:cBhvr>
                                        <p:cTn id="19" dur="500"/>
                                        <p:tgtEl>
                                          <p:spTgt spid="87042"/>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7044"/>
                                        </p:tgtEl>
                                        <p:attrNameLst>
                                          <p:attrName>style.visibility</p:attrName>
                                        </p:attrNameLst>
                                      </p:cBhvr>
                                      <p:to>
                                        <p:strVal val="visible"/>
                                      </p:to>
                                    </p:set>
                                    <p:animEffect transition="in" filter="blinds(horizontal)">
                                      <p:cBhvr>
                                        <p:cTn id="24" dur="500"/>
                                        <p:tgtEl>
                                          <p:spTgt spid="87044"/>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87043"/>
                                        </p:tgtEl>
                                        <p:attrNameLst>
                                          <p:attrName>style.visibility</p:attrName>
                                        </p:attrNameLst>
                                      </p:cBhvr>
                                      <p:to>
                                        <p:strVal val="visible"/>
                                      </p:to>
                                    </p:set>
                                    <p:animEffect transition="in" filter="blinds(horizontal)">
                                      <p:cBhvr>
                                        <p:cTn id="29" dur="500"/>
                                        <p:tgtEl>
                                          <p:spTgt spid="87043"/>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9224"/>
                                        </p:tgtEl>
                                        <p:attrNameLst>
                                          <p:attrName>style.visibility</p:attrName>
                                        </p:attrNameLst>
                                      </p:cBhvr>
                                      <p:to>
                                        <p:strVal val="visible"/>
                                      </p:to>
                                    </p:set>
                                    <p:anim calcmode="lin" valueType="num">
                                      <p:cBhvr>
                                        <p:cTn id="34" dur="500" fill="hold"/>
                                        <p:tgtEl>
                                          <p:spTgt spid="9224"/>
                                        </p:tgtEl>
                                        <p:attrNameLst>
                                          <p:attrName>ppt_w</p:attrName>
                                        </p:attrNameLst>
                                      </p:cBhvr>
                                      <p:tavLst>
                                        <p:tav tm="0">
                                          <p:val>
                                            <p:fltVal val="0.000000"/>
                                          </p:val>
                                        </p:tav>
                                        <p:tav tm="100000">
                                          <p:val>
                                            <p:strVal val="#ppt_w"/>
                                          </p:val>
                                        </p:tav>
                                      </p:tavLst>
                                    </p:anim>
                                    <p:anim calcmode="lin" valueType="num">
                                      <p:cBhvr>
                                        <p:cTn id="35" dur="500" fill="hold"/>
                                        <p:tgtEl>
                                          <p:spTgt spid="9224"/>
                                        </p:tgtEl>
                                        <p:attrNameLst>
                                          <p:attrName>ppt_h</p:attrName>
                                        </p:attrNameLst>
                                      </p:cBhvr>
                                      <p:tavLst>
                                        <p:tav tm="0">
                                          <p:val>
                                            <p:fltVal val="0.000000"/>
                                          </p:val>
                                        </p:tav>
                                        <p:tav tm="100000">
                                          <p:val>
                                            <p:strVal val="#ppt_h"/>
                                          </p:val>
                                        </p:tav>
                                      </p:tavLst>
                                    </p:anim>
                                    <p:animEffect transition="in" filter="fade">
                                      <p:cBhvr>
                                        <p:cTn id="36" dur="500"/>
                                        <p:tgtEl>
                                          <p:spTgt spid="922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7045"/>
                                        </p:tgtEl>
                                        <p:attrNameLst>
                                          <p:attrName>style.visibility</p:attrName>
                                        </p:attrNameLst>
                                      </p:cBhvr>
                                      <p:to>
                                        <p:strVal val="visible"/>
                                      </p:to>
                                    </p:set>
                                    <p:animEffect transition="in" filter="blinds(horizontal)">
                                      <p:cBhvr>
                                        <p:cTn id="41" dur="500"/>
                                        <p:tgtEl>
                                          <p:spTgt spid="8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bldLvl="0" animBg="1"/>
      <p:bldP spid="9223" grpId="0"/>
      <p:bldP spid="87044" grpId="0"/>
      <p:bldP spid="9224" grpId="0"/>
      <p:bldP spid="870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7" name="矩形 88066"/>
          <p:cNvSpPr/>
          <p:nvPr/>
        </p:nvSpPr>
        <p:spPr>
          <a:xfrm>
            <a:off x="111125" y="1061720"/>
            <a:ext cx="11954510" cy="2993390"/>
          </a:xfrm>
          <a:prstGeom prst="rect">
            <a:avLst/>
          </a:prstGeom>
          <a:noFill/>
          <a:ln w="9525">
            <a:noFill/>
          </a:ln>
        </p:spPr>
        <p:txBody>
          <a:bodyPr wrap="square" anchor="t">
            <a:spAutoFit/>
          </a:bodyPr>
          <a:p>
            <a:pPr>
              <a:lnSpc>
                <a:spcPct val="110000"/>
              </a:lnSpc>
              <a:spcBef>
                <a:spcPct val="20000"/>
              </a:spcBef>
            </a:pPr>
            <a:r>
              <a:rPr lang="en-US" altLang="zh-CN" sz="3200" dirty="0">
                <a:latin typeface="黑体" panose="02010609060101010101" pitchFamily="49" charset="-122"/>
                <a:ea typeface="黑体" panose="02010609060101010101" pitchFamily="49" charset="-122"/>
                <a:cs typeface="黑体" panose="02010609060101010101" pitchFamily="49" charset="-122"/>
              </a:rPr>
              <a:t>1</a:t>
            </a:r>
            <a:r>
              <a:rPr lang="zh-CN" altLang="en-US" sz="3200" dirty="0">
                <a:latin typeface="黑体" panose="02010609060101010101" pitchFamily="49" charset="-122"/>
                <a:ea typeface="黑体" panose="02010609060101010101" pitchFamily="49" charset="-122"/>
                <a:cs typeface="黑体" panose="02010609060101010101" pitchFamily="49" charset="-122"/>
              </a:rPr>
              <a:t>、制作单摆：</a:t>
            </a:r>
            <a:endParaRPr lang="en-US" altLang="zh-CN" sz="3200" dirty="0">
              <a:latin typeface="黑体" panose="02010609060101010101" pitchFamily="49" charset="-122"/>
              <a:ea typeface="黑体" panose="02010609060101010101" pitchFamily="49" charset="-122"/>
              <a:cs typeface="黑体" panose="02010609060101010101" pitchFamily="49" charset="-122"/>
            </a:endParaRPr>
          </a:p>
          <a:p>
            <a:pPr>
              <a:lnSpc>
                <a:spcPct val="110000"/>
              </a:lnSpc>
              <a:spcBef>
                <a:spcPct val="20000"/>
              </a:spcBef>
            </a:pPr>
            <a:r>
              <a:rPr lang="zh-CN" altLang="zh-CN" sz="3200" dirty="0">
                <a:latin typeface="黑体" panose="02010609060101010101" pitchFamily="49" charset="-122"/>
                <a:ea typeface="黑体" panose="02010609060101010101" pitchFamily="49" charset="-122"/>
                <a:cs typeface="黑体" panose="02010609060101010101" pitchFamily="49" charset="-122"/>
              </a:rPr>
              <a:t>在细线的一端打一个比小球上的孔大些的结，将细线穿过球上的小孔，并把细线上端固定在铁架台上，制成单摆。</a:t>
            </a:r>
            <a:endParaRPr lang="en-US" altLang="zh-CN" sz="3200" b="1" dirty="0">
              <a:latin typeface="黑体" panose="02010609060101010101" pitchFamily="49" charset="-122"/>
              <a:ea typeface="黑体" panose="02010609060101010101" pitchFamily="49" charset="-122"/>
              <a:cs typeface="黑体" panose="02010609060101010101" pitchFamily="49" charset="-122"/>
            </a:endParaRPr>
          </a:p>
          <a:p>
            <a:pPr>
              <a:lnSpc>
                <a:spcPct val="110000"/>
              </a:lnSpc>
              <a:spcBef>
                <a:spcPct val="20000"/>
              </a:spcBef>
            </a:pPr>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下面图</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rPr>
              <a:t>1</a:t>
            </a:r>
            <a:r>
              <a:rPr lang="zh-CN" altLang="en-US" sz="3200" dirty="0">
                <a:solidFill>
                  <a:srgbClr val="FF0000"/>
                </a:solidFill>
                <a:latin typeface="黑体" panose="02010609060101010101" pitchFamily="49" charset="-122"/>
                <a:ea typeface="黑体" panose="02010609060101010101" pitchFamily="49" charset="-122"/>
                <a:cs typeface="黑体" panose="02010609060101010101" pitchFamily="49" charset="-122"/>
              </a:rPr>
              <a:t>、</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rPr>
              <a:t>2</a:t>
            </a:r>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两种悬挂方式，应该选用哪种？图</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rPr>
              <a:t>3</a:t>
            </a:r>
            <a:r>
              <a:rPr lang="zh-CN" altLang="en-US" sz="3200" dirty="0">
                <a:solidFill>
                  <a:srgbClr val="FF0000"/>
                </a:solidFill>
                <a:latin typeface="黑体" panose="02010609060101010101" pitchFamily="49" charset="-122"/>
                <a:ea typeface="黑体" panose="02010609060101010101" pitchFamily="49" charset="-122"/>
                <a:cs typeface="黑体" panose="02010609060101010101" pitchFamily="49" charset="-122"/>
                <a:sym typeface="宋体" panose="02010600030101010101" pitchFamily="2" charset="-122"/>
              </a:rPr>
              <a:t>、</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sym typeface="宋体" panose="02010600030101010101" pitchFamily="2" charset="-122"/>
              </a:rPr>
              <a:t>4</a:t>
            </a:r>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对小球有何要求？图</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rPr>
              <a:t>5</a:t>
            </a:r>
            <a:r>
              <a:rPr lang="zh-CN" altLang="en-US" sz="3200" dirty="0">
                <a:solidFill>
                  <a:srgbClr val="FF0000"/>
                </a:solidFill>
                <a:latin typeface="黑体" panose="02010609060101010101" pitchFamily="49" charset="-122"/>
                <a:ea typeface="黑体" panose="02010609060101010101" pitchFamily="49" charset="-122"/>
                <a:cs typeface="黑体" panose="02010609060101010101" pitchFamily="49" charset="-122"/>
                <a:sym typeface="宋体" panose="02010600030101010101" pitchFamily="2" charset="-122"/>
              </a:rPr>
              <a:t>、</a:t>
            </a:r>
            <a:r>
              <a:rPr lang="en-US" altLang="zh-CN" sz="3200" dirty="0">
                <a:solidFill>
                  <a:srgbClr val="FF0000"/>
                </a:solidFill>
                <a:latin typeface="黑体" panose="02010609060101010101" pitchFamily="49" charset="-122"/>
                <a:ea typeface="黑体" panose="02010609060101010101" pitchFamily="49" charset="-122"/>
                <a:cs typeface="黑体" panose="02010609060101010101" pitchFamily="49" charset="-122"/>
                <a:sym typeface="宋体" panose="02010600030101010101" pitchFamily="2" charset="-122"/>
              </a:rPr>
              <a:t>6</a:t>
            </a:r>
            <a:r>
              <a:rPr lang="zh-CN" altLang="zh-CN" sz="3200" b="1" dirty="0">
                <a:solidFill>
                  <a:srgbClr val="FF0000"/>
                </a:solidFill>
                <a:latin typeface="黑体" panose="02010609060101010101" pitchFamily="49" charset="-122"/>
                <a:ea typeface="黑体" panose="02010609060101010101" pitchFamily="49" charset="-122"/>
                <a:cs typeface="黑体" panose="02010609060101010101" pitchFamily="49" charset="-122"/>
              </a:rPr>
              <a:t>对细线有何要求？</a:t>
            </a:r>
            <a:endParaRPr lang="zh-CN" altLang="en-US" sz="3200" b="1" dirty="0">
              <a:solidFill>
                <a:srgbClr val="FF0000"/>
              </a:solidFill>
              <a:latin typeface="黑体" panose="02010609060101010101" pitchFamily="49" charset="-122"/>
              <a:ea typeface="黑体" panose="02010609060101010101" pitchFamily="49" charset="-122"/>
              <a:cs typeface="黑体" panose="02010609060101010101" pitchFamily="49" charset="-122"/>
            </a:endParaRPr>
          </a:p>
        </p:txBody>
      </p:sp>
      <p:pic>
        <p:nvPicPr>
          <p:cNvPr id="11268" name="Picture 17" descr="F:\360data\重要数据\我的文档\Tencent Files\569208408\Image\Group2\TY\XL\TYXLAHIU~%W{}B5M9%OP8MH.png"/>
          <p:cNvPicPr>
            <a:picLocks noChangeAspect="1"/>
          </p:cNvPicPr>
          <p:nvPr/>
        </p:nvPicPr>
        <p:blipFill>
          <a:blip r:embed="rId1"/>
          <a:stretch>
            <a:fillRect/>
          </a:stretch>
        </p:blipFill>
        <p:spPr>
          <a:xfrm>
            <a:off x="7663815" y="3413760"/>
            <a:ext cx="3590925" cy="3429000"/>
          </a:xfrm>
          <a:prstGeom prst="rect">
            <a:avLst/>
          </a:prstGeom>
          <a:noFill/>
          <a:ln w="9525">
            <a:noFill/>
          </a:ln>
        </p:spPr>
      </p:pic>
      <p:sp>
        <p:nvSpPr>
          <p:cNvPr id="18" name="内容占位符 2"/>
          <p:cNvSpPr>
            <a:spLocks noGrp="1"/>
          </p:cNvSpPr>
          <p:nvPr/>
        </p:nvSpPr>
        <p:spPr>
          <a:xfrm>
            <a:off x="218440" y="3937635"/>
            <a:ext cx="6285230" cy="2230120"/>
          </a:xfrm>
          <a:prstGeom prst="rect">
            <a:avLst/>
          </a:prstGeom>
          <a:noFill/>
          <a:ln w="9525">
            <a:noFill/>
          </a:ln>
        </p:spPr>
        <p:txBody>
          <a:bodyPr vert="horz" lIns="91440" tIns="45720" rIns="91440" bIns="45720" rtlCol="0" anchor="t">
            <a:noAutofit/>
          </a:bodyPr>
          <a:lst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chemeClr val="accent1"/>
              </a:buClr>
              <a:buSzPct val="100000"/>
              <a:buFont typeface="Wingdings" panose="05000000000000000000" pitchFamily="2" charset="2"/>
              <a:buNone/>
              <a:defRPr/>
            </a:pPr>
            <a:r>
              <a:rPr kumimoji="0" lang="zh-CN" altLang="en-US"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rPr>
              <a:t>小结：</a:t>
            </a:r>
            <a:endParaRPr kumimoji="0" lang="en-US"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100000"/>
              <a:buFont typeface="Symbol" panose="05050102010706020507" pitchFamily="18" charset="2"/>
              <a:buChar char=""/>
              <a:defRPr/>
            </a:pPr>
            <a:r>
              <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rPr>
              <a:t>单摆悬点固定。</a:t>
            </a:r>
            <a:endPar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100000"/>
              <a:buFont typeface="Symbol" panose="05050102010706020507" pitchFamily="18" charset="2"/>
              <a:buChar char=""/>
              <a:defRPr/>
            </a:pPr>
            <a:r>
              <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rPr>
              <a:t>摆球体积小、质量大。</a:t>
            </a:r>
            <a:endPar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100000"/>
              <a:buFont typeface="Symbol" panose="05050102010706020507" pitchFamily="18" charset="2"/>
              <a:buChar char=""/>
              <a:defRPr/>
            </a:pPr>
            <a:r>
              <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rPr>
              <a:t>细线质量不计、不可伸长</a:t>
            </a:r>
            <a:endParaRPr kumimoji="0" lang="zh-CN" altLang="zh-CN" b="1" i="0" u="none" strike="noStrike" kern="1200" cap="none" spc="0" normalizeH="0" baseline="0" noProof="0" dirty="0" smtClean="0">
              <a:ln>
                <a:noFill/>
              </a:ln>
              <a:solidFill>
                <a:schemeClr val="tx2"/>
              </a:solidFill>
              <a:effectLst/>
              <a:uLnTx/>
              <a:uFillTx/>
              <a:latin typeface="黑体" panose="02010609060101010101" pitchFamily="49" charset="-122"/>
              <a:ea typeface="黑体" panose="02010609060101010101" pitchFamily="49" charset="-122"/>
              <a:cs typeface="+mn-cs"/>
            </a:endParaRPr>
          </a:p>
        </p:txBody>
      </p:sp>
      <p:sp>
        <p:nvSpPr>
          <p:cNvPr id="9222" name="矩形 87045"/>
          <p:cNvSpPr/>
          <p:nvPr/>
        </p:nvSpPr>
        <p:spPr>
          <a:xfrm>
            <a:off x="405130" y="601980"/>
            <a:ext cx="9525000" cy="583565"/>
          </a:xfrm>
          <a:prstGeom prst="rect">
            <a:avLst/>
          </a:prstGeom>
          <a:solidFill>
            <a:schemeClr val="bg1"/>
          </a:solidFill>
          <a:ln w="9525">
            <a:noFill/>
          </a:ln>
        </p:spPr>
        <p:txBody>
          <a:bodyPr anchor="t">
            <a:spAutoFit/>
          </a:bodyPr>
          <a:p>
            <a:r>
              <a:rPr lang="zh-CN" altLang="en-US" sz="3200" b="1" dirty="0">
                <a:solidFill>
                  <a:srgbClr val="FF3300"/>
                </a:solidFill>
                <a:latin typeface="Arial" panose="020B0604020202020204" pitchFamily="34" charset="0"/>
                <a:ea typeface="黑体" panose="02010609060101010101" pitchFamily="49" charset="-122"/>
              </a:rPr>
              <a:t>二、实验过程</a:t>
            </a:r>
            <a:endParaRPr lang="zh-CN" altLang="en-US" sz="3200" b="1" dirty="0">
              <a:solidFill>
                <a:srgbClr val="FF3300"/>
              </a:solidFill>
              <a:latin typeface="Arial" panose="020B0604020202020204" pitchFamily="34" charset="0"/>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 calcmode="lin" valueType="num">
                                      <p:cBhvr>
                                        <p:cTn id="7" dur="500" fill="hold"/>
                                        <p:tgtEl>
                                          <p:spTgt spid="9222"/>
                                        </p:tgtEl>
                                        <p:attrNameLst>
                                          <p:attrName>ppt_w</p:attrName>
                                        </p:attrNameLst>
                                      </p:cBhvr>
                                      <p:tavLst>
                                        <p:tav tm="0">
                                          <p:val>
                                            <p:fltVal val="0.000000"/>
                                          </p:val>
                                        </p:tav>
                                        <p:tav tm="100000">
                                          <p:val>
                                            <p:strVal val="#ppt_w"/>
                                          </p:val>
                                        </p:tav>
                                      </p:tavLst>
                                    </p:anim>
                                    <p:anim calcmode="lin" valueType="num">
                                      <p:cBhvr>
                                        <p:cTn id="8" dur="500" fill="hold"/>
                                        <p:tgtEl>
                                          <p:spTgt spid="9222"/>
                                        </p:tgtEl>
                                        <p:attrNameLst>
                                          <p:attrName>ppt_h</p:attrName>
                                        </p:attrNameLst>
                                      </p:cBhvr>
                                      <p:tavLst>
                                        <p:tav tm="0">
                                          <p:val>
                                            <p:fltVal val="0.000000"/>
                                          </p:val>
                                        </p:tav>
                                        <p:tav tm="100000">
                                          <p:val>
                                            <p:strVal val="#ppt_h"/>
                                          </p:val>
                                        </p:tav>
                                      </p:tavLst>
                                    </p:anim>
                                    <p:animEffect transition="in" filter="fade">
                                      <p:cBhvr>
                                        <p:cTn id="9" dur="500"/>
                                        <p:tgtEl>
                                          <p:spTgt spid="922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1267"/>
                                        </p:tgtEl>
                                        <p:attrNameLst>
                                          <p:attrName>style.visibility</p:attrName>
                                        </p:attrNameLst>
                                      </p:cBhvr>
                                      <p:to>
                                        <p:strVal val="visible"/>
                                      </p:to>
                                    </p:set>
                                    <p:animEffect transition="in" filter="checkerboard(across)">
                                      <p:cBhvr>
                                        <p:cTn id="14" dur="500"/>
                                        <p:tgtEl>
                                          <p:spTgt spid="11267"/>
                                        </p:tgtEl>
                                      </p:cBhvr>
                                    </p:animEffect>
                                  </p:childTnLst>
                                </p:cTn>
                              </p:par>
                            </p:childTnLst>
                          </p:cTn>
                        </p:par>
                        <p:par>
                          <p:cTn id="15" fill="hold">
                            <p:stCondLst>
                              <p:cond delay="500"/>
                            </p:stCondLst>
                            <p:childTnLst>
                              <p:par>
                                <p:cTn id="16" presetID="53" presetClass="entr" presetSubtype="16" fill="hold" nodeType="afterEffect">
                                  <p:stCondLst>
                                    <p:cond delay="0"/>
                                  </p:stCondLst>
                                  <p:childTnLst>
                                    <p:set>
                                      <p:cBhvr>
                                        <p:cTn id="17" dur="1" fill="hold">
                                          <p:stCondLst>
                                            <p:cond delay="0"/>
                                          </p:stCondLst>
                                        </p:cTn>
                                        <p:tgtEl>
                                          <p:spTgt spid="11268"/>
                                        </p:tgtEl>
                                        <p:attrNameLst>
                                          <p:attrName>style.visibility</p:attrName>
                                        </p:attrNameLst>
                                      </p:cBhvr>
                                      <p:to>
                                        <p:strVal val="visible"/>
                                      </p:to>
                                    </p:set>
                                    <p:anim calcmode="lin" valueType="num">
                                      <p:cBhvr>
                                        <p:cTn id="18" dur="500" fill="hold"/>
                                        <p:tgtEl>
                                          <p:spTgt spid="11268"/>
                                        </p:tgtEl>
                                        <p:attrNameLst>
                                          <p:attrName>ppt_w</p:attrName>
                                        </p:attrNameLst>
                                      </p:cBhvr>
                                      <p:tavLst>
                                        <p:tav tm="0">
                                          <p:val>
                                            <p:fltVal val="0.000000"/>
                                          </p:val>
                                        </p:tav>
                                        <p:tav tm="100000">
                                          <p:val>
                                            <p:strVal val="#ppt_w"/>
                                          </p:val>
                                        </p:tav>
                                      </p:tavLst>
                                    </p:anim>
                                    <p:anim calcmode="lin" valueType="num">
                                      <p:cBhvr>
                                        <p:cTn id="19" dur="500" fill="hold"/>
                                        <p:tgtEl>
                                          <p:spTgt spid="11268"/>
                                        </p:tgtEl>
                                        <p:attrNameLst>
                                          <p:attrName>ppt_h</p:attrName>
                                        </p:attrNameLst>
                                      </p:cBhvr>
                                      <p:tavLst>
                                        <p:tav tm="0">
                                          <p:val>
                                            <p:fltVal val="0.000000"/>
                                          </p:val>
                                        </p:tav>
                                        <p:tav tm="100000">
                                          <p:val>
                                            <p:strVal val="#ppt_h"/>
                                          </p:val>
                                        </p:tav>
                                      </p:tavLst>
                                    </p:anim>
                                    <p:animEffect transition="in" filter="fade">
                                      <p:cBhvr>
                                        <p:cTn id="20" dur="500"/>
                                        <p:tgtEl>
                                          <p:spTgt spid="11268"/>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8">
                                            <p:txEl>
                                              <p:charRg st="0" end="4"/>
                                            </p:txEl>
                                          </p:spTgt>
                                        </p:tgtEl>
                                        <p:attrNameLst>
                                          <p:attrName>style.visibility</p:attrName>
                                        </p:attrNameLst>
                                      </p:cBhvr>
                                      <p:to>
                                        <p:strVal val="visible"/>
                                      </p:to>
                                    </p:set>
                                    <p:animEffect transition="in" filter="randombar(horizontal)">
                                      <p:cBhvr>
                                        <p:cTn id="25" dur="500"/>
                                        <p:tgtEl>
                                          <p:spTgt spid="18">
                                            <p:txEl>
                                              <p:charRg st="0"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8">
                                            <p:txEl>
                                              <p:charRg st="4" end="12"/>
                                            </p:txEl>
                                          </p:spTgt>
                                        </p:tgtEl>
                                        <p:attrNameLst>
                                          <p:attrName>style.visibility</p:attrName>
                                        </p:attrNameLst>
                                      </p:cBhvr>
                                      <p:to>
                                        <p:strVal val="visible"/>
                                      </p:to>
                                    </p:set>
                                    <p:animEffect transition="in" filter="randombar(horizontal)">
                                      <p:cBhvr>
                                        <p:cTn id="30" dur="500"/>
                                        <p:tgtEl>
                                          <p:spTgt spid="18">
                                            <p:txEl>
                                              <p:charRg st="4" end="1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8">
                                            <p:txEl>
                                              <p:charRg st="12" end="23"/>
                                            </p:txEl>
                                          </p:spTgt>
                                        </p:tgtEl>
                                        <p:attrNameLst>
                                          <p:attrName>style.visibility</p:attrName>
                                        </p:attrNameLst>
                                      </p:cBhvr>
                                      <p:to>
                                        <p:strVal val="visible"/>
                                      </p:to>
                                    </p:set>
                                    <p:animEffect transition="in" filter="randombar(horizontal)">
                                      <p:cBhvr>
                                        <p:cTn id="35" dur="500"/>
                                        <p:tgtEl>
                                          <p:spTgt spid="18">
                                            <p:txEl>
                                              <p:charRg st="12" end="2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8">
                                            <p:txEl>
                                              <p:charRg st="23" end="35"/>
                                            </p:txEl>
                                          </p:spTgt>
                                        </p:tgtEl>
                                        <p:attrNameLst>
                                          <p:attrName>style.visibility</p:attrName>
                                        </p:attrNameLst>
                                      </p:cBhvr>
                                      <p:to>
                                        <p:strVal val="visible"/>
                                      </p:to>
                                    </p:set>
                                    <p:animEffect transition="in" filter="randombar(horizontal)">
                                      <p:cBhvr>
                                        <p:cTn id="40" dur="500"/>
                                        <p:tgtEl>
                                          <p:spTgt spid="18">
                                            <p:txEl>
                                              <p:charRg st="23" end="3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P spid="18" grpId="0" build="p"/>
      <p:bldP spid="922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矩形 89091"/>
          <p:cNvSpPr/>
          <p:nvPr/>
        </p:nvSpPr>
        <p:spPr>
          <a:xfrm>
            <a:off x="672148" y="765175"/>
            <a:ext cx="2418080" cy="583565"/>
          </a:xfrm>
          <a:prstGeom prst="rect">
            <a:avLst/>
          </a:prstGeom>
          <a:noFill/>
          <a:ln w="9525">
            <a:noFill/>
          </a:ln>
        </p:spPr>
        <p:txBody>
          <a:bodyPr wrap="none" anchor="t">
            <a:spAutoFit/>
          </a:bodyPr>
          <a:p>
            <a:r>
              <a:rPr lang="en-US" altLang="zh-CN" sz="3200" dirty="0">
                <a:latin typeface="黑体" panose="02010609060101010101" pitchFamily="49" charset="-122"/>
                <a:ea typeface="黑体" panose="02010609060101010101" pitchFamily="49" charset="-122"/>
              </a:rPr>
              <a:t>2</a:t>
            </a:r>
            <a:r>
              <a:rPr lang="zh-CN" altLang="en-US" sz="3200" dirty="0">
                <a:latin typeface="黑体" panose="02010609060101010101" pitchFamily="49" charset="-122"/>
                <a:ea typeface="黑体" panose="02010609060101010101" pitchFamily="49" charset="-122"/>
              </a:rPr>
              <a:t>、测摆长：</a:t>
            </a:r>
            <a:endParaRPr lang="zh-CN" altLang="en-US" sz="3200" dirty="0">
              <a:latin typeface="黑体" panose="02010609060101010101" pitchFamily="49" charset="-122"/>
              <a:ea typeface="黑体" panose="02010609060101010101" pitchFamily="49" charset="-122"/>
            </a:endParaRPr>
          </a:p>
        </p:txBody>
      </p:sp>
      <p:sp>
        <p:nvSpPr>
          <p:cNvPr id="89095" name="矩形 89094"/>
          <p:cNvSpPr/>
          <p:nvPr/>
        </p:nvSpPr>
        <p:spPr>
          <a:xfrm>
            <a:off x="2865438" y="765175"/>
            <a:ext cx="2011680" cy="583565"/>
          </a:xfrm>
          <a:prstGeom prst="rect">
            <a:avLst/>
          </a:prstGeom>
          <a:noFill/>
          <a:ln w="9525">
            <a:noFill/>
          </a:ln>
        </p:spPr>
        <p:txBody>
          <a:bodyPr wrap="none" anchor="t">
            <a:spAutoFit/>
          </a:bodyPr>
          <a:p>
            <a:r>
              <a:rPr lang="zh-CN" altLang="en-US" sz="3200" dirty="0">
                <a:latin typeface="黑体" panose="02010609060101010101" pitchFamily="49" charset="-122"/>
                <a:ea typeface="黑体" panose="02010609060101010101" pitchFamily="49" charset="-122"/>
              </a:rPr>
              <a:t>摆长为</a:t>
            </a:r>
            <a:r>
              <a:rPr lang="en-US" altLang="zh-CN" sz="3200" dirty="0">
                <a:latin typeface="黑体" panose="02010609060101010101" pitchFamily="49" charset="-122"/>
                <a:ea typeface="黑体" panose="02010609060101010101" pitchFamily="49" charset="-122"/>
              </a:rPr>
              <a:t>L+r</a:t>
            </a:r>
            <a:endParaRPr lang="en-US" altLang="zh-CN" sz="3200" dirty="0">
              <a:latin typeface="黑体" panose="02010609060101010101" pitchFamily="49" charset="-122"/>
              <a:ea typeface="黑体" panose="02010609060101010101" pitchFamily="49" charset="-122"/>
            </a:endParaRPr>
          </a:p>
        </p:txBody>
      </p:sp>
      <p:sp>
        <p:nvSpPr>
          <p:cNvPr id="89093" name="矩形 89092"/>
          <p:cNvSpPr>
            <a:spLocks noChangeArrowheads="1"/>
          </p:cNvSpPr>
          <p:nvPr/>
        </p:nvSpPr>
        <p:spPr bwMode="auto">
          <a:xfrm>
            <a:off x="365760" y="1931988"/>
            <a:ext cx="709168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320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(1)</a:t>
            </a:r>
            <a:r>
              <a:rPr kumimoji="0" lang="zh-CN" altLang="zh-CN" sz="3200" i="0" u="none" strike="noStrike" kern="1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用刻度尺测摆线长度</a:t>
            </a:r>
            <a:r>
              <a:rPr kumimoji="0" lang="en-US" altLang="zh-CN" sz="320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L</a:t>
            </a:r>
            <a:r>
              <a:rPr kumimoji="0" lang="zh-CN" altLang="en-US" sz="320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rPr>
              <a:t>，精确到毫米</a:t>
            </a:r>
            <a:endParaRPr kumimoji="0" lang="zh-CN" altLang="en-US" sz="3200" i="0" u="none" strike="noStrike" kern="1200" cap="none" spc="0" normalizeH="0" baseline="0" noProof="0" dirty="0">
              <a:ln>
                <a:noFill/>
              </a:ln>
              <a:solidFill>
                <a:schemeClr val="tx1"/>
              </a:solidFill>
              <a:effectLst/>
              <a:uLnTx/>
              <a:uFillTx/>
              <a:latin typeface="黑体" panose="02010609060101010101" pitchFamily="49" charset="-122"/>
              <a:ea typeface="黑体" panose="02010609060101010101" pitchFamily="49" charset="-122"/>
              <a:cs typeface="黑体" panose="02010609060101010101" pitchFamily="49" charset="-122"/>
            </a:endParaRPr>
          </a:p>
        </p:txBody>
      </p:sp>
      <p:sp>
        <p:nvSpPr>
          <p:cNvPr id="89094" name="矩形 89093"/>
          <p:cNvSpPr/>
          <p:nvPr/>
        </p:nvSpPr>
        <p:spPr>
          <a:xfrm>
            <a:off x="365760" y="2580005"/>
            <a:ext cx="8482330" cy="1568450"/>
          </a:xfrm>
          <a:prstGeom prst="rect">
            <a:avLst/>
          </a:prstGeom>
          <a:noFill/>
          <a:ln w="9525">
            <a:noFill/>
          </a:ln>
        </p:spPr>
        <p:txBody>
          <a:bodyPr wrap="square" anchor="t">
            <a:spAutoFit/>
          </a:bodyPr>
          <a:p>
            <a:r>
              <a:rPr lang="en-US" altLang="zh-CN" sz="3200" dirty="0">
                <a:latin typeface="黑体" panose="02010609060101010101" pitchFamily="49" charset="-122"/>
                <a:ea typeface="黑体" panose="02010609060101010101" pitchFamily="49" charset="-122"/>
              </a:rPr>
              <a:t>(2)</a:t>
            </a:r>
            <a:r>
              <a:rPr lang="zh-CN" altLang="en-US" sz="3200" dirty="0">
                <a:latin typeface="黑体" panose="02010609060101010101" pitchFamily="49" charset="-122"/>
                <a:ea typeface="黑体" panose="02010609060101010101" pitchFamily="49" charset="-122"/>
              </a:rPr>
              <a:t>用游标卡尺测摆球直径算出半径</a:t>
            </a:r>
            <a:r>
              <a:rPr lang="en-US" altLang="zh-CN" sz="3200" dirty="0">
                <a:latin typeface="黑体" panose="02010609060101010101" pitchFamily="49" charset="-122"/>
                <a:ea typeface="黑体" panose="02010609060101010101" pitchFamily="49" charset="-122"/>
              </a:rPr>
              <a:t>r</a:t>
            </a:r>
            <a:r>
              <a:rPr lang="zh-CN" altLang="en-US" sz="3200" dirty="0">
                <a:latin typeface="黑体" panose="02010609060101010101" pitchFamily="49" charset="-122"/>
                <a:ea typeface="黑体" panose="02010609060101010101" pitchFamily="49" charset="-122"/>
              </a:rPr>
              <a:t>，精确到</a:t>
            </a:r>
            <a:r>
              <a:rPr lang="en-US" altLang="zh-CN" sz="3200" dirty="0">
                <a:latin typeface="黑体" panose="02010609060101010101" pitchFamily="49" charset="-122"/>
                <a:ea typeface="黑体" panose="02010609060101010101" pitchFamily="49" charset="-122"/>
              </a:rPr>
              <a:t>0.1</a:t>
            </a:r>
            <a:r>
              <a:rPr lang="zh-CN" altLang="en-US" sz="3200" dirty="0">
                <a:latin typeface="黑体" panose="02010609060101010101" pitchFamily="49" charset="-122"/>
                <a:ea typeface="黑体" panose="02010609060101010101" pitchFamily="49" charset="-122"/>
              </a:rPr>
              <a:t>毫米</a:t>
            </a:r>
            <a:endParaRPr lang="zh-CN" altLang="en-US" sz="3200" b="1" dirty="0">
              <a:latin typeface="黑体" panose="02010609060101010101" pitchFamily="49" charset="-122"/>
              <a:ea typeface="黑体" panose="02010609060101010101" pitchFamily="49" charset="-122"/>
            </a:endParaRPr>
          </a:p>
          <a:p>
            <a:endParaRPr lang="zh-CN" altLang="en-US" sz="3200" b="1" dirty="0">
              <a:latin typeface="黑体" panose="02010609060101010101" pitchFamily="49" charset="-122"/>
              <a:ea typeface="黑体" panose="02010609060101010101" pitchFamily="49" charset="-122"/>
            </a:endParaRPr>
          </a:p>
        </p:txBody>
      </p:sp>
      <p:grpSp>
        <p:nvGrpSpPr>
          <p:cNvPr id="89096" name="组合 89095"/>
          <p:cNvGrpSpPr/>
          <p:nvPr/>
        </p:nvGrpSpPr>
        <p:grpSpPr>
          <a:xfrm>
            <a:off x="10317163" y="814705"/>
            <a:ext cx="995362" cy="3333750"/>
            <a:chOff x="5133" y="436"/>
            <a:chExt cx="627" cy="2100"/>
          </a:xfrm>
        </p:grpSpPr>
        <p:sp>
          <p:nvSpPr>
            <p:cNvPr id="11270" name="矩形 89096"/>
            <p:cNvSpPr/>
            <p:nvPr/>
          </p:nvSpPr>
          <p:spPr>
            <a:xfrm rot="-5400000">
              <a:off x="5366" y="194"/>
              <a:ext cx="152" cy="627"/>
            </a:xfrm>
            <a:prstGeom prst="rect">
              <a:avLst/>
            </a:prstGeom>
            <a:gradFill rotWithShape="0">
              <a:gsLst>
                <a:gs pos="0">
                  <a:srgbClr val="101010"/>
                </a:gs>
                <a:gs pos="50000">
                  <a:srgbClr val="FFFFFF"/>
                </a:gs>
                <a:gs pos="100000">
                  <a:srgbClr val="101010"/>
                </a:gs>
              </a:gsLst>
              <a:lin ang="5400000" scaled="1"/>
              <a:tileRect/>
            </a:gradFill>
            <a:ln w="9525" cap="flat" cmpd="sng">
              <a:solidFill>
                <a:srgbClr val="808080"/>
              </a:solidFill>
              <a:prstDash val="solid"/>
              <a:miter/>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sp>
          <p:nvSpPr>
            <p:cNvPr id="11271" name="直接连接符 89097"/>
            <p:cNvSpPr/>
            <p:nvPr/>
          </p:nvSpPr>
          <p:spPr>
            <a:xfrm flipV="1">
              <a:off x="5224" y="586"/>
              <a:ext cx="9" cy="1813"/>
            </a:xfrm>
            <a:prstGeom prst="line">
              <a:avLst/>
            </a:prstGeom>
            <a:ln w="25400" cap="flat" cmpd="sng">
              <a:solidFill>
                <a:schemeClr val="tx1"/>
              </a:solidFill>
              <a:prstDash val="solid"/>
              <a:round/>
              <a:headEnd type="none" w="med" len="med"/>
              <a:tailEnd type="none" w="med" len="med"/>
            </a:ln>
          </p:spPr>
        </p:sp>
        <p:sp>
          <p:nvSpPr>
            <p:cNvPr id="11272" name="椭圆 89098"/>
            <p:cNvSpPr/>
            <p:nvPr/>
          </p:nvSpPr>
          <p:spPr>
            <a:xfrm>
              <a:off x="5133" y="2354"/>
              <a:ext cx="182" cy="182"/>
            </a:xfrm>
            <a:prstGeom prst="ellipse">
              <a:avLst/>
            </a:prstGeom>
            <a:gradFill rotWithShape="1">
              <a:gsLst>
                <a:gs pos="0">
                  <a:schemeClr val="bg2"/>
                </a:gs>
                <a:gs pos="100000">
                  <a:srgbClr val="292929"/>
                </a:gs>
              </a:gsLst>
              <a:path path="shape">
                <a:fillToRect l="50000" t="50000" r="50000" b="50000"/>
              </a:path>
              <a:tileRect/>
            </a:gradFill>
            <a:ln w="9525" cap="flat" cmpd="sng">
              <a:solidFill>
                <a:schemeClr val="tx1"/>
              </a:solidFill>
              <a:prstDash val="solid"/>
              <a:round/>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sp>
          <p:nvSpPr>
            <p:cNvPr id="11273" name="矩形 89099"/>
            <p:cNvSpPr/>
            <p:nvPr/>
          </p:nvSpPr>
          <p:spPr>
            <a:xfrm>
              <a:off x="5201" y="572"/>
              <a:ext cx="68" cy="91"/>
            </a:xfrm>
            <a:prstGeom prst="rect">
              <a:avLst/>
            </a:prstGeom>
            <a:solidFill>
              <a:schemeClr val="tx1"/>
            </a:solidFill>
            <a:ln w="9525" cap="flat" cmpd="sng">
              <a:solidFill>
                <a:schemeClr val="tx1"/>
              </a:solidFill>
              <a:prstDash val="solid"/>
              <a:miter/>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grpSp>
      <p:grpSp>
        <p:nvGrpSpPr>
          <p:cNvPr id="89101" name="组合 89100"/>
          <p:cNvGrpSpPr/>
          <p:nvPr/>
        </p:nvGrpSpPr>
        <p:grpSpPr>
          <a:xfrm>
            <a:off x="9936480" y="1189673"/>
            <a:ext cx="574675" cy="2663825"/>
            <a:chOff x="4770" y="663"/>
            <a:chExt cx="362" cy="1678"/>
          </a:xfrm>
        </p:grpSpPr>
        <p:sp>
          <p:nvSpPr>
            <p:cNvPr id="11275" name="直接连接符 89101"/>
            <p:cNvSpPr/>
            <p:nvPr/>
          </p:nvSpPr>
          <p:spPr>
            <a:xfrm flipV="1">
              <a:off x="4934" y="663"/>
              <a:ext cx="9" cy="1677"/>
            </a:xfrm>
            <a:prstGeom prst="line">
              <a:avLst/>
            </a:prstGeom>
            <a:ln w="25400" cap="flat" cmpd="sng">
              <a:solidFill>
                <a:schemeClr val="tx1"/>
              </a:solidFill>
              <a:prstDash val="solid"/>
              <a:round/>
              <a:headEnd type="stealth" w="med" len="lg"/>
              <a:tailEnd type="stealth" w="med" len="lg"/>
            </a:ln>
          </p:spPr>
        </p:sp>
        <p:sp>
          <p:nvSpPr>
            <p:cNvPr id="11276" name="直接连接符 89102"/>
            <p:cNvSpPr/>
            <p:nvPr/>
          </p:nvSpPr>
          <p:spPr>
            <a:xfrm flipH="1">
              <a:off x="4815" y="663"/>
              <a:ext cx="317" cy="0"/>
            </a:xfrm>
            <a:prstGeom prst="line">
              <a:avLst/>
            </a:prstGeom>
            <a:ln w="25400" cap="flat" cmpd="sng">
              <a:solidFill>
                <a:schemeClr val="tx1"/>
              </a:solidFill>
              <a:prstDash val="solid"/>
              <a:round/>
              <a:headEnd type="none" w="med" len="med"/>
              <a:tailEnd type="none" w="med" len="med"/>
            </a:ln>
          </p:spPr>
        </p:sp>
        <p:sp>
          <p:nvSpPr>
            <p:cNvPr id="11277" name="直接连接符 89103"/>
            <p:cNvSpPr/>
            <p:nvPr/>
          </p:nvSpPr>
          <p:spPr>
            <a:xfrm flipH="1">
              <a:off x="4770" y="2341"/>
              <a:ext cx="317" cy="0"/>
            </a:xfrm>
            <a:prstGeom prst="line">
              <a:avLst/>
            </a:prstGeom>
            <a:ln w="25400" cap="flat" cmpd="sng">
              <a:solidFill>
                <a:schemeClr val="tx1"/>
              </a:solidFill>
              <a:prstDash val="solid"/>
              <a:round/>
              <a:headEnd type="none" w="med" len="med"/>
              <a:tailEnd type="none" w="med" len="med"/>
            </a:ln>
          </p:spPr>
        </p:sp>
        <p:sp>
          <p:nvSpPr>
            <p:cNvPr id="11278" name="矩形 89104"/>
            <p:cNvSpPr/>
            <p:nvPr/>
          </p:nvSpPr>
          <p:spPr>
            <a:xfrm>
              <a:off x="4770" y="1298"/>
              <a:ext cx="244" cy="368"/>
            </a:xfrm>
            <a:prstGeom prst="rect">
              <a:avLst/>
            </a:prstGeom>
            <a:solidFill>
              <a:schemeClr val="bg1"/>
            </a:solidFill>
            <a:ln w="9525">
              <a:noFill/>
            </a:ln>
          </p:spPr>
          <p:txBody>
            <a:bodyPr wrap="none" anchor="t">
              <a:spAutoFit/>
            </a:bodyPr>
            <a:p>
              <a:r>
                <a:rPr lang="en-US" altLang="zh-CN" sz="3200" b="1" dirty="0">
                  <a:latin typeface="黑体" panose="02010609060101010101" pitchFamily="49" charset="-122"/>
                  <a:ea typeface="黑体" panose="02010609060101010101" pitchFamily="49" charset="-122"/>
                </a:rPr>
                <a:t>L</a:t>
              </a:r>
              <a:endParaRPr lang="en-US" altLang="zh-CN" sz="3200" b="1" dirty="0">
                <a:latin typeface="黑体" panose="02010609060101010101" pitchFamily="49" charset="-122"/>
                <a:ea typeface="黑体" panose="02010609060101010101" pitchFamily="49" charset="-122"/>
              </a:endParaRPr>
            </a:p>
          </p:txBody>
        </p:sp>
      </p:grpSp>
      <p:grpSp>
        <p:nvGrpSpPr>
          <p:cNvPr id="89106" name="组合 89105"/>
          <p:cNvGrpSpPr/>
          <p:nvPr/>
        </p:nvGrpSpPr>
        <p:grpSpPr>
          <a:xfrm>
            <a:off x="1281113" y="3860800"/>
            <a:ext cx="6408737" cy="2243138"/>
            <a:chOff x="624" y="144"/>
            <a:chExt cx="4944" cy="1730"/>
          </a:xfrm>
        </p:grpSpPr>
        <p:grpSp>
          <p:nvGrpSpPr>
            <p:cNvPr id="11280" name="组合 89106"/>
            <p:cNvGrpSpPr/>
            <p:nvPr/>
          </p:nvGrpSpPr>
          <p:grpSpPr>
            <a:xfrm>
              <a:off x="624" y="144"/>
              <a:ext cx="4944" cy="1730"/>
              <a:chOff x="624" y="144"/>
              <a:chExt cx="4944" cy="1730"/>
            </a:xfrm>
          </p:grpSpPr>
          <p:grpSp>
            <p:nvGrpSpPr>
              <p:cNvPr id="11281" name="组合 89107"/>
              <p:cNvGrpSpPr/>
              <p:nvPr/>
            </p:nvGrpSpPr>
            <p:grpSpPr>
              <a:xfrm>
                <a:off x="1456" y="144"/>
                <a:ext cx="4112" cy="1727"/>
                <a:chOff x="2074" y="3059"/>
                <a:chExt cx="8100" cy="3402"/>
              </a:xfrm>
            </p:grpSpPr>
            <p:grpSp>
              <p:nvGrpSpPr>
                <p:cNvPr id="11282" name="组合 89108"/>
                <p:cNvGrpSpPr/>
                <p:nvPr/>
              </p:nvGrpSpPr>
              <p:grpSpPr>
                <a:xfrm>
                  <a:off x="2074" y="3059"/>
                  <a:ext cx="8100" cy="3402"/>
                  <a:chOff x="3237" y="1115"/>
                  <a:chExt cx="8100" cy="3992"/>
                </a:xfrm>
              </p:grpSpPr>
              <p:sp>
                <p:nvSpPr>
                  <p:cNvPr id="11283" name="任意多边形 89109"/>
                  <p:cNvSpPr>
                    <a:spLocks noChangeAspect="1"/>
                  </p:cNvSpPr>
                  <p:nvPr/>
                </p:nvSpPr>
                <p:spPr>
                  <a:xfrm>
                    <a:off x="4035" y="2461"/>
                    <a:ext cx="7302" cy="173"/>
                  </a:xfrm>
                  <a:custGeom>
                    <a:avLst/>
                    <a:gdLst/>
                    <a:ahLst/>
                    <a:cxnLst>
                      <a:cxn ang="0">
                        <a:pos x="0" y="1"/>
                      </a:cxn>
                      <a:cxn ang="0">
                        <a:pos x="0" y="46"/>
                      </a:cxn>
                      <a:cxn ang="0">
                        <a:pos x="4672" y="46"/>
                      </a:cxn>
                      <a:cxn ang="0">
                        <a:pos x="4673" y="34"/>
                      </a:cxn>
                      <a:cxn ang="0">
                        <a:pos x="4327" y="0"/>
                      </a:cxn>
                      <a:cxn ang="0">
                        <a:pos x="0" y="1"/>
                      </a:cxn>
                    </a:cxnLst>
                    <a:pathLst>
                      <a:path w="9128" h="336">
                        <a:moveTo>
                          <a:pt x="0" y="7"/>
                        </a:moveTo>
                        <a:lnTo>
                          <a:pt x="0" y="336"/>
                        </a:lnTo>
                        <a:lnTo>
                          <a:pt x="9125" y="336"/>
                        </a:lnTo>
                        <a:lnTo>
                          <a:pt x="9128" y="255"/>
                        </a:lnTo>
                        <a:lnTo>
                          <a:pt x="8453" y="0"/>
                        </a:lnTo>
                        <a:lnTo>
                          <a:pt x="0" y="7"/>
                        </a:lnTo>
                        <a:close/>
                      </a:path>
                    </a:pathLst>
                  </a:custGeom>
                  <a:solidFill>
                    <a:srgbClr val="EAEAEA"/>
                  </a:solidFill>
                  <a:ln w="9525" cap="flat" cmpd="sng">
                    <a:solidFill>
                      <a:srgbClr val="000000"/>
                    </a:solidFill>
                    <a:prstDash val="solid"/>
                    <a:round/>
                    <a:headEnd type="none" w="med" len="med"/>
                    <a:tailEnd type="none" w="med" len="med"/>
                  </a:ln>
                </p:spPr>
                <p:txBody>
                  <a:bodyPr/>
                  <a:p>
                    <a:endParaRPr lang="zh-CN" altLang="en-US"/>
                  </a:p>
                </p:txBody>
              </p:sp>
              <p:grpSp>
                <p:nvGrpSpPr>
                  <p:cNvPr id="11284" name="组合 89110"/>
                  <p:cNvGrpSpPr>
                    <a:grpSpLocks noChangeAspect="1"/>
                  </p:cNvGrpSpPr>
                  <p:nvPr/>
                </p:nvGrpSpPr>
                <p:grpSpPr>
                  <a:xfrm>
                    <a:off x="3237" y="1115"/>
                    <a:ext cx="4254" cy="1101"/>
                    <a:chOff x="697" y="1437"/>
                    <a:chExt cx="5318" cy="1376"/>
                  </a:xfrm>
                </p:grpSpPr>
                <p:grpSp>
                  <p:nvGrpSpPr>
                    <p:cNvPr id="11285" name="组合 89111"/>
                    <p:cNvGrpSpPr>
                      <a:grpSpLocks noChangeAspect="1"/>
                    </p:cNvGrpSpPr>
                    <p:nvPr/>
                  </p:nvGrpSpPr>
                  <p:grpSpPr>
                    <a:xfrm>
                      <a:off x="3717" y="2140"/>
                      <a:ext cx="420" cy="346"/>
                      <a:chOff x="3717" y="1880"/>
                      <a:chExt cx="420" cy="346"/>
                    </a:xfrm>
                  </p:grpSpPr>
                  <p:sp>
                    <p:nvSpPr>
                      <p:cNvPr id="11286" name="矩形 89112"/>
                      <p:cNvSpPr>
                        <a:spLocks noChangeAspect="1"/>
                      </p:cNvSpPr>
                      <p:nvPr/>
                    </p:nvSpPr>
                    <p:spPr>
                      <a:xfrm>
                        <a:off x="3717" y="1880"/>
                        <a:ext cx="420" cy="220"/>
                      </a:xfrm>
                      <a:prstGeom prst="rect">
                        <a:avLst/>
                      </a:prstGeom>
                      <a:gradFill rotWithShape="0">
                        <a:gsLst>
                          <a:gs pos="0">
                            <a:srgbClr val="767676"/>
                          </a:gs>
                          <a:gs pos="50000">
                            <a:srgbClr val="FFFFFF"/>
                          </a:gs>
                          <a:gs pos="100000">
                            <a:srgbClr val="767676"/>
                          </a:gs>
                        </a:gsLst>
                        <a:lin ang="0" scaled="1"/>
                        <a:tileRect/>
                      </a:gradFill>
                      <a:ln w="9525" cap="flat" cmpd="sng">
                        <a:solidFill>
                          <a:srgbClr val="000000"/>
                        </a:solidFill>
                        <a:prstDash val="solid"/>
                        <a:miter/>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sp>
                    <p:nvSpPr>
                      <p:cNvPr id="11287" name="矩形 89113"/>
                      <p:cNvSpPr>
                        <a:spLocks noChangeAspect="1"/>
                      </p:cNvSpPr>
                      <p:nvPr/>
                    </p:nvSpPr>
                    <p:spPr>
                      <a:xfrm>
                        <a:off x="3857" y="2100"/>
                        <a:ext cx="126" cy="126"/>
                      </a:xfrm>
                      <a:prstGeom prst="rect">
                        <a:avLst/>
                      </a:prstGeom>
                      <a:gradFill rotWithShape="0">
                        <a:gsLst>
                          <a:gs pos="0">
                            <a:srgbClr val="767676"/>
                          </a:gs>
                          <a:gs pos="50000">
                            <a:srgbClr val="FFFFFF"/>
                          </a:gs>
                          <a:gs pos="100000">
                            <a:srgbClr val="767676"/>
                          </a:gs>
                        </a:gsLst>
                        <a:lin ang="0" scaled="1"/>
                        <a:tileRect/>
                      </a:gradFill>
                      <a:ln w="9525" cap="flat" cmpd="sng">
                        <a:solidFill>
                          <a:srgbClr val="000000"/>
                        </a:solidFill>
                        <a:prstDash val="solid"/>
                        <a:miter/>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grpSp>
                <p:sp>
                  <p:nvSpPr>
                    <p:cNvPr id="11288" name="任意多边形 89114"/>
                    <p:cNvSpPr>
                      <a:spLocks noChangeAspect="1"/>
                    </p:cNvSpPr>
                    <p:nvPr/>
                  </p:nvSpPr>
                  <p:spPr>
                    <a:xfrm>
                      <a:off x="697" y="1437"/>
                      <a:ext cx="5318" cy="1376"/>
                    </a:xfrm>
                    <a:custGeom>
                      <a:avLst/>
                      <a:gdLst/>
                      <a:ahLst/>
                      <a:cxnLst>
                        <a:cxn ang="0">
                          <a:pos x="351" y="0"/>
                        </a:cxn>
                        <a:cxn ang="0">
                          <a:pos x="0" y="1101"/>
                        </a:cxn>
                        <a:cxn ang="0">
                          <a:pos x="0" y="1376"/>
                        </a:cxn>
                        <a:cxn ang="0">
                          <a:pos x="5318" y="1371"/>
                        </a:cxn>
                        <a:cxn ang="0">
                          <a:pos x="5318" y="1056"/>
                        </a:cxn>
                        <a:cxn ang="0">
                          <a:pos x="218" y="1060"/>
                        </a:cxn>
                        <a:cxn ang="0">
                          <a:pos x="218" y="872"/>
                        </a:cxn>
                        <a:cxn ang="0">
                          <a:pos x="351" y="872"/>
                        </a:cxn>
                        <a:cxn ang="0">
                          <a:pos x="351" y="36"/>
                        </a:cxn>
                      </a:cxnLst>
                      <a:pathLst>
                        <a:path w="5318" h="1376">
                          <a:moveTo>
                            <a:pt x="351" y="0"/>
                          </a:moveTo>
                          <a:lnTo>
                            <a:pt x="0" y="1101"/>
                          </a:lnTo>
                          <a:lnTo>
                            <a:pt x="0" y="1376"/>
                          </a:lnTo>
                          <a:lnTo>
                            <a:pt x="5318" y="1371"/>
                          </a:lnTo>
                          <a:lnTo>
                            <a:pt x="5318" y="1056"/>
                          </a:lnTo>
                          <a:lnTo>
                            <a:pt x="218" y="1060"/>
                          </a:lnTo>
                          <a:lnTo>
                            <a:pt x="218" y="872"/>
                          </a:lnTo>
                          <a:lnTo>
                            <a:pt x="351" y="872"/>
                          </a:lnTo>
                          <a:lnTo>
                            <a:pt x="351" y="36"/>
                          </a:lnTo>
                        </a:path>
                      </a:pathLst>
                    </a:custGeom>
                    <a:solidFill>
                      <a:srgbClr val="F8F8F8"/>
                    </a:solidFill>
                    <a:ln w="9525" cap="flat" cmpd="sng">
                      <a:solidFill>
                        <a:srgbClr val="000000"/>
                      </a:solidFill>
                      <a:prstDash val="solid"/>
                      <a:round/>
                      <a:headEnd type="none" w="med" len="med"/>
                      <a:tailEnd type="none" w="med" len="med"/>
                    </a:ln>
                  </p:spPr>
                  <p:txBody>
                    <a:bodyPr/>
                    <a:p>
                      <a:endParaRPr lang="zh-CN" altLang="en-US"/>
                    </a:p>
                  </p:txBody>
                </p:sp>
              </p:grpSp>
              <p:grpSp>
                <p:nvGrpSpPr>
                  <p:cNvPr id="11289" name="组合 89115"/>
                  <p:cNvGrpSpPr/>
                  <p:nvPr/>
                </p:nvGrpSpPr>
                <p:grpSpPr>
                  <a:xfrm>
                    <a:off x="3809" y="2993"/>
                    <a:ext cx="3866" cy="2114"/>
                    <a:chOff x="4789" y="2993"/>
                    <a:chExt cx="3866" cy="2114"/>
                  </a:xfrm>
                </p:grpSpPr>
                <p:sp>
                  <p:nvSpPr>
                    <p:cNvPr id="11290" name="椭圆 89116"/>
                    <p:cNvSpPr>
                      <a:spLocks noChangeAspect="1"/>
                    </p:cNvSpPr>
                    <p:nvPr/>
                  </p:nvSpPr>
                  <p:spPr>
                    <a:xfrm>
                      <a:off x="7909" y="3448"/>
                      <a:ext cx="325" cy="325"/>
                    </a:xfrm>
                    <a:prstGeom prst="ellipse">
                      <a:avLst/>
                    </a:prstGeom>
                    <a:gradFill rotWithShape="0">
                      <a:gsLst>
                        <a:gs pos="0">
                          <a:srgbClr val="767676"/>
                        </a:gs>
                        <a:gs pos="50000">
                          <a:srgbClr val="FFFFFF"/>
                        </a:gs>
                        <a:gs pos="100000">
                          <a:srgbClr val="767676"/>
                        </a:gs>
                      </a:gsLst>
                      <a:lin ang="5400000" scaled="1"/>
                      <a:tileRect/>
                    </a:gradFill>
                    <a:ln w="9525" cap="flat" cmpd="sng">
                      <a:solidFill>
                        <a:srgbClr val="000000"/>
                      </a:solidFill>
                      <a:prstDash val="solid"/>
                      <a:round/>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sp>
                  <p:nvSpPr>
                    <p:cNvPr id="11291" name="任意多边形 89117"/>
                    <p:cNvSpPr/>
                    <p:nvPr/>
                  </p:nvSpPr>
                  <p:spPr>
                    <a:xfrm>
                      <a:off x="4789" y="2993"/>
                      <a:ext cx="3866" cy="2114"/>
                    </a:xfrm>
                    <a:custGeom>
                      <a:avLst/>
                      <a:gdLst/>
                      <a:ahLst/>
                      <a:cxnLst>
                        <a:cxn ang="0">
                          <a:pos x="13" y="0"/>
                        </a:cxn>
                        <a:cxn ang="0">
                          <a:pos x="13" y="393"/>
                        </a:cxn>
                        <a:cxn ang="0">
                          <a:pos x="0" y="393"/>
                        </a:cxn>
                        <a:cxn ang="0">
                          <a:pos x="0" y="1340"/>
                        </a:cxn>
                        <a:cxn ang="0">
                          <a:pos x="32" y="1229"/>
                        </a:cxn>
                        <a:cxn ang="0">
                          <a:pos x="76" y="393"/>
                        </a:cxn>
                        <a:cxn ang="0">
                          <a:pos x="619" y="393"/>
                        </a:cxn>
                        <a:cxn ang="0">
                          <a:pos x="619" y="0"/>
                        </a:cxn>
                        <a:cxn ang="0">
                          <a:pos x="13" y="0"/>
                        </a:cxn>
                      </a:cxnLst>
                      <a:pathLst>
                        <a:path w="9660" h="2655">
                          <a:moveTo>
                            <a:pt x="200" y="0"/>
                          </a:moveTo>
                          <a:lnTo>
                            <a:pt x="200" y="780"/>
                          </a:lnTo>
                          <a:lnTo>
                            <a:pt x="0" y="780"/>
                          </a:lnTo>
                          <a:lnTo>
                            <a:pt x="0" y="2655"/>
                          </a:lnTo>
                          <a:lnTo>
                            <a:pt x="495" y="2435"/>
                          </a:lnTo>
                          <a:lnTo>
                            <a:pt x="1185" y="780"/>
                          </a:lnTo>
                          <a:lnTo>
                            <a:pt x="9660" y="780"/>
                          </a:lnTo>
                          <a:lnTo>
                            <a:pt x="9660" y="0"/>
                          </a:lnTo>
                          <a:lnTo>
                            <a:pt x="200" y="0"/>
                          </a:lnTo>
                          <a:close/>
                        </a:path>
                      </a:pathLst>
                    </a:custGeom>
                    <a:gradFill rotWithShape="0">
                      <a:gsLst>
                        <a:gs pos="0">
                          <a:srgbClr val="FFFFFF"/>
                        </a:gs>
                        <a:gs pos="100000">
                          <a:srgbClr val="A9A9A9"/>
                        </a:gs>
                      </a:gsLst>
                      <a:lin ang="5400000" scaled="1"/>
                      <a:tileRect/>
                    </a:gradFill>
                    <a:ln w="9525" cap="flat" cmpd="sng">
                      <a:solidFill>
                        <a:srgbClr val="000000"/>
                      </a:solidFill>
                      <a:prstDash val="solid"/>
                      <a:round/>
                      <a:headEnd type="none" w="med" len="med"/>
                      <a:tailEnd type="none" w="med" len="med"/>
                    </a:ln>
                  </p:spPr>
                  <p:txBody>
                    <a:bodyPr/>
                    <a:p>
                      <a:endParaRPr lang="zh-CN" altLang="en-US"/>
                    </a:p>
                  </p:txBody>
                </p:sp>
              </p:grpSp>
            </p:grpSp>
            <p:grpSp>
              <p:nvGrpSpPr>
                <p:cNvPr id="11292" name="组合 89118"/>
                <p:cNvGrpSpPr/>
                <p:nvPr/>
              </p:nvGrpSpPr>
              <p:grpSpPr>
                <a:xfrm>
                  <a:off x="2828" y="4670"/>
                  <a:ext cx="3657" cy="526"/>
                  <a:chOff x="3241" y="3454"/>
                  <a:chExt cx="3581" cy="526"/>
                </a:xfrm>
              </p:grpSpPr>
              <p:grpSp>
                <p:nvGrpSpPr>
                  <p:cNvPr id="11293" name="组合 89119"/>
                  <p:cNvGrpSpPr/>
                  <p:nvPr/>
                </p:nvGrpSpPr>
                <p:grpSpPr>
                  <a:xfrm>
                    <a:off x="3268" y="3454"/>
                    <a:ext cx="3364" cy="322"/>
                    <a:chOff x="4380" y="4734"/>
                    <a:chExt cx="1732" cy="287"/>
                  </a:xfrm>
                </p:grpSpPr>
                <p:sp>
                  <p:nvSpPr>
                    <p:cNvPr id="11294" name="直接连接符 89120"/>
                    <p:cNvSpPr/>
                    <p:nvPr/>
                  </p:nvSpPr>
                  <p:spPr>
                    <a:xfrm>
                      <a:off x="4380" y="4734"/>
                      <a:ext cx="0" cy="287"/>
                    </a:xfrm>
                    <a:prstGeom prst="line">
                      <a:avLst/>
                    </a:prstGeom>
                    <a:ln w="9525" cap="flat" cmpd="sng">
                      <a:solidFill>
                        <a:srgbClr val="000000"/>
                      </a:solidFill>
                      <a:prstDash val="solid"/>
                      <a:round/>
                      <a:headEnd type="none" w="med" len="med"/>
                      <a:tailEnd type="none" w="med" len="med"/>
                    </a:ln>
                  </p:spPr>
                </p:sp>
                <p:sp>
                  <p:nvSpPr>
                    <p:cNvPr id="11295" name="直接连接符 89121"/>
                    <p:cNvSpPr/>
                    <p:nvPr/>
                  </p:nvSpPr>
                  <p:spPr>
                    <a:xfrm>
                      <a:off x="4553" y="4734"/>
                      <a:ext cx="0" cy="143"/>
                    </a:xfrm>
                    <a:prstGeom prst="line">
                      <a:avLst/>
                    </a:prstGeom>
                    <a:ln w="9525" cap="flat" cmpd="sng">
                      <a:solidFill>
                        <a:srgbClr val="000000"/>
                      </a:solidFill>
                      <a:prstDash val="solid"/>
                      <a:round/>
                      <a:headEnd type="none" w="med" len="med"/>
                      <a:tailEnd type="none" w="med" len="med"/>
                    </a:ln>
                  </p:spPr>
                </p:sp>
                <p:sp>
                  <p:nvSpPr>
                    <p:cNvPr id="11296" name="直接连接符 89122"/>
                    <p:cNvSpPr/>
                    <p:nvPr/>
                  </p:nvSpPr>
                  <p:spPr>
                    <a:xfrm>
                      <a:off x="4726" y="4734"/>
                      <a:ext cx="0" cy="143"/>
                    </a:xfrm>
                    <a:prstGeom prst="line">
                      <a:avLst/>
                    </a:prstGeom>
                    <a:ln w="9525" cap="flat" cmpd="sng">
                      <a:solidFill>
                        <a:srgbClr val="000000"/>
                      </a:solidFill>
                      <a:prstDash val="solid"/>
                      <a:round/>
                      <a:headEnd type="none" w="med" len="med"/>
                      <a:tailEnd type="none" w="med" len="med"/>
                    </a:ln>
                  </p:spPr>
                </p:sp>
                <p:sp>
                  <p:nvSpPr>
                    <p:cNvPr id="11297" name="直接连接符 89123"/>
                    <p:cNvSpPr/>
                    <p:nvPr/>
                  </p:nvSpPr>
                  <p:spPr>
                    <a:xfrm>
                      <a:off x="4900" y="4734"/>
                      <a:ext cx="0" cy="143"/>
                    </a:xfrm>
                    <a:prstGeom prst="line">
                      <a:avLst/>
                    </a:prstGeom>
                    <a:ln w="9525" cap="flat" cmpd="sng">
                      <a:solidFill>
                        <a:srgbClr val="000000"/>
                      </a:solidFill>
                      <a:prstDash val="solid"/>
                      <a:round/>
                      <a:headEnd type="none" w="med" len="med"/>
                      <a:tailEnd type="none" w="med" len="med"/>
                    </a:ln>
                  </p:spPr>
                </p:sp>
                <p:sp>
                  <p:nvSpPr>
                    <p:cNvPr id="11298" name="直接连接符 89124"/>
                    <p:cNvSpPr/>
                    <p:nvPr/>
                  </p:nvSpPr>
                  <p:spPr>
                    <a:xfrm>
                      <a:off x="5073" y="4734"/>
                      <a:ext cx="0" cy="143"/>
                    </a:xfrm>
                    <a:prstGeom prst="line">
                      <a:avLst/>
                    </a:prstGeom>
                    <a:ln w="9525" cap="flat" cmpd="sng">
                      <a:solidFill>
                        <a:srgbClr val="000000"/>
                      </a:solidFill>
                      <a:prstDash val="solid"/>
                      <a:round/>
                      <a:headEnd type="none" w="med" len="med"/>
                      <a:tailEnd type="none" w="med" len="med"/>
                    </a:ln>
                  </p:spPr>
                </p:sp>
                <p:sp>
                  <p:nvSpPr>
                    <p:cNvPr id="11299" name="直接连接符 89125"/>
                    <p:cNvSpPr/>
                    <p:nvPr/>
                  </p:nvSpPr>
                  <p:spPr>
                    <a:xfrm>
                      <a:off x="5246" y="4734"/>
                      <a:ext cx="0" cy="215"/>
                    </a:xfrm>
                    <a:prstGeom prst="line">
                      <a:avLst/>
                    </a:prstGeom>
                    <a:ln w="9525" cap="flat" cmpd="sng">
                      <a:solidFill>
                        <a:srgbClr val="000000"/>
                      </a:solidFill>
                      <a:prstDash val="solid"/>
                      <a:round/>
                      <a:headEnd type="none" w="med" len="med"/>
                      <a:tailEnd type="none" w="med" len="med"/>
                    </a:ln>
                  </p:spPr>
                </p:sp>
                <p:sp>
                  <p:nvSpPr>
                    <p:cNvPr id="11300" name="直接连接符 89126"/>
                    <p:cNvSpPr/>
                    <p:nvPr/>
                  </p:nvSpPr>
                  <p:spPr>
                    <a:xfrm>
                      <a:off x="5419" y="4734"/>
                      <a:ext cx="0" cy="143"/>
                    </a:xfrm>
                    <a:prstGeom prst="line">
                      <a:avLst/>
                    </a:prstGeom>
                    <a:ln w="9525" cap="flat" cmpd="sng">
                      <a:solidFill>
                        <a:srgbClr val="000000"/>
                      </a:solidFill>
                      <a:prstDash val="solid"/>
                      <a:round/>
                      <a:headEnd type="none" w="med" len="med"/>
                      <a:tailEnd type="none" w="med" len="med"/>
                    </a:ln>
                  </p:spPr>
                </p:sp>
                <p:sp>
                  <p:nvSpPr>
                    <p:cNvPr id="11301" name="直接连接符 89127"/>
                    <p:cNvSpPr/>
                    <p:nvPr/>
                  </p:nvSpPr>
                  <p:spPr>
                    <a:xfrm>
                      <a:off x="5592" y="4734"/>
                      <a:ext cx="0" cy="143"/>
                    </a:xfrm>
                    <a:prstGeom prst="line">
                      <a:avLst/>
                    </a:prstGeom>
                    <a:ln w="9525" cap="flat" cmpd="sng">
                      <a:solidFill>
                        <a:srgbClr val="000000"/>
                      </a:solidFill>
                      <a:prstDash val="solid"/>
                      <a:round/>
                      <a:headEnd type="none" w="med" len="med"/>
                      <a:tailEnd type="none" w="med" len="med"/>
                    </a:ln>
                  </p:spPr>
                </p:sp>
                <p:sp>
                  <p:nvSpPr>
                    <p:cNvPr id="11302" name="直接连接符 89128"/>
                    <p:cNvSpPr/>
                    <p:nvPr/>
                  </p:nvSpPr>
                  <p:spPr>
                    <a:xfrm>
                      <a:off x="5766" y="4734"/>
                      <a:ext cx="0" cy="143"/>
                    </a:xfrm>
                    <a:prstGeom prst="line">
                      <a:avLst/>
                    </a:prstGeom>
                    <a:ln w="9525" cap="flat" cmpd="sng">
                      <a:solidFill>
                        <a:srgbClr val="000000"/>
                      </a:solidFill>
                      <a:prstDash val="solid"/>
                      <a:round/>
                      <a:headEnd type="none" w="med" len="med"/>
                      <a:tailEnd type="none" w="med" len="med"/>
                    </a:ln>
                  </p:spPr>
                </p:sp>
                <p:sp>
                  <p:nvSpPr>
                    <p:cNvPr id="11303" name="直接连接符 89129"/>
                    <p:cNvSpPr/>
                    <p:nvPr/>
                  </p:nvSpPr>
                  <p:spPr>
                    <a:xfrm>
                      <a:off x="5939" y="4734"/>
                      <a:ext cx="0" cy="143"/>
                    </a:xfrm>
                    <a:prstGeom prst="line">
                      <a:avLst/>
                    </a:prstGeom>
                    <a:ln w="9525" cap="flat" cmpd="sng">
                      <a:solidFill>
                        <a:srgbClr val="000000"/>
                      </a:solidFill>
                      <a:prstDash val="solid"/>
                      <a:round/>
                      <a:headEnd type="none" w="med" len="med"/>
                      <a:tailEnd type="none" w="med" len="med"/>
                    </a:ln>
                  </p:spPr>
                </p:sp>
                <p:sp>
                  <p:nvSpPr>
                    <p:cNvPr id="11304" name="直接连接符 89130"/>
                    <p:cNvSpPr/>
                    <p:nvPr/>
                  </p:nvSpPr>
                  <p:spPr>
                    <a:xfrm>
                      <a:off x="6112" y="4734"/>
                      <a:ext cx="0" cy="287"/>
                    </a:xfrm>
                    <a:prstGeom prst="line">
                      <a:avLst/>
                    </a:prstGeom>
                    <a:ln w="9525" cap="flat" cmpd="sng">
                      <a:solidFill>
                        <a:srgbClr val="000000"/>
                      </a:solidFill>
                      <a:prstDash val="solid"/>
                      <a:round/>
                      <a:headEnd type="none" w="med" len="med"/>
                      <a:tailEnd type="none" w="med" len="med"/>
                    </a:ln>
                  </p:spPr>
                </p:sp>
              </p:grpSp>
              <p:sp>
                <p:nvSpPr>
                  <p:cNvPr id="11305" name="文本框 89131"/>
                  <p:cNvSpPr txBox="1"/>
                  <p:nvPr/>
                </p:nvSpPr>
                <p:spPr>
                  <a:xfrm>
                    <a:off x="3241" y="3756"/>
                    <a:ext cx="192" cy="221"/>
                  </a:xfrm>
                  <a:prstGeom prst="rect">
                    <a:avLst/>
                  </a:prstGeom>
                  <a:noFill/>
                  <a:ln w="9525">
                    <a:noFill/>
                  </a:ln>
                </p:spPr>
                <p:txBody>
                  <a:bodyPr lIns="0" tIns="0" rIns="0" bIns="0" anchor="t"/>
                  <a:p>
                    <a:pPr algn="just" eaLnBrk="0" hangingPunct="0">
                      <a:buClr>
                        <a:schemeClr val="bg1"/>
                      </a:buClr>
                    </a:pPr>
                    <a:r>
                      <a:rPr lang="en-US" altLang="zh-CN" sz="1000" dirty="0">
                        <a:latin typeface="Times New Roman" panose="02020603050405020304" pitchFamily="18" charset="0"/>
                        <a:ea typeface="宋体" panose="02010600030101010101" pitchFamily="2" charset="-122"/>
                      </a:rPr>
                      <a:t>0</a:t>
                    </a:r>
                    <a:endParaRPr lang="en-US" altLang="zh-CN" sz="1000" dirty="0">
                      <a:latin typeface="Times New Roman" panose="02020603050405020304" pitchFamily="18" charset="0"/>
                      <a:ea typeface="宋体" panose="02010600030101010101" pitchFamily="2" charset="-122"/>
                    </a:endParaRPr>
                  </a:p>
                </p:txBody>
              </p:sp>
              <p:sp>
                <p:nvSpPr>
                  <p:cNvPr id="11306" name="文本框 89132"/>
                  <p:cNvSpPr txBox="1"/>
                  <p:nvPr/>
                </p:nvSpPr>
                <p:spPr>
                  <a:xfrm>
                    <a:off x="4916" y="3736"/>
                    <a:ext cx="235" cy="228"/>
                  </a:xfrm>
                  <a:prstGeom prst="rect">
                    <a:avLst/>
                  </a:prstGeom>
                  <a:noFill/>
                  <a:ln w="9525">
                    <a:noFill/>
                  </a:ln>
                </p:spPr>
                <p:txBody>
                  <a:bodyPr lIns="0" tIns="0" rIns="0" bIns="0" anchor="t"/>
                  <a:p>
                    <a:pPr algn="just" eaLnBrk="0" hangingPunct="0">
                      <a:buClr>
                        <a:schemeClr val="bg1"/>
                      </a:buClr>
                    </a:pPr>
                    <a:r>
                      <a:rPr lang="en-US" altLang="zh-CN" sz="1000" dirty="0">
                        <a:latin typeface="Times New Roman" panose="02020603050405020304" pitchFamily="18" charset="0"/>
                        <a:ea typeface="宋体" panose="02010600030101010101" pitchFamily="2" charset="-122"/>
                      </a:rPr>
                      <a:t>5</a:t>
                    </a:r>
                    <a:endParaRPr lang="en-US" altLang="zh-CN" sz="1000" dirty="0">
                      <a:latin typeface="Times New Roman" panose="02020603050405020304" pitchFamily="18" charset="0"/>
                      <a:ea typeface="宋体" panose="02010600030101010101" pitchFamily="2" charset="-122"/>
                    </a:endParaRPr>
                  </a:p>
                </p:txBody>
              </p:sp>
              <p:sp>
                <p:nvSpPr>
                  <p:cNvPr id="11307" name="文本框 89133"/>
                  <p:cNvSpPr txBox="1"/>
                  <p:nvPr/>
                </p:nvSpPr>
                <p:spPr>
                  <a:xfrm>
                    <a:off x="6527" y="3756"/>
                    <a:ext cx="295" cy="224"/>
                  </a:xfrm>
                  <a:prstGeom prst="rect">
                    <a:avLst/>
                  </a:prstGeom>
                  <a:noFill/>
                  <a:ln w="9525">
                    <a:noFill/>
                  </a:ln>
                </p:spPr>
                <p:txBody>
                  <a:bodyPr lIns="0" tIns="0" rIns="0" bIns="0" anchor="t"/>
                  <a:p>
                    <a:pPr algn="just" eaLnBrk="0" hangingPunct="0">
                      <a:buClr>
                        <a:schemeClr val="bg1"/>
                      </a:buClr>
                    </a:pPr>
                    <a:r>
                      <a:rPr lang="en-US" altLang="zh-CN" sz="1000" dirty="0">
                        <a:latin typeface="Times New Roman" panose="02020603050405020304" pitchFamily="18" charset="0"/>
                        <a:ea typeface="宋体" panose="02010600030101010101" pitchFamily="2" charset="-122"/>
                      </a:rPr>
                      <a:t>10</a:t>
                    </a:r>
                    <a:endParaRPr lang="en-US" altLang="zh-CN" sz="1000" dirty="0">
                      <a:latin typeface="Times New Roman" panose="02020603050405020304" pitchFamily="18" charset="0"/>
                      <a:ea typeface="宋体" panose="02010600030101010101" pitchFamily="2" charset="-122"/>
                    </a:endParaRPr>
                  </a:p>
                </p:txBody>
              </p:sp>
            </p:grpSp>
          </p:grpSp>
          <p:grpSp>
            <p:nvGrpSpPr>
              <p:cNvPr id="11308" name="组合 89134"/>
              <p:cNvGrpSpPr/>
              <p:nvPr/>
            </p:nvGrpSpPr>
            <p:grpSpPr>
              <a:xfrm>
                <a:off x="624" y="149"/>
                <a:ext cx="4157" cy="1725"/>
                <a:chOff x="2616" y="1831"/>
                <a:chExt cx="8189" cy="3398"/>
              </a:xfrm>
            </p:grpSpPr>
            <p:sp>
              <p:nvSpPr>
                <p:cNvPr id="11309" name="任意多边形 89135"/>
                <p:cNvSpPr>
                  <a:spLocks noChangeAspect="1"/>
                </p:cNvSpPr>
                <p:nvPr/>
              </p:nvSpPr>
              <p:spPr>
                <a:xfrm>
                  <a:off x="2616" y="1831"/>
                  <a:ext cx="8189" cy="3398"/>
                </a:xfrm>
                <a:custGeom>
                  <a:avLst/>
                  <a:gdLst/>
                  <a:ahLst/>
                  <a:cxnLst>
                    <a:cxn ang="0">
                      <a:pos x="0" y="676"/>
                    </a:cxn>
                    <a:cxn ang="0">
                      <a:pos x="0" y="1472"/>
                    </a:cxn>
                    <a:cxn ang="0">
                      <a:pos x="437" y="2397"/>
                    </a:cxn>
                    <a:cxn ang="0">
                      <a:pos x="643" y="2468"/>
                    </a:cxn>
                    <a:cxn ang="0">
                      <a:pos x="643" y="1546"/>
                    </a:cxn>
                    <a:cxn ang="0">
                      <a:pos x="488" y="1546"/>
                    </a:cxn>
                    <a:cxn ang="0">
                      <a:pos x="485" y="1099"/>
                    </a:cxn>
                    <a:cxn ang="0">
                      <a:pos x="694" y="1101"/>
                    </a:cxn>
                    <a:cxn ang="0">
                      <a:pos x="750" y="1171"/>
                    </a:cxn>
                    <a:cxn ang="0">
                      <a:pos x="8189" y="1173"/>
                    </a:cxn>
                    <a:cxn ang="0">
                      <a:pos x="8189" y="647"/>
                    </a:cxn>
                    <a:cxn ang="0">
                      <a:pos x="798" y="647"/>
                    </a:cxn>
                    <a:cxn ang="0">
                      <a:pos x="361" y="0"/>
                    </a:cxn>
                    <a:cxn ang="0">
                      <a:pos x="361" y="436"/>
                    </a:cxn>
                    <a:cxn ang="0">
                      <a:pos x="450" y="436"/>
                    </a:cxn>
                    <a:cxn ang="0">
                      <a:pos x="450" y="676"/>
                    </a:cxn>
                    <a:cxn ang="0">
                      <a:pos x="0" y="676"/>
                    </a:cxn>
                  </a:cxnLst>
                  <a:pathLst>
                    <a:path w="8189" h="3987">
                      <a:moveTo>
                        <a:pt x="0" y="1092"/>
                      </a:moveTo>
                      <a:lnTo>
                        <a:pt x="0" y="2377"/>
                      </a:lnTo>
                      <a:lnTo>
                        <a:pt x="437" y="3871"/>
                      </a:lnTo>
                      <a:lnTo>
                        <a:pt x="643" y="3987"/>
                      </a:lnTo>
                      <a:lnTo>
                        <a:pt x="643" y="2498"/>
                      </a:lnTo>
                      <a:lnTo>
                        <a:pt x="488" y="2498"/>
                      </a:lnTo>
                      <a:lnTo>
                        <a:pt x="485" y="1774"/>
                      </a:lnTo>
                      <a:lnTo>
                        <a:pt x="694" y="1779"/>
                      </a:lnTo>
                      <a:lnTo>
                        <a:pt x="750" y="1892"/>
                      </a:lnTo>
                      <a:lnTo>
                        <a:pt x="8189" y="1895"/>
                      </a:lnTo>
                      <a:lnTo>
                        <a:pt x="8189" y="1045"/>
                      </a:lnTo>
                      <a:lnTo>
                        <a:pt x="798" y="1044"/>
                      </a:lnTo>
                      <a:lnTo>
                        <a:pt x="361" y="0"/>
                      </a:lnTo>
                      <a:lnTo>
                        <a:pt x="361" y="703"/>
                      </a:lnTo>
                      <a:lnTo>
                        <a:pt x="450" y="703"/>
                      </a:lnTo>
                      <a:lnTo>
                        <a:pt x="450" y="1092"/>
                      </a:lnTo>
                      <a:lnTo>
                        <a:pt x="0" y="1092"/>
                      </a:lnTo>
                      <a:close/>
                    </a:path>
                  </a:pathLst>
                </a:custGeom>
                <a:gradFill rotWithShape="0">
                  <a:gsLst>
                    <a:gs pos="0">
                      <a:srgbClr val="F8F8F8"/>
                    </a:gs>
                    <a:gs pos="100000">
                      <a:srgbClr val="A4A4A4"/>
                    </a:gs>
                  </a:gsLst>
                  <a:lin ang="5400000" scaled="1"/>
                  <a:tileRect/>
                </a:gradFill>
                <a:ln w="9525" cap="flat" cmpd="sng">
                  <a:solidFill>
                    <a:srgbClr val="000000"/>
                  </a:solidFill>
                  <a:prstDash val="solid"/>
                  <a:round/>
                  <a:headEnd type="none" w="med" len="med"/>
                  <a:tailEnd type="none" w="med" len="med"/>
                </a:ln>
              </p:spPr>
              <p:txBody>
                <a:bodyPr/>
                <a:p>
                  <a:endParaRPr lang="zh-CN" altLang="en-US"/>
                </a:p>
              </p:txBody>
            </p:sp>
            <p:grpSp>
              <p:nvGrpSpPr>
                <p:cNvPr id="11310" name="组合 89136"/>
                <p:cNvGrpSpPr/>
                <p:nvPr/>
              </p:nvGrpSpPr>
              <p:grpSpPr>
                <a:xfrm>
                  <a:off x="3419" y="2927"/>
                  <a:ext cx="7302" cy="520"/>
                  <a:chOff x="3219" y="2923"/>
                  <a:chExt cx="7293" cy="520"/>
                </a:xfrm>
              </p:grpSpPr>
              <p:grpSp>
                <p:nvGrpSpPr>
                  <p:cNvPr id="11311" name="组合 89137"/>
                  <p:cNvGrpSpPr/>
                  <p:nvPr/>
                </p:nvGrpSpPr>
                <p:grpSpPr>
                  <a:xfrm>
                    <a:off x="3274" y="3137"/>
                    <a:ext cx="7238" cy="306"/>
                    <a:chOff x="3268" y="1827"/>
                    <a:chExt cx="3463" cy="306"/>
                  </a:xfrm>
                </p:grpSpPr>
                <p:sp>
                  <p:nvSpPr>
                    <p:cNvPr id="11312" name="直接连接符 89138"/>
                    <p:cNvSpPr>
                      <a:spLocks noChangeAspect="1"/>
                    </p:cNvSpPr>
                    <p:nvPr/>
                  </p:nvSpPr>
                  <p:spPr>
                    <a:xfrm flipV="1">
                      <a:off x="3268" y="1827"/>
                      <a:ext cx="0" cy="306"/>
                    </a:xfrm>
                    <a:prstGeom prst="line">
                      <a:avLst/>
                    </a:prstGeom>
                    <a:ln w="9525" cap="flat" cmpd="sng">
                      <a:solidFill>
                        <a:srgbClr val="000000"/>
                      </a:solidFill>
                      <a:prstDash val="solid"/>
                      <a:round/>
                      <a:headEnd type="none" w="med" len="med"/>
                      <a:tailEnd type="none" w="med" len="med"/>
                    </a:ln>
                  </p:spPr>
                </p:sp>
                <p:sp>
                  <p:nvSpPr>
                    <p:cNvPr id="11313" name="直接连接符 89139"/>
                    <p:cNvSpPr>
                      <a:spLocks noChangeAspect="1"/>
                    </p:cNvSpPr>
                    <p:nvPr/>
                  </p:nvSpPr>
                  <p:spPr>
                    <a:xfrm flipV="1">
                      <a:off x="3450" y="1980"/>
                      <a:ext cx="0" cy="153"/>
                    </a:xfrm>
                    <a:prstGeom prst="line">
                      <a:avLst/>
                    </a:prstGeom>
                    <a:ln w="9525" cap="flat" cmpd="sng">
                      <a:solidFill>
                        <a:srgbClr val="000000"/>
                      </a:solidFill>
                      <a:prstDash val="solid"/>
                      <a:round/>
                      <a:headEnd type="none" w="med" len="med"/>
                      <a:tailEnd type="none" w="med" len="med"/>
                    </a:ln>
                  </p:spPr>
                </p:sp>
                <p:sp>
                  <p:nvSpPr>
                    <p:cNvPr id="11314" name="直接连接符 89140"/>
                    <p:cNvSpPr>
                      <a:spLocks noChangeAspect="1"/>
                    </p:cNvSpPr>
                    <p:nvPr/>
                  </p:nvSpPr>
                  <p:spPr>
                    <a:xfrm flipV="1">
                      <a:off x="3632" y="1980"/>
                      <a:ext cx="0" cy="153"/>
                    </a:xfrm>
                    <a:prstGeom prst="line">
                      <a:avLst/>
                    </a:prstGeom>
                    <a:ln w="9525" cap="flat" cmpd="sng">
                      <a:solidFill>
                        <a:srgbClr val="000000"/>
                      </a:solidFill>
                      <a:prstDash val="solid"/>
                      <a:round/>
                      <a:headEnd type="none" w="med" len="med"/>
                      <a:tailEnd type="none" w="med" len="med"/>
                    </a:ln>
                  </p:spPr>
                </p:sp>
                <p:sp>
                  <p:nvSpPr>
                    <p:cNvPr id="11315" name="直接连接符 89141"/>
                    <p:cNvSpPr>
                      <a:spLocks noChangeAspect="1"/>
                    </p:cNvSpPr>
                    <p:nvPr/>
                  </p:nvSpPr>
                  <p:spPr>
                    <a:xfrm flipV="1">
                      <a:off x="3815" y="1980"/>
                      <a:ext cx="0" cy="153"/>
                    </a:xfrm>
                    <a:prstGeom prst="line">
                      <a:avLst/>
                    </a:prstGeom>
                    <a:ln w="9525" cap="flat" cmpd="sng">
                      <a:solidFill>
                        <a:srgbClr val="000000"/>
                      </a:solidFill>
                      <a:prstDash val="solid"/>
                      <a:round/>
                      <a:headEnd type="none" w="med" len="med"/>
                      <a:tailEnd type="none" w="med" len="med"/>
                    </a:ln>
                  </p:spPr>
                </p:sp>
                <p:sp>
                  <p:nvSpPr>
                    <p:cNvPr id="11316" name="直接连接符 89142"/>
                    <p:cNvSpPr>
                      <a:spLocks noChangeAspect="1"/>
                    </p:cNvSpPr>
                    <p:nvPr/>
                  </p:nvSpPr>
                  <p:spPr>
                    <a:xfrm flipV="1">
                      <a:off x="3997" y="1980"/>
                      <a:ext cx="0" cy="153"/>
                    </a:xfrm>
                    <a:prstGeom prst="line">
                      <a:avLst/>
                    </a:prstGeom>
                    <a:ln w="9525" cap="flat" cmpd="sng">
                      <a:solidFill>
                        <a:srgbClr val="000000"/>
                      </a:solidFill>
                      <a:prstDash val="solid"/>
                      <a:round/>
                      <a:headEnd type="none" w="med" len="med"/>
                      <a:tailEnd type="none" w="med" len="med"/>
                    </a:ln>
                  </p:spPr>
                </p:sp>
                <p:sp>
                  <p:nvSpPr>
                    <p:cNvPr id="11317" name="直接连接符 89143"/>
                    <p:cNvSpPr>
                      <a:spLocks noChangeAspect="1"/>
                    </p:cNvSpPr>
                    <p:nvPr/>
                  </p:nvSpPr>
                  <p:spPr>
                    <a:xfrm flipV="1">
                      <a:off x="4180" y="1904"/>
                      <a:ext cx="0" cy="229"/>
                    </a:xfrm>
                    <a:prstGeom prst="line">
                      <a:avLst/>
                    </a:prstGeom>
                    <a:ln w="9525" cap="flat" cmpd="sng">
                      <a:solidFill>
                        <a:srgbClr val="000000"/>
                      </a:solidFill>
                      <a:prstDash val="solid"/>
                      <a:round/>
                      <a:headEnd type="none" w="med" len="med"/>
                      <a:tailEnd type="none" w="med" len="med"/>
                    </a:ln>
                  </p:spPr>
                </p:sp>
                <p:sp>
                  <p:nvSpPr>
                    <p:cNvPr id="11318" name="直接连接符 89144"/>
                    <p:cNvSpPr>
                      <a:spLocks noChangeAspect="1"/>
                    </p:cNvSpPr>
                    <p:nvPr/>
                  </p:nvSpPr>
                  <p:spPr>
                    <a:xfrm flipV="1">
                      <a:off x="4361" y="1980"/>
                      <a:ext cx="0" cy="153"/>
                    </a:xfrm>
                    <a:prstGeom prst="line">
                      <a:avLst/>
                    </a:prstGeom>
                    <a:ln w="9525" cap="flat" cmpd="sng">
                      <a:solidFill>
                        <a:srgbClr val="000000"/>
                      </a:solidFill>
                      <a:prstDash val="solid"/>
                      <a:round/>
                      <a:headEnd type="none" w="med" len="med"/>
                      <a:tailEnd type="none" w="med" len="med"/>
                    </a:ln>
                  </p:spPr>
                </p:sp>
                <p:sp>
                  <p:nvSpPr>
                    <p:cNvPr id="11319" name="直接连接符 89145"/>
                    <p:cNvSpPr>
                      <a:spLocks noChangeAspect="1"/>
                    </p:cNvSpPr>
                    <p:nvPr/>
                  </p:nvSpPr>
                  <p:spPr>
                    <a:xfrm flipV="1">
                      <a:off x="4544" y="1980"/>
                      <a:ext cx="0" cy="153"/>
                    </a:xfrm>
                    <a:prstGeom prst="line">
                      <a:avLst/>
                    </a:prstGeom>
                    <a:ln w="9525" cap="flat" cmpd="sng">
                      <a:solidFill>
                        <a:srgbClr val="000000"/>
                      </a:solidFill>
                      <a:prstDash val="solid"/>
                      <a:round/>
                      <a:headEnd type="none" w="med" len="med"/>
                      <a:tailEnd type="none" w="med" len="med"/>
                    </a:ln>
                  </p:spPr>
                </p:sp>
                <p:sp>
                  <p:nvSpPr>
                    <p:cNvPr id="11320" name="直接连接符 89146"/>
                    <p:cNvSpPr>
                      <a:spLocks noChangeAspect="1"/>
                    </p:cNvSpPr>
                    <p:nvPr/>
                  </p:nvSpPr>
                  <p:spPr>
                    <a:xfrm flipV="1">
                      <a:off x="4726" y="1980"/>
                      <a:ext cx="0" cy="153"/>
                    </a:xfrm>
                    <a:prstGeom prst="line">
                      <a:avLst/>
                    </a:prstGeom>
                    <a:ln w="9525" cap="flat" cmpd="sng">
                      <a:solidFill>
                        <a:srgbClr val="000000"/>
                      </a:solidFill>
                      <a:prstDash val="solid"/>
                      <a:round/>
                      <a:headEnd type="none" w="med" len="med"/>
                      <a:tailEnd type="none" w="med" len="med"/>
                    </a:ln>
                  </p:spPr>
                </p:sp>
                <p:sp>
                  <p:nvSpPr>
                    <p:cNvPr id="11321" name="直接连接符 89147"/>
                    <p:cNvSpPr>
                      <a:spLocks noChangeAspect="1"/>
                    </p:cNvSpPr>
                    <p:nvPr/>
                  </p:nvSpPr>
                  <p:spPr>
                    <a:xfrm flipV="1">
                      <a:off x="4909" y="1980"/>
                      <a:ext cx="0" cy="153"/>
                    </a:xfrm>
                    <a:prstGeom prst="line">
                      <a:avLst/>
                    </a:prstGeom>
                    <a:ln w="9525" cap="flat" cmpd="sng">
                      <a:solidFill>
                        <a:srgbClr val="000000"/>
                      </a:solidFill>
                      <a:prstDash val="solid"/>
                      <a:round/>
                      <a:headEnd type="none" w="med" len="med"/>
                      <a:tailEnd type="none" w="med" len="med"/>
                    </a:ln>
                  </p:spPr>
                </p:sp>
                <p:sp>
                  <p:nvSpPr>
                    <p:cNvPr id="11322" name="直接连接符 89148"/>
                    <p:cNvSpPr>
                      <a:spLocks noChangeAspect="1"/>
                    </p:cNvSpPr>
                    <p:nvPr/>
                  </p:nvSpPr>
                  <p:spPr>
                    <a:xfrm flipV="1">
                      <a:off x="5091" y="1827"/>
                      <a:ext cx="0" cy="306"/>
                    </a:xfrm>
                    <a:prstGeom prst="line">
                      <a:avLst/>
                    </a:prstGeom>
                    <a:ln w="9525" cap="flat" cmpd="sng">
                      <a:solidFill>
                        <a:srgbClr val="000000"/>
                      </a:solidFill>
                      <a:prstDash val="solid"/>
                      <a:round/>
                      <a:headEnd type="none" w="med" len="med"/>
                      <a:tailEnd type="none" w="med" len="med"/>
                    </a:ln>
                  </p:spPr>
                </p:sp>
                <p:sp>
                  <p:nvSpPr>
                    <p:cNvPr id="11323" name="直接连接符 89149"/>
                    <p:cNvSpPr>
                      <a:spLocks noChangeAspect="1"/>
                    </p:cNvSpPr>
                    <p:nvPr/>
                  </p:nvSpPr>
                  <p:spPr>
                    <a:xfrm flipV="1">
                      <a:off x="5273" y="1980"/>
                      <a:ext cx="0" cy="153"/>
                    </a:xfrm>
                    <a:prstGeom prst="line">
                      <a:avLst/>
                    </a:prstGeom>
                    <a:ln w="9525" cap="flat" cmpd="sng">
                      <a:solidFill>
                        <a:srgbClr val="000000"/>
                      </a:solidFill>
                      <a:prstDash val="solid"/>
                      <a:round/>
                      <a:headEnd type="none" w="med" len="med"/>
                      <a:tailEnd type="none" w="med" len="med"/>
                    </a:ln>
                  </p:spPr>
                </p:sp>
                <p:sp>
                  <p:nvSpPr>
                    <p:cNvPr id="11324" name="直接连接符 89150"/>
                    <p:cNvSpPr>
                      <a:spLocks noChangeAspect="1"/>
                    </p:cNvSpPr>
                    <p:nvPr/>
                  </p:nvSpPr>
                  <p:spPr>
                    <a:xfrm flipV="1">
                      <a:off x="5456" y="1980"/>
                      <a:ext cx="0" cy="153"/>
                    </a:xfrm>
                    <a:prstGeom prst="line">
                      <a:avLst/>
                    </a:prstGeom>
                    <a:ln w="9525" cap="flat" cmpd="sng">
                      <a:solidFill>
                        <a:srgbClr val="000000"/>
                      </a:solidFill>
                      <a:prstDash val="solid"/>
                      <a:round/>
                      <a:headEnd type="none" w="med" len="med"/>
                      <a:tailEnd type="none" w="med" len="med"/>
                    </a:ln>
                  </p:spPr>
                </p:sp>
                <p:sp>
                  <p:nvSpPr>
                    <p:cNvPr id="11325" name="直接连接符 89151"/>
                    <p:cNvSpPr>
                      <a:spLocks noChangeAspect="1"/>
                    </p:cNvSpPr>
                    <p:nvPr/>
                  </p:nvSpPr>
                  <p:spPr>
                    <a:xfrm flipV="1">
                      <a:off x="5638" y="1980"/>
                      <a:ext cx="0" cy="153"/>
                    </a:xfrm>
                    <a:prstGeom prst="line">
                      <a:avLst/>
                    </a:prstGeom>
                    <a:ln w="9525" cap="flat" cmpd="sng">
                      <a:solidFill>
                        <a:srgbClr val="000000"/>
                      </a:solidFill>
                      <a:prstDash val="solid"/>
                      <a:round/>
                      <a:headEnd type="none" w="med" len="med"/>
                      <a:tailEnd type="none" w="med" len="med"/>
                    </a:ln>
                  </p:spPr>
                </p:sp>
                <p:sp>
                  <p:nvSpPr>
                    <p:cNvPr id="11326" name="直接连接符 89152"/>
                    <p:cNvSpPr>
                      <a:spLocks noChangeAspect="1"/>
                    </p:cNvSpPr>
                    <p:nvPr/>
                  </p:nvSpPr>
                  <p:spPr>
                    <a:xfrm flipV="1">
                      <a:off x="5821" y="1980"/>
                      <a:ext cx="0" cy="153"/>
                    </a:xfrm>
                    <a:prstGeom prst="line">
                      <a:avLst/>
                    </a:prstGeom>
                    <a:ln w="9525" cap="flat" cmpd="sng">
                      <a:solidFill>
                        <a:srgbClr val="000000"/>
                      </a:solidFill>
                      <a:prstDash val="solid"/>
                      <a:round/>
                      <a:headEnd type="none" w="med" len="med"/>
                      <a:tailEnd type="none" w="med" len="med"/>
                    </a:ln>
                  </p:spPr>
                </p:sp>
                <p:sp>
                  <p:nvSpPr>
                    <p:cNvPr id="11327" name="直接连接符 89153"/>
                    <p:cNvSpPr>
                      <a:spLocks noChangeAspect="1"/>
                    </p:cNvSpPr>
                    <p:nvPr/>
                  </p:nvSpPr>
                  <p:spPr>
                    <a:xfrm flipV="1">
                      <a:off x="6002" y="1904"/>
                      <a:ext cx="0" cy="229"/>
                    </a:xfrm>
                    <a:prstGeom prst="line">
                      <a:avLst/>
                    </a:prstGeom>
                    <a:ln w="9525" cap="flat" cmpd="sng">
                      <a:solidFill>
                        <a:srgbClr val="000000"/>
                      </a:solidFill>
                      <a:prstDash val="solid"/>
                      <a:round/>
                      <a:headEnd type="none" w="med" len="med"/>
                      <a:tailEnd type="none" w="med" len="med"/>
                    </a:ln>
                  </p:spPr>
                </p:sp>
                <p:sp>
                  <p:nvSpPr>
                    <p:cNvPr id="11328" name="直接连接符 89154"/>
                    <p:cNvSpPr>
                      <a:spLocks noChangeAspect="1"/>
                    </p:cNvSpPr>
                    <p:nvPr/>
                  </p:nvSpPr>
                  <p:spPr>
                    <a:xfrm flipV="1">
                      <a:off x="6185" y="1980"/>
                      <a:ext cx="0" cy="153"/>
                    </a:xfrm>
                    <a:prstGeom prst="line">
                      <a:avLst/>
                    </a:prstGeom>
                    <a:ln w="9525" cap="flat" cmpd="sng">
                      <a:solidFill>
                        <a:srgbClr val="000000"/>
                      </a:solidFill>
                      <a:prstDash val="solid"/>
                      <a:round/>
                      <a:headEnd type="none" w="med" len="med"/>
                      <a:tailEnd type="none" w="med" len="med"/>
                    </a:ln>
                  </p:spPr>
                </p:sp>
                <p:sp>
                  <p:nvSpPr>
                    <p:cNvPr id="11329" name="直接连接符 89155"/>
                    <p:cNvSpPr>
                      <a:spLocks noChangeAspect="1"/>
                    </p:cNvSpPr>
                    <p:nvPr/>
                  </p:nvSpPr>
                  <p:spPr>
                    <a:xfrm flipV="1">
                      <a:off x="6367" y="1980"/>
                      <a:ext cx="0" cy="153"/>
                    </a:xfrm>
                    <a:prstGeom prst="line">
                      <a:avLst/>
                    </a:prstGeom>
                    <a:ln w="9525" cap="flat" cmpd="sng">
                      <a:solidFill>
                        <a:srgbClr val="000000"/>
                      </a:solidFill>
                      <a:prstDash val="solid"/>
                      <a:round/>
                      <a:headEnd type="none" w="med" len="med"/>
                      <a:tailEnd type="none" w="med" len="med"/>
                    </a:ln>
                  </p:spPr>
                </p:sp>
                <p:sp>
                  <p:nvSpPr>
                    <p:cNvPr id="11330" name="直接连接符 89156"/>
                    <p:cNvSpPr>
                      <a:spLocks noChangeAspect="1"/>
                    </p:cNvSpPr>
                    <p:nvPr/>
                  </p:nvSpPr>
                  <p:spPr>
                    <a:xfrm flipV="1">
                      <a:off x="6550" y="1980"/>
                      <a:ext cx="0" cy="153"/>
                    </a:xfrm>
                    <a:prstGeom prst="line">
                      <a:avLst/>
                    </a:prstGeom>
                    <a:ln w="9525" cap="flat" cmpd="sng">
                      <a:solidFill>
                        <a:srgbClr val="000000"/>
                      </a:solidFill>
                      <a:prstDash val="solid"/>
                      <a:round/>
                      <a:headEnd type="none" w="med" len="med"/>
                      <a:tailEnd type="none" w="med" len="med"/>
                    </a:ln>
                  </p:spPr>
                </p:sp>
                <p:sp>
                  <p:nvSpPr>
                    <p:cNvPr id="11331" name="直接连接符 89157"/>
                    <p:cNvSpPr>
                      <a:spLocks noChangeAspect="1"/>
                    </p:cNvSpPr>
                    <p:nvPr/>
                  </p:nvSpPr>
                  <p:spPr>
                    <a:xfrm flipV="1">
                      <a:off x="6731" y="1980"/>
                      <a:ext cx="0" cy="153"/>
                    </a:xfrm>
                    <a:prstGeom prst="line">
                      <a:avLst/>
                    </a:prstGeom>
                    <a:ln w="9525" cap="flat" cmpd="sng">
                      <a:solidFill>
                        <a:srgbClr val="000000"/>
                      </a:solidFill>
                      <a:prstDash val="solid"/>
                      <a:round/>
                      <a:headEnd type="none" w="med" len="med"/>
                      <a:tailEnd type="none" w="med" len="med"/>
                    </a:ln>
                  </p:spPr>
                </p:sp>
              </p:grpSp>
              <p:sp>
                <p:nvSpPr>
                  <p:cNvPr id="11332" name="文本框 89158"/>
                  <p:cNvSpPr txBox="1">
                    <a:spLocks noChangeAspect="1"/>
                  </p:cNvSpPr>
                  <p:nvPr/>
                </p:nvSpPr>
                <p:spPr>
                  <a:xfrm>
                    <a:off x="3219" y="2934"/>
                    <a:ext cx="198" cy="263"/>
                  </a:xfrm>
                  <a:prstGeom prst="rect">
                    <a:avLst/>
                  </a:prstGeom>
                  <a:noFill/>
                  <a:ln w="9525">
                    <a:noFill/>
                  </a:ln>
                </p:spPr>
                <p:txBody>
                  <a:bodyPr lIns="0" tIns="0" rIns="0" bIns="0" anchor="t"/>
                  <a:p>
                    <a:pPr algn="just" eaLnBrk="0" hangingPunct="0">
                      <a:buClr>
                        <a:schemeClr val="bg1"/>
                      </a:buClr>
                    </a:pPr>
                    <a:r>
                      <a:rPr lang="en-US" altLang="zh-CN" sz="1000" dirty="0">
                        <a:latin typeface="Times New Roman" panose="02020603050405020304" pitchFamily="18" charset="0"/>
                        <a:ea typeface="宋体" panose="02010600030101010101" pitchFamily="2" charset="-122"/>
                      </a:rPr>
                      <a:t>0</a:t>
                    </a:r>
                    <a:endParaRPr lang="en-US" altLang="zh-CN" sz="1000" dirty="0">
                      <a:latin typeface="Times New Roman" panose="02020603050405020304" pitchFamily="18" charset="0"/>
                      <a:ea typeface="宋体" panose="02010600030101010101" pitchFamily="2" charset="-122"/>
                    </a:endParaRPr>
                  </a:p>
                </p:txBody>
              </p:sp>
              <p:sp>
                <p:nvSpPr>
                  <p:cNvPr id="11333" name="文本框 89159"/>
                  <p:cNvSpPr txBox="1">
                    <a:spLocks noChangeAspect="1"/>
                  </p:cNvSpPr>
                  <p:nvPr/>
                </p:nvSpPr>
                <p:spPr>
                  <a:xfrm>
                    <a:off x="7034" y="2923"/>
                    <a:ext cx="318" cy="214"/>
                  </a:xfrm>
                  <a:prstGeom prst="rect">
                    <a:avLst/>
                  </a:prstGeom>
                  <a:noFill/>
                  <a:ln w="9525">
                    <a:noFill/>
                  </a:ln>
                </p:spPr>
                <p:txBody>
                  <a:bodyPr lIns="0" tIns="0" rIns="0" bIns="0" anchor="t"/>
                  <a:p>
                    <a:pPr algn="just" eaLnBrk="0" hangingPunct="0">
                      <a:buClr>
                        <a:schemeClr val="bg1"/>
                      </a:buClr>
                    </a:pPr>
                    <a:r>
                      <a:rPr lang="en-US" altLang="zh-CN" sz="1000" dirty="0">
                        <a:latin typeface="Times New Roman" panose="02020603050405020304" pitchFamily="18" charset="0"/>
                        <a:ea typeface="宋体" panose="02010600030101010101" pitchFamily="2" charset="-122"/>
                      </a:rPr>
                      <a:t>1</a:t>
                    </a:r>
                    <a:endParaRPr lang="en-US" altLang="zh-CN" sz="1000" dirty="0">
                      <a:latin typeface="Times New Roman" panose="02020603050405020304" pitchFamily="18" charset="0"/>
                      <a:ea typeface="宋体" panose="02010600030101010101" pitchFamily="2" charset="-122"/>
                    </a:endParaRPr>
                  </a:p>
                </p:txBody>
              </p:sp>
            </p:grpSp>
          </p:grpSp>
        </p:grpSp>
        <p:sp>
          <p:nvSpPr>
            <p:cNvPr id="11334" name="椭圆 89160"/>
            <p:cNvSpPr/>
            <p:nvPr/>
          </p:nvSpPr>
          <p:spPr>
            <a:xfrm>
              <a:off x="960" y="1104"/>
              <a:ext cx="768" cy="768"/>
            </a:xfrm>
            <a:prstGeom prst="ellipse">
              <a:avLst/>
            </a:prstGeom>
            <a:solidFill>
              <a:schemeClr val="accent1"/>
            </a:solidFill>
            <a:ln w="9525" cap="flat" cmpd="sng">
              <a:solidFill>
                <a:schemeClr val="tx1"/>
              </a:solidFill>
              <a:prstDash val="solid"/>
              <a:round/>
              <a:headEnd type="none" w="med" len="med"/>
              <a:tailEnd type="none" w="med" len="med"/>
            </a:ln>
          </p:spPr>
          <p:txBody>
            <a:bodyPr anchor="t"/>
            <a:p>
              <a:endParaRPr lang="zh-CN" altLang="en-US" dirty="0">
                <a:latin typeface="Arial" panose="020B0604020202020204" pitchFamily="34" charset="0"/>
                <a:ea typeface="宋体" panose="02010600030101010101" pitchFamily="2" charset="-122"/>
              </a:endParaRPr>
            </a:p>
          </p:txBody>
        </p:sp>
      </p:grpSp>
      <p:sp>
        <p:nvSpPr>
          <p:cNvPr id="3" name="TextBox 1"/>
          <p:cNvSpPr txBox="1"/>
          <p:nvPr/>
        </p:nvSpPr>
        <p:spPr>
          <a:xfrm>
            <a:off x="8229600" y="4830445"/>
            <a:ext cx="1287463" cy="461963"/>
          </a:xfrm>
          <a:prstGeom prst="rect">
            <a:avLst/>
          </a:prstGeom>
          <a:noFill/>
          <a:ln w="9525">
            <a:noFill/>
          </a:ln>
        </p:spPr>
        <p:txBody>
          <a:bodyPr wrap="none" anchor="t">
            <a:spAutoFit/>
          </a:bodyPr>
          <a:p>
            <a:r>
              <a:rPr lang="en-US" altLang="zh-CN" dirty="0">
                <a:latin typeface="Verdana" panose="020B0604030504040204" pitchFamily="34" charset="0"/>
                <a:ea typeface="宋体" panose="02010600030101010101" pitchFamily="2" charset="-122"/>
              </a:rPr>
              <a:t>4.1mm</a:t>
            </a:r>
            <a:endParaRPr lang="zh-CN" altLang="en-US" dirty="0">
              <a:latin typeface="Verdana" panose="020B0604030504040204" pitchFamily="34" charset="0"/>
              <a:ea typeface="宋体" panose="02010600030101010101" pitchFamily="2" charset="-122"/>
            </a:endParaRPr>
          </a:p>
        </p:txBody>
      </p:sp>
      <p:sp>
        <p:nvSpPr>
          <p:cNvPr id="4" name="文本框 3"/>
          <p:cNvSpPr txBox="1"/>
          <p:nvPr/>
        </p:nvSpPr>
        <p:spPr>
          <a:xfrm>
            <a:off x="438150" y="1348740"/>
            <a:ext cx="1501775" cy="583565"/>
          </a:xfrm>
          <a:prstGeom prst="rect">
            <a:avLst/>
          </a:prstGeom>
          <a:noFill/>
        </p:spPr>
        <p:txBody>
          <a:bodyPr wrap="square" rtlCol="0">
            <a:spAutoFit/>
          </a:bodyPr>
          <a:p>
            <a:r>
              <a:rPr lang="zh-CN" altLang="en-US" sz="3200" b="1">
                <a:solidFill>
                  <a:srgbClr val="FF0000"/>
                </a:solidFill>
                <a:latin typeface="黑体" panose="02010609060101010101" pitchFamily="49" charset="-122"/>
                <a:ea typeface="黑体" panose="02010609060101010101" pitchFamily="49" charset="-122"/>
              </a:rPr>
              <a:t>方法一</a:t>
            </a:r>
            <a:endParaRPr lang="zh-CN" altLang="en-US" sz="3200" b="1">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9095"/>
                                        </p:tgtEl>
                                        <p:attrNameLst>
                                          <p:attrName>style.visibility</p:attrName>
                                        </p:attrNameLst>
                                      </p:cBhvr>
                                      <p:to>
                                        <p:strVal val="visible"/>
                                      </p:to>
                                    </p:set>
                                    <p:animEffect transition="in" filter="blinds(horizontal)">
                                      <p:cBhvr>
                                        <p:cTn id="7" dur="500"/>
                                        <p:tgtEl>
                                          <p:spTgt spid="8909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9093"/>
                                        </p:tgtEl>
                                        <p:attrNameLst>
                                          <p:attrName>style.visibility</p:attrName>
                                        </p:attrNameLst>
                                      </p:cBhvr>
                                      <p:to>
                                        <p:strVal val="visible"/>
                                      </p:to>
                                    </p:set>
                                    <p:animEffect transition="in" filter="blinds(horizontal)">
                                      <p:cBhvr>
                                        <p:cTn id="16" dur="500"/>
                                        <p:tgtEl>
                                          <p:spTgt spid="89093"/>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89094"/>
                                        </p:tgtEl>
                                        <p:attrNameLst>
                                          <p:attrName>style.visibility</p:attrName>
                                        </p:attrNameLst>
                                      </p:cBhvr>
                                      <p:to>
                                        <p:strVal val="visible"/>
                                      </p:to>
                                    </p:set>
                                    <p:animEffect transition="in" filter="blinds(horizontal)">
                                      <p:cBhvr>
                                        <p:cTn id="21" dur="500"/>
                                        <p:tgtEl>
                                          <p:spTgt spid="89094"/>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89096"/>
                                        </p:tgtEl>
                                        <p:attrNameLst>
                                          <p:attrName>style.visibility</p:attrName>
                                        </p:attrNameLst>
                                      </p:cBhvr>
                                      <p:to>
                                        <p:strVal val="visible"/>
                                      </p:to>
                                    </p:set>
                                    <p:animEffect transition="in" filter="blinds(horizontal)">
                                      <p:cBhvr>
                                        <p:cTn id="26" dur="500"/>
                                        <p:tgtEl>
                                          <p:spTgt spid="89096"/>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89101"/>
                                        </p:tgtEl>
                                        <p:attrNameLst>
                                          <p:attrName>style.visibility</p:attrName>
                                        </p:attrNameLst>
                                      </p:cBhvr>
                                      <p:to>
                                        <p:strVal val="visible"/>
                                      </p:to>
                                    </p:set>
                                    <p:animEffect transition="in" filter="blinds(horizontal)">
                                      <p:cBhvr>
                                        <p:cTn id="31" dur="500"/>
                                        <p:tgtEl>
                                          <p:spTgt spid="89101"/>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89106"/>
                                        </p:tgtEl>
                                        <p:attrNameLst>
                                          <p:attrName>style.visibility</p:attrName>
                                        </p:attrNameLst>
                                      </p:cBhvr>
                                      <p:to>
                                        <p:strVal val="visible"/>
                                      </p:to>
                                    </p:set>
                                    <p:animEffect transition="in" filter="blinds(horizontal)">
                                      <p:cBhvr>
                                        <p:cTn id="36" dur="500"/>
                                        <p:tgtEl>
                                          <p:spTgt spid="89106"/>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randombar(horizontal)">
                                      <p:cBhvr>
                                        <p:cTn id="4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5" grpId="0"/>
      <p:bldP spid="89093" grpId="0"/>
      <p:bldP spid="89094" grpId="0"/>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73742852" name="图片 1073742851" descr="IMG_256"/>
          <p:cNvPicPr>
            <a:picLocks noChangeAspect="1"/>
          </p:cNvPicPr>
          <p:nvPr/>
        </p:nvPicPr>
        <p:blipFill>
          <a:blip r:embed="rId1"/>
          <a:srcRect l="13248" t="7500" r="8119"/>
          <a:stretch>
            <a:fillRect/>
          </a:stretch>
        </p:blipFill>
        <p:spPr>
          <a:xfrm>
            <a:off x="8294370" y="750570"/>
            <a:ext cx="3194685" cy="3854450"/>
          </a:xfrm>
          <a:prstGeom prst="rect">
            <a:avLst/>
          </a:prstGeom>
          <a:noFill/>
          <a:ln w="9525">
            <a:noFill/>
          </a:ln>
        </p:spPr>
      </p:pic>
      <p:sp>
        <p:nvSpPr>
          <p:cNvPr id="3" name="文本框 2"/>
          <p:cNvSpPr txBox="1"/>
          <p:nvPr/>
        </p:nvSpPr>
        <p:spPr>
          <a:xfrm>
            <a:off x="297180" y="1779270"/>
            <a:ext cx="7651750" cy="1076325"/>
          </a:xfrm>
          <a:prstGeom prst="rect">
            <a:avLst/>
          </a:prstGeom>
          <a:noFill/>
        </p:spPr>
        <p:txBody>
          <a:bodyPr wrap="square" rtlCol="0">
            <a:spAutoFit/>
          </a:bodyPr>
          <a:p>
            <a:r>
              <a:rPr lang="zh-CN" altLang="en-US" sz="3200">
                <a:latin typeface="黑体" panose="02010609060101010101" pitchFamily="49" charset="-122"/>
                <a:ea typeface="黑体" panose="02010609060101010101" pitchFamily="49" charset="-122"/>
                <a:cs typeface="黑体" panose="02010609060101010101" pitchFamily="49" charset="-122"/>
              </a:rPr>
              <a:t>课本</a:t>
            </a:r>
            <a:r>
              <a:rPr lang="en-US" altLang="zh-CN" sz="3200">
                <a:latin typeface="黑体" panose="02010609060101010101" pitchFamily="49" charset="-122"/>
                <a:ea typeface="黑体" panose="02010609060101010101" pitchFamily="49" charset="-122"/>
                <a:cs typeface="黑体" panose="02010609060101010101" pitchFamily="49" charset="-122"/>
              </a:rPr>
              <a:t>49</a:t>
            </a:r>
            <a:r>
              <a:rPr lang="zh-CN" altLang="en-US" sz="3200">
                <a:latin typeface="黑体" panose="02010609060101010101" pitchFamily="49" charset="-122"/>
                <a:ea typeface="黑体" panose="02010609060101010101" pitchFamily="49" charset="-122"/>
                <a:cs typeface="黑体" panose="02010609060101010101" pitchFamily="49" charset="-122"/>
              </a:rPr>
              <a:t>页图，思考操作过程中如何确定小球圆心的位置？</a:t>
            </a:r>
            <a:endParaRPr lang="zh-CN" altLang="en-US" sz="3200">
              <a:latin typeface="黑体" panose="02010609060101010101" pitchFamily="49" charset="-122"/>
              <a:ea typeface="黑体" panose="02010609060101010101" pitchFamily="49" charset="-122"/>
              <a:cs typeface="黑体" panose="02010609060101010101" pitchFamily="49" charset="-122"/>
            </a:endParaRPr>
          </a:p>
        </p:txBody>
      </p:sp>
      <p:sp>
        <p:nvSpPr>
          <p:cNvPr id="4" name="文本框 3"/>
          <p:cNvSpPr txBox="1"/>
          <p:nvPr/>
        </p:nvSpPr>
        <p:spPr>
          <a:xfrm>
            <a:off x="666750" y="949325"/>
            <a:ext cx="1859280" cy="583565"/>
          </a:xfrm>
          <a:prstGeom prst="rect">
            <a:avLst/>
          </a:prstGeom>
          <a:noFill/>
        </p:spPr>
        <p:txBody>
          <a:bodyPr wrap="square" rtlCol="0">
            <a:spAutoFit/>
          </a:bodyPr>
          <a:p>
            <a:r>
              <a:rPr lang="zh-CN" altLang="en-US" sz="3200" b="1">
                <a:solidFill>
                  <a:srgbClr val="FF0000"/>
                </a:solidFill>
                <a:latin typeface="黑体" panose="02010609060101010101" pitchFamily="49" charset="-122"/>
                <a:ea typeface="黑体" panose="02010609060101010101" pitchFamily="49" charset="-122"/>
              </a:rPr>
              <a:t>方法二</a:t>
            </a:r>
            <a:endParaRPr lang="zh-CN" altLang="en-US" sz="3200" b="1">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矩形 90115"/>
          <p:cNvSpPr/>
          <p:nvPr/>
        </p:nvSpPr>
        <p:spPr>
          <a:xfrm>
            <a:off x="125730" y="906145"/>
            <a:ext cx="2418080" cy="583565"/>
          </a:xfrm>
          <a:prstGeom prst="rect">
            <a:avLst/>
          </a:prstGeom>
          <a:noFill/>
          <a:ln w="9525">
            <a:noFill/>
          </a:ln>
        </p:spPr>
        <p:txBody>
          <a:bodyPr wrap="none" anchor="t">
            <a:spAutoFit/>
          </a:bodyPr>
          <a:p>
            <a:r>
              <a:rPr lang="en-US" altLang="zh-CN" sz="3200" dirty="0">
                <a:latin typeface="黑体" panose="02010609060101010101" pitchFamily="49" charset="-122"/>
                <a:ea typeface="黑体" panose="02010609060101010101" pitchFamily="49" charset="-122"/>
              </a:rPr>
              <a:t>3</a:t>
            </a:r>
            <a:r>
              <a:rPr lang="zh-CN" altLang="en-US" sz="3200" dirty="0">
                <a:latin typeface="黑体" panose="02010609060101010101" pitchFamily="49" charset="-122"/>
                <a:ea typeface="黑体" panose="02010609060101010101" pitchFamily="49" charset="-122"/>
              </a:rPr>
              <a:t>、测周期：</a:t>
            </a:r>
            <a:endParaRPr lang="zh-CN" altLang="en-US" sz="3200" dirty="0">
              <a:latin typeface="黑体" panose="02010609060101010101" pitchFamily="49" charset="-122"/>
              <a:ea typeface="黑体" panose="02010609060101010101" pitchFamily="49" charset="-122"/>
            </a:endParaRPr>
          </a:p>
        </p:txBody>
      </p:sp>
      <p:sp>
        <p:nvSpPr>
          <p:cNvPr id="12291" name="矩形 90116"/>
          <p:cNvSpPr/>
          <p:nvPr/>
        </p:nvSpPr>
        <p:spPr>
          <a:xfrm>
            <a:off x="125730" y="1489710"/>
            <a:ext cx="11765280" cy="1568450"/>
          </a:xfrm>
          <a:prstGeom prst="rect">
            <a:avLst/>
          </a:prstGeom>
          <a:noFill/>
          <a:ln w="9525">
            <a:noFill/>
          </a:ln>
        </p:spPr>
        <p:txBody>
          <a:bodyPr wrap="square" anchor="t">
            <a:spAutoFit/>
          </a:bodyPr>
          <a:p>
            <a:r>
              <a:rPr lang="zh-CN" altLang="en-US" sz="3200" dirty="0">
                <a:latin typeface="黑体" panose="02010609060101010101" pitchFamily="49" charset="-122"/>
                <a:ea typeface="黑体" panose="02010609060101010101" pitchFamily="49" charset="-122"/>
              </a:rPr>
              <a:t>把单摆从平衡位置拉开一个角度（＜</a:t>
            </a:r>
            <a:r>
              <a:rPr lang="en-US" altLang="zh-CN" sz="3200" dirty="0">
                <a:latin typeface="黑体" panose="02010609060101010101" pitchFamily="49" charset="-122"/>
                <a:ea typeface="黑体" panose="02010609060101010101" pitchFamily="49" charset="-122"/>
              </a:rPr>
              <a:t>5</a:t>
            </a:r>
            <a:r>
              <a:rPr lang="en-US" altLang="zh-CN" sz="3200" baseline="30000" dirty="0">
                <a:latin typeface="黑体" panose="02010609060101010101" pitchFamily="49" charset="-122"/>
                <a:ea typeface="黑体" panose="02010609060101010101" pitchFamily="49" charset="-122"/>
              </a:rPr>
              <a:t>o</a:t>
            </a:r>
            <a:r>
              <a:rPr lang="zh-CN" altLang="en-US" sz="3200" dirty="0">
                <a:latin typeface="黑体" panose="02010609060101010101" pitchFamily="49" charset="-122"/>
                <a:ea typeface="黑体" panose="02010609060101010101" pitchFamily="49" charset="-122"/>
              </a:rPr>
              <a:t>）放开它用秒表测量单摆的周期。</a:t>
            </a:r>
            <a:endParaRPr lang="zh-CN" altLang="en-US" sz="3200" b="1" dirty="0">
              <a:latin typeface="黑体" panose="02010609060101010101" pitchFamily="49" charset="-122"/>
              <a:ea typeface="黑体" panose="02010609060101010101" pitchFamily="49" charset="-122"/>
            </a:endParaRPr>
          </a:p>
          <a:p>
            <a:endParaRPr lang="zh-CN" altLang="en-US" sz="3200" b="1" dirty="0">
              <a:latin typeface="黑体" panose="02010609060101010101" pitchFamily="49" charset="-122"/>
              <a:ea typeface="黑体" panose="02010609060101010101" pitchFamily="49" charset="-122"/>
            </a:endParaRPr>
          </a:p>
        </p:txBody>
      </p:sp>
      <p:sp>
        <p:nvSpPr>
          <p:cNvPr id="13314" name="矩形 90114"/>
          <p:cNvSpPr/>
          <p:nvPr/>
        </p:nvSpPr>
        <p:spPr>
          <a:xfrm>
            <a:off x="19685" y="3058160"/>
            <a:ext cx="12003405" cy="1568450"/>
          </a:xfrm>
          <a:prstGeom prst="rect">
            <a:avLst/>
          </a:prstGeom>
          <a:noFill/>
          <a:ln w="9525">
            <a:noFill/>
          </a:ln>
        </p:spPr>
        <p:txBody>
          <a:bodyPr wrap="square" anchor="t">
            <a:spAutoFit/>
          </a:bodyPr>
          <a:p>
            <a:r>
              <a:rPr lang="zh-CN" altLang="en-US" sz="3200" b="1" dirty="0">
                <a:solidFill>
                  <a:srgbClr val="0000CC"/>
                </a:solidFill>
                <a:latin typeface="Verdana" panose="020B0604030504040204" pitchFamily="34" charset="0"/>
                <a:ea typeface="宋体" panose="02010600030101010101" pitchFamily="2" charset="-122"/>
              </a:rPr>
              <a:t>思考：</a:t>
            </a:r>
            <a:r>
              <a:rPr lang="zh-CN" altLang="zh-CN" sz="3200" b="1" dirty="0">
                <a:solidFill>
                  <a:srgbClr val="FF0000"/>
                </a:solidFill>
                <a:latin typeface="Verdana" panose="020B0604030504040204" pitchFamily="34" charset="0"/>
                <a:ea typeface="宋体" panose="02010600030101010101" pitchFamily="2" charset="-122"/>
              </a:rPr>
              <a:t>测量单摆的周期，可以测量单摆做一次全振动的时间作为它的周期；也可以测量单摆做多次全振动的时间，然后通过计算求出它的周期。哪种方法较好？为什么？</a:t>
            </a:r>
            <a:endParaRPr lang="zh-CN" altLang="zh-CN" sz="3200" b="1" dirty="0">
              <a:solidFill>
                <a:srgbClr val="FF0000"/>
              </a:solidFill>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3314"/>
                                        </p:tgtEl>
                                        <p:attrNameLst>
                                          <p:attrName>style.visibility</p:attrName>
                                        </p:attrNameLst>
                                      </p:cBhvr>
                                      <p:to>
                                        <p:strVal val="visible"/>
                                      </p:to>
                                    </p:set>
                                    <p:animEffect transition="in" filter="wipe(down)">
                                      <p:cBhvr>
                                        <p:cTn id="11"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229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1478</Words>
  <Application>WPS 演示</Application>
  <PresentationFormat>宽屏</PresentationFormat>
  <Paragraphs>199</Paragraphs>
  <Slides>17</Slides>
  <Notes>0</Notes>
  <HiddenSlides>0</HiddenSlides>
  <MMClips>0</MMClips>
  <ScaleCrop>false</ScaleCrop>
  <HeadingPairs>
    <vt:vector size="8" baseType="variant">
      <vt:variant>
        <vt:lpstr>已用的字体</vt:lpstr>
      </vt:variant>
      <vt:variant>
        <vt:i4>17</vt:i4>
      </vt:variant>
      <vt:variant>
        <vt:lpstr>主题</vt:lpstr>
      </vt:variant>
      <vt:variant>
        <vt:i4>1</vt:i4>
      </vt:variant>
      <vt:variant>
        <vt:lpstr>嵌入 OLE 服务器</vt:lpstr>
      </vt:variant>
      <vt:variant>
        <vt:i4>6</vt:i4>
      </vt:variant>
      <vt:variant>
        <vt:lpstr>幻灯片标题</vt:lpstr>
      </vt:variant>
      <vt:variant>
        <vt:i4>17</vt:i4>
      </vt:variant>
    </vt:vector>
  </HeadingPairs>
  <TitlesOfParts>
    <vt:vector size="41" baseType="lpstr">
      <vt:lpstr>Arial</vt:lpstr>
      <vt:lpstr>宋体</vt:lpstr>
      <vt:lpstr>Wingdings</vt:lpstr>
      <vt:lpstr>微软雅黑</vt:lpstr>
      <vt:lpstr>Arial Unicode MS</vt:lpstr>
      <vt:lpstr>Calibri</vt:lpstr>
      <vt:lpstr>黑体</vt:lpstr>
      <vt:lpstr>Verdana</vt:lpstr>
      <vt:lpstr>Symbol</vt:lpstr>
      <vt:lpstr>Times New Roman</vt:lpstr>
      <vt:lpstr>楷体</vt:lpstr>
      <vt:lpstr>隶书</vt:lpstr>
      <vt:lpstr>华文楷体</vt:lpstr>
      <vt:lpstr>仿宋</vt:lpstr>
      <vt:lpstr>华文中宋</vt:lpstr>
      <vt:lpstr>华文行楷</vt:lpstr>
      <vt:lpstr>方正粗黑宋简体</vt:lpstr>
      <vt:lpstr>Office 主题</vt:lpstr>
      <vt:lpstr>Equation.3</vt:lpstr>
      <vt:lpstr>Equation.3</vt:lpstr>
      <vt:lpstr>Equation.3</vt:lpstr>
      <vt:lpstr>Equation.3</vt:lpstr>
      <vt:lpstr>Equation.3</vt:lpstr>
      <vt:lpstr>Equation.3</vt:lpstr>
      <vt:lpstr>PowerPoint 演示文稿</vt:lpstr>
      <vt:lpstr>第六章    第三节    向心加速度</vt:lpstr>
      <vt:lpstr>PowerPoint 演示文稿</vt:lpstr>
      <vt:lpstr>用哪些方法可以测重力加速度？</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思考与讨论：本实验中实验误差来源有哪些？</vt:lpstr>
      <vt:lpstr>PowerPoint 演示文稿</vt:lpstr>
      <vt:lpstr>课后作业</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我心匪鉴</cp:lastModifiedBy>
  <cp:revision>8</cp:revision>
  <dcterms:created xsi:type="dcterms:W3CDTF">2020-01-14T10:19:00Z</dcterms:created>
  <dcterms:modified xsi:type="dcterms:W3CDTF">2020-12-23T10:34:30Z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2052-11.1.0.8696</vt:lpwstr>
  </property>
</Properties>
</file>