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60" r:id="rId3"/>
    <p:sldId id="261" r:id="rId4"/>
    <p:sldId id="280" r:id="rId5"/>
    <p:sldId id="291" r:id="rId6"/>
    <p:sldId id="282" r:id="rId7"/>
    <p:sldId id="292" r:id="rId8"/>
    <p:sldId id="283" r:id="rId9"/>
    <p:sldId id="294" r:id="rId10"/>
    <p:sldId id="295" r:id="rId11"/>
    <p:sldId id="289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660066"/>
    <a:srgbClr val="9900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15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pPr/>
              <a:t>2021-03-07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906239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看"/>
          <p:cNvPicPr>
            <a:picLocks noChangeAspect="1"/>
          </p:cNvPicPr>
          <p:nvPr userDrawn="1"/>
        </p:nvPicPr>
        <p:blipFill>
          <a:blip r:embed="rId2" cstate="print"/>
          <a:srcRect l="31" t="4451"/>
          <a:stretch>
            <a:fillRect/>
          </a:stretch>
        </p:blipFill>
        <p:spPr>
          <a:xfrm>
            <a:off x="635" y="-635"/>
            <a:ext cx="12191365" cy="6858635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2021-03-07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9" name="图片 8" descr="就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270250" y="1854835"/>
            <a:ext cx="5651500" cy="28943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022600" y="932815"/>
            <a:ext cx="8331200" cy="1325880"/>
          </a:xfrm>
        </p:spPr>
        <p:txBody>
          <a:bodyPr/>
          <a:lstStyle>
            <a:lvl1pPr>
              <a:defRPr sz="3600"/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2021-03-07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" name="图片 6" descr="图片1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-8890"/>
            <a:ext cx="2714625" cy="6875780"/>
          </a:xfrm>
          <a:prstGeom prst="rect">
            <a:avLst/>
          </a:prstGeom>
        </p:spPr>
      </p:pic>
      <p:sp>
        <p:nvSpPr>
          <p:cNvPr id="6148" name="页脚占位符 7"/>
          <p:cNvSpPr>
            <a:spLocks noGrp="1"/>
          </p:cNvSpPr>
          <p:nvPr userDrawn="1"/>
        </p:nvSpPr>
        <p:spPr>
          <a:xfrm>
            <a:off x="4795520" y="635635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>
              <a:lnSpc>
                <a:spcPct val="150000"/>
              </a:lnSpc>
            </a:pPr>
            <a:r>
              <a:rPr lang="zh-CN" altLang="en-US" sz="1400"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三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2667000"/>
            <a:ext cx="12192000" cy="1524000"/>
          </a:xfrm>
          <a:prstGeom prst="rect">
            <a:avLst/>
          </a:prstGeom>
        </p:spPr>
      </p:pic>
      <p:pic>
        <p:nvPicPr>
          <p:cNvPr id="11" name="图片 10" descr="图片3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2667000"/>
            <a:ext cx="3391535" cy="1524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581400" y="2985135"/>
            <a:ext cx="7018020" cy="88709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2021-03-07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148" name="页脚占位符 7"/>
          <p:cNvSpPr>
            <a:spLocks noGrp="1"/>
          </p:cNvSpPr>
          <p:nvPr userDrawn="1"/>
        </p:nvSpPr>
        <p:spPr>
          <a:xfrm>
            <a:off x="4272915" y="635635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>
              <a:lnSpc>
                <a:spcPct val="150000"/>
              </a:lnSpc>
            </a:pPr>
            <a:r>
              <a:rPr lang="zh-CN" altLang="en-US" sz="1400"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1523365"/>
            <a:ext cx="10304145" cy="381190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2021-03-07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图片 7" descr="图片4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475615"/>
          </a:xfrm>
          <a:prstGeom prst="rect">
            <a:avLst/>
          </a:prstGeom>
        </p:spPr>
      </p:pic>
      <p:pic>
        <p:nvPicPr>
          <p:cNvPr id="9" name="图片 8" descr="4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6501765"/>
            <a:ext cx="12191365" cy="356235"/>
          </a:xfrm>
          <a:prstGeom prst="rect">
            <a:avLst/>
          </a:prstGeom>
        </p:spPr>
      </p:pic>
      <p:sp>
        <p:nvSpPr>
          <p:cNvPr id="6148" name="页脚占位符 7"/>
          <p:cNvSpPr>
            <a:spLocks noGrp="1"/>
          </p:cNvSpPr>
          <p:nvPr userDrawn="1"/>
        </p:nvSpPr>
        <p:spPr>
          <a:xfrm>
            <a:off x="3927475" y="644652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>
              <a:lnSpc>
                <a:spcPct val="150000"/>
              </a:lnSpc>
            </a:pPr>
            <a:r>
              <a:rPr lang="zh-CN" altLang="en-US" sz="140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2" name="图片 1" descr="好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248285" y="22225"/>
            <a:ext cx="1572260" cy="4311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9327416" y="53349"/>
            <a:ext cx="309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sz="2400" dirty="0">
              <a:solidFill>
                <a:srgbClr val="FFFF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pPr/>
              <a:t>2021-03-07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video" Target="file:///C:\Users\Administrator\Desktop\&#20809;&#30340;&#24178;&#28041;&#25945;&#23398;&#35774;&#35745;&#31995;&#21015;\11.&#27700;&#27874;&#30340;&#24178;&#28041;&#35270;&#39057;.mp4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943921" y="814350"/>
            <a:ext cx="9867929" cy="46166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/>
              <a:t>[</a:t>
            </a:r>
            <a:r>
              <a:rPr lang="zh-CN" altLang="zh-CN" sz="2800" b="1" dirty="0"/>
              <a:t>例</a:t>
            </a:r>
            <a:r>
              <a:rPr lang="zh-CN" altLang="zh-CN" sz="2800" b="1" dirty="0" smtClean="0"/>
              <a:t>题</a:t>
            </a:r>
            <a:r>
              <a:rPr lang="en-US" altLang="zh-CN" sz="2800" b="1" dirty="0" smtClean="0"/>
              <a:t>2]</a:t>
            </a:r>
            <a:r>
              <a:rPr lang="zh-CN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如图所示是双缝干涉实验装置，使用波长为</a:t>
            </a:r>
            <a:r>
              <a:rPr lang="en-US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600 nm </a:t>
            </a:r>
            <a:r>
              <a:rPr lang="zh-CN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的橙色光源照射单缝</a:t>
            </a:r>
            <a:r>
              <a:rPr lang="en-US" altLang="zh-CN" sz="2400" i="1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S</a:t>
            </a:r>
            <a:r>
              <a:rPr lang="zh-CN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，在光屏中央</a:t>
            </a:r>
            <a:r>
              <a:rPr lang="en-US" altLang="zh-CN" sz="2400" i="1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P</a:t>
            </a:r>
            <a:r>
              <a:rPr lang="zh-CN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处观察到亮条纹，在位于</a:t>
            </a:r>
            <a:r>
              <a:rPr lang="en-US" altLang="zh-CN" sz="2400" i="1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P</a:t>
            </a:r>
            <a:r>
              <a:rPr lang="zh-CN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点上方的</a:t>
            </a:r>
            <a:r>
              <a:rPr lang="en-US" altLang="zh-CN" sz="2400" i="1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P</a:t>
            </a:r>
            <a:r>
              <a:rPr lang="en-US" altLang="zh-CN" sz="2400" i="1" kern="0" baseline="-2500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1</a:t>
            </a:r>
            <a:r>
              <a:rPr lang="zh-CN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点出现第一条亮条纹</a:t>
            </a:r>
            <a:r>
              <a:rPr lang="en-US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(</a:t>
            </a:r>
            <a:r>
              <a:rPr lang="zh-CN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即</a:t>
            </a:r>
            <a:r>
              <a:rPr lang="en-US" altLang="zh-CN" sz="2400" i="1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P</a:t>
            </a:r>
            <a:r>
              <a:rPr lang="en-US" altLang="zh-CN" sz="2400" i="1" kern="0" baseline="-2500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1</a:t>
            </a:r>
            <a:r>
              <a:rPr lang="zh-CN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到</a:t>
            </a:r>
            <a:r>
              <a:rPr lang="en-US" altLang="zh-CN" sz="2400" i="1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S</a:t>
            </a:r>
            <a:r>
              <a:rPr lang="en-US" altLang="zh-CN" sz="2400" i="1" kern="0" baseline="-2500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1</a:t>
            </a:r>
            <a:r>
              <a:rPr lang="zh-CN" altLang="zh-CN" sz="2400" i="1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、</a:t>
            </a:r>
            <a:r>
              <a:rPr lang="en-US" altLang="zh-CN" sz="2400" i="1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S</a:t>
            </a:r>
            <a:r>
              <a:rPr lang="en-US" altLang="zh-CN" sz="2400" i="1" kern="0" baseline="-2500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2</a:t>
            </a:r>
            <a:r>
              <a:rPr lang="zh-CN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的路程差为一个波长</a:t>
            </a:r>
            <a:r>
              <a:rPr lang="en-US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)</a:t>
            </a:r>
            <a:r>
              <a:rPr lang="zh-CN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，现换用波长为</a:t>
            </a:r>
            <a:r>
              <a:rPr lang="en-US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400nm</a:t>
            </a:r>
            <a:r>
              <a:rPr lang="zh-CN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的紫光源照射单缝，则</a:t>
            </a:r>
            <a:r>
              <a:rPr lang="en-US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(</a:t>
            </a:r>
            <a:r>
              <a:rPr lang="zh-CN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　　</a:t>
            </a:r>
            <a:r>
              <a:rPr lang="en-US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)</a:t>
            </a:r>
            <a:endParaRPr lang="zh-CN" altLang="zh-CN" sz="2400" kern="0" dirty="0" smtClean="0">
              <a:latin typeface="Times New Roman" pitchFamily="18" charset="0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A</a:t>
            </a:r>
            <a:r>
              <a:rPr lang="zh-CN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．</a:t>
            </a:r>
            <a:r>
              <a:rPr lang="en-US" altLang="zh-CN" sz="2400" i="1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P</a:t>
            </a:r>
            <a:r>
              <a:rPr lang="zh-CN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和</a:t>
            </a:r>
            <a:r>
              <a:rPr lang="en-US" altLang="zh-CN" sz="2400" i="1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P</a:t>
            </a:r>
            <a:r>
              <a:rPr lang="en-US" altLang="zh-CN" sz="2400" i="1" kern="0" baseline="-2500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1</a:t>
            </a:r>
            <a:r>
              <a:rPr lang="zh-CN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仍为亮条纹</a:t>
            </a:r>
          </a:p>
          <a:p>
            <a:pPr>
              <a:lnSpc>
                <a:spcPct val="150000"/>
              </a:lnSpc>
            </a:pPr>
            <a:r>
              <a:rPr lang="en-US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B</a:t>
            </a:r>
            <a:r>
              <a:rPr lang="zh-CN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．</a:t>
            </a:r>
            <a:r>
              <a:rPr lang="en-US" altLang="zh-CN" sz="2400" i="1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P</a:t>
            </a:r>
            <a:r>
              <a:rPr lang="zh-CN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为亮条纹，</a:t>
            </a:r>
            <a:r>
              <a:rPr lang="en-US" altLang="zh-CN" sz="2400" i="1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P</a:t>
            </a:r>
            <a:r>
              <a:rPr lang="en-US" altLang="zh-CN" sz="2400" i="1" kern="0" baseline="-2500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1</a:t>
            </a:r>
            <a:r>
              <a:rPr lang="zh-CN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为暗条纹</a:t>
            </a:r>
          </a:p>
          <a:p>
            <a:pPr>
              <a:lnSpc>
                <a:spcPct val="150000"/>
              </a:lnSpc>
            </a:pPr>
            <a:r>
              <a:rPr lang="en-US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</a:t>
            </a:r>
            <a:r>
              <a:rPr lang="zh-CN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．</a:t>
            </a:r>
            <a:r>
              <a:rPr lang="en-US" altLang="zh-CN" sz="2400" i="1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P</a:t>
            </a:r>
            <a:r>
              <a:rPr lang="zh-CN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为暗条纹，</a:t>
            </a:r>
            <a:r>
              <a:rPr lang="en-US" altLang="zh-CN" sz="2400" i="1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P</a:t>
            </a:r>
            <a:r>
              <a:rPr lang="en-US" altLang="zh-CN" sz="2400" i="1" kern="0" baseline="-2500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1</a:t>
            </a:r>
            <a:r>
              <a:rPr lang="zh-CN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为亮条纹</a:t>
            </a:r>
          </a:p>
          <a:p>
            <a:pPr>
              <a:lnSpc>
                <a:spcPct val="150000"/>
              </a:lnSpc>
            </a:pPr>
            <a:r>
              <a:rPr lang="en-US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D</a:t>
            </a:r>
            <a:r>
              <a:rPr lang="zh-CN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．</a:t>
            </a:r>
            <a:r>
              <a:rPr lang="en-US" altLang="zh-CN" sz="2400" i="1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P</a:t>
            </a:r>
            <a:r>
              <a:rPr lang="zh-CN" altLang="zh-CN" sz="2400" i="1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、</a:t>
            </a:r>
            <a:r>
              <a:rPr lang="en-US" altLang="zh-CN" sz="2400" i="1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P</a:t>
            </a:r>
            <a:r>
              <a:rPr lang="en-US" altLang="zh-CN" sz="2400" i="1" kern="0" baseline="-2500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1</a:t>
            </a:r>
            <a:r>
              <a:rPr lang="zh-CN" altLang="zh-CN" sz="2400" kern="0" dirty="0" smtClean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均为暗条纹</a:t>
            </a:r>
            <a:endParaRPr lang="zh-CN" altLang="zh-CN" sz="2400" kern="0" dirty="0">
              <a:latin typeface="Times New Roman" pitchFamily="18" charset="0"/>
              <a:ea typeface="宋体" panose="02010600030101010101" pitchFamily="2" charset="-122"/>
              <a:cs typeface="Times New Roman" pitchFamily="18" charset="0"/>
            </a:endParaRPr>
          </a:p>
        </p:txBody>
      </p:sp>
      <p:pic>
        <p:nvPicPr>
          <p:cNvPr id="1026" name="Picture 2" descr="4-13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07011" y="2913132"/>
            <a:ext cx="3169754" cy="2177483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944203" y="2579427"/>
            <a:ext cx="4667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400" dirty="0" smtClean="0">
                <a:latin typeface="宋体" pitchFamily="2" charset="-122"/>
                <a:ea typeface="宋体" pitchFamily="2" charset="-122"/>
              </a:rPr>
              <a:t>B</a:t>
            </a:r>
            <a:endParaRPr lang="zh-CN" altLang="en-US" sz="4400" dirty="0">
              <a:latin typeface="宋体" pitchFamily="2" charset="-122"/>
              <a:ea typeface="宋体" pitchFamily="2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4638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 Box 2"/>
          <p:cNvSpPr txBox="1">
            <a:spLocks noChangeArrowheads="1"/>
          </p:cNvSpPr>
          <p:nvPr/>
        </p:nvSpPr>
        <p:spPr bwMode="auto">
          <a:xfrm>
            <a:off x="330104" y="455768"/>
            <a:ext cx="3900767" cy="829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sz="4800" b="1" dirty="0">
                <a:ea typeface="华文隶书" panose="02010800040101010101" pitchFamily="2" charset="-122"/>
              </a:rPr>
              <a:t>课堂</a:t>
            </a:r>
            <a:r>
              <a:rPr lang="zh-CN" altLang="en-US" sz="4800" b="1" dirty="0">
                <a:ea typeface="华文隶书" panose="02010800040101010101" pitchFamily="2" charset="-122"/>
              </a:rPr>
              <a:t>小结</a:t>
            </a:r>
            <a:endParaRPr lang="zh-CN" sz="4800" b="1" dirty="0">
              <a:ea typeface="华文隶书" panose="02010800040101010101" pitchFamily="2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="" xmlns:a16="http://schemas.microsoft.com/office/drawing/2014/main" id="{6FB679C5-B4F7-45A9-8355-CE331DAF4335}"/>
              </a:ext>
            </a:extLst>
          </p:cNvPr>
          <p:cNvSpPr txBox="1"/>
          <p:nvPr/>
        </p:nvSpPr>
        <p:spPr>
          <a:xfrm>
            <a:off x="1275126" y="1711354"/>
            <a:ext cx="595618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zh-CN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一、光的双缝干涉</a:t>
            </a:r>
            <a:endParaRPr lang="zh-CN" altLang="zh-CN" sz="2400" kern="100" dirty="0">
              <a:effectLst/>
              <a:latin typeface="Calibri" panose="020F0502020204030204" pitchFamily="34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 </a:t>
            </a:r>
            <a:r>
              <a:rPr lang="zh-CN" altLang="zh-CN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相干光源：</a:t>
            </a:r>
            <a:r>
              <a:rPr lang="zh-CN" altLang="zh-CN" sz="2400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zh-CN" sz="2400" kern="100" dirty="0">
              <a:effectLst/>
              <a:latin typeface="Calibri" panose="020F0502020204030204" pitchFamily="34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、双缝干涉条纹图样特点：</a:t>
            </a:r>
            <a:endParaRPr lang="zh-CN" altLang="zh-CN" sz="2400" kern="100" dirty="0">
              <a:effectLst/>
              <a:latin typeface="Calibri" panose="020F0502020204030204" pitchFamily="34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、亮暗条纹位置与光波波长的关系</a:t>
            </a:r>
            <a:endParaRPr lang="en-US" altLang="zh-CN" sz="2400" kern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zh-CN" altLang="zh-CN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二、</a:t>
            </a:r>
            <a:r>
              <a:rPr lang="en-US" altLang="zh-CN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 </a:t>
            </a:r>
            <a:r>
              <a:rPr lang="zh-CN" altLang="zh-CN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干涉条纹和光的波长之间的关系</a:t>
            </a:r>
            <a:endParaRPr lang="zh-CN" altLang="zh-CN" sz="2400" kern="100" dirty="0">
              <a:effectLst/>
              <a:latin typeface="Calibri" panose="020F0502020204030204" pitchFamily="34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条纹间距与波长的关系式：</a:t>
            </a:r>
            <a:r>
              <a:rPr lang="en-US" altLang="zh-CN" sz="3200" kern="100" dirty="0" err="1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Δ</a:t>
            </a:r>
            <a:r>
              <a:rPr lang="en-US" altLang="zh-CN" sz="3200" i="1" kern="100" dirty="0" err="1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zh-CN" altLang="zh-CN" sz="3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lang="en-US" altLang="zh-CN" sz="3200" i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λ</a:t>
            </a:r>
            <a:endParaRPr lang="zh-CN" altLang="zh-CN" sz="3200" kern="100" dirty="0">
              <a:effectLst/>
              <a:latin typeface="Calibri" panose="020F0502020204030204" pitchFamily="34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三、</a:t>
            </a:r>
            <a:r>
              <a:rPr lang="en-US" altLang="zh-CN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 </a:t>
            </a:r>
            <a:r>
              <a:rPr lang="zh-CN" altLang="zh-CN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薄膜干涉</a:t>
            </a:r>
            <a:endParaRPr lang="zh-CN" altLang="zh-CN" sz="2400" kern="100" dirty="0">
              <a:effectLst/>
              <a:latin typeface="Calibri" panose="020F0502020204030204" pitchFamily="34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zh-CN" altLang="en-US" sz="2400" dirty="0"/>
          </a:p>
        </p:txBody>
      </p:sp>
      <p:sp>
        <p:nvSpPr>
          <p:cNvPr id="2" name="Rectangle 2">
            <a:extLst>
              <a:ext uri="{FF2B5EF4-FFF2-40B4-BE49-F238E27FC236}">
                <a16:creationId xmlns="" xmlns:a16="http://schemas.microsoft.com/office/drawing/2014/main" id="{F4C3F760-33D2-4344-B59E-8B598F9658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8602" y="474659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10241" name="图片 34" descr="www.91taoke.com 91淘课网">
            <a:extLst>
              <a:ext uri="{FF2B5EF4-FFF2-40B4-BE49-F238E27FC236}">
                <a16:creationId xmlns="" xmlns:a16="http://schemas.microsoft.com/office/drawing/2014/main" id="{77E1A716-127E-4E5C-A0EF-ACE49039F4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0028" y="4537544"/>
            <a:ext cx="309531" cy="72223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="" xmlns:a16="http://schemas.microsoft.com/office/drawing/2014/main" id="{AE7C9E48-5D23-43CD-B04A-BDE54F74A3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8602" y="514664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·</a:t>
            </a:r>
            <a:r>
              <a:rPr kumimoji="0" lang="en-US" altLang="zh-CN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zh-C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第四章    </a:t>
            </a:r>
            <a:r>
              <a:rPr lang="zh-CN" altLang="en-US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第</a:t>
            </a:r>
            <a:r>
              <a:rPr lang="zh-CN" altLang="en-US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三</a:t>
            </a:r>
            <a:r>
              <a:rPr lang="zh-CN" altLang="en-US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节    光的干涉</a:t>
            </a:r>
            <a:endParaRPr lang="zh-CN" altLang="en-US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57810" y="735815"/>
            <a:ext cx="80972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/>
              <a:t>情景</a:t>
            </a:r>
            <a:r>
              <a:rPr lang="zh-CN" altLang="en-US" sz="3200" b="1" dirty="0" smtClean="0"/>
              <a:t>：</a:t>
            </a:r>
            <a:r>
              <a:rPr lang="zh-CN" altLang="en-US" sz="2800" b="1" dirty="0" smtClean="0"/>
              <a:t>水波的干涉</a:t>
            </a:r>
            <a:endParaRPr lang="zh-CN" altLang="en-US" sz="2800" b="1" dirty="0"/>
          </a:p>
        </p:txBody>
      </p:sp>
      <p:pic>
        <p:nvPicPr>
          <p:cNvPr id="4" name="11.水波的干涉视频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2688608" y="1398894"/>
            <a:ext cx="6482688" cy="48620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3">
            <a:extLst>
              <a:ext uri="{FF2B5EF4-FFF2-40B4-BE49-F238E27FC236}">
                <a16:creationId xmlns="" xmlns:a16="http://schemas.microsoft.com/office/drawing/2014/main" id="{7103D2E7-0378-45EF-8402-91673977FE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960" y="1076680"/>
            <a:ext cx="2714858" cy="2066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文本框 1">
            <a:extLst>
              <a:ext uri="{FF2B5EF4-FFF2-40B4-BE49-F238E27FC236}">
                <a16:creationId xmlns="" xmlns:a16="http://schemas.microsoft.com/office/drawing/2014/main" id="{B74790D4-82CE-4977-A8A5-C53F403C161B}"/>
              </a:ext>
            </a:extLst>
          </p:cNvPr>
          <p:cNvSpPr txBox="1"/>
          <p:nvPr/>
        </p:nvSpPr>
        <p:spPr>
          <a:xfrm>
            <a:off x="4890780" y="1131166"/>
            <a:ext cx="5184397" cy="130888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800" b="1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水波的干涉实验中，</a:t>
            </a:r>
            <a:r>
              <a:rPr lang="zh-CN" altLang="en-US" sz="2800" b="1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干涉的条件是什么</a:t>
            </a:r>
            <a:r>
              <a:rPr lang="zh-CN" altLang="zh-CN" sz="2800" b="1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？干涉图样有什么特征？</a:t>
            </a:r>
            <a:endParaRPr lang="zh-CN" altLang="en-US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="" xmlns:a16="http://schemas.microsoft.com/office/drawing/2014/main" id="{9FF7F5CC-CB64-4DBC-904E-FF7D2AFD4182}"/>
              </a:ext>
            </a:extLst>
          </p:cNvPr>
          <p:cNvSpPr txBox="1"/>
          <p:nvPr/>
        </p:nvSpPr>
        <p:spPr>
          <a:xfrm>
            <a:off x="1406960" y="4110606"/>
            <a:ext cx="9196724" cy="130888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800" kern="100" dirty="0">
                <a:effectLst/>
                <a:latin typeface="+mn-ea"/>
                <a:cs typeface="Times New Roman" panose="02020603050405020304" pitchFamily="18" charset="0"/>
              </a:rPr>
              <a:t>光如果能够发生干涉需要满足什么样的条件？干涉图样该是什么样</a:t>
            </a:r>
            <a:r>
              <a:rPr lang="zh-CN" altLang="zh-CN" sz="2800" kern="100" dirty="0" smtClean="0">
                <a:effectLst/>
                <a:latin typeface="+mn-ea"/>
                <a:cs typeface="Times New Roman" panose="02020603050405020304" pitchFamily="18" charset="0"/>
              </a:rPr>
              <a:t>呢</a:t>
            </a:r>
            <a:r>
              <a:rPr lang="zh-CN" altLang="en-US" sz="2800" kern="100" dirty="0" smtClean="0">
                <a:effectLst/>
                <a:latin typeface="+mn-ea"/>
                <a:cs typeface="Times New Roman" panose="02020603050405020304" pitchFamily="18" charset="0"/>
              </a:rPr>
              <a:t>？</a:t>
            </a:r>
            <a:endParaRPr lang="zh-CN" altLang="en-US" sz="28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031085" y="1685424"/>
            <a:ext cx="1826141" cy="584775"/>
          </a:xfrm>
          <a:prstGeom prst="rect">
            <a:avLst/>
          </a:prstGeo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000099"/>
                </a:solidFill>
              </a:rPr>
              <a:t>实验演示</a:t>
            </a:r>
          </a:p>
        </p:txBody>
      </p:sp>
      <p:pic>
        <p:nvPicPr>
          <p:cNvPr id="2050" name="图片 1">
            <a:extLst>
              <a:ext uri="{FF2B5EF4-FFF2-40B4-BE49-F238E27FC236}">
                <a16:creationId xmlns="" xmlns:a16="http://schemas.microsoft.com/office/drawing/2014/main" id="{26EE1DE2-6D19-48BE-8F2D-45EDF00A80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6628"/>
          <a:stretch>
            <a:fillRect/>
          </a:stretch>
        </p:blipFill>
        <p:spPr bwMode="auto">
          <a:xfrm>
            <a:off x="930417" y="3049966"/>
            <a:ext cx="3817851" cy="2058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图片 1">
            <a:extLst>
              <a:ext uri="{FF2B5EF4-FFF2-40B4-BE49-F238E27FC236}">
                <a16:creationId xmlns="" xmlns:a16="http://schemas.microsoft.com/office/drawing/2014/main" id="{6A76B991-A691-4CA2-832D-902351460C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001" t="13188" r="3442" b="12791"/>
          <a:stretch>
            <a:fillRect/>
          </a:stretch>
        </p:blipFill>
        <p:spPr bwMode="auto">
          <a:xfrm>
            <a:off x="6096000" y="3049966"/>
            <a:ext cx="4706903" cy="1882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文本框 1">
            <a:extLst>
              <a:ext uri="{FF2B5EF4-FFF2-40B4-BE49-F238E27FC236}">
                <a16:creationId xmlns="" xmlns:a16="http://schemas.microsoft.com/office/drawing/2014/main" id="{BC729719-405F-45E1-9AC0-11173602B807}"/>
              </a:ext>
            </a:extLst>
          </p:cNvPr>
          <p:cNvSpPr txBox="1"/>
          <p:nvPr/>
        </p:nvSpPr>
        <p:spPr>
          <a:xfrm>
            <a:off x="309632" y="679987"/>
            <a:ext cx="38779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/>
              <a:t>一、光的双缝干涉</a:t>
            </a:r>
          </a:p>
        </p:txBody>
      </p:sp>
    </p:spTree>
    <p:extLst>
      <p:ext uri="{BB962C8B-B14F-4D97-AF65-F5344CB8AC3E}">
        <p14:creationId xmlns="" xmlns:p14="http://schemas.microsoft.com/office/powerpoint/2010/main" val="3664674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1" name="Text Box 73"/>
          <p:cNvSpPr txBox="1">
            <a:spLocks noChangeArrowheads="1"/>
          </p:cNvSpPr>
          <p:nvPr/>
        </p:nvSpPr>
        <p:spPr bwMode="auto">
          <a:xfrm>
            <a:off x="1494889" y="2118139"/>
            <a:ext cx="9202222" cy="223888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08839" tIns="54419" rIns="108839" bIns="54419">
            <a:spAutoFit/>
            <a:scene3d>
              <a:camera prst="orthographicFront"/>
              <a:lightRig rig="threePt" dir="t"/>
            </a:scene3d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3200" dirty="0">
                <a:solidFill>
                  <a:schemeClr val="tx1"/>
                </a:solidFill>
                <a:latin typeface="+mn-ea"/>
                <a:ea typeface="+mn-ea"/>
              </a:rPr>
              <a:t>1.</a:t>
            </a:r>
            <a:r>
              <a:rPr lang="zh-CN" altLang="en-US" sz="3200" dirty="0">
                <a:solidFill>
                  <a:schemeClr val="tx1"/>
                </a:solidFill>
                <a:latin typeface="+mn-ea"/>
                <a:ea typeface="+mn-ea"/>
              </a:rPr>
              <a:t>双缝的作用？</a:t>
            </a:r>
            <a:endParaRPr lang="en-US" altLang="zh-CN" sz="3200" dirty="0">
              <a:solidFill>
                <a:schemeClr val="tx1"/>
              </a:solidFill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+mn-ea"/>
                <a:ea typeface="+mn-ea"/>
              </a:rPr>
              <a:t>2.</a:t>
            </a:r>
            <a:r>
              <a:rPr lang="zh-CN" altLang="en-US" sz="3200" dirty="0">
                <a:latin typeface="+mn-ea"/>
                <a:ea typeface="+mn-ea"/>
              </a:rPr>
              <a:t>类比水波的干涉，分析亮暗条纹的位置与两个光源的路程差的关系？</a:t>
            </a:r>
            <a:endParaRPr lang="zh-CN" altLang="en-US" sz="32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="" xmlns:a16="http://schemas.microsoft.com/office/drawing/2014/main" id="{CD303A63-A33E-428D-B989-242D9A368D7E}"/>
              </a:ext>
            </a:extLst>
          </p:cNvPr>
          <p:cNvSpPr txBox="1"/>
          <p:nvPr/>
        </p:nvSpPr>
        <p:spPr>
          <a:xfrm>
            <a:off x="997529" y="997527"/>
            <a:ext cx="1826141" cy="584775"/>
          </a:xfrm>
          <a:prstGeom prst="rect">
            <a:avLst/>
          </a:prstGeo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000099"/>
                </a:solidFill>
              </a:rPr>
              <a:t>问题导学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022697" y="1950724"/>
            <a:ext cx="1826141" cy="584775"/>
          </a:xfrm>
          <a:prstGeom prst="rect">
            <a:avLst/>
          </a:prstGeo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000099"/>
                </a:solidFill>
              </a:rPr>
              <a:t>理论推导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="" xmlns:a16="http://schemas.microsoft.com/office/drawing/2014/main" id="{3BA8DE8C-D819-4ABA-94CF-96F7BE122197}"/>
              </a:ext>
            </a:extLst>
          </p:cNvPr>
          <p:cNvSpPr txBox="1"/>
          <p:nvPr/>
        </p:nvSpPr>
        <p:spPr>
          <a:xfrm>
            <a:off x="309632" y="881323"/>
            <a:ext cx="7571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/>
              <a:t>二、干涉条纹和光的波长之间的关系</a:t>
            </a:r>
          </a:p>
        </p:txBody>
      </p:sp>
      <p:pic>
        <p:nvPicPr>
          <p:cNvPr id="3074" name="图片 1">
            <a:extLst>
              <a:ext uri="{FF2B5EF4-FFF2-40B4-BE49-F238E27FC236}">
                <a16:creationId xmlns="" xmlns:a16="http://schemas.microsoft.com/office/drawing/2014/main" id="{686F7741-D44F-4AB3-90D7-A553850881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002" y="1950724"/>
            <a:ext cx="3295866" cy="2956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文本框 1">
            <a:extLst>
              <a:ext uri="{FF2B5EF4-FFF2-40B4-BE49-F238E27FC236}">
                <a16:creationId xmlns="" xmlns:a16="http://schemas.microsoft.com/office/drawing/2014/main" id="{7D8EDF5B-C458-48D0-8C7C-B37EA7269ED2}"/>
              </a:ext>
            </a:extLst>
          </p:cNvPr>
          <p:cNvSpPr txBox="1"/>
          <p:nvPr/>
        </p:nvSpPr>
        <p:spPr>
          <a:xfrm>
            <a:off x="482382" y="3133834"/>
            <a:ext cx="4123674" cy="130317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kern="100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提示：</a:t>
            </a:r>
            <a:r>
              <a:rPr lang="en-US" altLang="zh-CN" sz="2800" i="1" kern="100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θ</a:t>
            </a:r>
            <a:r>
              <a:rPr lang="zh-CN" altLang="zh-CN" sz="2800" kern="100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很小时</a:t>
            </a:r>
            <a:r>
              <a:rPr lang="en-US" altLang="zh-CN" sz="2800" kern="100" dirty="0" err="1">
                <a:solidFill>
                  <a:srgbClr val="000099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sin</a:t>
            </a:r>
            <a:r>
              <a:rPr lang="en-US" altLang="zh-CN" sz="2800" i="1" kern="100" dirty="0" err="1">
                <a:solidFill>
                  <a:srgbClr val="000099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θ</a:t>
            </a:r>
            <a:r>
              <a:rPr lang="en-US" altLang="zh-CN" sz="2800" kern="100" dirty="0" err="1">
                <a:solidFill>
                  <a:srgbClr val="000099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≈tan</a:t>
            </a:r>
            <a:r>
              <a:rPr lang="en-US" altLang="zh-CN" sz="2800" i="1" kern="100" dirty="0" err="1">
                <a:solidFill>
                  <a:srgbClr val="000099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θ</a:t>
            </a:r>
            <a:endParaRPr lang="en-US" altLang="zh-CN" sz="2800" i="1" kern="100" dirty="0">
              <a:solidFill>
                <a:srgbClr val="000099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i="1" kern="100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θ</a:t>
            </a:r>
            <a:r>
              <a:rPr lang="zh-CN" altLang="zh-CN" sz="2800" kern="100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很小时</a:t>
            </a:r>
            <a:r>
              <a:rPr lang="zh-CN" altLang="en-US" sz="2800" kern="100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800" i="1" kern="100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2800" kern="100" baseline="-25000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2800" i="1" kern="100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MS</a:t>
            </a:r>
            <a:r>
              <a:rPr lang="en-US" altLang="zh-CN" sz="2800" kern="100" baseline="-25000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endParaRPr lang="zh-CN" altLang="en-US" sz="2800" baseline="-250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9527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1" name="Text Box 73"/>
          <p:cNvSpPr txBox="1">
            <a:spLocks noChangeArrowheads="1"/>
          </p:cNvSpPr>
          <p:nvPr/>
        </p:nvSpPr>
        <p:spPr bwMode="auto">
          <a:xfrm>
            <a:off x="923290" y="859790"/>
            <a:ext cx="5974715" cy="663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839" tIns="54419" rIns="108839" bIns="54419">
            <a:spAutoFit/>
            <a:scene3d>
              <a:camera prst="orthographicFront"/>
              <a:lightRig rig="threePt" dir="t"/>
            </a:scene3d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6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</a:rPr>
              <a:t>三</a:t>
            </a:r>
            <a:r>
              <a:rPr lang="zh-CN" altLang="en-US" sz="36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</a:rPr>
              <a:t>、薄膜干涉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="" xmlns:a16="http://schemas.microsoft.com/office/drawing/2014/main" id="{3DD85F75-B2E4-4865-9C23-D4E38D6E2F80}"/>
              </a:ext>
            </a:extLst>
          </p:cNvPr>
          <p:cNvSpPr txBox="1"/>
          <p:nvPr/>
        </p:nvSpPr>
        <p:spPr>
          <a:xfrm>
            <a:off x="1064641" y="1959916"/>
            <a:ext cx="1826141" cy="584775"/>
          </a:xfrm>
          <a:prstGeom prst="rect">
            <a:avLst/>
          </a:prstGeo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000099"/>
                </a:solidFill>
              </a:rPr>
              <a:t>问题导学</a:t>
            </a:r>
          </a:p>
        </p:txBody>
      </p:sp>
      <p:pic>
        <p:nvPicPr>
          <p:cNvPr id="4098" name="图片 1">
            <a:extLst>
              <a:ext uri="{FF2B5EF4-FFF2-40B4-BE49-F238E27FC236}">
                <a16:creationId xmlns="" xmlns:a16="http://schemas.microsoft.com/office/drawing/2014/main" id="{DE858D9B-31B8-4B4C-8872-039DD8FFC9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4079" y="3429000"/>
            <a:ext cx="1821040" cy="2113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图片 6">
            <a:extLst>
              <a:ext uri="{FF2B5EF4-FFF2-40B4-BE49-F238E27FC236}">
                <a16:creationId xmlns="" xmlns:a16="http://schemas.microsoft.com/office/drawing/2014/main" id="{B9DCAE96-1341-450B-9189-DB07EAEB6615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014" t="3746" r="5158" b="3311"/>
          <a:stretch/>
        </p:blipFill>
        <p:spPr bwMode="auto">
          <a:xfrm>
            <a:off x="7691026" y="1322275"/>
            <a:ext cx="2217420" cy="16922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="" xmlns:a16="http://schemas.microsoft.com/office/drawing/2014/main" id="{6DC15978-5525-4AED-B6B3-B9C231816A1F}"/>
              </a:ext>
            </a:extLst>
          </p:cNvPr>
          <p:cNvSpPr txBox="1"/>
          <p:nvPr/>
        </p:nvSpPr>
        <p:spPr>
          <a:xfrm>
            <a:off x="1064641" y="2958653"/>
            <a:ext cx="6107947" cy="22510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、肥皂膜有几个面可以反射光？</a:t>
            </a:r>
            <a:endParaRPr lang="zh-CN" altLang="zh-CN" sz="2400" kern="100" dirty="0">
              <a:effectLst/>
              <a:latin typeface="Calibri" panose="020F0502020204030204" pitchFamily="34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、这些面反射回来的光</a:t>
            </a:r>
            <a:r>
              <a:rPr lang="zh-CN" altLang="en-US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是不是相干光？</a:t>
            </a:r>
            <a:endParaRPr lang="en-US" altLang="zh-CN" sz="2400" kern="1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zh-CN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这些</a:t>
            </a:r>
            <a:r>
              <a:rPr lang="zh-CN" altLang="en-US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面</a:t>
            </a:r>
            <a:r>
              <a:rPr lang="zh-CN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反射</a:t>
            </a:r>
            <a:r>
              <a:rPr lang="zh-CN" altLang="en-US" sz="2400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回来的光路程差有什么特点</a:t>
            </a:r>
            <a:r>
              <a:rPr lang="zh-CN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？</a:t>
            </a:r>
            <a:endParaRPr lang="en-US" altLang="zh-CN" sz="2400" kern="1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sz="2400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、白光的干涉条纹是什么颜色的，为什么？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943921" y="814350"/>
            <a:ext cx="9867929" cy="46166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 fontAlgn="ctr" hangingPunct="0">
              <a:lnSpc>
                <a:spcPct val="150000"/>
              </a:lnSpc>
            </a:pPr>
            <a:r>
              <a:rPr lang="en-US" altLang="zh-CN" sz="2800" b="1" dirty="0"/>
              <a:t>[</a:t>
            </a:r>
            <a:r>
              <a:rPr lang="zh-CN" altLang="zh-CN" sz="2800" b="1" dirty="0"/>
              <a:t>例</a:t>
            </a:r>
            <a:r>
              <a:rPr lang="zh-CN" altLang="zh-CN" sz="2800" b="1" dirty="0" smtClean="0"/>
              <a:t>题</a:t>
            </a:r>
            <a:r>
              <a:rPr lang="en-US" altLang="zh-CN" sz="2800" b="1" dirty="0" smtClean="0"/>
              <a:t>1]</a:t>
            </a:r>
            <a:r>
              <a:rPr lang="zh-CN" altLang="en-US" sz="2800" b="1" dirty="0"/>
              <a:t>（多选）</a:t>
            </a:r>
            <a:r>
              <a:rPr lang="zh-CN" altLang="zh-CN" sz="2400" kern="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在双缝干涉实验中，用绿色激光照射在双缝上，在缝后的屏幕上显示出干涉图样。若要增大干涉图样中两相邻亮条纹的间距，可选用的方法是</a:t>
            </a:r>
            <a:r>
              <a:rPr lang="zh-CN" altLang="en-US" sz="2400" kern="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               ）</a:t>
            </a:r>
            <a:endParaRPr lang="zh-CN" altLang="zh-CN" sz="2400" kern="100" dirty="0">
              <a:effectLst/>
              <a:latin typeface="Calibri" panose="020F0502020204030204" pitchFamily="34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 fontAlgn="ctr" hangingPunct="0">
              <a:lnSpc>
                <a:spcPct val="150000"/>
              </a:lnSpc>
            </a:pPr>
            <a:r>
              <a:rPr lang="en-US" altLang="zh-CN" sz="2400" kern="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2400" kern="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．改用红色激光</a:t>
            </a:r>
            <a:r>
              <a:rPr lang="en-US" altLang="zh-CN" sz="2400" kern="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</a:t>
            </a:r>
            <a:endParaRPr lang="zh-CN" altLang="zh-CN" sz="2400" kern="100" dirty="0">
              <a:effectLst/>
              <a:latin typeface="Calibri" panose="020F0502020204030204" pitchFamily="34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 fontAlgn="ctr" hangingPunct="0">
              <a:lnSpc>
                <a:spcPct val="150000"/>
              </a:lnSpc>
            </a:pPr>
            <a:r>
              <a:rPr lang="en-US" altLang="zh-CN" sz="2400" kern="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2400" kern="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．改用蓝色激光</a:t>
            </a:r>
            <a:endParaRPr lang="zh-CN" altLang="zh-CN" sz="2400" kern="100" dirty="0">
              <a:effectLst/>
              <a:latin typeface="Calibri" panose="020F0502020204030204" pitchFamily="34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 fontAlgn="ctr" hangingPunct="0">
              <a:lnSpc>
                <a:spcPct val="150000"/>
              </a:lnSpc>
            </a:pPr>
            <a:r>
              <a:rPr lang="en-US" altLang="zh-CN" sz="2400" kern="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zh-CN" sz="2400" kern="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．减小双缝间距</a:t>
            </a:r>
            <a:r>
              <a:rPr lang="en-US" altLang="zh-CN" sz="2400" kern="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</a:t>
            </a:r>
            <a:endParaRPr lang="zh-CN" altLang="zh-CN" sz="2400" kern="100" dirty="0">
              <a:effectLst/>
              <a:latin typeface="Calibri" panose="020F0502020204030204" pitchFamily="34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 fontAlgn="ctr" hangingPunct="0">
              <a:lnSpc>
                <a:spcPct val="150000"/>
              </a:lnSpc>
            </a:pPr>
            <a:r>
              <a:rPr lang="en-US" altLang="zh-CN" sz="2400" kern="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zh-CN" altLang="zh-CN" sz="2400" kern="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．将屏幕向远离双缝的位置移动</a:t>
            </a:r>
            <a:endParaRPr lang="zh-CN" altLang="zh-CN" sz="2400" kern="100" dirty="0">
              <a:effectLst/>
              <a:latin typeface="Calibri" panose="020F0502020204030204" pitchFamily="34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 fontAlgn="ctr" hangingPunct="0">
              <a:lnSpc>
                <a:spcPct val="150000"/>
              </a:lnSpc>
            </a:pPr>
            <a:r>
              <a:rPr lang="en-US" altLang="zh-CN" sz="2400" kern="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</a:t>
            </a:r>
            <a:r>
              <a:rPr lang="zh-CN" altLang="zh-CN" sz="2400" kern="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．将光源向远离双缝的位置移动</a:t>
            </a:r>
            <a:endParaRPr lang="zh-CN" altLang="zh-CN" sz="1800" kern="100" dirty="0">
              <a:effectLst/>
              <a:latin typeface="Calibri" panose="020F0502020204030204" pitchFamily="34" charset="0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="" xmlns:a16="http://schemas.microsoft.com/office/drawing/2014/main" id="{E4330C42-64C6-4F2D-9D1C-B23422ADE420}"/>
              </a:ext>
            </a:extLst>
          </p:cNvPr>
          <p:cNvSpPr txBox="1"/>
          <p:nvPr/>
        </p:nvSpPr>
        <p:spPr>
          <a:xfrm>
            <a:off x="3898253" y="2162357"/>
            <a:ext cx="1159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ACD</a:t>
            </a:r>
            <a:endParaRPr lang="zh-CN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4638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502</Words>
  <Application>Microsoft Office PowerPoint</Application>
  <PresentationFormat>自定义</PresentationFormat>
  <Paragraphs>41</Paragraphs>
  <Slides>11</Slides>
  <Notes>0</Notes>
  <HiddenSlides>0</HiddenSlides>
  <MMClips>1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Office 主题</vt:lpstr>
      <vt:lpstr>幻灯片 1</vt:lpstr>
      <vt:lpstr>第四章    第三节    光的干涉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35</cp:revision>
  <dcterms:created xsi:type="dcterms:W3CDTF">2020-01-14T10:19:00Z</dcterms:created>
  <dcterms:modified xsi:type="dcterms:W3CDTF">2021-03-07T07:35:54Z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2052-11.1.0.9341</vt:lpwstr>
  </property>
</Properties>
</file>