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60" r:id="rId3"/>
    <p:sldId id="261" r:id="rId4"/>
    <p:sldId id="280" r:id="rId5"/>
    <p:sldId id="282" r:id="rId6"/>
    <p:sldId id="283" r:id="rId7"/>
    <p:sldId id="285" r:id="rId8"/>
    <p:sldId id="286" r:id="rId9"/>
    <p:sldId id="287" r:id="rId10"/>
    <p:sldId id="289" r:id="rId11"/>
    <p:sldId id="290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702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pPr/>
              <a:t>2021-03-07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看"/>
          <p:cNvPicPr>
            <a:picLocks noChangeAspect="1"/>
          </p:cNvPicPr>
          <p:nvPr userDrawn="1"/>
        </p:nvPicPr>
        <p:blipFill>
          <a:blip r:embed="rId2" cstate="print"/>
          <a:srcRect l="31" t="4451"/>
          <a:stretch>
            <a:fillRect/>
          </a:stretch>
        </p:blipFill>
        <p:spPr>
          <a:xfrm>
            <a:off x="635" y="-635"/>
            <a:ext cx="12191365" cy="6858635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2021-03-07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9" name="图片 8" descr="就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270250" y="1854835"/>
            <a:ext cx="5651500" cy="28943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022600" y="932815"/>
            <a:ext cx="8331200" cy="1325880"/>
          </a:xfrm>
        </p:spPr>
        <p:txBody>
          <a:bodyPr/>
          <a:lstStyle>
            <a:lvl1pPr>
              <a:defRPr sz="36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2021-03-07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图片 6" descr="图片1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-8890"/>
            <a:ext cx="2714625" cy="6875780"/>
          </a:xfrm>
          <a:prstGeom prst="rect">
            <a:avLst/>
          </a:prstGeom>
        </p:spPr>
      </p:pic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4795520" y="635635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>
              <a:lnSpc>
                <a:spcPct val="150000"/>
              </a:lnSpc>
            </a:pPr>
            <a:r>
              <a:rPr lang="zh-CN" altLang="en-US" sz="1400"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三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2667000"/>
            <a:ext cx="12192000" cy="1524000"/>
          </a:xfrm>
          <a:prstGeom prst="rect">
            <a:avLst/>
          </a:prstGeom>
        </p:spPr>
      </p:pic>
      <p:pic>
        <p:nvPicPr>
          <p:cNvPr id="11" name="图片 10" descr="图片3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2667000"/>
            <a:ext cx="3391535" cy="1524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581400" y="2985135"/>
            <a:ext cx="7018020" cy="88709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2021-03-07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4272915" y="635635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>
              <a:lnSpc>
                <a:spcPct val="150000"/>
              </a:lnSpc>
            </a:pPr>
            <a:r>
              <a:rPr lang="zh-CN" altLang="en-US" sz="1400"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1523365"/>
            <a:ext cx="10304145" cy="381190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2021-03-07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图片 7" descr="图片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475615"/>
          </a:xfrm>
          <a:prstGeom prst="rect">
            <a:avLst/>
          </a:prstGeom>
        </p:spPr>
      </p:pic>
      <p:pic>
        <p:nvPicPr>
          <p:cNvPr id="9" name="图片 8" descr="4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6501765"/>
            <a:ext cx="12191365" cy="356235"/>
          </a:xfrm>
          <a:prstGeom prst="rect">
            <a:avLst/>
          </a:prstGeom>
        </p:spPr>
      </p:pic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3927475" y="644652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>
              <a:lnSpc>
                <a:spcPct val="150000"/>
              </a:lnSpc>
            </a:pPr>
            <a:r>
              <a:rPr lang="zh-CN" altLang="en-US" sz="140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" name="图片 1" descr="好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248285" y="22225"/>
            <a:ext cx="1572260" cy="4311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9327416" y="53349"/>
            <a:ext cx="309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sz="2400" dirty="0">
              <a:solidFill>
                <a:srgbClr val="FFFF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pPr/>
              <a:t>2021-03-07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video" Target="file:///C:\Users\Administrator\Desktop\&#20809;&#30340;&#24178;&#28041;&#25945;&#23398;&#35774;&#35745;&#31995;&#21015;\10.&#32933;&#30338;&#27873;&#19978;&#30340;&#24425;&#34425;.mp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file:///F:\2020&#25991;&#20214;\&#35838;&#20214;\&#21019;&#26032;&#21516;&#27493;\&#26032;&#25945;&#26448;&#26032;&#26631;&#20934;\2020&#65288;&#31179;&#65289;&#29289;&#29702;%20&#20154;&#25945;&#29256;%20&#36873;&#25321;&#24615;&#24517;&#20462;&#31532;&#19968;&#20876;&#65288;&#26032;&#25945;&#26448;&#26032;&#26631;&#20934;&#65289;\&#26032;&#24314;&#25991;&#20214;&#22841;\A442.TIF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Box 2"/>
          <p:cNvSpPr txBox="1">
            <a:spLocks noChangeArrowheads="1"/>
          </p:cNvSpPr>
          <p:nvPr/>
        </p:nvSpPr>
        <p:spPr bwMode="auto">
          <a:xfrm>
            <a:off x="339730" y="662662"/>
            <a:ext cx="3900767" cy="82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sz="4800" b="1" dirty="0">
                <a:ea typeface="华文隶书" panose="02010800040101010101" pitchFamily="2" charset="-122"/>
              </a:rPr>
              <a:t>课堂</a:t>
            </a:r>
            <a:r>
              <a:rPr lang="zh-CN" altLang="en-US" sz="4800" b="1" dirty="0">
                <a:ea typeface="华文隶书" panose="02010800040101010101" pitchFamily="2" charset="-122"/>
              </a:rPr>
              <a:t>小结</a:t>
            </a:r>
            <a:endParaRPr lang="zh-CN" sz="4800" b="1" dirty="0">
              <a:ea typeface="华文隶书" panose="02010800040101010101" pitchFamily="2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="" xmlns:a16="http://schemas.microsoft.com/office/drawing/2014/main" id="{B1F74C32-AEB7-47AE-840B-AFCD9451CC81}"/>
              </a:ext>
            </a:extLst>
          </p:cNvPr>
          <p:cNvSpPr txBox="1"/>
          <p:nvPr/>
        </p:nvSpPr>
        <p:spPr>
          <a:xfrm>
            <a:off x="2919661" y="1492607"/>
            <a:ext cx="6833937" cy="4401205"/>
          </a:xfrm>
          <a:prstGeom prst="rect">
            <a:avLst/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zh-CN" sz="2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一、光的双缝干涉</a:t>
            </a:r>
            <a:endParaRPr lang="zh-CN" altLang="zh-CN" sz="28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1.</a:t>
            </a:r>
            <a:r>
              <a:rPr lang="zh-CN" altLang="zh-CN" sz="2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双缝干涉实验</a:t>
            </a:r>
            <a:endParaRPr lang="zh-CN" altLang="zh-CN" sz="28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      2.</a:t>
            </a:r>
            <a:r>
              <a:rPr lang="zh-CN" altLang="zh-C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干涉条纹的成因</a:t>
            </a:r>
            <a:endParaRPr lang="en-US" altLang="zh-C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二、</a:t>
            </a:r>
            <a:r>
              <a:rPr lang="en-US" altLang="zh-C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 </a:t>
            </a:r>
            <a:r>
              <a:rPr lang="zh-CN" altLang="zh-C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干涉条纹和光的波长之间的关系</a:t>
            </a:r>
            <a:endParaRPr lang="en-US" altLang="zh-CN" sz="28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         </a:t>
            </a:r>
            <a:r>
              <a:rPr lang="en-US" altLang="zh-CN" sz="2800" kern="100" dirty="0" err="1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Δ</a:t>
            </a:r>
            <a:r>
              <a:rPr lang="en-US" altLang="zh-CN" sz="2800" i="1" kern="100" dirty="0" err="1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x</a:t>
            </a:r>
            <a:r>
              <a:rPr lang="en-US" altLang="zh-CN" sz="2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=       </a:t>
            </a:r>
            <a:r>
              <a:rPr lang="en-US" altLang="zh-CN" sz="2800" i="1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λ</a:t>
            </a:r>
          </a:p>
          <a:p>
            <a:pPr>
              <a:lnSpc>
                <a:spcPct val="150000"/>
              </a:lnSpc>
            </a:pPr>
            <a:r>
              <a:rPr lang="zh-CN" altLang="zh-CN" sz="2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三、</a:t>
            </a:r>
            <a:r>
              <a:rPr lang="en-US" altLang="zh-CN" sz="2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 </a:t>
            </a:r>
            <a:r>
              <a:rPr lang="zh-CN" altLang="zh-CN" sz="2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薄膜干涉</a:t>
            </a:r>
            <a:endParaRPr lang="zh-CN" altLang="zh-CN" sz="28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sz="2800" dirty="0"/>
          </a:p>
        </p:txBody>
      </p:sp>
      <p:pic>
        <p:nvPicPr>
          <p:cNvPr id="20" name="图片 19">
            <a:extLst>
              <a:ext uri="{FF2B5EF4-FFF2-40B4-BE49-F238E27FC236}">
                <a16:creationId xmlns="" xmlns:a16="http://schemas.microsoft.com/office/drawing/2014/main" id="{061908B8-26A0-4E07-8CEE-818FB1BC805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2047" y="4058970"/>
            <a:ext cx="573088" cy="7921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第四章    </a:t>
            </a:r>
            <a:r>
              <a:rPr lang="zh-CN" altLang="en-US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第三节    </a:t>
            </a:r>
            <a:r>
              <a:rPr lang="zh-CN" altLang="en-US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光的干涉</a:t>
            </a:r>
            <a:endParaRPr lang="zh-CN" altLang="en-US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198187" y="733667"/>
            <a:ext cx="8415287" cy="789158"/>
          </a:xfrm>
          <a:prstGeom prst="rect">
            <a:avLst/>
          </a:prstGeom>
          <a:noFill/>
        </p:spPr>
        <p:txBody>
          <a:bodyPr/>
          <a:lstStyle>
            <a:lvl1pPr marL="440055" indent="-4400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v"/>
              <a:defRPr sz="4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52500" indent="-3651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3600">
                <a:solidFill>
                  <a:schemeClr val="tx1"/>
                </a:solidFill>
                <a:latin typeface="+mn-lt"/>
                <a:ea typeface="+mn-ea"/>
              </a:defRPr>
            </a:lvl2pPr>
            <a:lvl3pPr marL="1465580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100">
                <a:solidFill>
                  <a:schemeClr val="tx1"/>
                </a:solidFill>
                <a:latin typeface="+mn-lt"/>
                <a:ea typeface="+mn-ea"/>
              </a:defRPr>
            </a:lvl3pPr>
            <a:lvl4pPr marL="2051050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600">
                <a:solidFill>
                  <a:schemeClr val="tx1"/>
                </a:solidFill>
                <a:latin typeface="+mn-lt"/>
                <a:ea typeface="+mn-ea"/>
              </a:defRPr>
            </a:lvl4pPr>
            <a:lvl5pPr marL="2638425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+mn-ea"/>
              </a:defRPr>
            </a:lvl5pPr>
            <a:lvl6pPr marL="3225165" indent="-29337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+mn-ea"/>
              </a:defRPr>
            </a:lvl6pPr>
            <a:lvl7pPr marL="3811270" indent="-29337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+mn-ea"/>
              </a:defRPr>
            </a:lvl7pPr>
            <a:lvl8pPr marL="4398010" indent="-29337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+mn-ea"/>
              </a:defRPr>
            </a:lvl8pPr>
            <a:lvl9pPr marL="4984115" indent="-29337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zh-CN" altLang="en-US" sz="3600" b="1" dirty="0">
                <a:solidFill>
                  <a:srgbClr val="003399"/>
                </a:solidFill>
                <a:latin typeface="+mj-ea"/>
                <a:ea typeface="+mj-ea"/>
              </a:rPr>
              <a:t>肥皂泡上的“彩虹”是怎样产生的</a:t>
            </a:r>
            <a:r>
              <a:rPr lang="en-US" altLang="zh-CN" sz="3600" b="1" dirty="0">
                <a:solidFill>
                  <a:srgbClr val="003399"/>
                </a:solidFill>
                <a:latin typeface="+mj-ea"/>
                <a:ea typeface="+mj-ea"/>
              </a:rPr>
              <a:t>?</a:t>
            </a:r>
          </a:p>
        </p:txBody>
      </p:sp>
      <p:pic>
        <p:nvPicPr>
          <p:cNvPr id="4" name="10.肥皂泡上的彩虹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470246" y="1351128"/>
            <a:ext cx="6660106" cy="4995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="" xmlns:a16="http://schemas.microsoft.com/office/drawing/2014/main" id="{D5B8FD80-4F0C-4B08-9231-4C2E631CD019}"/>
              </a:ext>
            </a:extLst>
          </p:cNvPr>
          <p:cNvSpPr txBox="1"/>
          <p:nvPr/>
        </p:nvSpPr>
        <p:spPr>
          <a:xfrm>
            <a:off x="2046914" y="864066"/>
            <a:ext cx="7571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/>
              <a:t>分析光的干涉我们应该从哪入手呢？</a:t>
            </a:r>
          </a:p>
        </p:txBody>
      </p:sp>
      <p:sp>
        <p:nvSpPr>
          <p:cNvPr id="4" name="箭头: 下 3">
            <a:extLst>
              <a:ext uri="{FF2B5EF4-FFF2-40B4-BE49-F238E27FC236}">
                <a16:creationId xmlns="" xmlns:a16="http://schemas.microsoft.com/office/drawing/2014/main" id="{5C4C1A94-DA46-47E2-8BBB-85D06E2A9F23}"/>
              </a:ext>
            </a:extLst>
          </p:cNvPr>
          <p:cNvSpPr/>
          <p:nvPr/>
        </p:nvSpPr>
        <p:spPr>
          <a:xfrm>
            <a:off x="5360566" y="1686187"/>
            <a:ext cx="385893" cy="352338"/>
          </a:xfrm>
          <a:prstGeom prst="downArrow">
            <a:avLst/>
          </a:prstGeom>
          <a:noFill/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="" xmlns:a16="http://schemas.microsoft.com/office/drawing/2014/main" id="{05D95CBB-2B42-4DDF-BABD-9504285CC63B}"/>
              </a:ext>
            </a:extLst>
          </p:cNvPr>
          <p:cNvSpPr txBox="1"/>
          <p:nvPr/>
        </p:nvSpPr>
        <p:spPr>
          <a:xfrm>
            <a:off x="2335464" y="2205548"/>
            <a:ext cx="69942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/>
              <a:t>寻找频率和振动情况相同的相干光源，干涉图样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="" xmlns:a16="http://schemas.microsoft.com/office/drawing/2014/main" id="{7C07F2BD-756C-4311-873A-AC28D75A21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924" y="3269609"/>
            <a:ext cx="1929636" cy="2822453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="" xmlns:a16="http://schemas.microsoft.com/office/drawing/2014/main" id="{943FB2F3-4686-417B-B08C-00A6816903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2565" y="3202497"/>
            <a:ext cx="2667700" cy="2578180"/>
          </a:xfrm>
          <a:prstGeom prst="rect">
            <a:avLst/>
          </a:prstGeom>
        </p:spPr>
      </p:pic>
      <p:sp>
        <p:nvSpPr>
          <p:cNvPr id="11" name="箭头: 下 10">
            <a:extLst>
              <a:ext uri="{FF2B5EF4-FFF2-40B4-BE49-F238E27FC236}">
                <a16:creationId xmlns="" xmlns:a16="http://schemas.microsoft.com/office/drawing/2014/main" id="{332E064C-1C10-4311-8BE2-BA7F60C94E8B}"/>
              </a:ext>
            </a:extLst>
          </p:cNvPr>
          <p:cNvSpPr/>
          <p:nvPr/>
        </p:nvSpPr>
        <p:spPr>
          <a:xfrm>
            <a:off x="5285066" y="2834236"/>
            <a:ext cx="385893" cy="335559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1" name="Text Box 73"/>
          <p:cNvSpPr txBox="1">
            <a:spLocks noChangeArrowheads="1"/>
          </p:cNvSpPr>
          <p:nvPr/>
        </p:nvSpPr>
        <p:spPr bwMode="auto">
          <a:xfrm>
            <a:off x="954373" y="717178"/>
            <a:ext cx="597471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839" tIns="54419" rIns="108839" bIns="54419">
            <a:spAutoFit/>
            <a:scene3d>
              <a:camera prst="orthographicFront"/>
              <a:lightRig rig="threePt" dir="t"/>
            </a:scene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</a:rPr>
              <a:t>一、光的双缝干涉</a:t>
            </a:r>
          </a:p>
        </p:txBody>
      </p:sp>
      <p:grpSp>
        <p:nvGrpSpPr>
          <p:cNvPr id="7" name="组合 6">
            <a:extLst>
              <a:ext uri="{FF2B5EF4-FFF2-40B4-BE49-F238E27FC236}">
                <a16:creationId xmlns="" xmlns:a16="http://schemas.microsoft.com/office/drawing/2014/main" id="{F2D8E554-723F-4D3D-A300-7640B7739AD6}"/>
              </a:ext>
            </a:extLst>
          </p:cNvPr>
          <p:cNvGrpSpPr/>
          <p:nvPr/>
        </p:nvGrpSpPr>
        <p:grpSpPr>
          <a:xfrm>
            <a:off x="1308682" y="2260217"/>
            <a:ext cx="1915203" cy="1521218"/>
            <a:chOff x="0" y="0"/>
            <a:chExt cx="1548850" cy="1316630"/>
          </a:xfrm>
        </p:grpSpPr>
        <p:pic>
          <p:nvPicPr>
            <p:cNvPr id="8" name="图片 7">
              <a:extLst>
                <a:ext uri="{FF2B5EF4-FFF2-40B4-BE49-F238E27FC236}">
                  <a16:creationId xmlns="" xmlns:a16="http://schemas.microsoft.com/office/drawing/2014/main" id="{F461962E-B299-4B17-82CB-3161DD10CB1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r:link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r="14648"/>
            <a:stretch>
              <a:fillRect/>
            </a:stretch>
          </p:blipFill>
          <p:spPr bwMode="auto">
            <a:xfrm>
              <a:off x="464024" y="211540"/>
              <a:ext cx="866140" cy="75438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="" xmlns:a14="http://schemas.microsoft.com/office/drawing/2010/main"/>
              </a:ext>
            </a:extLst>
          </p:spPr>
        </p:pic>
        <p:cxnSp>
          <p:nvCxnSpPr>
            <p:cNvPr id="9" name="直接连接符 8">
              <a:extLst>
                <a:ext uri="{FF2B5EF4-FFF2-40B4-BE49-F238E27FC236}">
                  <a16:creationId xmlns="" xmlns:a16="http://schemas.microsoft.com/office/drawing/2014/main" id="{7A7171B4-9817-4C3D-ADBF-DB23F9F29DC0}"/>
                </a:ext>
              </a:extLst>
            </p:cNvPr>
            <p:cNvCxnSpPr/>
            <p:nvPr/>
          </p:nvCxnSpPr>
          <p:spPr>
            <a:xfrm flipH="1">
              <a:off x="1310185" y="170597"/>
              <a:ext cx="6824" cy="85298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箭头连接符 11">
              <a:extLst>
                <a:ext uri="{FF2B5EF4-FFF2-40B4-BE49-F238E27FC236}">
                  <a16:creationId xmlns="" xmlns:a16="http://schemas.microsoft.com/office/drawing/2014/main" id="{D4393B0B-8DD2-4509-A8A0-B8B633452E1C}"/>
                </a:ext>
              </a:extLst>
            </p:cNvPr>
            <p:cNvCxnSpPr/>
            <p:nvPr/>
          </p:nvCxnSpPr>
          <p:spPr>
            <a:xfrm flipV="1">
              <a:off x="327546" y="437866"/>
              <a:ext cx="272415" cy="635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箭头连接符 12">
              <a:extLst>
                <a:ext uri="{FF2B5EF4-FFF2-40B4-BE49-F238E27FC236}">
                  <a16:creationId xmlns="" xmlns:a16="http://schemas.microsoft.com/office/drawing/2014/main" id="{E0F540AE-C172-4DC6-B657-5D74FC930D4D}"/>
                </a:ext>
              </a:extLst>
            </p:cNvPr>
            <p:cNvCxnSpPr/>
            <p:nvPr/>
          </p:nvCxnSpPr>
          <p:spPr>
            <a:xfrm flipV="1">
              <a:off x="320722" y="587991"/>
              <a:ext cx="272415" cy="635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箭头连接符 13">
              <a:extLst>
                <a:ext uri="{FF2B5EF4-FFF2-40B4-BE49-F238E27FC236}">
                  <a16:creationId xmlns="" xmlns:a16="http://schemas.microsoft.com/office/drawing/2014/main" id="{A2CD0DD2-ECB0-4C1B-B479-9D394F406E5F}"/>
                </a:ext>
              </a:extLst>
            </p:cNvPr>
            <p:cNvCxnSpPr/>
            <p:nvPr/>
          </p:nvCxnSpPr>
          <p:spPr>
            <a:xfrm flipV="1">
              <a:off x="320722" y="738116"/>
              <a:ext cx="272415" cy="635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文本框 9">
              <a:extLst>
                <a:ext uri="{FF2B5EF4-FFF2-40B4-BE49-F238E27FC236}">
                  <a16:creationId xmlns="" xmlns:a16="http://schemas.microsoft.com/office/drawing/2014/main" id="{78F02E61-3D57-4ECF-B113-B208235F153E}"/>
                </a:ext>
              </a:extLst>
            </p:cNvPr>
            <p:cNvSpPr txBox="1"/>
            <p:nvPr/>
          </p:nvSpPr>
          <p:spPr>
            <a:xfrm>
              <a:off x="0" y="689212"/>
              <a:ext cx="423081" cy="279713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zh-CN" sz="900" kern="100"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光源</a:t>
              </a:r>
              <a:endParaRPr lang="zh-CN" sz="1050" kern="10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6" name="文本框 10">
              <a:extLst>
                <a:ext uri="{FF2B5EF4-FFF2-40B4-BE49-F238E27FC236}">
                  <a16:creationId xmlns="" xmlns:a16="http://schemas.microsoft.com/office/drawing/2014/main" id="{CA15F42C-616A-42FE-9B6F-B7F9B6D868B2}"/>
                </a:ext>
              </a:extLst>
            </p:cNvPr>
            <p:cNvSpPr txBox="1"/>
            <p:nvPr/>
          </p:nvSpPr>
          <p:spPr>
            <a:xfrm>
              <a:off x="661916" y="0"/>
              <a:ext cx="423081" cy="279713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zh-CN" sz="900" kern="100"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双缝</a:t>
              </a:r>
              <a:endParaRPr lang="zh-CN" sz="1050" kern="10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7" name="文本框 11">
              <a:extLst>
                <a:ext uri="{FF2B5EF4-FFF2-40B4-BE49-F238E27FC236}">
                  <a16:creationId xmlns="" xmlns:a16="http://schemas.microsoft.com/office/drawing/2014/main" id="{32DE1A4C-6EE1-4EDA-8A1B-7311642DC23E}"/>
                </a:ext>
              </a:extLst>
            </p:cNvPr>
            <p:cNvSpPr txBox="1"/>
            <p:nvPr/>
          </p:nvSpPr>
          <p:spPr>
            <a:xfrm>
              <a:off x="368489" y="846161"/>
              <a:ext cx="423081" cy="279713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zh-CN" sz="900" kern="100"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单缝</a:t>
              </a:r>
              <a:endParaRPr lang="zh-CN" sz="1050" kern="10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8" name="文本框 12">
              <a:extLst>
                <a:ext uri="{FF2B5EF4-FFF2-40B4-BE49-F238E27FC236}">
                  <a16:creationId xmlns="" xmlns:a16="http://schemas.microsoft.com/office/drawing/2014/main" id="{4D08D6EC-81F4-4483-804D-402777A5A471}"/>
                </a:ext>
              </a:extLst>
            </p:cNvPr>
            <p:cNvSpPr txBox="1"/>
            <p:nvPr/>
          </p:nvSpPr>
          <p:spPr>
            <a:xfrm>
              <a:off x="1125940" y="1037230"/>
              <a:ext cx="422910" cy="27940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zh-CN" sz="900" kern="100">
                  <a:effectLst/>
                  <a:latin typeface="Calibri" panose="020F0502020204030204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光屏</a:t>
              </a:r>
              <a:endParaRPr lang="zh-CN" sz="1050" kern="10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19" name="图片 18">
            <a:extLst>
              <a:ext uri="{FF2B5EF4-FFF2-40B4-BE49-F238E27FC236}">
                <a16:creationId xmlns="" xmlns:a16="http://schemas.microsoft.com/office/drawing/2014/main" id="{4E770CF7-7355-4A22-8C69-7316FCA83539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6628"/>
          <a:stretch>
            <a:fillRect/>
          </a:stretch>
        </p:blipFill>
        <p:spPr bwMode="auto">
          <a:xfrm>
            <a:off x="3983511" y="2079056"/>
            <a:ext cx="3074643" cy="173679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图片 19">
            <a:extLst>
              <a:ext uri="{FF2B5EF4-FFF2-40B4-BE49-F238E27FC236}">
                <a16:creationId xmlns="" xmlns:a16="http://schemas.microsoft.com/office/drawing/2014/main" id="{391D48F3-DEC1-48CC-8F67-25B8B3EEB98B}"/>
              </a:ext>
            </a:extLst>
          </p:cNvPr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001" t="21695" r="3442" b="19174"/>
          <a:stretch/>
        </p:blipFill>
        <p:spPr bwMode="auto">
          <a:xfrm>
            <a:off x="7631724" y="2534136"/>
            <a:ext cx="2968625" cy="9480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2" name="文本框 1">
            <a:extLst>
              <a:ext uri="{FF2B5EF4-FFF2-40B4-BE49-F238E27FC236}">
                <a16:creationId xmlns="" xmlns:a16="http://schemas.microsoft.com/office/drawing/2014/main" id="{7EBE8AC9-07A4-4CE2-9FA4-B44C1EDD17DA}"/>
              </a:ext>
            </a:extLst>
          </p:cNvPr>
          <p:cNvSpPr txBox="1"/>
          <p:nvPr/>
        </p:nvSpPr>
        <p:spPr>
          <a:xfrm>
            <a:off x="8680197" y="1882930"/>
            <a:ext cx="1166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现象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="" xmlns:a16="http://schemas.microsoft.com/office/drawing/2014/main" id="{5FBF6322-22D4-4178-B62B-A882336F674A}"/>
              </a:ext>
            </a:extLst>
          </p:cNvPr>
          <p:cNvSpPr txBox="1"/>
          <p:nvPr/>
        </p:nvSpPr>
        <p:spPr>
          <a:xfrm>
            <a:off x="1686945" y="4722959"/>
            <a:ext cx="1620957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CN" altLang="en-US" sz="2800" dirty="0"/>
              <a:t>相干光源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="" xmlns:a16="http://schemas.microsoft.com/office/drawing/2014/main" id="{C5405D74-E159-4417-A3B0-90872CBB1376}"/>
              </a:ext>
            </a:extLst>
          </p:cNvPr>
          <p:cNvSpPr txBox="1"/>
          <p:nvPr/>
        </p:nvSpPr>
        <p:spPr>
          <a:xfrm>
            <a:off x="6776188" y="4728557"/>
            <a:ext cx="3705727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zh-CN" sz="2800" dirty="0">
                <a:solidFill>
                  <a:schemeClr val="dk1"/>
                </a:solidFill>
              </a:rPr>
              <a:t>亮暗条纹的位置确定</a:t>
            </a:r>
            <a:endParaRPr lang="zh-CN" altLang="en-US" sz="2800" dirty="0">
              <a:solidFill>
                <a:schemeClr val="dk1"/>
              </a:solidFill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="" xmlns:a16="http://schemas.microsoft.com/office/drawing/2014/main" id="{9EF048C8-C29C-4A5A-82AD-67BF59F43647}"/>
              </a:ext>
            </a:extLst>
          </p:cNvPr>
          <p:cNvSpPr txBox="1"/>
          <p:nvPr/>
        </p:nvSpPr>
        <p:spPr>
          <a:xfrm>
            <a:off x="4149409" y="4722959"/>
            <a:ext cx="1620957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CN" altLang="en-US" sz="2800" dirty="0"/>
              <a:t>条纹特点</a:t>
            </a:r>
          </a:p>
        </p:txBody>
      </p:sp>
      <p:sp>
        <p:nvSpPr>
          <p:cNvPr id="21" name="箭头: 右 20">
            <a:extLst>
              <a:ext uri="{FF2B5EF4-FFF2-40B4-BE49-F238E27FC236}">
                <a16:creationId xmlns="" xmlns:a16="http://schemas.microsoft.com/office/drawing/2014/main" id="{64B54383-D2BE-424F-9FFF-CF3B1922BF82}"/>
              </a:ext>
            </a:extLst>
          </p:cNvPr>
          <p:cNvSpPr/>
          <p:nvPr/>
        </p:nvSpPr>
        <p:spPr>
          <a:xfrm>
            <a:off x="3715352" y="4880009"/>
            <a:ext cx="268159" cy="269508"/>
          </a:xfrm>
          <a:prstGeom prst="rightArrow">
            <a:avLst/>
          </a:prstGeom>
          <a:noFill/>
          <a:ln w="190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箭头: 右 23">
            <a:extLst>
              <a:ext uri="{FF2B5EF4-FFF2-40B4-BE49-F238E27FC236}">
                <a16:creationId xmlns="" xmlns:a16="http://schemas.microsoft.com/office/drawing/2014/main" id="{4A82C43D-C5C9-41F3-8557-453235499962}"/>
              </a:ext>
            </a:extLst>
          </p:cNvPr>
          <p:cNvSpPr/>
          <p:nvPr/>
        </p:nvSpPr>
        <p:spPr>
          <a:xfrm>
            <a:off x="6287556" y="4880009"/>
            <a:ext cx="268159" cy="269508"/>
          </a:xfrm>
          <a:prstGeom prst="rightArrow">
            <a:avLst/>
          </a:prstGeom>
          <a:noFill/>
          <a:ln w="190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22" grpId="0" animBg="1"/>
      <p:bldP spid="21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="" xmlns:a16="http://schemas.microsoft.com/office/drawing/2014/main" id="{7683E8B8-A5F6-4B81-8E58-3A3C3E9238B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6628"/>
          <a:stretch>
            <a:fillRect/>
          </a:stretch>
        </p:blipFill>
        <p:spPr bwMode="auto">
          <a:xfrm>
            <a:off x="582327" y="3190079"/>
            <a:ext cx="3763477" cy="210200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文本框 4">
            <a:extLst>
              <a:ext uri="{FF2B5EF4-FFF2-40B4-BE49-F238E27FC236}">
                <a16:creationId xmlns="" xmlns:a16="http://schemas.microsoft.com/office/drawing/2014/main" id="{73C61E2C-51F4-488F-9E0D-BF3D6C9CC07C}"/>
              </a:ext>
            </a:extLst>
          </p:cNvPr>
          <p:cNvSpPr txBox="1"/>
          <p:nvPr/>
        </p:nvSpPr>
        <p:spPr>
          <a:xfrm>
            <a:off x="802073" y="1565912"/>
            <a:ext cx="1107996" cy="646331"/>
          </a:xfrm>
          <a:prstGeom prst="rect">
            <a:avLst/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CN" altLang="en-US" sz="3600" dirty="0"/>
              <a:t>演示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="" xmlns:a16="http://schemas.microsoft.com/office/drawing/2014/main" id="{5D87AEF2-CA13-47EE-9ACD-07E16849EA2A}"/>
              </a:ext>
            </a:extLst>
          </p:cNvPr>
          <p:cNvSpPr txBox="1"/>
          <p:nvPr/>
        </p:nvSpPr>
        <p:spPr>
          <a:xfrm>
            <a:off x="2464067" y="1020278"/>
            <a:ext cx="62648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1.</a:t>
            </a:r>
            <a:r>
              <a:rPr lang="zh-CN" altLang="en-US" sz="2400" dirty="0"/>
              <a:t>白纸代替光屏，远近移动，观察条纹的变化</a:t>
            </a:r>
          </a:p>
        </p:txBody>
      </p:sp>
      <p:sp>
        <p:nvSpPr>
          <p:cNvPr id="11" name="左大括号 10">
            <a:extLst>
              <a:ext uri="{FF2B5EF4-FFF2-40B4-BE49-F238E27FC236}">
                <a16:creationId xmlns="" xmlns:a16="http://schemas.microsoft.com/office/drawing/2014/main" id="{CA59412B-D64A-4148-976D-F626961FD89E}"/>
              </a:ext>
            </a:extLst>
          </p:cNvPr>
          <p:cNvSpPr/>
          <p:nvPr/>
        </p:nvSpPr>
        <p:spPr>
          <a:xfrm>
            <a:off x="2088681" y="1037155"/>
            <a:ext cx="375385" cy="1703846"/>
          </a:xfrm>
          <a:prstGeom prst="leftBrace">
            <a:avLst>
              <a:gd name="adj1" fmla="val 79488"/>
              <a:gd name="adj2" fmla="val 47272"/>
            </a:avLst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="" xmlns:a16="http://schemas.microsoft.com/office/drawing/2014/main" id="{640999C8-D6E6-49BF-9396-E97096D1D553}"/>
              </a:ext>
            </a:extLst>
          </p:cNvPr>
          <p:cNvSpPr txBox="1"/>
          <p:nvPr/>
        </p:nvSpPr>
        <p:spPr>
          <a:xfrm>
            <a:off x="2464066" y="2279336"/>
            <a:ext cx="5033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2.</a:t>
            </a:r>
            <a:r>
              <a:rPr lang="zh-CN" altLang="en-US" sz="2400" dirty="0"/>
              <a:t>用绿光代替红光，观察条纹的变化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="" xmlns:a16="http://schemas.microsoft.com/office/drawing/2014/main" id="{9966B135-D268-4413-8E4B-6E2ADE927481}"/>
              </a:ext>
            </a:extLst>
          </p:cNvPr>
          <p:cNvSpPr txBox="1"/>
          <p:nvPr/>
        </p:nvSpPr>
        <p:spPr>
          <a:xfrm>
            <a:off x="4345804" y="4117000"/>
            <a:ext cx="59298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olidFill>
                  <a:srgbClr val="003399"/>
                </a:solidFill>
              </a:rPr>
              <a:t>条纹的间距可能与哪些因素有关呢？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1" name="Text Box 73"/>
          <p:cNvSpPr txBox="1">
            <a:spLocks noChangeArrowheads="1"/>
          </p:cNvSpPr>
          <p:nvPr/>
        </p:nvSpPr>
        <p:spPr bwMode="auto">
          <a:xfrm>
            <a:off x="923290" y="859790"/>
            <a:ext cx="7036803" cy="602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839" tIns="54419" rIns="108839" bIns="54419">
            <a:spAutoFit/>
            <a:scene3d>
              <a:camera prst="orthographicFront"/>
              <a:lightRig rig="threePt" dir="t"/>
            </a:scene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</a:rPr>
              <a:t>二、干涉条纹和光的波长之间的关系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="" xmlns:a16="http://schemas.microsoft.com/office/drawing/2014/main" id="{50DBC0E5-CA1A-404A-B56D-6FAE24F5F1D6}"/>
              </a:ext>
            </a:extLst>
          </p:cNvPr>
          <p:cNvGrpSpPr/>
          <p:nvPr/>
        </p:nvGrpSpPr>
        <p:grpSpPr>
          <a:xfrm>
            <a:off x="6250004" y="2549324"/>
            <a:ext cx="2419885" cy="1759351"/>
            <a:chOff x="0" y="0"/>
            <a:chExt cx="2176780" cy="1521460"/>
          </a:xfrm>
        </p:grpSpPr>
        <p:pic>
          <p:nvPicPr>
            <p:cNvPr id="10" name="图片 9">
              <a:extLst>
                <a:ext uri="{FF2B5EF4-FFF2-40B4-BE49-F238E27FC236}">
                  <a16:creationId xmlns="" xmlns:a16="http://schemas.microsoft.com/office/drawing/2014/main" id="{B95EB5E3-9E85-4E88-8847-1F84BA6729B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5900" t="6907" b="19732"/>
            <a:stretch/>
          </p:blipFill>
          <p:spPr bwMode="auto">
            <a:xfrm>
              <a:off x="0" y="0"/>
              <a:ext cx="2176780" cy="152146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="" xmlns:a14="http://schemas.microsoft.com/office/drawing/2010/main"/>
              </a:ext>
            </a:extLst>
          </p:spPr>
        </p:pic>
        <p:cxnSp>
          <p:nvCxnSpPr>
            <p:cNvPr id="12" name="直接连接符 11">
              <a:extLst>
                <a:ext uri="{FF2B5EF4-FFF2-40B4-BE49-F238E27FC236}">
                  <a16:creationId xmlns="" xmlns:a16="http://schemas.microsoft.com/office/drawing/2014/main" id="{23C015C5-BAE5-43FE-AEEB-590B87994E34}"/>
                </a:ext>
              </a:extLst>
            </p:cNvPr>
            <p:cNvCxnSpPr/>
            <p:nvPr/>
          </p:nvCxnSpPr>
          <p:spPr>
            <a:xfrm flipV="1">
              <a:off x="668741" y="218364"/>
              <a:ext cx="1269241" cy="627797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文本框 40">
              <a:extLst>
                <a:ext uri="{FF2B5EF4-FFF2-40B4-BE49-F238E27FC236}">
                  <a16:creationId xmlns="" xmlns:a16="http://schemas.microsoft.com/office/drawing/2014/main" id="{377F58CC-58B9-47DD-93C4-792099B77BC1}"/>
                </a:ext>
              </a:extLst>
            </p:cNvPr>
            <p:cNvSpPr txBox="1"/>
            <p:nvPr/>
          </p:nvSpPr>
          <p:spPr>
            <a:xfrm>
              <a:off x="764275" y="634621"/>
              <a:ext cx="252484" cy="286603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n-US" sz="1050" i="1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θ</a:t>
              </a:r>
              <a:endParaRPr lang="zh-CN" sz="105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文本框 1">
            <a:extLst>
              <a:ext uri="{FF2B5EF4-FFF2-40B4-BE49-F238E27FC236}">
                <a16:creationId xmlns="" xmlns:a16="http://schemas.microsoft.com/office/drawing/2014/main" id="{E5D9A8DC-ADD0-4ECE-B880-F453CE0CC3D5}"/>
              </a:ext>
            </a:extLst>
          </p:cNvPr>
          <p:cNvSpPr txBox="1"/>
          <p:nvPr/>
        </p:nvSpPr>
        <p:spPr>
          <a:xfrm>
            <a:off x="824562" y="1852410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olidFill>
                  <a:srgbClr val="003399"/>
                </a:solidFill>
              </a:rPr>
              <a:t>两个近似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="" xmlns:a16="http://schemas.microsoft.com/office/drawing/2014/main" id="{0A8723A9-E413-4EFD-AF54-6170788BDD56}"/>
              </a:ext>
            </a:extLst>
          </p:cNvPr>
          <p:cNvSpPr txBox="1"/>
          <p:nvPr/>
        </p:nvSpPr>
        <p:spPr>
          <a:xfrm>
            <a:off x="864284" y="2724942"/>
            <a:ext cx="3455471" cy="46166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 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很小</a:t>
            </a: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sin</a:t>
            </a:r>
            <a:r>
              <a:rPr lang="zh-CN" altLang="zh-CN" sz="2400" i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θ</a:t>
            </a:r>
            <a:r>
              <a:rPr lang="zh-CN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≈</a:t>
            </a: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tan</a:t>
            </a:r>
            <a:r>
              <a:rPr lang="zh-CN" altLang="zh-CN" sz="2400" i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θ</a:t>
            </a:r>
            <a:r>
              <a:rPr lang="zh-CN" altLang="zh-CN" sz="2400" i="1" kern="100" dirty="0">
                <a:effectLst/>
                <a:ea typeface="Times New Roman" panose="02020603050405020304" pitchFamily="18" charset="0"/>
              </a:rPr>
              <a:t> </a:t>
            </a:r>
            <a:endParaRPr lang="zh-CN" altLang="en-US" sz="2400" dirty="0"/>
          </a:p>
        </p:txBody>
      </p:sp>
      <p:sp>
        <p:nvSpPr>
          <p:cNvPr id="4" name="文本框 3">
            <a:extLst>
              <a:ext uri="{FF2B5EF4-FFF2-40B4-BE49-F238E27FC236}">
                <a16:creationId xmlns="" xmlns:a16="http://schemas.microsoft.com/office/drawing/2014/main" id="{4047ED76-1949-4B6D-A4D7-CE982C4A5094}"/>
              </a:ext>
            </a:extLst>
          </p:cNvPr>
          <p:cNvSpPr txBox="1"/>
          <p:nvPr/>
        </p:nvSpPr>
        <p:spPr>
          <a:xfrm>
            <a:off x="824562" y="3587938"/>
            <a:ext cx="4312399" cy="113486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i="1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zh-CN" altLang="zh-CN" sz="2400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远大于</a:t>
            </a:r>
            <a:r>
              <a:rPr lang="en-US" altLang="zh-CN" sz="2400" i="1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zh-CN" altLang="en-US" sz="2400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zh-CN" sz="2400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∠</a:t>
            </a:r>
            <a:r>
              <a:rPr lang="en-US" altLang="zh-CN" sz="2400" i="1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sz="2400" kern="100" baseline="-25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400" i="1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MP</a:t>
            </a:r>
            <a:r>
              <a:rPr lang="en-US" altLang="zh-CN" sz="2400" kern="100" baseline="-25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400" kern="100" baseline="-25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zh-CN" sz="2400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∠</a:t>
            </a:r>
            <a:r>
              <a:rPr lang="en-US" altLang="zh-CN" sz="2400" i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</a:t>
            </a:r>
            <a:r>
              <a:rPr lang="en-US" altLang="zh-CN" sz="2400" kern="100" baseline="-25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400" i="1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400" kern="100" baseline="-25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>
              <a:lnSpc>
                <a:spcPct val="150000"/>
              </a:lnSpc>
            </a:pPr>
            <a:r>
              <a:rPr lang="zh-CN" altLang="en-US" sz="2400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均可近似为直角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="" xmlns:a16="http://schemas.microsoft.com/office/drawing/2014/main" id="{6ED2AF2F-9CBE-42F0-BFC4-90593A1C606C}"/>
              </a:ext>
            </a:extLst>
          </p:cNvPr>
          <p:cNvSpPr txBox="1"/>
          <p:nvPr/>
        </p:nvSpPr>
        <p:spPr>
          <a:xfrm>
            <a:off x="2576636" y="5216894"/>
            <a:ext cx="24198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kern="100" dirty="0" err="1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Δ</a:t>
            </a:r>
            <a:r>
              <a:rPr lang="en-US" altLang="zh-CN" sz="4000" i="1" kern="100" dirty="0" err="1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zh-CN" sz="40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40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en-US" altLang="zh-CN" sz="4000" i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λ</a:t>
            </a:r>
            <a:endParaRPr lang="zh-CN" altLang="zh-CN" sz="4000" kern="100" dirty="0">
              <a:effectLst/>
              <a:latin typeface="Calibri" panose="020F0502020204030204" pitchFamily="34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sz="4000" dirty="0"/>
          </a:p>
        </p:txBody>
      </p:sp>
      <p:pic>
        <p:nvPicPr>
          <p:cNvPr id="16" name="图片 15">
            <a:extLst>
              <a:ext uri="{FF2B5EF4-FFF2-40B4-BE49-F238E27FC236}">
                <a16:creationId xmlns="" xmlns:a16="http://schemas.microsoft.com/office/drawing/2014/main" id="{2EE2266F-1C55-4793-92FD-23CED092BFE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5675" y="5155516"/>
            <a:ext cx="892363" cy="80419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文本框 6">
            <a:extLst>
              <a:ext uri="{FF2B5EF4-FFF2-40B4-BE49-F238E27FC236}">
                <a16:creationId xmlns="" xmlns:a16="http://schemas.microsoft.com/office/drawing/2014/main" id="{6BB5FEEC-0376-4A5F-9A2F-4A7991093B0E}"/>
              </a:ext>
            </a:extLst>
          </p:cNvPr>
          <p:cNvSpPr txBox="1"/>
          <p:nvPr/>
        </p:nvSpPr>
        <p:spPr>
          <a:xfrm>
            <a:off x="1160864" y="5311833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</a:rPr>
              <a:t>结论：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1" name="Text Box 73"/>
          <p:cNvSpPr txBox="1">
            <a:spLocks noChangeArrowheads="1"/>
          </p:cNvSpPr>
          <p:nvPr/>
        </p:nvSpPr>
        <p:spPr bwMode="auto">
          <a:xfrm>
            <a:off x="884789" y="652548"/>
            <a:ext cx="597471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839" tIns="54419" rIns="108839" bIns="54419">
            <a:spAutoFit/>
            <a:scene3d>
              <a:camera prst="orthographicFront"/>
              <a:lightRig rig="threePt" dir="t"/>
            </a:scene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</a:rPr>
              <a:t>三、薄膜干涉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="" xmlns:a16="http://schemas.microsoft.com/office/drawing/2014/main" id="{3F8D0C63-F7EA-4B4A-9384-D3F67C8A4805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014" t="3746" r="5158" b="3311"/>
          <a:stretch/>
        </p:blipFill>
        <p:spPr bwMode="auto">
          <a:xfrm>
            <a:off x="6531645" y="2544363"/>
            <a:ext cx="2538596" cy="198913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pic>
        <p:nvPicPr>
          <p:cNvPr id="10" name="图片 9">
            <a:extLst>
              <a:ext uri="{FF2B5EF4-FFF2-40B4-BE49-F238E27FC236}">
                <a16:creationId xmlns="" xmlns:a16="http://schemas.microsoft.com/office/drawing/2014/main" id="{A3D8F691-8569-4F2F-9CF2-1762D548AEB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2467" y="2373447"/>
            <a:ext cx="2064235" cy="2330969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文本框 11">
            <a:extLst>
              <a:ext uri="{FF2B5EF4-FFF2-40B4-BE49-F238E27FC236}">
                <a16:creationId xmlns="" xmlns:a16="http://schemas.microsoft.com/office/drawing/2014/main" id="{DE4F053C-916F-45A0-BC58-B6A28DE91875}"/>
              </a:ext>
            </a:extLst>
          </p:cNvPr>
          <p:cNvSpPr txBox="1"/>
          <p:nvPr/>
        </p:nvSpPr>
        <p:spPr>
          <a:xfrm>
            <a:off x="621879" y="1631430"/>
            <a:ext cx="1620957" cy="523220"/>
          </a:xfrm>
          <a:prstGeom prst="rect">
            <a:avLst/>
          </a:prstGeo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/>
          <a:p>
            <a:r>
              <a:rPr lang="zh-CN" altLang="en-US" sz="2800" b="1" dirty="0">
                <a:solidFill>
                  <a:srgbClr val="000099"/>
                </a:solidFill>
              </a:rPr>
              <a:t>问题导学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="" xmlns:a16="http://schemas.microsoft.com/office/drawing/2014/main" id="{4C8DD6F2-D25D-494B-B12F-98D15FF5B4AF}"/>
              </a:ext>
            </a:extLst>
          </p:cNvPr>
          <p:cNvSpPr txBox="1"/>
          <p:nvPr/>
        </p:nvSpPr>
        <p:spPr>
          <a:xfrm>
            <a:off x="621878" y="2204924"/>
            <a:ext cx="5717887" cy="1050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en-US" altLang="zh-CN" sz="22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r>
              <a:rPr lang="zh-CN" altLang="zh-CN" sz="2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你看到的像是怎样的？这个像和平面镜中的像一样吗？</a:t>
            </a:r>
            <a:endParaRPr lang="zh-CN" altLang="en-US" sz="2200" dirty="0"/>
          </a:p>
        </p:txBody>
      </p:sp>
      <p:sp>
        <p:nvSpPr>
          <p:cNvPr id="5" name="文本框 4">
            <a:extLst>
              <a:ext uri="{FF2B5EF4-FFF2-40B4-BE49-F238E27FC236}">
                <a16:creationId xmlns="" xmlns:a16="http://schemas.microsoft.com/office/drawing/2014/main" id="{F37F6472-0CEF-4020-AD3A-9B0AD34683F3}"/>
              </a:ext>
            </a:extLst>
          </p:cNvPr>
          <p:cNvSpPr txBox="1"/>
          <p:nvPr/>
        </p:nvSpPr>
        <p:spPr>
          <a:xfrm>
            <a:off x="621879" y="3255020"/>
            <a:ext cx="5557540" cy="1050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2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zh-CN" sz="2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这种现象叫薄膜干涉，发生干涉的两列光波来自膜的何处？为什么它们满足干涉条件？</a:t>
            </a:r>
            <a:endParaRPr lang="zh-CN" altLang="en-US" sz="2200" dirty="0"/>
          </a:p>
        </p:txBody>
      </p:sp>
      <p:sp>
        <p:nvSpPr>
          <p:cNvPr id="7" name="文本框 6">
            <a:extLst>
              <a:ext uri="{FF2B5EF4-FFF2-40B4-BE49-F238E27FC236}">
                <a16:creationId xmlns="" xmlns:a16="http://schemas.microsoft.com/office/drawing/2014/main" id="{BC524376-5152-4064-918D-5721F4652370}"/>
              </a:ext>
            </a:extLst>
          </p:cNvPr>
          <p:cNvSpPr txBox="1"/>
          <p:nvPr/>
        </p:nvSpPr>
        <p:spPr>
          <a:xfrm>
            <a:off x="693019" y="4533502"/>
            <a:ext cx="54029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en-US" altLang="zh-CN" sz="2200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zh-CN" sz="2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条纹基本都是水平的，如何解释？</a:t>
            </a:r>
            <a:endParaRPr lang="zh-CN" altLang="en-US" sz="2200" dirty="0"/>
          </a:p>
        </p:txBody>
      </p:sp>
      <p:sp>
        <p:nvSpPr>
          <p:cNvPr id="14" name="文本框 13">
            <a:extLst>
              <a:ext uri="{FF2B5EF4-FFF2-40B4-BE49-F238E27FC236}">
                <a16:creationId xmlns="" xmlns:a16="http://schemas.microsoft.com/office/drawing/2014/main" id="{0D6C7AE3-8475-4731-976F-E4C79CF5C2BC}"/>
              </a:ext>
            </a:extLst>
          </p:cNvPr>
          <p:cNvSpPr txBox="1"/>
          <p:nvPr/>
        </p:nvSpPr>
        <p:spPr>
          <a:xfrm>
            <a:off x="693019" y="5245771"/>
            <a:ext cx="58906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r>
              <a:rPr lang="en-US" altLang="zh-CN" sz="2200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zh-CN" sz="2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为什么用太阳白光做实验会观察到彩色条纹？</a:t>
            </a:r>
            <a:endParaRPr lang="zh-CN" altLang="en-US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621751" y="677342"/>
            <a:ext cx="10774393" cy="5286191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ctr" hangingPunct="0">
              <a:lnSpc>
                <a:spcPct val="150000"/>
              </a:lnSpc>
            </a:pPr>
            <a:r>
              <a:rPr lang="en-US" sz="3200" dirty="0">
                <a:solidFill>
                  <a:srgbClr val="FF0000"/>
                </a:solidFill>
                <a:latin typeface="+mn-ea"/>
              </a:rPr>
              <a:t>[</a:t>
            </a:r>
            <a:r>
              <a:rPr lang="zh-CN" altLang="en-US" sz="3200" dirty="0">
                <a:solidFill>
                  <a:srgbClr val="FF0000"/>
                </a:solidFill>
                <a:latin typeface="+mn-ea"/>
              </a:rPr>
              <a:t>例题</a:t>
            </a:r>
            <a:r>
              <a:rPr lang="en-US" altLang="zh-CN" sz="3200" dirty="0">
                <a:solidFill>
                  <a:srgbClr val="FF0000"/>
                </a:solidFill>
                <a:latin typeface="+mn-ea"/>
              </a:rPr>
              <a:t>1</a:t>
            </a:r>
            <a:r>
              <a:rPr lang="en-US" sz="3200" dirty="0">
                <a:solidFill>
                  <a:srgbClr val="FF0000"/>
                </a:solidFill>
                <a:latin typeface="+mn-ea"/>
              </a:rPr>
              <a:t>]</a:t>
            </a:r>
            <a:r>
              <a:rPr lang="zh-CN" altLang="zh-CN" sz="2800" dirty="0"/>
              <a:t>在双缝干涉实验中，用绿色激光照射在双缝上，在缝后的屏幕上显示出干涉图样。若要增大干涉图样中两相邻亮条纹的间距，可选用的方法是（ </a:t>
            </a:r>
            <a:r>
              <a:rPr lang="en-US" altLang="zh-CN" sz="2800" dirty="0"/>
              <a:t>   </a:t>
            </a:r>
            <a:r>
              <a:rPr lang="zh-CN" altLang="zh-CN" sz="2800" dirty="0"/>
              <a:t>）</a:t>
            </a:r>
          </a:p>
          <a:p>
            <a:pPr fontAlgn="ctr" hangingPunct="0">
              <a:lnSpc>
                <a:spcPct val="150000"/>
              </a:lnSpc>
            </a:pPr>
            <a:r>
              <a:rPr lang="en-US" altLang="zh-CN" sz="2800" dirty="0"/>
              <a:t>A</a:t>
            </a:r>
            <a:r>
              <a:rPr lang="zh-CN" altLang="zh-CN" sz="2800" dirty="0"/>
              <a:t>．改用红色激光</a:t>
            </a:r>
            <a:r>
              <a:rPr lang="en-US" altLang="zh-CN" sz="2800" dirty="0"/>
              <a:t>                         </a:t>
            </a:r>
            <a:endParaRPr lang="zh-CN" altLang="zh-CN" sz="2800" dirty="0"/>
          </a:p>
          <a:p>
            <a:pPr fontAlgn="ctr" hangingPunct="0">
              <a:lnSpc>
                <a:spcPct val="150000"/>
              </a:lnSpc>
            </a:pPr>
            <a:r>
              <a:rPr lang="en-US" altLang="zh-CN" sz="2800" dirty="0"/>
              <a:t>B</a:t>
            </a:r>
            <a:r>
              <a:rPr lang="zh-CN" altLang="zh-CN" sz="2800" dirty="0"/>
              <a:t>．改用蓝色激光</a:t>
            </a:r>
          </a:p>
          <a:p>
            <a:pPr fontAlgn="ctr" hangingPunct="0">
              <a:lnSpc>
                <a:spcPct val="150000"/>
              </a:lnSpc>
            </a:pPr>
            <a:r>
              <a:rPr lang="en-US" altLang="zh-CN" sz="2800" dirty="0"/>
              <a:t>C</a:t>
            </a:r>
            <a:r>
              <a:rPr lang="zh-CN" altLang="zh-CN" sz="2800" dirty="0"/>
              <a:t>．减小双缝间距</a:t>
            </a:r>
            <a:r>
              <a:rPr lang="en-US" altLang="zh-CN" sz="2800" dirty="0"/>
              <a:t>                         </a:t>
            </a:r>
            <a:endParaRPr lang="zh-CN" altLang="zh-CN" sz="2800" dirty="0"/>
          </a:p>
          <a:p>
            <a:pPr fontAlgn="ctr" hangingPunct="0">
              <a:lnSpc>
                <a:spcPct val="150000"/>
              </a:lnSpc>
            </a:pPr>
            <a:r>
              <a:rPr lang="en-US" altLang="zh-CN" sz="2800" dirty="0"/>
              <a:t>D</a:t>
            </a:r>
            <a:r>
              <a:rPr lang="zh-CN" altLang="zh-CN" sz="2800" dirty="0"/>
              <a:t>．将屏幕向远离双缝的位置移动</a:t>
            </a:r>
          </a:p>
          <a:p>
            <a:pPr>
              <a:lnSpc>
                <a:spcPct val="150000"/>
              </a:lnSpc>
            </a:pPr>
            <a:r>
              <a:rPr lang="en-US" altLang="zh-CN" sz="2800" dirty="0"/>
              <a:t>E</a:t>
            </a:r>
            <a:r>
              <a:rPr lang="zh-CN" altLang="zh-CN" sz="2800" dirty="0"/>
              <a:t>．将光源向远离双缝的位置移动</a:t>
            </a:r>
            <a:endParaRPr lang="zh-CN" altLang="en-US" sz="3200" b="1" i="0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1104</TotalTime>
  <Words>478</Words>
  <Application>Microsoft Office PowerPoint</Application>
  <PresentationFormat>自定义</PresentationFormat>
  <Paragraphs>44</Paragraphs>
  <Slides>11</Slides>
  <Notes>0</Notes>
  <HiddenSlides>0</HiddenSlides>
  <MMClips>1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Office 主题</vt:lpstr>
      <vt:lpstr>幻灯片 1</vt:lpstr>
      <vt:lpstr>第四章    第三节    光的干涉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Administrator</cp:lastModifiedBy>
  <cp:revision>21</cp:revision>
  <dcterms:created xsi:type="dcterms:W3CDTF">2020-01-14T10:19:00Z</dcterms:created>
  <dcterms:modified xsi:type="dcterms:W3CDTF">2021-03-07T07:38:39Z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2052-11.1.0.9341</vt:lpwstr>
  </property>
</Properties>
</file>