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92" r:id="rId4"/>
    <p:sldId id="298" r:id="rId5"/>
    <p:sldId id="299" r:id="rId6"/>
    <p:sldId id="300" r:id="rId7"/>
    <p:sldId id="301" r:id="rId8"/>
    <p:sldId id="294" r:id="rId9"/>
    <p:sldId id="295" r:id="rId10"/>
    <p:sldId id="296" r:id="rId11"/>
    <p:sldId id="287" r:id="rId12"/>
    <p:sldId id="288" r:id="rId13"/>
    <p:sldId id="297" r:id="rId14"/>
    <p:sldId id="29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mtClean="0"/>
              <a:t>由</a:t>
            </a:r>
            <a:r>
              <a:rPr lang="en-US" altLang="zh-CN" smtClean="0"/>
              <a:t>S1</a:t>
            </a:r>
            <a:r>
              <a:rPr lang="zh-CN" altLang="en-US" smtClean="0"/>
              <a:t>和</a:t>
            </a:r>
            <a:r>
              <a:rPr lang="en-US" altLang="zh-CN" smtClean="0"/>
              <a:t>S2</a:t>
            </a:r>
            <a:r>
              <a:rPr lang="zh-CN" altLang="en-US" smtClean="0"/>
              <a:t>发出的两列相干光波在狭缝后面的空间中叠加，当两列波在同一点同时出现波峰或波谷，则在此点两列光波必定同相，光波得到加强，就产生亮条纹。某点波峰与波谷相遇产生暗条纹。</a:t>
            </a:r>
          </a:p>
        </p:txBody>
      </p:sp>
      <p:sp>
        <p:nvSpPr>
          <p:cNvPr id="3584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F73FF5B-9A66-48D9-BBFD-1794B7126063}" type="slidenum">
              <a:rPr lang="zh-CN" altLang="en-US"/>
              <a:pPr eaLnBrk="1" hangingPunct="1"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946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pic>
        <p:nvPicPr>
          <p:cNvPr id="10" name="图片 9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  <p:sp>
        <p:nvSpPr>
          <p:cNvPr id="11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52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122239"/>
            <a:ext cx="10972800" cy="60086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pic>
        <p:nvPicPr>
          <p:cNvPr id="3" name="图片 2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4" name="图片 3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5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6" name="图片 5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800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71461" y="1428736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8000">
                <a:latin typeface="华文行楷" pitchFamily="2" charset="-122"/>
                <a:ea typeface="华文行楷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pic>
        <p:nvPicPr>
          <p:cNvPr id="4" name="图片 3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7" name="图片 6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88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71461" y="1428736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8000">
                <a:latin typeface="华文行楷" pitchFamily="2" charset="-122"/>
                <a:ea typeface="华文行楷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pic>
        <p:nvPicPr>
          <p:cNvPr id="4" name="图片 3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7" name="图片 6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387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71461" y="1428736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8000">
                <a:latin typeface="华文行楷" pitchFamily="2" charset="-122"/>
                <a:ea typeface="华文行楷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pic>
        <p:nvPicPr>
          <p:cNvPr id="4" name="图片 3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7" name="图片 6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14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FXYZ\Desktop\&#35821;&#25991;\182.tif" TargetMode="External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FXYZ\Desktop\&#35821;&#25991;\S13.TIF" TargetMode="External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Relationship Id="rId5" Type="http://schemas.openxmlformats.org/officeDocument/2006/relationships/image" Target="file:///C:\Users\FXYZ\Desktop\&#35821;&#25991;\S14.TIF" TargetMode="External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image" Target="../media/image23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22.png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2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981200" y="1481330"/>
            <a:ext cx="8229600" cy="590349"/>
          </a:xfrm>
        </p:spPr>
        <p:txBody>
          <a:bodyPr/>
          <a:lstStyle/>
          <a:p>
            <a:pPr>
              <a:buNone/>
            </a:pPr>
            <a:r>
              <a:rPr lang="zh-CN" altLang="en-US" dirty="0"/>
              <a:t>活动</a:t>
            </a:r>
            <a:r>
              <a:rPr lang="zh-CN" altLang="en-US"/>
              <a:t>三</a:t>
            </a:r>
            <a:r>
              <a:rPr lang="zh-CN" altLang="en-US" smtClean="0"/>
              <a:t>：测</a:t>
            </a:r>
            <a:r>
              <a:rPr lang="zh-CN" altLang="en-US" dirty="0"/>
              <a:t>定红光和绿光的波长</a:t>
            </a:r>
            <a:endParaRPr lang="en-US" altLang="zh-CN" dirty="0"/>
          </a:p>
          <a:p>
            <a:endParaRPr lang="en-US" altLang="zh-CN" sz="2400" dirty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三、测定单色光的波长</a:t>
            </a:r>
            <a:endParaRPr lang="zh-CN" altLang="en-US" dirty="0"/>
          </a:p>
        </p:txBody>
      </p:sp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1952594" y="2143116"/>
          <a:ext cx="8215375" cy="1500198"/>
        </p:xfrm>
        <a:graphic>
          <a:graphicData uri="http://schemas.openxmlformats.org/drawingml/2006/table">
            <a:tbl>
              <a:tblPr/>
              <a:tblGrid>
                <a:gridCol w="117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3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400" kern="100" dirty="0" smtClean="0">
                          <a:latin typeface="Calibri"/>
                          <a:ea typeface="黑体"/>
                          <a:cs typeface="Times New Roman"/>
                        </a:rPr>
                        <a:t>待测</a:t>
                      </a:r>
                      <a:r>
                        <a:rPr 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量</a:t>
                      </a:r>
                      <a:endParaRPr lang="zh-CN" sz="24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红</a:t>
                      </a:r>
                      <a:r>
                        <a:rPr lang="en-US" alt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    </a:t>
                      </a:r>
                      <a:r>
                        <a:rPr 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光</a:t>
                      </a:r>
                      <a:endParaRPr lang="zh-CN" sz="24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黑体"/>
                          <a:ea typeface="宋体"/>
                          <a:cs typeface="Times New Roman"/>
                        </a:rPr>
                        <a:t>0.20</a:t>
                      </a:r>
                      <a:endParaRPr lang="en-US" sz="24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绿</a:t>
                      </a:r>
                      <a:r>
                        <a:rPr lang="en-US" alt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    </a:t>
                      </a:r>
                      <a:r>
                        <a:rPr lang="zh-CN" sz="2400" kern="100" dirty="0" smtClean="0">
                          <a:latin typeface="Calibri"/>
                          <a:ea typeface="黑体"/>
                          <a:cs typeface="Times New Roman"/>
                        </a:rPr>
                        <a:t>光</a:t>
                      </a:r>
                      <a:endParaRPr lang="zh-CN" sz="24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黑体"/>
                          <a:ea typeface="宋体"/>
                          <a:cs typeface="Times New Roman"/>
                        </a:rPr>
                        <a:t>0.20</a:t>
                      </a:r>
                      <a:endParaRPr lang="en-US" sz="24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500" kern="100" dirty="0">
                        <a:latin typeface="黑体"/>
                        <a:ea typeface="宋体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3309919" y="2157865"/>
            <a:ext cx="6718897" cy="530225"/>
            <a:chOff x="1785918" y="2157864"/>
            <a:chExt cx="6718897" cy="530225"/>
          </a:xfrm>
        </p:grpSpPr>
        <p:graphicFrame>
          <p:nvGraphicFramePr>
            <p:cNvPr id="16409" name="Object 25"/>
            <p:cNvGraphicFramePr>
              <a:graphicFrameLocks noChangeAspect="1"/>
            </p:cNvGraphicFramePr>
            <p:nvPr/>
          </p:nvGraphicFramePr>
          <p:xfrm>
            <a:off x="3985748" y="2157864"/>
            <a:ext cx="1065689" cy="500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2" name="公式" r:id="rId3" imgW="482400" imgH="215640" progId="Equation.3">
                    <p:embed/>
                  </p:oleObj>
                </mc:Choice>
                <mc:Fallback>
                  <p:oleObj name="公式" r:id="rId3" imgW="482400" imgH="215640" progId="Equation.3">
                    <p:embed/>
                    <p:pic>
                      <p:nvPicPr>
                        <p:cNvPr id="16409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5748" y="2157864"/>
                          <a:ext cx="1065689" cy="5000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13" name="Object 29"/>
            <p:cNvGraphicFramePr>
              <a:graphicFrameLocks noChangeAspect="1"/>
            </p:cNvGraphicFramePr>
            <p:nvPr/>
          </p:nvGraphicFramePr>
          <p:xfrm>
            <a:off x="1785918" y="2190078"/>
            <a:ext cx="785812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3" name="公式" r:id="rId5" imgW="355320" imgH="177480" progId="Equation.3">
                    <p:embed/>
                  </p:oleObj>
                </mc:Choice>
                <mc:Fallback>
                  <p:oleObj name="公式" r:id="rId5" imgW="355320" imgH="177480" progId="Equation.3">
                    <p:embed/>
                    <p:pic>
                      <p:nvPicPr>
                        <p:cNvPr id="16413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5918" y="2190078"/>
                          <a:ext cx="785812" cy="4111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14" name="Object 30"/>
            <p:cNvGraphicFramePr>
              <a:graphicFrameLocks noChangeAspect="1"/>
            </p:cNvGraphicFramePr>
            <p:nvPr/>
          </p:nvGraphicFramePr>
          <p:xfrm>
            <a:off x="2869934" y="2187360"/>
            <a:ext cx="1008062" cy="411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4" name="公式" r:id="rId7" imgW="457200" imgH="177480" progId="Equation.3">
                    <p:embed/>
                  </p:oleObj>
                </mc:Choice>
                <mc:Fallback>
                  <p:oleObj name="公式" r:id="rId7" imgW="457200" imgH="177480" progId="Equation.3">
                    <p:embed/>
                    <p:pic>
                      <p:nvPicPr>
                        <p:cNvPr id="16414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9934" y="2187360"/>
                          <a:ext cx="1008062" cy="4111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15" name="Object 31"/>
            <p:cNvGraphicFramePr>
              <a:graphicFrameLocks noChangeAspect="1"/>
            </p:cNvGraphicFramePr>
            <p:nvPr/>
          </p:nvGraphicFramePr>
          <p:xfrm>
            <a:off x="5131058" y="2157864"/>
            <a:ext cx="1093787" cy="530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5" name="公式" r:id="rId9" imgW="495000" imgH="228600" progId="Equation.3">
                    <p:embed/>
                  </p:oleObj>
                </mc:Choice>
                <mc:Fallback>
                  <p:oleObj name="公式" r:id="rId9" imgW="495000" imgH="228600" progId="Equation.3">
                    <p:embed/>
                    <p:pic>
                      <p:nvPicPr>
                        <p:cNvPr id="16415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1058" y="2157864"/>
                          <a:ext cx="1093787" cy="5302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16" name="Object 32"/>
            <p:cNvGraphicFramePr>
              <a:graphicFrameLocks noChangeAspect="1"/>
            </p:cNvGraphicFramePr>
            <p:nvPr/>
          </p:nvGraphicFramePr>
          <p:xfrm>
            <a:off x="6305864" y="2187360"/>
            <a:ext cx="1149350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6" name="公式" r:id="rId11" imgW="520560" imgH="177480" progId="Equation.3">
                    <p:embed/>
                  </p:oleObj>
                </mc:Choice>
                <mc:Fallback>
                  <p:oleObj name="公式" r:id="rId11" imgW="520560" imgH="177480" progId="Equation.3">
                    <p:embed/>
                    <p:pic>
                      <p:nvPicPr>
                        <p:cNvPr id="16416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5864" y="2187360"/>
                          <a:ext cx="1149350" cy="4111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17" name="Object 33"/>
            <p:cNvGraphicFramePr>
              <a:graphicFrameLocks noChangeAspect="1"/>
            </p:cNvGraphicFramePr>
            <p:nvPr/>
          </p:nvGraphicFramePr>
          <p:xfrm>
            <a:off x="7579302" y="2187360"/>
            <a:ext cx="925513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7" name="公式" r:id="rId13" imgW="419040" imgH="177480" progId="Equation.3">
                    <p:embed/>
                  </p:oleObj>
                </mc:Choice>
                <mc:Fallback>
                  <p:oleObj name="公式" r:id="rId13" imgW="419040" imgH="177480" progId="Equation.3">
                    <p:embed/>
                    <p:pic>
                      <p:nvPicPr>
                        <p:cNvPr id="16417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9302" y="2187360"/>
                          <a:ext cx="925513" cy="4111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内容占位符 1"/>
          <p:cNvSpPr txBox="1">
            <a:spLocks/>
          </p:cNvSpPr>
          <p:nvPr/>
        </p:nvSpPr>
        <p:spPr>
          <a:xfrm>
            <a:off x="1591136" y="3798120"/>
            <a:ext cx="8043890" cy="5000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zh-CN" altLang="en-US" sz="2400" dirty="0"/>
              <a:t>参考值：红</a:t>
            </a:r>
            <a:r>
              <a:rPr lang="zh-CN" altLang="en-US" sz="2400"/>
              <a:t>光 </a:t>
            </a:r>
            <a:r>
              <a:rPr lang="zh-CN" altLang="en-US" sz="2400" smtClean="0"/>
              <a:t>                              ；     绿</a:t>
            </a:r>
            <a:r>
              <a:rPr lang="zh-CN" altLang="en-US" sz="2400" dirty="0"/>
              <a:t>光          </a:t>
            </a:r>
          </a:p>
        </p:txBody>
      </p:sp>
      <p:sp>
        <p:nvSpPr>
          <p:cNvPr id="12" name="内容占位符 1"/>
          <p:cNvSpPr txBox="1">
            <a:spLocks/>
          </p:cNvSpPr>
          <p:nvPr/>
        </p:nvSpPr>
        <p:spPr>
          <a:xfrm>
            <a:off x="1981200" y="4286256"/>
            <a:ext cx="8215370" cy="235745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lnSpc>
                <a:spcPts val="4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zh-CN" altLang="en-US" sz="2800" dirty="0"/>
              <a:t>注意：</a:t>
            </a:r>
            <a:endParaRPr lang="en-US" altLang="zh-CN" sz="2800" dirty="0"/>
          </a:p>
          <a:p>
            <a:pPr marL="365760" indent="-256032">
              <a:lnSpc>
                <a:spcPts val="4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altLang="zh-CN" sz="2800" dirty="0"/>
              <a:t>(1)</a:t>
            </a:r>
            <a:r>
              <a:rPr lang="zh-CN" altLang="en-US" sz="2800" dirty="0"/>
              <a:t>分划板中心刻线应与条纹中心对齐；</a:t>
            </a:r>
            <a:endParaRPr lang="en-US" altLang="zh-CN" sz="2800" dirty="0"/>
          </a:p>
          <a:p>
            <a:pPr marL="365760" indent="-256032">
              <a:lnSpc>
                <a:spcPts val="4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altLang="zh-CN" sz="2800" dirty="0"/>
              <a:t>(2)</a:t>
            </a:r>
            <a:r>
              <a:rPr lang="zh-CN" altLang="en-US" sz="2800" dirty="0"/>
              <a:t>测量头的读数要和游标卡尺的读数联系起来；</a:t>
            </a:r>
            <a:endParaRPr lang="en-US" altLang="zh-CN" sz="2800" dirty="0"/>
          </a:p>
          <a:p>
            <a:pPr marL="365760" indent="-256032">
              <a:lnSpc>
                <a:spcPts val="4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altLang="zh-CN" sz="2800" dirty="0"/>
              <a:t>(3)</a:t>
            </a:r>
            <a:r>
              <a:rPr lang="zh-CN" altLang="en-US" sz="2800" dirty="0"/>
              <a:t>为了减少误差，应测多条亮纹间距，再求    。</a:t>
            </a:r>
          </a:p>
        </p:txBody>
      </p:sp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8977336" y="6057458"/>
          <a:ext cx="4762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公式" r:id="rId15" imgW="215640" imgH="177480" progId="Equation.3">
                  <p:embed/>
                </p:oleObj>
              </mc:Choice>
              <mc:Fallback>
                <p:oleObj name="公式" r:id="rId15" imgW="215640" imgH="177480" progId="Equation.3">
                  <p:embed/>
                  <p:pic>
                    <p:nvPicPr>
                      <p:cNvPr id="16418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7336" y="6057458"/>
                        <a:ext cx="47625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342677"/>
              </p:ext>
            </p:extLst>
          </p:nvPr>
        </p:nvGraphicFramePr>
        <p:xfrm>
          <a:off x="3898580" y="3832514"/>
          <a:ext cx="1714501" cy="35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公式" r:id="rId17" imgW="850680" imgH="177480" progId="Equation.3">
                  <p:embed/>
                </p:oleObj>
              </mc:Choice>
              <mc:Fallback>
                <p:oleObj name="公式" r:id="rId17" imgW="850680" imgH="177480" progId="Equation.3">
                  <p:embed/>
                  <p:pic>
                    <p:nvPicPr>
                      <p:cNvPr id="14" name="对象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580" y="3832514"/>
                        <a:ext cx="1714501" cy="35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940679"/>
              </p:ext>
            </p:extLst>
          </p:nvPr>
        </p:nvGraphicFramePr>
        <p:xfrm>
          <a:off x="7412616" y="3798120"/>
          <a:ext cx="16906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公式" r:id="rId19" imgW="838080" imgH="177480" progId="Equation.3">
                  <p:embed/>
                </p:oleObj>
              </mc:Choice>
              <mc:Fallback>
                <p:oleObj name="公式" r:id="rId19" imgW="838080" imgH="177480" progId="Equation.3">
                  <p:embed/>
                  <p:pic>
                    <p:nvPicPr>
                      <p:cNvPr id="1642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2616" y="3798120"/>
                        <a:ext cx="16906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540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113873" y="281964"/>
            <a:ext cx="11327412" cy="6001643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  <a:latin typeface="+mn-ea"/>
              </a:rPr>
              <a:t>[</a:t>
            </a:r>
            <a:r>
              <a:rPr lang="zh-CN" altLang="en-US" sz="3200" dirty="0">
                <a:solidFill>
                  <a:srgbClr val="FF0000"/>
                </a:solidFill>
                <a:latin typeface="+mn-ea"/>
              </a:rPr>
              <a:t>例题</a:t>
            </a:r>
            <a:r>
              <a:rPr lang="en-US" altLang="zh-CN" sz="3200">
                <a:solidFill>
                  <a:srgbClr val="FF0000"/>
                </a:solidFill>
                <a:latin typeface="+mn-ea"/>
              </a:rPr>
              <a:t>1</a:t>
            </a:r>
            <a:r>
              <a:rPr lang="en-US" sz="3200" smtClean="0">
                <a:solidFill>
                  <a:srgbClr val="FF0000"/>
                </a:solidFill>
                <a:latin typeface="+mn-ea"/>
              </a:rPr>
              <a:t>]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利用图中装置研究双缝干涉现象时，有下面几种说法</a:t>
            </a:r>
            <a:r>
              <a:rPr lang="zh-CN" altLang="en-US" sz="3200" smtClean="0">
                <a:latin typeface="Times New Roman" panose="02020603050405020304" pitchFamily="18" charset="0"/>
                <a:ea typeface="楷体_GB2312" panose="02010609030101010101" pitchFamily="49" charset="-122"/>
              </a:rPr>
              <a:t>：</a:t>
            </a:r>
            <a:endParaRPr lang="zh-CN" altLang="en-US" sz="3200">
              <a:latin typeface="Times New Roman" panose="02020603050405020304" pitchFamily="18" charset="0"/>
              <a:ea typeface="楷体_GB2312" panose="0201060903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A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．将屏移近双缝，干涉条纹间距变窄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B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．将滤光片由蓝色的换成红色的，干涉条纹间距变宽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C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．将单缝向双缝移动一小段距离后，干涉条纹间距变宽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D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．换一个两缝之间距离较大的双缝，干涉条纹间距变窄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E</a:t>
            </a: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．去掉滤光片后，干涉现象消失</a:t>
            </a: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anose="02020603050405020304" pitchFamily="18" charset="0"/>
                <a:ea typeface="楷体_GB2312" panose="02010609030101010101" pitchFamily="49" charset="-122"/>
              </a:rPr>
              <a:t>其中正确的是</a:t>
            </a:r>
            <a:r>
              <a:rPr lang="en-US" altLang="zh-CN" sz="3200">
                <a:latin typeface="Times New Roman" panose="02020603050405020304" pitchFamily="18" charset="0"/>
                <a:ea typeface="楷体_GB2312" panose="02010609030101010101" pitchFamily="49" charset="-122"/>
              </a:rPr>
              <a:t>________</a:t>
            </a:r>
            <a:r>
              <a:rPr lang="zh-CN" altLang="en-US" sz="3200" b="1">
                <a:latin typeface="Times New Roman" panose="02020603050405020304" pitchFamily="18" charset="0"/>
                <a:ea typeface="楷体_GB2312" panose="02010609030101010101" pitchFamily="49" charset="-122"/>
              </a:rPr>
              <a:t>．</a:t>
            </a:r>
          </a:p>
          <a:p>
            <a:pPr eaLnBrk="1" hangingPunct="1">
              <a:lnSpc>
                <a:spcPct val="150000"/>
              </a:lnSpc>
            </a:pPr>
            <a:endParaRPr lang="zh-CN" altLang="en-US" sz="32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7" name="图片 6" descr=" 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832" y="4230052"/>
            <a:ext cx="5192078" cy="2285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文本框 103"/>
          <p:cNvSpPr txBox="1"/>
          <p:nvPr/>
        </p:nvSpPr>
        <p:spPr>
          <a:xfrm>
            <a:off x="120650" y="312420"/>
            <a:ext cx="11934190" cy="267765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67970" fontAlgn="auto">
              <a:lnSpc>
                <a:spcPct val="150000"/>
              </a:lnSpc>
            </a:pPr>
            <a:r>
              <a:rPr 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[例题2]</a:t>
            </a:r>
            <a:r>
              <a:rPr lang="zh-CN" sz="2800" b="0"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在“用双缝干涉测光的波长”实验中，将双缝干涉实验仪按要求安装在光具座上，如图甲所示，并选用缝间距</a:t>
            </a:r>
            <a:r>
              <a:rPr lang="en-US" altLang="zh-CN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0.2 mm</a:t>
            </a: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的双缝屏．从仪器注明的规格可知，像屏与双缝屏间的距</a:t>
            </a:r>
            <a:r>
              <a:rPr lang="zh-CN" altLang="en-US" sz="280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离</a:t>
            </a:r>
            <a:r>
              <a:rPr lang="en-US" altLang="zh-CN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 sz="280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700 mm.</a:t>
            </a: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然后，接通电源使光源正常工作。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070" y="2844180"/>
            <a:ext cx="769747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(1)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已知测量头主尺的最小刻度是毫米，副尺上有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50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个分度．某同学调整手轮后，从测量头的目镜看去，第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次映入眼帘的干涉条纹如图乙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所示，图乙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中的数字是该同学给各暗纹的编号，此时图乙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中游标尺上的读数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en-US" altLang="zh-CN" sz="24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1.16 mm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；接着再转动手轮，映入眼帘的干涉条纹如图丙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所示，此时图丙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中游标尺上的读数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en-US" altLang="zh-CN" sz="24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________ mm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利用上述测量结果，经计算可得两个相邻明纹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或暗纹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间的距离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Δ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________ mm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；这种色光的波长</a:t>
            </a:r>
            <a:r>
              <a:rPr kumimoji="0" lang="en-US" altLang="zh-CN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λ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________ nm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5364" name="Picture 4" descr="C:\Users\FXYZ\Desktop\语文\S13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058" y="2648359"/>
            <a:ext cx="4455942" cy="1707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 descr="C:\Users\FXYZ\Desktop\语文\S14.TIF"/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440" y="4446709"/>
            <a:ext cx="3670296" cy="2012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503920" y="2329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503920" y="32538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4049128" y="4498345"/>
            <a:ext cx="110158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94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    丙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+mj-ea"/>
                <a:ea typeface="+mj-ea"/>
              </a:rPr>
              <a:t>本节课主要学习了“用双缝干涉测量光的波长”的实验原理，知道了影响干涉条纹间距的因素。</a:t>
            </a:r>
            <a:endParaRPr lang="en-US" altLang="zh-CN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latin typeface="+mj-ea"/>
                <a:ea typeface="+mj-ea"/>
              </a:rPr>
              <a:t>经历用双缝干涉测量光的波长的实验过程，加深了对双缝干涉图样的认识和理解，实验的成功离不开小组的合作意识。</a:t>
            </a:r>
            <a:endParaRPr lang="en-US" altLang="zh-CN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lang="zh-CN" altLang="en-US" dirty="0">
              <a:latin typeface="宋体" pitchFamily="2" charset="-122"/>
              <a:ea typeface="宋体" pitchFamily="2" charset="-122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课堂小结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948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80210" y="3019425"/>
            <a:ext cx="10386060" cy="887095"/>
          </a:xfrm>
        </p:spPr>
        <p:txBody>
          <a:bodyPr>
            <a:normAutofit/>
          </a:bodyPr>
          <a:lstStyle/>
          <a:p>
            <a:r>
              <a:rPr lang="zh-CN" altLang="en-US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第四章    第四</a:t>
            </a:r>
            <a:r>
              <a:rPr lang="zh-CN" altLang="en-US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节    用</a:t>
            </a:r>
            <a:r>
              <a:rPr lang="zh-CN" altLang="en-US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双缝干涉测量光的波长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half" idx="2"/>
          </p:nvPr>
        </p:nvSpPr>
        <p:spPr>
          <a:xfrm>
            <a:off x="792480" y="1237615"/>
            <a:ext cx="10304145" cy="464883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3100"/>
              <a:t>学习目标：</a:t>
            </a:r>
            <a:endParaRPr lang="en-US" altLang="zh-CN" sz="3100"/>
          </a:p>
          <a:p>
            <a:pPr>
              <a:lnSpc>
                <a:spcPct val="150000"/>
              </a:lnSpc>
            </a:pPr>
            <a:r>
              <a:rPr lang="en-US" altLang="zh-CN" sz="3100"/>
              <a:t>1.</a:t>
            </a:r>
            <a:r>
              <a:rPr lang="zh-CN" altLang="en-US" sz="3100"/>
              <a:t>会根据干涉条纹的间距和光的波长之间的关系，确定测量光的波长的实验思路。</a:t>
            </a:r>
          </a:p>
          <a:p>
            <a:pPr>
              <a:lnSpc>
                <a:spcPct val="150000"/>
              </a:lnSpc>
            </a:pPr>
            <a:r>
              <a:rPr lang="en-US" altLang="zh-CN" sz="3100"/>
              <a:t>2.</a:t>
            </a:r>
            <a:r>
              <a:rPr lang="zh-CN" altLang="en-US" sz="3100"/>
              <a:t>能设计实验方案并正确操作实验器材，得到明显的干涉条纹。</a:t>
            </a:r>
          </a:p>
          <a:p>
            <a:pPr>
              <a:lnSpc>
                <a:spcPct val="150000"/>
              </a:lnSpc>
            </a:pPr>
            <a:r>
              <a:rPr lang="en-US" altLang="zh-CN" sz="3100"/>
              <a:t>3.</a:t>
            </a:r>
            <a:r>
              <a:rPr lang="zh-CN" altLang="en-US" sz="3100"/>
              <a:t>知道两种测量头的操作和读数规则，并获得数据。</a:t>
            </a:r>
          </a:p>
          <a:p>
            <a:pPr>
              <a:lnSpc>
                <a:spcPct val="150000"/>
              </a:lnSpc>
            </a:pPr>
            <a:r>
              <a:rPr lang="en-US" altLang="zh-CN" sz="3100"/>
              <a:t>4.</a:t>
            </a:r>
            <a:r>
              <a:rPr lang="zh-CN" altLang="en-US" sz="3100"/>
              <a:t>对测量数据进行整理，得到波长的测量值。</a:t>
            </a: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570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68500" y="3263900"/>
            <a:ext cx="1600200" cy="1905000"/>
            <a:chOff x="672" y="1584"/>
            <a:chExt cx="1008" cy="1296"/>
          </a:xfrm>
        </p:grpSpPr>
        <p:sp>
          <p:nvSpPr>
            <p:cNvPr id="23831" name="Line 3"/>
            <p:cNvSpPr>
              <a:spLocks noChangeShapeType="1"/>
            </p:cNvSpPr>
            <p:nvPr/>
          </p:nvSpPr>
          <p:spPr bwMode="auto">
            <a:xfrm>
              <a:off x="927" y="1744"/>
              <a:ext cx="60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2" name="Line 4"/>
            <p:cNvSpPr>
              <a:spLocks noChangeShapeType="1"/>
            </p:cNvSpPr>
            <p:nvPr/>
          </p:nvSpPr>
          <p:spPr bwMode="auto">
            <a:xfrm>
              <a:off x="1070" y="1584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3" name="Line 5"/>
            <p:cNvSpPr>
              <a:spLocks noChangeShapeType="1"/>
            </p:cNvSpPr>
            <p:nvPr/>
          </p:nvSpPr>
          <p:spPr bwMode="auto">
            <a:xfrm>
              <a:off x="816" y="1904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4" name="Line 6"/>
            <p:cNvSpPr>
              <a:spLocks noChangeShapeType="1"/>
            </p:cNvSpPr>
            <p:nvPr/>
          </p:nvSpPr>
          <p:spPr bwMode="auto">
            <a:xfrm>
              <a:off x="672" y="2064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5" name="Line 7"/>
            <p:cNvSpPr>
              <a:spLocks noChangeShapeType="1"/>
            </p:cNvSpPr>
            <p:nvPr/>
          </p:nvSpPr>
          <p:spPr bwMode="auto">
            <a:xfrm>
              <a:off x="927" y="2560"/>
              <a:ext cx="60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6" name="Line 8"/>
            <p:cNvSpPr>
              <a:spLocks noChangeShapeType="1"/>
            </p:cNvSpPr>
            <p:nvPr/>
          </p:nvSpPr>
          <p:spPr bwMode="auto">
            <a:xfrm>
              <a:off x="1070" y="2400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7" name="Line 9"/>
            <p:cNvSpPr>
              <a:spLocks noChangeShapeType="1"/>
            </p:cNvSpPr>
            <p:nvPr/>
          </p:nvSpPr>
          <p:spPr bwMode="auto">
            <a:xfrm>
              <a:off x="816" y="2720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8" name="Line 10"/>
            <p:cNvSpPr>
              <a:spLocks noChangeShapeType="1"/>
            </p:cNvSpPr>
            <p:nvPr/>
          </p:nvSpPr>
          <p:spPr bwMode="auto">
            <a:xfrm>
              <a:off x="672" y="2880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39" name="Line 11"/>
            <p:cNvSpPr>
              <a:spLocks noChangeShapeType="1"/>
            </p:cNvSpPr>
            <p:nvPr/>
          </p:nvSpPr>
          <p:spPr bwMode="auto">
            <a:xfrm>
              <a:off x="927" y="2128"/>
              <a:ext cx="60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40" name="Line 12"/>
            <p:cNvSpPr>
              <a:spLocks noChangeShapeType="1"/>
            </p:cNvSpPr>
            <p:nvPr/>
          </p:nvSpPr>
          <p:spPr bwMode="auto">
            <a:xfrm>
              <a:off x="1070" y="1968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41" name="Line 13"/>
            <p:cNvSpPr>
              <a:spLocks noChangeShapeType="1"/>
            </p:cNvSpPr>
            <p:nvPr/>
          </p:nvSpPr>
          <p:spPr bwMode="auto">
            <a:xfrm>
              <a:off x="816" y="2288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42" name="Line 14"/>
            <p:cNvSpPr>
              <a:spLocks noChangeShapeType="1"/>
            </p:cNvSpPr>
            <p:nvPr/>
          </p:nvSpPr>
          <p:spPr bwMode="auto">
            <a:xfrm>
              <a:off x="672" y="2448"/>
              <a:ext cx="61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882900" y="3721100"/>
            <a:ext cx="76200" cy="1600200"/>
            <a:chOff x="1392" y="1152"/>
            <a:chExt cx="48" cy="1008"/>
          </a:xfrm>
        </p:grpSpPr>
        <p:sp>
          <p:nvSpPr>
            <p:cNvPr id="23829" name="Rectangle 16"/>
            <p:cNvSpPr>
              <a:spLocks noChangeArrowheads="1"/>
            </p:cNvSpPr>
            <p:nvPr/>
          </p:nvSpPr>
          <p:spPr bwMode="auto">
            <a:xfrm>
              <a:off x="1392" y="1152"/>
              <a:ext cx="48" cy="480"/>
            </a:xfrm>
            <a:prstGeom prst="rect">
              <a:avLst/>
            </a:prstGeom>
            <a:solidFill>
              <a:srgbClr val="FF99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9900"/>
              </a:extrusionClr>
              <a:contourClr>
                <a:srgbClr val="FF9900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830" name="Rectangle 17"/>
            <p:cNvSpPr>
              <a:spLocks noChangeArrowheads="1"/>
            </p:cNvSpPr>
            <p:nvPr/>
          </p:nvSpPr>
          <p:spPr bwMode="auto">
            <a:xfrm>
              <a:off x="1392" y="1680"/>
              <a:ext cx="48" cy="480"/>
            </a:xfrm>
            <a:prstGeom prst="rect">
              <a:avLst/>
            </a:prstGeom>
            <a:solidFill>
              <a:srgbClr val="FF99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9900"/>
              </a:extrusionClr>
              <a:contourClr>
                <a:srgbClr val="FF9900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959101" y="2959100"/>
            <a:ext cx="1903413" cy="2514600"/>
            <a:chOff x="4320" y="2208"/>
            <a:chExt cx="1199" cy="1584"/>
          </a:xfrm>
        </p:grpSpPr>
        <p:grpSp>
          <p:nvGrpSpPr>
            <p:cNvPr id="23769" name="Group 19"/>
            <p:cNvGrpSpPr>
              <a:grpSpLocks/>
            </p:cNvGrpSpPr>
            <p:nvPr/>
          </p:nvGrpSpPr>
          <p:grpSpPr bwMode="auto">
            <a:xfrm>
              <a:off x="4608" y="2303"/>
              <a:ext cx="815" cy="1201"/>
              <a:chOff x="3744" y="1632"/>
              <a:chExt cx="1152" cy="2112"/>
            </a:xfrm>
          </p:grpSpPr>
          <p:sp>
            <p:nvSpPr>
              <p:cNvPr id="23818" name="Line 20"/>
              <p:cNvSpPr>
                <a:spLocks noChangeShapeType="1"/>
              </p:cNvSpPr>
              <p:nvPr/>
            </p:nvSpPr>
            <p:spPr bwMode="auto">
              <a:xfrm flipV="1">
                <a:off x="3744" y="1632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9" name="Line 21"/>
              <p:cNvSpPr>
                <a:spLocks noChangeShapeType="1"/>
              </p:cNvSpPr>
              <p:nvPr/>
            </p:nvSpPr>
            <p:spPr bwMode="auto">
              <a:xfrm flipV="1">
                <a:off x="3744" y="172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0" name="Line 22"/>
              <p:cNvSpPr>
                <a:spLocks noChangeShapeType="1"/>
              </p:cNvSpPr>
              <p:nvPr/>
            </p:nvSpPr>
            <p:spPr bwMode="auto">
              <a:xfrm flipV="1">
                <a:off x="3744" y="1872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1" name="Line 23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2" name="Line 2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3" name="Line 25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4" name="Line 26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5" name="Line 27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6" name="Line 28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7" name="Line 29"/>
              <p:cNvSpPr>
                <a:spLocks noChangeShapeType="1"/>
              </p:cNvSpPr>
              <p:nvPr/>
            </p:nvSpPr>
            <p:spPr bwMode="auto">
              <a:xfrm flipV="1">
                <a:off x="3744" y="2400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28" name="Line 30"/>
              <p:cNvSpPr>
                <a:spLocks noChangeShapeType="1"/>
              </p:cNvSpPr>
              <p:nvPr/>
            </p:nvSpPr>
            <p:spPr bwMode="auto">
              <a:xfrm flipV="1">
                <a:off x="3744" y="2112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770" name="Group 31"/>
            <p:cNvGrpSpPr>
              <a:grpSpLocks/>
            </p:cNvGrpSpPr>
            <p:nvPr/>
          </p:nvGrpSpPr>
          <p:grpSpPr bwMode="auto">
            <a:xfrm>
              <a:off x="4512" y="2399"/>
              <a:ext cx="815" cy="1201"/>
              <a:chOff x="3744" y="1632"/>
              <a:chExt cx="1152" cy="2112"/>
            </a:xfrm>
          </p:grpSpPr>
          <p:sp>
            <p:nvSpPr>
              <p:cNvPr id="23807" name="Line 32"/>
              <p:cNvSpPr>
                <a:spLocks noChangeShapeType="1"/>
              </p:cNvSpPr>
              <p:nvPr/>
            </p:nvSpPr>
            <p:spPr bwMode="auto">
              <a:xfrm flipV="1">
                <a:off x="3744" y="1632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8" name="Line 33"/>
              <p:cNvSpPr>
                <a:spLocks noChangeShapeType="1"/>
              </p:cNvSpPr>
              <p:nvPr/>
            </p:nvSpPr>
            <p:spPr bwMode="auto">
              <a:xfrm flipV="1">
                <a:off x="3744" y="172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9" name="Line 34"/>
              <p:cNvSpPr>
                <a:spLocks noChangeShapeType="1"/>
              </p:cNvSpPr>
              <p:nvPr/>
            </p:nvSpPr>
            <p:spPr bwMode="auto">
              <a:xfrm flipV="1">
                <a:off x="3744" y="1872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0" name="Line 35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1" name="Line 36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2" name="Line 37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3" name="Line 38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4" name="Line 39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5" name="Line 40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6" name="Line 41"/>
              <p:cNvSpPr>
                <a:spLocks noChangeShapeType="1"/>
              </p:cNvSpPr>
              <p:nvPr/>
            </p:nvSpPr>
            <p:spPr bwMode="auto">
              <a:xfrm flipV="1">
                <a:off x="3744" y="2400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17" name="Line 42"/>
              <p:cNvSpPr>
                <a:spLocks noChangeShapeType="1"/>
              </p:cNvSpPr>
              <p:nvPr/>
            </p:nvSpPr>
            <p:spPr bwMode="auto">
              <a:xfrm flipV="1">
                <a:off x="3744" y="2112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771" name="Group 43"/>
            <p:cNvGrpSpPr>
              <a:grpSpLocks/>
            </p:cNvGrpSpPr>
            <p:nvPr/>
          </p:nvGrpSpPr>
          <p:grpSpPr bwMode="auto">
            <a:xfrm>
              <a:off x="4416" y="2495"/>
              <a:ext cx="815" cy="1201"/>
              <a:chOff x="3744" y="1632"/>
              <a:chExt cx="1152" cy="2112"/>
            </a:xfrm>
          </p:grpSpPr>
          <p:sp>
            <p:nvSpPr>
              <p:cNvPr id="23796" name="Line 44"/>
              <p:cNvSpPr>
                <a:spLocks noChangeShapeType="1"/>
              </p:cNvSpPr>
              <p:nvPr/>
            </p:nvSpPr>
            <p:spPr bwMode="auto">
              <a:xfrm flipV="1">
                <a:off x="3744" y="1632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7" name="Line 45"/>
              <p:cNvSpPr>
                <a:spLocks noChangeShapeType="1"/>
              </p:cNvSpPr>
              <p:nvPr/>
            </p:nvSpPr>
            <p:spPr bwMode="auto">
              <a:xfrm flipV="1">
                <a:off x="3744" y="172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8" name="Line 46"/>
              <p:cNvSpPr>
                <a:spLocks noChangeShapeType="1"/>
              </p:cNvSpPr>
              <p:nvPr/>
            </p:nvSpPr>
            <p:spPr bwMode="auto">
              <a:xfrm flipV="1">
                <a:off x="3744" y="1872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9" name="Line 47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0" name="Line 48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1" name="Line 49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2" name="Line 50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3" name="Line 51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4" name="Line 52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5" name="Line 53"/>
              <p:cNvSpPr>
                <a:spLocks noChangeShapeType="1"/>
              </p:cNvSpPr>
              <p:nvPr/>
            </p:nvSpPr>
            <p:spPr bwMode="auto">
              <a:xfrm flipV="1">
                <a:off x="3744" y="2400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06" name="Line 54"/>
              <p:cNvSpPr>
                <a:spLocks noChangeShapeType="1"/>
              </p:cNvSpPr>
              <p:nvPr/>
            </p:nvSpPr>
            <p:spPr bwMode="auto">
              <a:xfrm flipV="1">
                <a:off x="3744" y="2112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772" name="Group 55"/>
            <p:cNvGrpSpPr>
              <a:grpSpLocks/>
            </p:cNvGrpSpPr>
            <p:nvPr/>
          </p:nvGrpSpPr>
          <p:grpSpPr bwMode="auto">
            <a:xfrm>
              <a:off x="4320" y="2591"/>
              <a:ext cx="815" cy="1201"/>
              <a:chOff x="3744" y="1632"/>
              <a:chExt cx="1152" cy="2112"/>
            </a:xfrm>
          </p:grpSpPr>
          <p:sp>
            <p:nvSpPr>
              <p:cNvPr id="23785" name="Line 56"/>
              <p:cNvSpPr>
                <a:spLocks noChangeShapeType="1"/>
              </p:cNvSpPr>
              <p:nvPr/>
            </p:nvSpPr>
            <p:spPr bwMode="auto">
              <a:xfrm flipV="1">
                <a:off x="3744" y="1632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6" name="Line 57"/>
              <p:cNvSpPr>
                <a:spLocks noChangeShapeType="1"/>
              </p:cNvSpPr>
              <p:nvPr/>
            </p:nvSpPr>
            <p:spPr bwMode="auto">
              <a:xfrm flipV="1">
                <a:off x="3744" y="172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7" name="Line 58"/>
              <p:cNvSpPr>
                <a:spLocks noChangeShapeType="1"/>
              </p:cNvSpPr>
              <p:nvPr/>
            </p:nvSpPr>
            <p:spPr bwMode="auto">
              <a:xfrm flipV="1">
                <a:off x="3744" y="1872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8" name="Line 59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9" name="Line 60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0" name="Line 61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1" name="Line 62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2" name="Line 63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3" name="Line 6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4" name="Line 65"/>
              <p:cNvSpPr>
                <a:spLocks noChangeShapeType="1"/>
              </p:cNvSpPr>
              <p:nvPr/>
            </p:nvSpPr>
            <p:spPr bwMode="auto">
              <a:xfrm flipV="1">
                <a:off x="3744" y="2400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95" name="Line 66"/>
              <p:cNvSpPr>
                <a:spLocks noChangeShapeType="1"/>
              </p:cNvSpPr>
              <p:nvPr/>
            </p:nvSpPr>
            <p:spPr bwMode="auto">
              <a:xfrm flipV="1">
                <a:off x="3744" y="2112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773" name="Group 67"/>
            <p:cNvGrpSpPr>
              <a:grpSpLocks/>
            </p:cNvGrpSpPr>
            <p:nvPr/>
          </p:nvGrpSpPr>
          <p:grpSpPr bwMode="auto">
            <a:xfrm>
              <a:off x="4704" y="2208"/>
              <a:ext cx="815" cy="1201"/>
              <a:chOff x="3744" y="1632"/>
              <a:chExt cx="1152" cy="2112"/>
            </a:xfrm>
          </p:grpSpPr>
          <p:sp>
            <p:nvSpPr>
              <p:cNvPr id="23774" name="Line 68"/>
              <p:cNvSpPr>
                <a:spLocks noChangeShapeType="1"/>
              </p:cNvSpPr>
              <p:nvPr/>
            </p:nvSpPr>
            <p:spPr bwMode="auto">
              <a:xfrm flipV="1">
                <a:off x="3744" y="1632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75" name="Line 69"/>
              <p:cNvSpPr>
                <a:spLocks noChangeShapeType="1"/>
              </p:cNvSpPr>
              <p:nvPr/>
            </p:nvSpPr>
            <p:spPr bwMode="auto">
              <a:xfrm flipV="1">
                <a:off x="3744" y="172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76" name="Line 70"/>
              <p:cNvSpPr>
                <a:spLocks noChangeShapeType="1"/>
              </p:cNvSpPr>
              <p:nvPr/>
            </p:nvSpPr>
            <p:spPr bwMode="auto">
              <a:xfrm flipV="1">
                <a:off x="3744" y="1872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77" name="Line 71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78" name="Line 72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84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79" name="Line 73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67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0" name="Line 7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1" name="Line 75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2" name="Line 76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3" name="Line 77"/>
              <p:cNvSpPr>
                <a:spLocks noChangeShapeType="1"/>
              </p:cNvSpPr>
              <p:nvPr/>
            </p:nvSpPr>
            <p:spPr bwMode="auto">
              <a:xfrm flipV="1">
                <a:off x="3744" y="2400"/>
                <a:ext cx="1056" cy="2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84" name="Line 78"/>
              <p:cNvSpPr>
                <a:spLocks noChangeShapeType="1"/>
              </p:cNvSpPr>
              <p:nvPr/>
            </p:nvSpPr>
            <p:spPr bwMode="auto">
              <a:xfrm flipV="1">
                <a:off x="3744" y="2112"/>
                <a:ext cx="912" cy="5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10" name="Group 79"/>
          <p:cNvGrpSpPr>
            <a:grpSpLocks/>
          </p:cNvGrpSpPr>
          <p:nvPr/>
        </p:nvGrpSpPr>
        <p:grpSpPr bwMode="auto">
          <a:xfrm>
            <a:off x="3871913" y="3416300"/>
            <a:ext cx="76200" cy="1981200"/>
            <a:chOff x="1968" y="960"/>
            <a:chExt cx="48" cy="1536"/>
          </a:xfrm>
        </p:grpSpPr>
        <p:grpSp>
          <p:nvGrpSpPr>
            <p:cNvPr id="23765" name="Group 80"/>
            <p:cNvGrpSpPr>
              <a:grpSpLocks/>
            </p:cNvGrpSpPr>
            <p:nvPr/>
          </p:nvGrpSpPr>
          <p:grpSpPr bwMode="auto">
            <a:xfrm>
              <a:off x="1968" y="960"/>
              <a:ext cx="48" cy="1008"/>
              <a:chOff x="1392" y="1152"/>
              <a:chExt cx="48" cy="1008"/>
            </a:xfrm>
          </p:grpSpPr>
          <p:sp>
            <p:nvSpPr>
              <p:cNvPr id="23767" name="Rectangle 81"/>
              <p:cNvSpPr>
                <a:spLocks noChangeArrowheads="1"/>
              </p:cNvSpPr>
              <p:nvPr/>
            </p:nvSpPr>
            <p:spPr bwMode="auto">
              <a:xfrm>
                <a:off x="1392" y="1152"/>
                <a:ext cx="48" cy="480"/>
              </a:xfrm>
              <a:prstGeom prst="rect">
                <a:avLst/>
              </a:prstGeom>
              <a:solidFill>
                <a:srgbClr val="FF9900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801800" prstMaterial="legacyMatte">
                <a:bevelT w="13500" h="13500" prst="angle"/>
                <a:bevelB w="13500" h="13500" prst="angle"/>
                <a:extrusionClr>
                  <a:srgbClr val="FF9900"/>
                </a:extrusionClr>
                <a:contourClr>
                  <a:srgbClr val="FF9900"/>
                </a:contour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  <p:sp>
            <p:nvSpPr>
              <p:cNvPr id="23768" name="Rectangle 82"/>
              <p:cNvSpPr>
                <a:spLocks noChangeArrowheads="1"/>
              </p:cNvSpPr>
              <p:nvPr/>
            </p:nvSpPr>
            <p:spPr bwMode="auto">
              <a:xfrm>
                <a:off x="1392" y="1680"/>
                <a:ext cx="48" cy="480"/>
              </a:xfrm>
              <a:prstGeom prst="rect">
                <a:avLst/>
              </a:prstGeom>
              <a:solidFill>
                <a:srgbClr val="FF9900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801800" prstMaterial="legacyMatte">
                <a:bevelT w="13500" h="13500" prst="angle"/>
                <a:bevelB w="13500" h="13500" prst="angle"/>
                <a:extrusionClr>
                  <a:srgbClr val="FF9900"/>
                </a:extrusionClr>
                <a:contourClr>
                  <a:srgbClr val="FF9900"/>
                </a:contour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</p:grpSp>
        <p:sp>
          <p:nvSpPr>
            <p:cNvPr id="23766" name="Rectangle 83"/>
            <p:cNvSpPr>
              <a:spLocks noChangeArrowheads="1"/>
            </p:cNvSpPr>
            <p:nvPr/>
          </p:nvSpPr>
          <p:spPr bwMode="auto">
            <a:xfrm>
              <a:off x="1968" y="2016"/>
              <a:ext cx="48" cy="480"/>
            </a:xfrm>
            <a:prstGeom prst="rect">
              <a:avLst/>
            </a:prstGeom>
            <a:solidFill>
              <a:srgbClr val="FF99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9900"/>
              </a:extrusionClr>
              <a:contourClr>
                <a:srgbClr val="FF9900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12" name="Group 84"/>
          <p:cNvGrpSpPr>
            <a:grpSpLocks/>
          </p:cNvGrpSpPr>
          <p:nvPr/>
        </p:nvGrpSpPr>
        <p:grpSpPr bwMode="auto">
          <a:xfrm>
            <a:off x="3949701" y="1282700"/>
            <a:ext cx="2886075" cy="5638800"/>
            <a:chOff x="2310" y="336"/>
            <a:chExt cx="1818" cy="3552"/>
          </a:xfrm>
        </p:grpSpPr>
        <p:grpSp>
          <p:nvGrpSpPr>
            <p:cNvPr id="23611" name="Group 85"/>
            <p:cNvGrpSpPr>
              <a:grpSpLocks/>
            </p:cNvGrpSpPr>
            <p:nvPr/>
          </p:nvGrpSpPr>
          <p:grpSpPr bwMode="auto">
            <a:xfrm>
              <a:off x="2310" y="336"/>
              <a:ext cx="1818" cy="3072"/>
              <a:chOff x="1227" y="336"/>
              <a:chExt cx="1818" cy="3072"/>
            </a:xfrm>
          </p:grpSpPr>
          <p:grpSp>
            <p:nvGrpSpPr>
              <p:cNvPr id="23689" name="Group 86"/>
              <p:cNvGrpSpPr>
                <a:grpSpLocks/>
              </p:cNvGrpSpPr>
              <p:nvPr/>
            </p:nvGrpSpPr>
            <p:grpSpPr bwMode="auto">
              <a:xfrm>
                <a:off x="1584" y="336"/>
                <a:ext cx="1461" cy="2736"/>
                <a:chOff x="3047" y="1152"/>
                <a:chExt cx="1461" cy="2736"/>
              </a:xfrm>
            </p:grpSpPr>
            <p:grpSp>
              <p:nvGrpSpPr>
                <p:cNvPr id="23747" name="Group 87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754" name="Line 8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55" name="Line 8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56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57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58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59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60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61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62" name="Line 96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63" name="Line 9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64" name="Line 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748" name="Group 99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749" name="Freeform 100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50" name="Freeform 101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51" name="Freeform 102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52" name="Freeform 103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53" name="Freeform 104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90" name="Group 105"/>
              <p:cNvGrpSpPr>
                <a:grpSpLocks/>
              </p:cNvGrpSpPr>
              <p:nvPr/>
            </p:nvGrpSpPr>
            <p:grpSpPr bwMode="auto">
              <a:xfrm>
                <a:off x="1467" y="432"/>
                <a:ext cx="1461" cy="2736"/>
                <a:chOff x="3047" y="1152"/>
                <a:chExt cx="1461" cy="2736"/>
              </a:xfrm>
            </p:grpSpPr>
            <p:grpSp>
              <p:nvGrpSpPr>
                <p:cNvPr id="23729" name="Group 106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736" name="Line 1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37" name="Line 1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38" name="Line 1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39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0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1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2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3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4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5" name="Line 1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46" name="Line 1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730" name="Group 118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731" name="Freeform 119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32" name="Freeform 120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33" name="Freeform 121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34" name="Freeform 122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35" name="Freeform 123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91" name="Group 124"/>
              <p:cNvGrpSpPr>
                <a:grpSpLocks/>
              </p:cNvGrpSpPr>
              <p:nvPr/>
            </p:nvGrpSpPr>
            <p:grpSpPr bwMode="auto">
              <a:xfrm>
                <a:off x="1344" y="576"/>
                <a:ext cx="1461" cy="2736"/>
                <a:chOff x="3047" y="1152"/>
                <a:chExt cx="1461" cy="2736"/>
              </a:xfrm>
            </p:grpSpPr>
            <p:grpSp>
              <p:nvGrpSpPr>
                <p:cNvPr id="23711" name="Group 125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718" name="Line 1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19" name="Line 1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0" name="Line 1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1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2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3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4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5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6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7" name="Line 1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28" name="Line 1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712" name="Group 137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713" name="Freeform 138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14" name="Freeform 139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15" name="Freeform 140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16" name="Freeform 141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717" name="Freeform 142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92" name="Group 143"/>
              <p:cNvGrpSpPr>
                <a:grpSpLocks/>
              </p:cNvGrpSpPr>
              <p:nvPr/>
            </p:nvGrpSpPr>
            <p:grpSpPr bwMode="auto">
              <a:xfrm>
                <a:off x="1227" y="672"/>
                <a:ext cx="1461" cy="2736"/>
                <a:chOff x="3047" y="1152"/>
                <a:chExt cx="1461" cy="2736"/>
              </a:xfrm>
            </p:grpSpPr>
            <p:grpSp>
              <p:nvGrpSpPr>
                <p:cNvPr id="23693" name="Group 144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700" name="Line 1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1" name="Line 1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2" name="Line 1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3" name="Line 148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4" name="Line 14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5" name="Line 15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6" name="Line 15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7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8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09" name="Line 1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10" name="Line 1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694" name="Group 156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695" name="Freeform 157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96" name="Freeform 158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97" name="Freeform 159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98" name="Freeform 160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99" name="Freeform 161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</p:grpSp>
        <p:grpSp>
          <p:nvGrpSpPr>
            <p:cNvPr id="23612" name="Group 162"/>
            <p:cNvGrpSpPr>
              <a:grpSpLocks/>
            </p:cNvGrpSpPr>
            <p:nvPr/>
          </p:nvGrpSpPr>
          <p:grpSpPr bwMode="auto">
            <a:xfrm>
              <a:off x="2310" y="816"/>
              <a:ext cx="1818" cy="3072"/>
              <a:chOff x="1227" y="336"/>
              <a:chExt cx="1818" cy="3072"/>
            </a:xfrm>
          </p:grpSpPr>
          <p:grpSp>
            <p:nvGrpSpPr>
              <p:cNvPr id="23613" name="Group 163"/>
              <p:cNvGrpSpPr>
                <a:grpSpLocks/>
              </p:cNvGrpSpPr>
              <p:nvPr/>
            </p:nvGrpSpPr>
            <p:grpSpPr bwMode="auto">
              <a:xfrm>
                <a:off x="1584" y="336"/>
                <a:ext cx="1461" cy="2736"/>
                <a:chOff x="3047" y="1152"/>
                <a:chExt cx="1461" cy="2736"/>
              </a:xfrm>
            </p:grpSpPr>
            <p:grpSp>
              <p:nvGrpSpPr>
                <p:cNvPr id="23671" name="Group 164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678" name="Line 1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79" name="Line 16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0" name="Line 16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1" name="Line 168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2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3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4" name="Line 17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5" name="Line 17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6" name="Line 173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7" name="Line 17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88" name="Line 1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672" name="Group 176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673" name="Freeform 177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74" name="Freeform 178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75" name="Freeform 179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76" name="Freeform 180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77" name="Freeform 181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14" name="Group 182"/>
              <p:cNvGrpSpPr>
                <a:grpSpLocks/>
              </p:cNvGrpSpPr>
              <p:nvPr/>
            </p:nvGrpSpPr>
            <p:grpSpPr bwMode="auto">
              <a:xfrm>
                <a:off x="1467" y="432"/>
                <a:ext cx="1461" cy="2736"/>
                <a:chOff x="3047" y="1152"/>
                <a:chExt cx="1461" cy="2736"/>
              </a:xfrm>
            </p:grpSpPr>
            <p:grpSp>
              <p:nvGrpSpPr>
                <p:cNvPr id="23653" name="Group 183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660" name="Line 1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1" name="Line 18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2" name="Line 18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3" name="Line 187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4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5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6" name="Line 19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7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8" name="Line 192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69" name="Line 19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70" name="Line 19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654" name="Group 195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655" name="Freeform 196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56" name="Freeform 197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57" name="Freeform 198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58" name="Freeform 199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59" name="Freeform 200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15" name="Group 201"/>
              <p:cNvGrpSpPr>
                <a:grpSpLocks/>
              </p:cNvGrpSpPr>
              <p:nvPr/>
            </p:nvGrpSpPr>
            <p:grpSpPr bwMode="auto">
              <a:xfrm>
                <a:off x="1344" y="576"/>
                <a:ext cx="1461" cy="2736"/>
                <a:chOff x="3047" y="1152"/>
                <a:chExt cx="1461" cy="2736"/>
              </a:xfrm>
            </p:grpSpPr>
            <p:grpSp>
              <p:nvGrpSpPr>
                <p:cNvPr id="23635" name="Group 202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642" name="Line 2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3" name="Line 2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4" name="Line 2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5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6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7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8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49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50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51" name="Line 2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52" name="Line 2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636" name="Group 214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637" name="Freeform 215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38" name="Freeform 216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39" name="Freeform 217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40" name="Freeform 218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41" name="Freeform 219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  <p:grpSp>
            <p:nvGrpSpPr>
              <p:cNvPr id="23616" name="Group 220"/>
              <p:cNvGrpSpPr>
                <a:grpSpLocks/>
              </p:cNvGrpSpPr>
              <p:nvPr/>
            </p:nvGrpSpPr>
            <p:grpSpPr bwMode="auto">
              <a:xfrm>
                <a:off x="1227" y="672"/>
                <a:ext cx="1461" cy="2736"/>
                <a:chOff x="3047" y="1152"/>
                <a:chExt cx="1461" cy="2736"/>
              </a:xfrm>
            </p:grpSpPr>
            <p:grpSp>
              <p:nvGrpSpPr>
                <p:cNvPr id="23617" name="Group 221"/>
                <p:cNvGrpSpPr>
                  <a:grpSpLocks/>
                </p:cNvGrpSpPr>
                <p:nvPr/>
              </p:nvGrpSpPr>
              <p:grpSpPr bwMode="auto">
                <a:xfrm>
                  <a:off x="3055" y="1152"/>
                  <a:ext cx="1453" cy="2736"/>
                  <a:chOff x="3744" y="1632"/>
                  <a:chExt cx="1152" cy="2112"/>
                </a:xfrm>
              </p:grpSpPr>
              <p:sp>
                <p:nvSpPr>
                  <p:cNvPr id="23624" name="Line 2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632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25" name="Line 2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72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26" name="Line 2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1872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27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0" cy="105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28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384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29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672" cy="81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30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31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32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68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33" name="Line 2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400"/>
                    <a:ext cx="1056" cy="288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34" name="Line 2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44" y="2112"/>
                    <a:ext cx="912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99FF33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3618" name="Group 233"/>
                <p:cNvGrpSpPr>
                  <a:grpSpLocks/>
                </p:cNvGrpSpPr>
                <p:nvPr/>
              </p:nvGrpSpPr>
              <p:grpSpPr bwMode="auto">
                <a:xfrm>
                  <a:off x="3047" y="1200"/>
                  <a:ext cx="1273" cy="2640"/>
                  <a:chOff x="2519" y="1104"/>
                  <a:chExt cx="1273" cy="2640"/>
                </a:xfrm>
              </p:grpSpPr>
              <p:sp>
                <p:nvSpPr>
                  <p:cNvPr id="23619" name="Freeform 234"/>
                  <p:cNvSpPr>
                    <a:spLocks/>
                  </p:cNvSpPr>
                  <p:nvPr/>
                </p:nvSpPr>
                <p:spPr bwMode="auto">
                  <a:xfrm>
                    <a:off x="2544" y="1730"/>
                    <a:ext cx="582" cy="1248"/>
                  </a:xfrm>
                  <a:custGeom>
                    <a:avLst/>
                    <a:gdLst>
                      <a:gd name="T0" fmla="*/ 4 w 582"/>
                      <a:gd name="T1" fmla="*/ 0 h 1248"/>
                      <a:gd name="T2" fmla="*/ 104 w 582"/>
                      <a:gd name="T3" fmla="*/ 16 h 1248"/>
                      <a:gd name="T4" fmla="*/ 198 w 582"/>
                      <a:gd name="T5" fmla="*/ 41 h 1248"/>
                      <a:gd name="T6" fmla="*/ 277 w 582"/>
                      <a:gd name="T7" fmla="*/ 78 h 1248"/>
                      <a:gd name="T8" fmla="*/ 340 w 582"/>
                      <a:gd name="T9" fmla="*/ 120 h 1248"/>
                      <a:gd name="T10" fmla="*/ 407 w 582"/>
                      <a:gd name="T11" fmla="*/ 164 h 1248"/>
                      <a:gd name="T12" fmla="*/ 485 w 582"/>
                      <a:gd name="T13" fmla="*/ 275 h 1248"/>
                      <a:gd name="T14" fmla="*/ 525 w 582"/>
                      <a:gd name="T15" fmla="*/ 357 h 1248"/>
                      <a:gd name="T16" fmla="*/ 563 w 582"/>
                      <a:gd name="T17" fmla="*/ 472 h 1248"/>
                      <a:gd name="T18" fmla="*/ 580 w 582"/>
                      <a:gd name="T19" fmla="*/ 596 h 1248"/>
                      <a:gd name="T20" fmla="*/ 580 w 582"/>
                      <a:gd name="T21" fmla="*/ 693 h 1248"/>
                      <a:gd name="T22" fmla="*/ 561 w 582"/>
                      <a:gd name="T23" fmla="*/ 771 h 1248"/>
                      <a:gd name="T24" fmla="*/ 540 w 582"/>
                      <a:gd name="T25" fmla="*/ 853 h 1248"/>
                      <a:gd name="T26" fmla="*/ 507 w 582"/>
                      <a:gd name="T27" fmla="*/ 942 h 1248"/>
                      <a:gd name="T28" fmla="*/ 440 w 582"/>
                      <a:gd name="T29" fmla="*/ 1020 h 1248"/>
                      <a:gd name="T30" fmla="*/ 395 w 582"/>
                      <a:gd name="T31" fmla="*/ 1086 h 1248"/>
                      <a:gd name="T32" fmla="*/ 329 w 582"/>
                      <a:gd name="T33" fmla="*/ 1142 h 1248"/>
                      <a:gd name="T34" fmla="*/ 262 w 582"/>
                      <a:gd name="T35" fmla="*/ 1175 h 1248"/>
                      <a:gd name="T36" fmla="*/ 173 w 582"/>
                      <a:gd name="T37" fmla="*/ 1220 h 1248"/>
                      <a:gd name="T38" fmla="*/ 87 w 582"/>
                      <a:gd name="T39" fmla="*/ 1241 h 1248"/>
                      <a:gd name="T40" fmla="*/ 0 w 582"/>
                      <a:gd name="T41" fmla="*/ 1248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20" name="Freeform 235"/>
                  <p:cNvSpPr>
                    <a:spLocks/>
                  </p:cNvSpPr>
                  <p:nvPr/>
                </p:nvSpPr>
                <p:spPr bwMode="auto">
                  <a:xfrm>
                    <a:off x="2550" y="1536"/>
                    <a:ext cx="808" cy="1730"/>
                  </a:xfrm>
                  <a:custGeom>
                    <a:avLst/>
                    <a:gdLst>
                      <a:gd name="T0" fmla="*/ 5 w 851"/>
                      <a:gd name="T1" fmla="*/ 0 h 1824"/>
                      <a:gd name="T2" fmla="*/ 100 w 851"/>
                      <a:gd name="T3" fmla="*/ 16 h 1824"/>
                      <a:gd name="T4" fmla="*/ 191 w 851"/>
                      <a:gd name="T5" fmla="*/ 40 h 1824"/>
                      <a:gd name="T6" fmla="*/ 268 w 851"/>
                      <a:gd name="T7" fmla="*/ 75 h 1824"/>
                      <a:gd name="T8" fmla="*/ 330 w 851"/>
                      <a:gd name="T9" fmla="*/ 112 h 1824"/>
                      <a:gd name="T10" fmla="*/ 399 w 851"/>
                      <a:gd name="T11" fmla="*/ 177 h 1824"/>
                      <a:gd name="T12" fmla="*/ 469 w 851"/>
                      <a:gd name="T13" fmla="*/ 262 h 1824"/>
                      <a:gd name="T14" fmla="*/ 507 w 851"/>
                      <a:gd name="T15" fmla="*/ 340 h 1824"/>
                      <a:gd name="T16" fmla="*/ 544 w 851"/>
                      <a:gd name="T17" fmla="*/ 451 h 1824"/>
                      <a:gd name="T18" fmla="*/ 558 w 851"/>
                      <a:gd name="T19" fmla="*/ 570 h 1824"/>
                      <a:gd name="T20" fmla="*/ 558 w 851"/>
                      <a:gd name="T21" fmla="*/ 663 h 1824"/>
                      <a:gd name="T22" fmla="*/ 542 w 851"/>
                      <a:gd name="T23" fmla="*/ 738 h 1824"/>
                      <a:gd name="T24" fmla="*/ 504 w 851"/>
                      <a:gd name="T25" fmla="*/ 840 h 1824"/>
                      <a:gd name="T26" fmla="*/ 432 w 851"/>
                      <a:gd name="T27" fmla="*/ 970 h 1824"/>
                      <a:gd name="T28" fmla="*/ 348 w 851"/>
                      <a:gd name="T29" fmla="*/ 1047 h 1824"/>
                      <a:gd name="T30" fmla="*/ 290 w 851"/>
                      <a:gd name="T31" fmla="*/ 1098 h 1824"/>
                      <a:gd name="T32" fmla="*/ 191 w 851"/>
                      <a:gd name="T33" fmla="*/ 1154 h 1824"/>
                      <a:gd name="T34" fmla="*/ 84 w 851"/>
                      <a:gd name="T35" fmla="*/ 1187 h 1824"/>
                      <a:gd name="T36" fmla="*/ 0 w 851"/>
                      <a:gd name="T37" fmla="*/ 1195 h 182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851"/>
                      <a:gd name="T58" fmla="*/ 0 h 1824"/>
                      <a:gd name="T59" fmla="*/ 851 w 851"/>
                      <a:gd name="T60" fmla="*/ 1824 h 1824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851" h="1824">
                        <a:moveTo>
                          <a:pt x="5" y="0"/>
                        </a:moveTo>
                        <a:cubicBezTo>
                          <a:pt x="31" y="4"/>
                          <a:pt x="105" y="14"/>
                          <a:pt x="152" y="24"/>
                        </a:cubicBezTo>
                        <a:cubicBezTo>
                          <a:pt x="199" y="34"/>
                          <a:pt x="248" y="43"/>
                          <a:pt x="290" y="60"/>
                        </a:cubicBezTo>
                        <a:cubicBezTo>
                          <a:pt x="331" y="74"/>
                          <a:pt x="371" y="96"/>
                          <a:pt x="406" y="114"/>
                        </a:cubicBezTo>
                        <a:cubicBezTo>
                          <a:pt x="441" y="132"/>
                          <a:pt x="468" y="145"/>
                          <a:pt x="501" y="171"/>
                        </a:cubicBezTo>
                        <a:cubicBezTo>
                          <a:pt x="534" y="197"/>
                          <a:pt x="570" y="233"/>
                          <a:pt x="605" y="271"/>
                        </a:cubicBezTo>
                        <a:cubicBezTo>
                          <a:pt x="640" y="309"/>
                          <a:pt x="683" y="360"/>
                          <a:pt x="710" y="402"/>
                        </a:cubicBezTo>
                        <a:cubicBezTo>
                          <a:pt x="737" y="443"/>
                          <a:pt x="748" y="474"/>
                          <a:pt x="768" y="521"/>
                        </a:cubicBezTo>
                        <a:cubicBezTo>
                          <a:pt x="788" y="568"/>
                          <a:pt x="811" y="632"/>
                          <a:pt x="824" y="689"/>
                        </a:cubicBezTo>
                        <a:cubicBezTo>
                          <a:pt x="838" y="747"/>
                          <a:pt x="844" y="816"/>
                          <a:pt x="847" y="870"/>
                        </a:cubicBezTo>
                        <a:cubicBezTo>
                          <a:pt x="851" y="925"/>
                          <a:pt x="851" y="970"/>
                          <a:pt x="847" y="1013"/>
                        </a:cubicBezTo>
                        <a:cubicBezTo>
                          <a:pt x="844" y="1057"/>
                          <a:pt x="835" y="1082"/>
                          <a:pt x="820" y="1127"/>
                        </a:cubicBezTo>
                        <a:cubicBezTo>
                          <a:pt x="806" y="1174"/>
                          <a:pt x="791" y="1225"/>
                          <a:pt x="764" y="1283"/>
                        </a:cubicBezTo>
                        <a:cubicBezTo>
                          <a:pt x="735" y="1343"/>
                          <a:pt x="693" y="1430"/>
                          <a:pt x="654" y="1482"/>
                        </a:cubicBezTo>
                        <a:cubicBezTo>
                          <a:pt x="616" y="1533"/>
                          <a:pt x="563" y="1565"/>
                          <a:pt x="529" y="1598"/>
                        </a:cubicBezTo>
                        <a:cubicBezTo>
                          <a:pt x="492" y="1630"/>
                          <a:pt x="478" y="1650"/>
                          <a:pt x="438" y="1677"/>
                        </a:cubicBezTo>
                        <a:cubicBezTo>
                          <a:pt x="398" y="1706"/>
                          <a:pt x="340" y="1743"/>
                          <a:pt x="290" y="1764"/>
                        </a:cubicBezTo>
                        <a:cubicBezTo>
                          <a:pt x="237" y="1788"/>
                          <a:pt x="174" y="1804"/>
                          <a:pt x="127" y="1813"/>
                        </a:cubicBezTo>
                        <a:cubicBezTo>
                          <a:pt x="78" y="1822"/>
                          <a:pt x="27" y="1822"/>
                          <a:pt x="0" y="1824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21" name="Freeform 236"/>
                  <p:cNvSpPr>
                    <a:spLocks/>
                  </p:cNvSpPr>
                  <p:nvPr/>
                </p:nvSpPr>
                <p:spPr bwMode="auto">
                  <a:xfrm>
                    <a:off x="2525" y="1296"/>
                    <a:ext cx="1053" cy="2256"/>
                  </a:xfrm>
                  <a:custGeom>
                    <a:avLst/>
                    <a:gdLst>
                      <a:gd name="T0" fmla="*/ 7 w 1119"/>
                      <a:gd name="T1" fmla="*/ 0 h 2400"/>
                      <a:gd name="T2" fmla="*/ 123 w 1119"/>
                      <a:gd name="T3" fmla="*/ 19 h 2400"/>
                      <a:gd name="T4" fmla="*/ 233 w 1119"/>
                      <a:gd name="T5" fmla="*/ 49 h 2400"/>
                      <a:gd name="T6" fmla="*/ 327 w 1119"/>
                      <a:gd name="T7" fmla="*/ 91 h 2400"/>
                      <a:gd name="T8" fmla="*/ 410 w 1119"/>
                      <a:gd name="T9" fmla="*/ 136 h 2400"/>
                      <a:gd name="T10" fmla="*/ 500 w 1119"/>
                      <a:gd name="T11" fmla="*/ 218 h 2400"/>
                      <a:gd name="T12" fmla="*/ 573 w 1119"/>
                      <a:gd name="T13" fmla="*/ 322 h 2400"/>
                      <a:gd name="T14" fmla="*/ 619 w 1119"/>
                      <a:gd name="T15" fmla="*/ 419 h 2400"/>
                      <a:gd name="T16" fmla="*/ 666 w 1119"/>
                      <a:gd name="T17" fmla="*/ 553 h 2400"/>
                      <a:gd name="T18" fmla="*/ 685 w 1119"/>
                      <a:gd name="T19" fmla="*/ 697 h 2400"/>
                      <a:gd name="T20" fmla="*/ 685 w 1119"/>
                      <a:gd name="T21" fmla="*/ 813 h 2400"/>
                      <a:gd name="T22" fmla="*/ 663 w 1119"/>
                      <a:gd name="T23" fmla="*/ 904 h 2400"/>
                      <a:gd name="T24" fmla="*/ 618 w 1119"/>
                      <a:gd name="T25" fmla="*/ 1029 h 2400"/>
                      <a:gd name="T26" fmla="*/ 528 w 1119"/>
                      <a:gd name="T27" fmla="*/ 1189 h 2400"/>
                      <a:gd name="T28" fmla="*/ 428 w 1119"/>
                      <a:gd name="T29" fmla="*/ 1281 h 2400"/>
                      <a:gd name="T30" fmla="*/ 354 w 1119"/>
                      <a:gd name="T31" fmla="*/ 1347 h 2400"/>
                      <a:gd name="T32" fmla="*/ 233 w 1119"/>
                      <a:gd name="T33" fmla="*/ 1415 h 2400"/>
                      <a:gd name="T34" fmla="*/ 103 w 1119"/>
                      <a:gd name="T35" fmla="*/ 1454 h 2400"/>
                      <a:gd name="T36" fmla="*/ 0 w 1119"/>
                      <a:gd name="T37" fmla="*/ 1464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22" name="Freeform 237"/>
                  <p:cNvSpPr>
                    <a:spLocks/>
                  </p:cNvSpPr>
                  <p:nvPr/>
                </p:nvSpPr>
                <p:spPr bwMode="auto">
                  <a:xfrm>
                    <a:off x="2519" y="1104"/>
                    <a:ext cx="1273" cy="2640"/>
                  </a:xfrm>
                  <a:custGeom>
                    <a:avLst/>
                    <a:gdLst>
                      <a:gd name="T0" fmla="*/ 19 w 1119"/>
                      <a:gd name="T1" fmla="*/ 0 h 2400"/>
                      <a:gd name="T2" fmla="*/ 563 w 1119"/>
                      <a:gd name="T3" fmla="*/ 65 h 2400"/>
                      <a:gd name="T4" fmla="*/ 1069 w 1119"/>
                      <a:gd name="T5" fmla="*/ 172 h 2400"/>
                      <a:gd name="T6" fmla="*/ 1495 w 1119"/>
                      <a:gd name="T7" fmla="*/ 322 h 2400"/>
                      <a:gd name="T8" fmla="*/ 1871 w 1119"/>
                      <a:gd name="T9" fmla="*/ 482 h 2400"/>
                      <a:gd name="T10" fmla="*/ 2279 w 1119"/>
                      <a:gd name="T11" fmla="*/ 771 h 2400"/>
                      <a:gd name="T12" fmla="*/ 2617 w 1119"/>
                      <a:gd name="T13" fmla="*/ 1133 h 2400"/>
                      <a:gd name="T14" fmla="*/ 2833 w 1119"/>
                      <a:gd name="T15" fmla="*/ 1472 h 2400"/>
                      <a:gd name="T16" fmla="*/ 3040 w 1119"/>
                      <a:gd name="T17" fmla="*/ 1946 h 2400"/>
                      <a:gd name="T18" fmla="*/ 3124 w 1119"/>
                      <a:gd name="T19" fmla="*/ 2456 h 2400"/>
                      <a:gd name="T20" fmla="*/ 3124 w 1119"/>
                      <a:gd name="T21" fmla="*/ 2857 h 2400"/>
                      <a:gd name="T22" fmla="*/ 3027 w 1119"/>
                      <a:gd name="T23" fmla="*/ 3178 h 2400"/>
                      <a:gd name="T24" fmla="*/ 2820 w 1119"/>
                      <a:gd name="T25" fmla="*/ 3619 h 2400"/>
                      <a:gd name="T26" fmla="*/ 2408 w 1119"/>
                      <a:gd name="T27" fmla="*/ 4182 h 2400"/>
                      <a:gd name="T28" fmla="*/ 1950 w 1119"/>
                      <a:gd name="T29" fmla="*/ 4506 h 2400"/>
                      <a:gd name="T30" fmla="*/ 1617 w 1119"/>
                      <a:gd name="T31" fmla="*/ 4732 h 2400"/>
                      <a:gd name="T32" fmla="*/ 1069 w 1119"/>
                      <a:gd name="T33" fmla="*/ 4975 h 2400"/>
                      <a:gd name="T34" fmla="*/ 470 w 1119"/>
                      <a:gd name="T35" fmla="*/ 5116 h 2400"/>
                      <a:gd name="T36" fmla="*/ 0 w 1119"/>
                      <a:gd name="T37" fmla="*/ 5143 h 2400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119"/>
                      <a:gd name="T58" fmla="*/ 0 h 2400"/>
                      <a:gd name="T59" fmla="*/ 1119 w 1119"/>
                      <a:gd name="T60" fmla="*/ 2400 h 2400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119" h="2400">
                        <a:moveTo>
                          <a:pt x="7" y="0"/>
                        </a:moveTo>
                        <a:cubicBezTo>
                          <a:pt x="40" y="5"/>
                          <a:pt x="138" y="19"/>
                          <a:pt x="200" y="31"/>
                        </a:cubicBezTo>
                        <a:cubicBezTo>
                          <a:pt x="262" y="45"/>
                          <a:pt x="326" y="57"/>
                          <a:pt x="381" y="79"/>
                        </a:cubicBezTo>
                        <a:cubicBezTo>
                          <a:pt x="436" y="98"/>
                          <a:pt x="485" y="126"/>
                          <a:pt x="533" y="150"/>
                        </a:cubicBezTo>
                        <a:cubicBezTo>
                          <a:pt x="581" y="174"/>
                          <a:pt x="621" y="190"/>
                          <a:pt x="667" y="225"/>
                        </a:cubicBezTo>
                        <a:cubicBezTo>
                          <a:pt x="713" y="260"/>
                          <a:pt x="768" y="308"/>
                          <a:pt x="812" y="359"/>
                        </a:cubicBezTo>
                        <a:cubicBezTo>
                          <a:pt x="856" y="410"/>
                          <a:pt x="900" y="475"/>
                          <a:pt x="933" y="529"/>
                        </a:cubicBezTo>
                        <a:cubicBezTo>
                          <a:pt x="966" y="583"/>
                          <a:pt x="983" y="624"/>
                          <a:pt x="1009" y="686"/>
                        </a:cubicBezTo>
                        <a:cubicBezTo>
                          <a:pt x="1036" y="748"/>
                          <a:pt x="1067" y="831"/>
                          <a:pt x="1083" y="907"/>
                        </a:cubicBezTo>
                        <a:cubicBezTo>
                          <a:pt x="1102" y="983"/>
                          <a:pt x="1109" y="1074"/>
                          <a:pt x="1114" y="1145"/>
                        </a:cubicBezTo>
                        <a:cubicBezTo>
                          <a:pt x="1119" y="1217"/>
                          <a:pt x="1119" y="1276"/>
                          <a:pt x="1114" y="1333"/>
                        </a:cubicBezTo>
                        <a:cubicBezTo>
                          <a:pt x="1109" y="1390"/>
                          <a:pt x="1098" y="1424"/>
                          <a:pt x="1079" y="1483"/>
                        </a:cubicBezTo>
                        <a:cubicBezTo>
                          <a:pt x="1059" y="1545"/>
                          <a:pt x="1040" y="1612"/>
                          <a:pt x="1005" y="1688"/>
                        </a:cubicBezTo>
                        <a:cubicBezTo>
                          <a:pt x="967" y="1767"/>
                          <a:pt x="912" y="1881"/>
                          <a:pt x="859" y="1950"/>
                        </a:cubicBezTo>
                        <a:cubicBezTo>
                          <a:pt x="809" y="2017"/>
                          <a:pt x="740" y="2060"/>
                          <a:pt x="695" y="2102"/>
                        </a:cubicBezTo>
                        <a:cubicBezTo>
                          <a:pt x="648" y="2145"/>
                          <a:pt x="629" y="2171"/>
                          <a:pt x="576" y="2207"/>
                        </a:cubicBezTo>
                        <a:cubicBezTo>
                          <a:pt x="524" y="2245"/>
                          <a:pt x="448" y="2293"/>
                          <a:pt x="381" y="2321"/>
                        </a:cubicBezTo>
                        <a:cubicBezTo>
                          <a:pt x="312" y="2352"/>
                          <a:pt x="229" y="2374"/>
                          <a:pt x="167" y="2386"/>
                        </a:cubicBezTo>
                        <a:cubicBezTo>
                          <a:pt x="102" y="2398"/>
                          <a:pt x="36" y="2398"/>
                          <a:pt x="0" y="2400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  <p:sp>
                <p:nvSpPr>
                  <p:cNvPr id="23623" name="Freeform 238"/>
                  <p:cNvSpPr>
                    <a:spLocks/>
                  </p:cNvSpPr>
                  <p:nvPr/>
                </p:nvSpPr>
                <p:spPr bwMode="auto">
                  <a:xfrm>
                    <a:off x="2576" y="2018"/>
                    <a:ext cx="314" cy="672"/>
                  </a:xfrm>
                  <a:custGeom>
                    <a:avLst/>
                    <a:gdLst>
                      <a:gd name="T0" fmla="*/ 1 w 582"/>
                      <a:gd name="T1" fmla="*/ 0 h 1248"/>
                      <a:gd name="T2" fmla="*/ 1 w 582"/>
                      <a:gd name="T3" fmla="*/ 1 h 1248"/>
                      <a:gd name="T4" fmla="*/ 2 w 582"/>
                      <a:gd name="T5" fmla="*/ 1 h 1248"/>
                      <a:gd name="T6" fmla="*/ 2 w 582"/>
                      <a:gd name="T7" fmla="*/ 1 h 1248"/>
                      <a:gd name="T8" fmla="*/ 3 w 582"/>
                      <a:gd name="T9" fmla="*/ 1 h 1248"/>
                      <a:gd name="T10" fmla="*/ 3 w 582"/>
                      <a:gd name="T11" fmla="*/ 1 h 1248"/>
                      <a:gd name="T12" fmla="*/ 3 w 582"/>
                      <a:gd name="T13" fmla="*/ 2 h 1248"/>
                      <a:gd name="T14" fmla="*/ 4 w 582"/>
                      <a:gd name="T15" fmla="*/ 3 h 1248"/>
                      <a:gd name="T16" fmla="*/ 4 w 582"/>
                      <a:gd name="T17" fmla="*/ 3 h 1248"/>
                      <a:gd name="T18" fmla="*/ 4 w 582"/>
                      <a:gd name="T19" fmla="*/ 4 h 1248"/>
                      <a:gd name="T20" fmla="*/ 4 w 582"/>
                      <a:gd name="T21" fmla="*/ 5 h 1248"/>
                      <a:gd name="T22" fmla="*/ 4 w 582"/>
                      <a:gd name="T23" fmla="*/ 5 h 1248"/>
                      <a:gd name="T24" fmla="*/ 4 w 582"/>
                      <a:gd name="T25" fmla="*/ 6 h 1248"/>
                      <a:gd name="T26" fmla="*/ 3 w 582"/>
                      <a:gd name="T27" fmla="*/ 6 h 1248"/>
                      <a:gd name="T28" fmla="*/ 3 w 582"/>
                      <a:gd name="T29" fmla="*/ 7 h 1248"/>
                      <a:gd name="T30" fmla="*/ 3 w 582"/>
                      <a:gd name="T31" fmla="*/ 8 h 1248"/>
                      <a:gd name="T32" fmla="*/ 2 w 582"/>
                      <a:gd name="T33" fmla="*/ 8 h 1248"/>
                      <a:gd name="T34" fmla="*/ 2 w 582"/>
                      <a:gd name="T35" fmla="*/ 9 h 1248"/>
                      <a:gd name="T36" fmla="*/ 1 w 582"/>
                      <a:gd name="T37" fmla="*/ 9 h 1248"/>
                      <a:gd name="T38" fmla="*/ 1 w 582"/>
                      <a:gd name="T39" fmla="*/ 9 h 1248"/>
                      <a:gd name="T40" fmla="*/ 0 w 582"/>
                      <a:gd name="T41" fmla="*/ 9 h 124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582"/>
                      <a:gd name="T64" fmla="*/ 0 h 1248"/>
                      <a:gd name="T65" fmla="*/ 582 w 582"/>
                      <a:gd name="T66" fmla="*/ 1248 h 1248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582" h="1248">
                        <a:moveTo>
                          <a:pt x="4" y="0"/>
                        </a:moveTo>
                        <a:cubicBezTo>
                          <a:pt x="21" y="2"/>
                          <a:pt x="72" y="10"/>
                          <a:pt x="104" y="16"/>
                        </a:cubicBezTo>
                        <a:cubicBezTo>
                          <a:pt x="136" y="24"/>
                          <a:pt x="170" y="30"/>
                          <a:pt x="198" y="41"/>
                        </a:cubicBezTo>
                        <a:cubicBezTo>
                          <a:pt x="227" y="51"/>
                          <a:pt x="253" y="65"/>
                          <a:pt x="277" y="78"/>
                        </a:cubicBezTo>
                        <a:cubicBezTo>
                          <a:pt x="301" y="91"/>
                          <a:pt x="318" y="106"/>
                          <a:pt x="340" y="120"/>
                        </a:cubicBezTo>
                        <a:cubicBezTo>
                          <a:pt x="362" y="134"/>
                          <a:pt x="383" y="138"/>
                          <a:pt x="407" y="164"/>
                        </a:cubicBezTo>
                        <a:cubicBezTo>
                          <a:pt x="431" y="190"/>
                          <a:pt x="465" y="243"/>
                          <a:pt x="485" y="275"/>
                        </a:cubicBezTo>
                        <a:cubicBezTo>
                          <a:pt x="505" y="307"/>
                          <a:pt x="511" y="324"/>
                          <a:pt x="525" y="357"/>
                        </a:cubicBezTo>
                        <a:cubicBezTo>
                          <a:pt x="539" y="389"/>
                          <a:pt x="555" y="432"/>
                          <a:pt x="563" y="472"/>
                        </a:cubicBezTo>
                        <a:cubicBezTo>
                          <a:pt x="573" y="511"/>
                          <a:pt x="577" y="558"/>
                          <a:pt x="580" y="596"/>
                        </a:cubicBezTo>
                        <a:cubicBezTo>
                          <a:pt x="582" y="633"/>
                          <a:pt x="582" y="664"/>
                          <a:pt x="580" y="693"/>
                        </a:cubicBezTo>
                        <a:cubicBezTo>
                          <a:pt x="577" y="723"/>
                          <a:pt x="568" y="744"/>
                          <a:pt x="561" y="771"/>
                        </a:cubicBezTo>
                        <a:cubicBezTo>
                          <a:pt x="554" y="798"/>
                          <a:pt x="549" y="825"/>
                          <a:pt x="540" y="853"/>
                        </a:cubicBezTo>
                        <a:cubicBezTo>
                          <a:pt x="531" y="881"/>
                          <a:pt x="524" y="914"/>
                          <a:pt x="507" y="942"/>
                        </a:cubicBezTo>
                        <a:cubicBezTo>
                          <a:pt x="490" y="970"/>
                          <a:pt x="459" y="996"/>
                          <a:pt x="440" y="1020"/>
                        </a:cubicBezTo>
                        <a:cubicBezTo>
                          <a:pt x="421" y="1044"/>
                          <a:pt x="414" y="1066"/>
                          <a:pt x="395" y="1086"/>
                        </a:cubicBezTo>
                        <a:cubicBezTo>
                          <a:pt x="376" y="1106"/>
                          <a:pt x="351" y="1127"/>
                          <a:pt x="329" y="1142"/>
                        </a:cubicBezTo>
                        <a:cubicBezTo>
                          <a:pt x="307" y="1157"/>
                          <a:pt x="288" y="1162"/>
                          <a:pt x="262" y="1175"/>
                        </a:cubicBezTo>
                        <a:cubicBezTo>
                          <a:pt x="236" y="1188"/>
                          <a:pt x="202" y="1209"/>
                          <a:pt x="173" y="1220"/>
                        </a:cubicBezTo>
                        <a:cubicBezTo>
                          <a:pt x="144" y="1231"/>
                          <a:pt x="116" y="1236"/>
                          <a:pt x="87" y="1241"/>
                        </a:cubicBezTo>
                        <a:cubicBezTo>
                          <a:pt x="58" y="1246"/>
                          <a:pt x="19" y="1247"/>
                          <a:pt x="0" y="1248"/>
                        </a:cubicBezTo>
                      </a:path>
                    </a:pathLst>
                  </a:custGeom>
                  <a:noFill/>
                  <a:ln w="19050">
                    <a:solidFill>
                      <a:srgbClr val="FF33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/>
                  </a:p>
                </p:txBody>
              </p:sp>
            </p:grpSp>
          </p:grpSp>
        </p:grpSp>
      </p:grpSp>
      <p:grpSp>
        <p:nvGrpSpPr>
          <p:cNvPr id="20640" name="Group 239"/>
          <p:cNvGrpSpPr>
            <a:grpSpLocks/>
          </p:cNvGrpSpPr>
          <p:nvPr/>
        </p:nvGrpSpPr>
        <p:grpSpPr bwMode="auto">
          <a:xfrm>
            <a:off x="5397500" y="1435100"/>
            <a:ext cx="1295400" cy="5334000"/>
            <a:chOff x="2208" y="528"/>
            <a:chExt cx="816" cy="3360"/>
          </a:xfrm>
        </p:grpSpPr>
        <p:sp>
          <p:nvSpPr>
            <p:cNvPr id="23604" name="AutoShape 240"/>
            <p:cNvSpPr>
              <a:spLocks noChangeArrowheads="1"/>
            </p:cNvSpPr>
            <p:nvPr/>
          </p:nvSpPr>
          <p:spPr bwMode="auto">
            <a:xfrm rot="5400000" flipV="1">
              <a:off x="936" y="1800"/>
              <a:ext cx="3360" cy="816"/>
            </a:xfrm>
            <a:prstGeom prst="parallelogram">
              <a:avLst>
                <a:gd name="adj" fmla="val 102941"/>
              </a:avLst>
            </a:prstGeom>
            <a:solidFill>
              <a:schemeClr val="hlink">
                <a:alpha val="50195"/>
              </a:schemeClr>
            </a:soli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9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grpSp>
          <p:nvGrpSpPr>
            <p:cNvPr id="23605" name="Group 241"/>
            <p:cNvGrpSpPr>
              <a:grpSpLocks/>
            </p:cNvGrpSpPr>
            <p:nvPr/>
          </p:nvGrpSpPr>
          <p:grpSpPr bwMode="auto">
            <a:xfrm>
              <a:off x="2208" y="528"/>
              <a:ext cx="816" cy="3360"/>
              <a:chOff x="2208" y="528"/>
              <a:chExt cx="816" cy="3360"/>
            </a:xfrm>
          </p:grpSpPr>
          <p:sp>
            <p:nvSpPr>
              <p:cNvPr id="23606" name="Line 242"/>
              <p:cNvSpPr>
                <a:spLocks noChangeShapeType="1"/>
              </p:cNvSpPr>
              <p:nvPr/>
            </p:nvSpPr>
            <p:spPr bwMode="auto">
              <a:xfrm flipV="1">
                <a:off x="2208" y="528"/>
                <a:ext cx="816" cy="81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23607" name="Group 243"/>
              <p:cNvGrpSpPr>
                <a:grpSpLocks/>
              </p:cNvGrpSpPr>
              <p:nvPr/>
            </p:nvGrpSpPr>
            <p:grpSpPr bwMode="auto">
              <a:xfrm>
                <a:off x="2208" y="528"/>
                <a:ext cx="816" cy="3360"/>
                <a:chOff x="2208" y="528"/>
                <a:chExt cx="816" cy="3360"/>
              </a:xfrm>
            </p:grpSpPr>
            <p:sp>
              <p:nvSpPr>
                <p:cNvPr id="23608" name="Line 244"/>
                <p:cNvSpPr>
                  <a:spLocks noChangeShapeType="1"/>
                </p:cNvSpPr>
                <p:nvPr/>
              </p:nvSpPr>
              <p:spPr bwMode="auto">
                <a:xfrm>
                  <a:off x="3024" y="528"/>
                  <a:ext cx="0" cy="24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3609" name="Line 245"/>
                <p:cNvSpPr>
                  <a:spLocks noChangeShapeType="1"/>
                </p:cNvSpPr>
                <p:nvPr/>
              </p:nvSpPr>
              <p:spPr bwMode="auto">
                <a:xfrm flipV="1">
                  <a:off x="2208" y="3024"/>
                  <a:ext cx="816" cy="864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3610" name="Line 246"/>
                <p:cNvSpPr>
                  <a:spLocks noChangeShapeType="1"/>
                </p:cNvSpPr>
                <p:nvPr/>
              </p:nvSpPr>
              <p:spPr bwMode="auto">
                <a:xfrm>
                  <a:off x="2208" y="1344"/>
                  <a:ext cx="0" cy="2544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</p:grpSp>
      </p:grpSp>
      <p:grpSp>
        <p:nvGrpSpPr>
          <p:cNvPr id="20675" name="Group 247"/>
          <p:cNvGrpSpPr>
            <a:grpSpLocks/>
          </p:cNvGrpSpPr>
          <p:nvPr/>
        </p:nvGrpSpPr>
        <p:grpSpPr bwMode="auto">
          <a:xfrm flipH="1">
            <a:off x="5702300" y="2806700"/>
            <a:ext cx="76200" cy="3276600"/>
            <a:chOff x="2400" y="1344"/>
            <a:chExt cx="0" cy="2112"/>
          </a:xfrm>
        </p:grpSpPr>
        <p:sp>
          <p:nvSpPr>
            <p:cNvPr id="23599" name="Line 248"/>
            <p:cNvSpPr>
              <a:spLocks noChangeShapeType="1"/>
            </p:cNvSpPr>
            <p:nvPr/>
          </p:nvSpPr>
          <p:spPr bwMode="auto">
            <a:xfrm flipV="1">
              <a:off x="2400" y="2256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23600" name="Line 249"/>
            <p:cNvSpPr>
              <a:spLocks noChangeShapeType="1"/>
            </p:cNvSpPr>
            <p:nvPr/>
          </p:nvSpPr>
          <p:spPr bwMode="auto">
            <a:xfrm flipV="1">
              <a:off x="2400" y="2736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23601" name="Line 250"/>
            <p:cNvSpPr>
              <a:spLocks noChangeShapeType="1"/>
            </p:cNvSpPr>
            <p:nvPr/>
          </p:nvSpPr>
          <p:spPr bwMode="auto">
            <a:xfrm flipV="1">
              <a:off x="2400" y="3216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23602" name="Line 251"/>
            <p:cNvSpPr>
              <a:spLocks noChangeShapeType="1"/>
            </p:cNvSpPr>
            <p:nvPr/>
          </p:nvSpPr>
          <p:spPr bwMode="auto">
            <a:xfrm flipV="1">
              <a:off x="2400" y="1344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23603" name="Line 252"/>
            <p:cNvSpPr>
              <a:spLocks noChangeShapeType="1"/>
            </p:cNvSpPr>
            <p:nvPr/>
          </p:nvSpPr>
          <p:spPr bwMode="auto">
            <a:xfrm flipV="1">
              <a:off x="2400" y="1776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</p:grpSp>
      <p:grpSp>
        <p:nvGrpSpPr>
          <p:cNvPr id="20676" name="Group 253"/>
          <p:cNvGrpSpPr>
            <a:grpSpLocks/>
          </p:cNvGrpSpPr>
          <p:nvPr/>
        </p:nvGrpSpPr>
        <p:grpSpPr bwMode="auto">
          <a:xfrm>
            <a:off x="6453188" y="1643063"/>
            <a:ext cx="1905000" cy="3962400"/>
            <a:chOff x="3648" y="1200"/>
            <a:chExt cx="1152" cy="2496"/>
          </a:xfrm>
        </p:grpSpPr>
        <p:sp>
          <p:nvSpPr>
            <p:cNvPr id="23566" name="Rectangle 254"/>
            <p:cNvSpPr>
              <a:spLocks noChangeArrowheads="1"/>
            </p:cNvSpPr>
            <p:nvPr/>
          </p:nvSpPr>
          <p:spPr bwMode="auto">
            <a:xfrm>
              <a:off x="3648" y="1200"/>
              <a:ext cx="1152" cy="2496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3810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67" name="Line 255"/>
            <p:cNvSpPr>
              <a:spLocks noChangeShapeType="1"/>
            </p:cNvSpPr>
            <p:nvPr/>
          </p:nvSpPr>
          <p:spPr bwMode="auto">
            <a:xfrm>
              <a:off x="3840" y="2500"/>
              <a:ext cx="76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3568" name="Group 256"/>
            <p:cNvGrpSpPr>
              <a:grpSpLocks/>
            </p:cNvGrpSpPr>
            <p:nvPr/>
          </p:nvGrpSpPr>
          <p:grpSpPr bwMode="auto">
            <a:xfrm>
              <a:off x="3840" y="1351"/>
              <a:ext cx="768" cy="418"/>
              <a:chOff x="3648" y="1440"/>
              <a:chExt cx="768" cy="384"/>
            </a:xfrm>
          </p:grpSpPr>
          <p:sp>
            <p:nvSpPr>
              <p:cNvPr id="23595" name="Rectangle 257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68" cy="351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b" hangingPunct="1"/>
                <a:endParaRPr kumimoji="1" lang="zh-CN" altLang="en-US" sz="3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596" name="Line 258"/>
              <p:cNvSpPr>
                <a:spLocks noChangeShapeType="1"/>
              </p:cNvSpPr>
              <p:nvPr/>
            </p:nvSpPr>
            <p:spPr bwMode="auto">
              <a:xfrm>
                <a:off x="3648" y="1440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97" name="Line 259"/>
              <p:cNvSpPr>
                <a:spLocks noChangeShapeType="1"/>
              </p:cNvSpPr>
              <p:nvPr/>
            </p:nvSpPr>
            <p:spPr bwMode="auto">
              <a:xfrm>
                <a:off x="3648" y="177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98" name="Line 260"/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569" name="Group 261"/>
            <p:cNvGrpSpPr>
              <a:grpSpLocks/>
            </p:cNvGrpSpPr>
            <p:nvPr/>
          </p:nvGrpSpPr>
          <p:grpSpPr bwMode="auto">
            <a:xfrm>
              <a:off x="3840" y="1821"/>
              <a:ext cx="768" cy="418"/>
              <a:chOff x="3648" y="1440"/>
              <a:chExt cx="768" cy="384"/>
            </a:xfrm>
          </p:grpSpPr>
          <p:sp>
            <p:nvSpPr>
              <p:cNvPr id="23591" name="Rectangle 262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68" cy="351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b" hangingPunct="1"/>
                <a:endParaRPr kumimoji="1" lang="zh-CN" altLang="en-US" sz="3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592" name="Line 263"/>
              <p:cNvSpPr>
                <a:spLocks noChangeShapeType="1"/>
              </p:cNvSpPr>
              <p:nvPr/>
            </p:nvSpPr>
            <p:spPr bwMode="auto">
              <a:xfrm>
                <a:off x="3648" y="1440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93" name="Line 264"/>
              <p:cNvSpPr>
                <a:spLocks noChangeShapeType="1"/>
              </p:cNvSpPr>
              <p:nvPr/>
            </p:nvSpPr>
            <p:spPr bwMode="auto">
              <a:xfrm>
                <a:off x="3648" y="177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94" name="Line 265"/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570" name="Group 266"/>
            <p:cNvGrpSpPr>
              <a:grpSpLocks/>
            </p:cNvGrpSpPr>
            <p:nvPr/>
          </p:nvGrpSpPr>
          <p:grpSpPr bwMode="auto">
            <a:xfrm>
              <a:off x="3840" y="2291"/>
              <a:ext cx="768" cy="418"/>
              <a:chOff x="3648" y="1440"/>
              <a:chExt cx="768" cy="384"/>
            </a:xfrm>
          </p:grpSpPr>
          <p:sp>
            <p:nvSpPr>
              <p:cNvPr id="23587" name="Rectangle 267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68" cy="351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b" hangingPunct="1"/>
                <a:endParaRPr kumimoji="1" lang="zh-CN" altLang="en-US" sz="3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588" name="Line 268"/>
              <p:cNvSpPr>
                <a:spLocks noChangeShapeType="1"/>
              </p:cNvSpPr>
              <p:nvPr/>
            </p:nvSpPr>
            <p:spPr bwMode="auto">
              <a:xfrm>
                <a:off x="3648" y="1440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89" name="Line 269"/>
              <p:cNvSpPr>
                <a:spLocks noChangeShapeType="1"/>
              </p:cNvSpPr>
              <p:nvPr/>
            </p:nvSpPr>
            <p:spPr bwMode="auto">
              <a:xfrm>
                <a:off x="3648" y="177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90" name="Line 270"/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571" name="Group 271"/>
            <p:cNvGrpSpPr>
              <a:grpSpLocks/>
            </p:cNvGrpSpPr>
            <p:nvPr/>
          </p:nvGrpSpPr>
          <p:grpSpPr bwMode="auto">
            <a:xfrm>
              <a:off x="3840" y="2761"/>
              <a:ext cx="768" cy="418"/>
              <a:chOff x="3648" y="1440"/>
              <a:chExt cx="768" cy="384"/>
            </a:xfrm>
          </p:grpSpPr>
          <p:sp>
            <p:nvSpPr>
              <p:cNvPr id="23583" name="Rectangle 272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68" cy="351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b" hangingPunct="1"/>
                <a:endParaRPr kumimoji="1" lang="zh-CN" altLang="en-US" sz="3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584" name="Line 273"/>
              <p:cNvSpPr>
                <a:spLocks noChangeShapeType="1"/>
              </p:cNvSpPr>
              <p:nvPr/>
            </p:nvSpPr>
            <p:spPr bwMode="auto">
              <a:xfrm>
                <a:off x="3648" y="1440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85" name="Line 274"/>
              <p:cNvSpPr>
                <a:spLocks noChangeShapeType="1"/>
              </p:cNvSpPr>
              <p:nvPr/>
            </p:nvSpPr>
            <p:spPr bwMode="auto">
              <a:xfrm>
                <a:off x="3648" y="177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86" name="Line 275"/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3572" name="Group 276"/>
            <p:cNvGrpSpPr>
              <a:grpSpLocks/>
            </p:cNvGrpSpPr>
            <p:nvPr/>
          </p:nvGrpSpPr>
          <p:grpSpPr bwMode="auto">
            <a:xfrm>
              <a:off x="3840" y="3231"/>
              <a:ext cx="768" cy="366"/>
              <a:chOff x="3648" y="1440"/>
              <a:chExt cx="768" cy="384"/>
            </a:xfrm>
          </p:grpSpPr>
          <p:sp>
            <p:nvSpPr>
              <p:cNvPr id="23579" name="Rectangle 277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68" cy="351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b" hangingPunct="1"/>
                <a:endParaRPr kumimoji="1" lang="zh-CN" altLang="en-US" sz="3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580" name="Line 278"/>
              <p:cNvSpPr>
                <a:spLocks noChangeShapeType="1"/>
              </p:cNvSpPr>
              <p:nvPr/>
            </p:nvSpPr>
            <p:spPr bwMode="auto">
              <a:xfrm>
                <a:off x="3648" y="1440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81" name="Line 279"/>
              <p:cNvSpPr>
                <a:spLocks noChangeShapeType="1"/>
              </p:cNvSpPr>
              <p:nvPr/>
            </p:nvSpPr>
            <p:spPr bwMode="auto">
              <a:xfrm>
                <a:off x="3648" y="1776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82" name="Line 280"/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76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3573" name="Rectangle 281"/>
            <p:cNvSpPr>
              <a:spLocks noChangeArrowheads="1"/>
            </p:cNvSpPr>
            <p:nvPr/>
          </p:nvSpPr>
          <p:spPr bwMode="auto">
            <a:xfrm>
              <a:off x="3840" y="1247"/>
              <a:ext cx="768" cy="104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74" name="Rectangle 282"/>
            <p:cNvSpPr>
              <a:spLocks noChangeArrowheads="1"/>
            </p:cNvSpPr>
            <p:nvPr/>
          </p:nvSpPr>
          <p:spPr bwMode="auto">
            <a:xfrm>
              <a:off x="3840" y="3545"/>
              <a:ext cx="768" cy="104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75" name="Rectangle 283"/>
            <p:cNvSpPr>
              <a:spLocks noChangeArrowheads="1"/>
            </p:cNvSpPr>
            <p:nvPr/>
          </p:nvSpPr>
          <p:spPr bwMode="auto">
            <a:xfrm>
              <a:off x="3840" y="1717"/>
              <a:ext cx="768" cy="104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76" name="Rectangle 284"/>
            <p:cNvSpPr>
              <a:spLocks noChangeArrowheads="1"/>
            </p:cNvSpPr>
            <p:nvPr/>
          </p:nvSpPr>
          <p:spPr bwMode="auto">
            <a:xfrm>
              <a:off x="3840" y="2657"/>
              <a:ext cx="768" cy="104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77" name="Rectangle 285"/>
            <p:cNvSpPr>
              <a:spLocks noChangeArrowheads="1"/>
            </p:cNvSpPr>
            <p:nvPr/>
          </p:nvSpPr>
          <p:spPr bwMode="auto">
            <a:xfrm>
              <a:off x="3840" y="3127"/>
              <a:ext cx="768" cy="104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3578" name="Rectangle 286"/>
            <p:cNvSpPr>
              <a:spLocks noChangeArrowheads="1"/>
            </p:cNvSpPr>
            <p:nvPr/>
          </p:nvSpPr>
          <p:spPr bwMode="auto">
            <a:xfrm>
              <a:off x="3840" y="2160"/>
              <a:ext cx="768" cy="170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20701" name="Group 287"/>
          <p:cNvGrpSpPr>
            <a:grpSpLocks/>
          </p:cNvGrpSpPr>
          <p:nvPr/>
        </p:nvGrpSpPr>
        <p:grpSpPr bwMode="auto">
          <a:xfrm>
            <a:off x="3949700" y="2959100"/>
            <a:ext cx="3200400" cy="2514600"/>
            <a:chOff x="1296" y="1536"/>
            <a:chExt cx="2016" cy="1584"/>
          </a:xfrm>
        </p:grpSpPr>
        <p:sp>
          <p:nvSpPr>
            <p:cNvPr id="23564" name="Line 288"/>
            <p:cNvSpPr>
              <a:spLocks noChangeShapeType="1"/>
            </p:cNvSpPr>
            <p:nvPr/>
          </p:nvSpPr>
          <p:spPr bwMode="auto">
            <a:xfrm flipV="1">
              <a:off x="1296" y="2400"/>
              <a:ext cx="2016" cy="48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565" name="Line 289"/>
            <p:cNvSpPr>
              <a:spLocks noChangeShapeType="1"/>
            </p:cNvSpPr>
            <p:nvPr/>
          </p:nvSpPr>
          <p:spPr bwMode="auto">
            <a:xfrm flipV="1">
              <a:off x="1296" y="1536"/>
              <a:ext cx="0" cy="1584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86" name="Text Box 2"/>
          <p:cNvSpPr txBox="1">
            <a:spLocks noChangeArrowheads="1"/>
          </p:cNvSpPr>
          <p:nvPr/>
        </p:nvSpPr>
        <p:spPr bwMode="auto">
          <a:xfrm>
            <a:off x="4734377" y="832313"/>
            <a:ext cx="3714750" cy="5842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1111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>双缝干涉产生原理</a:t>
            </a:r>
          </a:p>
        </p:txBody>
      </p:sp>
      <p:sp>
        <p:nvSpPr>
          <p:cNvPr id="291" name="标题 2"/>
          <p:cNvSpPr txBox="1">
            <a:spLocks/>
          </p:cNvSpPr>
          <p:nvPr/>
        </p:nvSpPr>
        <p:spPr>
          <a:xfrm>
            <a:off x="431140" y="9238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smtClean="0"/>
              <a:t>一、实验原理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22813085"/>
      </p:ext>
    </p:extLst>
  </p:cSld>
  <p:clrMapOvr>
    <a:masterClrMapping/>
  </p:clrMapOvr>
  <p:transition spd="slow" advTm="409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2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组合 33"/>
          <p:cNvGrpSpPr>
            <a:grpSpLocks/>
          </p:cNvGrpSpPr>
          <p:nvPr/>
        </p:nvGrpSpPr>
        <p:grpSpPr bwMode="auto">
          <a:xfrm>
            <a:off x="2524126" y="1357313"/>
            <a:ext cx="7019925" cy="4392612"/>
            <a:chOff x="1885950" y="1714488"/>
            <a:chExt cx="5248286" cy="3386150"/>
          </a:xfrm>
        </p:grpSpPr>
        <p:pic>
          <p:nvPicPr>
            <p:cNvPr id="2457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744"/>
            <a:stretch>
              <a:fillRect/>
            </a:stretch>
          </p:blipFill>
          <p:spPr bwMode="auto">
            <a:xfrm>
              <a:off x="1885950" y="1757363"/>
              <a:ext cx="4257686" cy="3343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580" name="Group 16"/>
            <p:cNvGrpSpPr>
              <a:grpSpLocks/>
            </p:cNvGrpSpPr>
            <p:nvPr/>
          </p:nvGrpSpPr>
          <p:grpSpPr bwMode="auto">
            <a:xfrm>
              <a:off x="6143636" y="1714488"/>
              <a:ext cx="990600" cy="3357586"/>
              <a:chOff x="3696" y="1128"/>
              <a:chExt cx="624" cy="1624"/>
            </a:xfrm>
          </p:grpSpPr>
          <p:grpSp>
            <p:nvGrpSpPr>
              <p:cNvPr id="24581" name="Group 17"/>
              <p:cNvGrpSpPr>
                <a:grpSpLocks/>
              </p:cNvGrpSpPr>
              <p:nvPr/>
            </p:nvGrpSpPr>
            <p:grpSpPr bwMode="auto">
              <a:xfrm>
                <a:off x="3696" y="1128"/>
                <a:ext cx="624" cy="592"/>
                <a:chOff x="4128" y="1392"/>
                <a:chExt cx="624" cy="576"/>
              </a:xfrm>
            </p:grpSpPr>
            <p:grpSp>
              <p:nvGrpSpPr>
                <p:cNvPr id="24601" name="Group 18"/>
                <p:cNvGrpSpPr>
                  <a:grpSpLocks/>
                </p:cNvGrpSpPr>
                <p:nvPr/>
              </p:nvGrpSpPr>
              <p:grpSpPr bwMode="auto">
                <a:xfrm>
                  <a:off x="4128" y="1392"/>
                  <a:ext cx="624" cy="288"/>
                  <a:chOff x="4124" y="1388"/>
                  <a:chExt cx="624" cy="288"/>
                </a:xfrm>
              </p:grpSpPr>
              <p:sp>
                <p:nvSpPr>
                  <p:cNvPr id="24607" name="Rectangle 19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112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8" name="Rectangle 20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184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9" name="Rectangle 21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256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0" name="Rectangle 22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328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4602" name="Group 23"/>
                <p:cNvGrpSpPr>
                  <a:grpSpLocks/>
                </p:cNvGrpSpPr>
                <p:nvPr/>
              </p:nvGrpSpPr>
              <p:grpSpPr bwMode="auto">
                <a:xfrm>
                  <a:off x="4128" y="1680"/>
                  <a:ext cx="624" cy="288"/>
                  <a:chOff x="4124" y="1388"/>
                  <a:chExt cx="624" cy="288"/>
                </a:xfrm>
              </p:grpSpPr>
              <p:sp>
                <p:nvSpPr>
                  <p:cNvPr id="24603" name="Rectangle 24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112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4" name="Rectangle 25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184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5" name="Rectangle 26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256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6" name="Rectangle 27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328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4582" name="Group 28"/>
              <p:cNvGrpSpPr>
                <a:grpSpLocks/>
              </p:cNvGrpSpPr>
              <p:nvPr/>
            </p:nvGrpSpPr>
            <p:grpSpPr bwMode="auto">
              <a:xfrm>
                <a:off x="3696" y="1720"/>
                <a:ext cx="624" cy="444"/>
                <a:chOff x="3840" y="1720"/>
                <a:chExt cx="624" cy="444"/>
              </a:xfrm>
            </p:grpSpPr>
            <p:grpSp>
              <p:nvGrpSpPr>
                <p:cNvPr id="24594" name="Group 29"/>
                <p:cNvGrpSpPr>
                  <a:grpSpLocks/>
                </p:cNvGrpSpPr>
                <p:nvPr/>
              </p:nvGrpSpPr>
              <p:grpSpPr bwMode="auto">
                <a:xfrm>
                  <a:off x="3840" y="1720"/>
                  <a:ext cx="624" cy="296"/>
                  <a:chOff x="4124" y="1388"/>
                  <a:chExt cx="624" cy="288"/>
                </a:xfrm>
              </p:grpSpPr>
              <p:sp>
                <p:nvSpPr>
                  <p:cNvPr id="24597" name="Rectangle 3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112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98" name="Rectangle 31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184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99" name="Rectangle 3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256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0" name="Rectangle 33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328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4595" name="Rectangle 34"/>
                <p:cNvSpPr>
                  <a:spLocks noChangeArrowheads="1"/>
                </p:cNvSpPr>
                <p:nvPr/>
              </p:nvSpPr>
              <p:spPr bwMode="auto">
                <a:xfrm rot="5400000">
                  <a:off x="4115" y="1741"/>
                  <a:ext cx="74" cy="624"/>
                </a:xfrm>
                <a:prstGeom prst="rect">
                  <a:avLst/>
                </a:prstGeom>
                <a:gradFill rotWithShape="0">
                  <a:gsLst>
                    <a:gs pos="0">
                      <a:srgbClr val="76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kumimoji="1" lang="zh-CN" altLang="en-US" sz="6600">
                    <a:solidFill>
                      <a:srgbClr val="FFCC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596" name="Rectangle 35"/>
                <p:cNvSpPr>
                  <a:spLocks noChangeArrowheads="1"/>
                </p:cNvSpPr>
                <p:nvPr/>
              </p:nvSpPr>
              <p:spPr bwMode="auto">
                <a:xfrm rot="5400000" flipH="1" flipV="1">
                  <a:off x="4115" y="1815"/>
                  <a:ext cx="74" cy="624"/>
                </a:xfrm>
                <a:prstGeom prst="rect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kumimoji="1" lang="zh-CN" altLang="en-US" sz="6600">
                    <a:solidFill>
                      <a:srgbClr val="FFCC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4583" name="Group 36"/>
              <p:cNvGrpSpPr>
                <a:grpSpLocks/>
              </p:cNvGrpSpPr>
              <p:nvPr/>
            </p:nvGrpSpPr>
            <p:grpSpPr bwMode="auto">
              <a:xfrm>
                <a:off x="3696" y="2160"/>
                <a:ext cx="624" cy="592"/>
                <a:chOff x="4128" y="1392"/>
                <a:chExt cx="624" cy="576"/>
              </a:xfrm>
            </p:grpSpPr>
            <p:grpSp>
              <p:nvGrpSpPr>
                <p:cNvPr id="24584" name="Group 37"/>
                <p:cNvGrpSpPr>
                  <a:grpSpLocks/>
                </p:cNvGrpSpPr>
                <p:nvPr/>
              </p:nvGrpSpPr>
              <p:grpSpPr bwMode="auto">
                <a:xfrm>
                  <a:off x="4128" y="1392"/>
                  <a:ext cx="624" cy="288"/>
                  <a:chOff x="4124" y="1388"/>
                  <a:chExt cx="624" cy="288"/>
                </a:xfrm>
              </p:grpSpPr>
              <p:sp>
                <p:nvSpPr>
                  <p:cNvPr id="24590" name="Rectangle 38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112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91" name="Rectangle 39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184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92" name="Rectangle 4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256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93" name="Rectangle 41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328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4585" name="Group 42"/>
                <p:cNvGrpSpPr>
                  <a:grpSpLocks/>
                </p:cNvGrpSpPr>
                <p:nvPr/>
              </p:nvGrpSpPr>
              <p:grpSpPr bwMode="auto">
                <a:xfrm>
                  <a:off x="4128" y="1680"/>
                  <a:ext cx="624" cy="288"/>
                  <a:chOff x="4124" y="1388"/>
                  <a:chExt cx="624" cy="288"/>
                </a:xfrm>
              </p:grpSpPr>
              <p:sp>
                <p:nvSpPr>
                  <p:cNvPr id="24586" name="Rectangle 43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112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87" name="Rectangle 44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184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88" name="Rectangle 45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400" y="1256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760000"/>
                      </a:gs>
                      <a:gs pos="100000">
                        <a:srgbClr val="FF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589" name="Rectangle 46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0" y="1328"/>
                    <a:ext cx="72" cy="62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7600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endParaRPr kumimoji="1" lang="zh-CN" altLang="en-US" sz="6600">
                      <a:solidFill>
                        <a:srgbClr val="FFCC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</p:grpSp>
      </p:grpSp>
      <p:sp>
        <p:nvSpPr>
          <p:cNvPr id="35" name="标题 2"/>
          <p:cNvSpPr txBox="1">
            <a:spLocks/>
          </p:cNvSpPr>
          <p:nvPr/>
        </p:nvSpPr>
        <p:spPr>
          <a:xfrm>
            <a:off x="431140" y="9238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smtClean="0"/>
              <a:t>一、实验原理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19580503"/>
      </p:ext>
    </p:extLst>
  </p:cSld>
  <p:clrMapOvr>
    <a:masterClrMapping/>
  </p:clrMapOvr>
  <p:transition spd="slow" advTm="4090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881188" y="4857750"/>
            <a:ext cx="87868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+mn-ea"/>
                <a:ea typeface="+mn-ea"/>
              </a:rPr>
              <a:t>式中</a:t>
            </a:r>
            <a:r>
              <a:rPr lang="en-US" altLang="zh-CN" sz="2800" b="1" i="1">
                <a:latin typeface="+mn-ea"/>
                <a:ea typeface="+mn-ea"/>
              </a:rPr>
              <a:t>q</a:t>
            </a:r>
            <a:r>
              <a:rPr lang="en-US" altLang="zh-CN" sz="2800" b="1">
                <a:latin typeface="+mn-ea"/>
                <a:ea typeface="+mn-ea"/>
              </a:rPr>
              <a:t> </a:t>
            </a:r>
            <a:r>
              <a:rPr lang="zh-CN" altLang="en-US" sz="2800" b="1">
                <a:latin typeface="+mn-ea"/>
                <a:ea typeface="+mn-ea"/>
              </a:rPr>
              <a:t>是</a:t>
            </a:r>
            <a:r>
              <a:rPr lang="en-US" altLang="zh-CN" sz="2800" b="1" i="1">
                <a:latin typeface="+mn-ea"/>
                <a:ea typeface="+mn-ea"/>
              </a:rPr>
              <a:t>B</a:t>
            </a:r>
            <a:r>
              <a:rPr lang="zh-CN" altLang="en-US" sz="2800" b="1">
                <a:latin typeface="+mn-ea"/>
                <a:ea typeface="+mn-ea"/>
              </a:rPr>
              <a:t>点到双缝中心的连线与水平方向之间的夹角因</a:t>
            </a:r>
            <a:r>
              <a:rPr lang="en-US" altLang="zh-CN" sz="2800" b="1" i="1">
                <a:latin typeface="+mn-ea"/>
                <a:ea typeface="+mn-ea"/>
              </a:rPr>
              <a:t>q </a:t>
            </a:r>
            <a:r>
              <a:rPr lang="zh-CN" altLang="en-US" sz="2800" b="1">
                <a:latin typeface="+mn-ea"/>
                <a:ea typeface="+mn-ea"/>
              </a:rPr>
              <a:t>很小，</a:t>
            </a:r>
          </a:p>
        </p:txBody>
      </p:sp>
      <p:sp>
        <p:nvSpPr>
          <p:cNvPr id="1040" name="Rectangle 13" descr="深色下对角线"/>
          <p:cNvSpPr>
            <a:spLocks noChangeArrowheads="1"/>
          </p:cNvSpPr>
          <p:nvPr/>
        </p:nvSpPr>
        <p:spPr bwMode="auto">
          <a:xfrm>
            <a:off x="3170239" y="1560514"/>
            <a:ext cx="66675" cy="828675"/>
          </a:xfrm>
          <a:prstGeom prst="rect">
            <a:avLst/>
          </a:prstGeom>
          <a:pattFill prst="dkDnDiag">
            <a:fgClr>
              <a:srgbClr val="3B7283"/>
            </a:fgClr>
            <a:bgClr>
              <a:srgbClr val="7DACAD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1041" name="Rectangle 14" descr="深色下对角线"/>
          <p:cNvSpPr>
            <a:spLocks noChangeArrowheads="1"/>
          </p:cNvSpPr>
          <p:nvPr/>
        </p:nvSpPr>
        <p:spPr bwMode="auto">
          <a:xfrm>
            <a:off x="3170239" y="2538414"/>
            <a:ext cx="66675" cy="827087"/>
          </a:xfrm>
          <a:prstGeom prst="rect">
            <a:avLst/>
          </a:prstGeom>
          <a:pattFill prst="dkDnDiag">
            <a:fgClr>
              <a:srgbClr val="3B7283"/>
            </a:fgClr>
            <a:bgClr>
              <a:srgbClr val="7DACAD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1042" name="Rectangle 15" descr="深色下对角线"/>
          <p:cNvSpPr>
            <a:spLocks noChangeArrowheads="1"/>
          </p:cNvSpPr>
          <p:nvPr/>
        </p:nvSpPr>
        <p:spPr bwMode="auto">
          <a:xfrm>
            <a:off x="3997326" y="1184276"/>
            <a:ext cx="66675" cy="828675"/>
          </a:xfrm>
          <a:prstGeom prst="rect">
            <a:avLst/>
          </a:prstGeom>
          <a:pattFill prst="dkDnDiag">
            <a:fgClr>
              <a:srgbClr val="3B7283"/>
            </a:fgClr>
            <a:bgClr>
              <a:srgbClr val="7DACAD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1043" name="Rectangle 16" descr="深色下对角线"/>
          <p:cNvSpPr>
            <a:spLocks noChangeArrowheads="1"/>
          </p:cNvSpPr>
          <p:nvPr/>
        </p:nvSpPr>
        <p:spPr bwMode="auto">
          <a:xfrm>
            <a:off x="3997326" y="2914650"/>
            <a:ext cx="66675" cy="901700"/>
          </a:xfrm>
          <a:prstGeom prst="rect">
            <a:avLst/>
          </a:prstGeom>
          <a:pattFill prst="dkDnDiag">
            <a:fgClr>
              <a:srgbClr val="3B7283"/>
            </a:fgClr>
            <a:bgClr>
              <a:srgbClr val="7DACAD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1044" name="Line 17"/>
          <p:cNvSpPr>
            <a:spLocks noChangeShapeType="1"/>
          </p:cNvSpPr>
          <p:nvPr/>
        </p:nvSpPr>
        <p:spPr bwMode="auto">
          <a:xfrm>
            <a:off x="2963863" y="2463800"/>
            <a:ext cx="5364162" cy="0"/>
          </a:xfrm>
          <a:prstGeom prst="line">
            <a:avLst/>
          </a:prstGeom>
          <a:noFill/>
          <a:ln w="31750">
            <a:solidFill>
              <a:srgbClr val="000000"/>
            </a:solidFill>
            <a:prstDash val="lgDashDot"/>
            <a:round/>
            <a:headEnd type="none" w="sm" len="lg"/>
            <a:tailEnd type="non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6" name="Rectangle 18" descr="深色下对角线"/>
          <p:cNvSpPr>
            <a:spLocks noChangeArrowheads="1"/>
          </p:cNvSpPr>
          <p:nvPr/>
        </p:nvSpPr>
        <p:spPr bwMode="auto">
          <a:xfrm>
            <a:off x="7646989" y="960438"/>
            <a:ext cx="66675" cy="2933700"/>
          </a:xfrm>
          <a:prstGeom prst="rect">
            <a:avLst/>
          </a:prstGeom>
          <a:pattFill prst="dkDnDiag">
            <a:fgClr>
              <a:srgbClr val="B2E6E4"/>
            </a:fgClr>
            <a:bgClr>
              <a:srgbClr val="FFFFFF"/>
            </a:bgClr>
          </a:pattFill>
          <a:ln w="9525">
            <a:solidFill>
              <a:srgbClr val="002060"/>
            </a:solidFill>
            <a:miter lim="800000"/>
            <a:headEnd/>
            <a:tailEnd/>
          </a:ln>
          <a:effectLst>
            <a:outerShdw blurRad="50800" dist="50800" dir="5400000" algn="ctr" rotWithShape="0">
              <a:srgbClr val="007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>
              <a:latin typeface="Calibri" pitchFamily="34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548063" y="1335089"/>
          <a:ext cx="449262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8" name="Equation" r:id="rId3" imgW="139579" imgH="215713" progId="Equation.3">
                  <p:embed/>
                </p:oleObj>
              </mc:Choice>
              <mc:Fallback>
                <p:oleObj name="Equation" r:id="rId3" imgW="139579" imgH="215713" progId="Equation.3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1335089"/>
                        <a:ext cx="449262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3556000" y="2689226"/>
          <a:ext cx="4318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10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689226"/>
                        <a:ext cx="4318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2819400" y="2012951"/>
          <a:ext cx="3429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0" name="Equation" r:id="rId7" imgW="101556" imgH="139639" progId="Equation.3">
                  <p:embed/>
                </p:oleObj>
              </mc:Choice>
              <mc:Fallback>
                <p:oleObj name="Equation" r:id="rId7" imgW="101556" imgH="139639" progId="Equation.3">
                  <p:embed/>
                  <p:pic>
                    <p:nvPicPr>
                      <p:cNvPr id="10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12951"/>
                        <a:ext cx="3429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Line 23"/>
          <p:cNvSpPr>
            <a:spLocks noChangeShapeType="1"/>
          </p:cNvSpPr>
          <p:nvPr/>
        </p:nvSpPr>
        <p:spPr bwMode="auto">
          <a:xfrm>
            <a:off x="7713664" y="1409700"/>
            <a:ext cx="344487" cy="0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"/>
            <a:round/>
            <a:headEnd type="none" w="sm" len="lg"/>
            <a:tailEnd type="non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47" name="Line 24"/>
          <p:cNvSpPr>
            <a:spLocks noChangeShapeType="1"/>
          </p:cNvSpPr>
          <p:nvPr/>
        </p:nvSpPr>
        <p:spPr bwMode="auto">
          <a:xfrm>
            <a:off x="7921625" y="1409700"/>
            <a:ext cx="0" cy="1054100"/>
          </a:xfrm>
          <a:prstGeom prst="line">
            <a:avLst/>
          </a:prstGeom>
          <a:noFill/>
          <a:ln w="28575">
            <a:solidFill>
              <a:srgbClr val="FF33CC"/>
            </a:solidFill>
            <a:prstDash val="dash"/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029" name="Object 8"/>
          <p:cNvGraphicFramePr>
            <a:graphicFrameLocks noChangeAspect="1"/>
          </p:cNvGraphicFramePr>
          <p:nvPr/>
        </p:nvGraphicFramePr>
        <p:xfrm>
          <a:off x="7886700" y="1711326"/>
          <a:ext cx="3111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1" name="公式" r:id="rId9" imgW="177646" imgH="190335" progId="Equation.3">
                  <p:embed/>
                </p:oleObj>
              </mc:Choice>
              <mc:Fallback>
                <p:oleObj name="公式" r:id="rId9" imgW="177646" imgH="190335" progId="Equation.3">
                  <p:embed/>
                  <p:pic>
                    <p:nvPicPr>
                      <p:cNvPr id="102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6700" y="1711326"/>
                        <a:ext cx="3111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9"/>
          <p:cNvGraphicFramePr>
            <a:graphicFrameLocks noChangeAspect="1"/>
          </p:cNvGraphicFramePr>
          <p:nvPr/>
        </p:nvGraphicFramePr>
        <p:xfrm>
          <a:off x="7789864" y="2463800"/>
          <a:ext cx="26193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2" name="Equation" r:id="rId11" imgW="164957" imgH="190335" progId="Equation.3">
                  <p:embed/>
                </p:oleObj>
              </mc:Choice>
              <mc:Fallback>
                <p:oleObj name="Equation" r:id="rId11" imgW="164957" imgH="190335" progId="Equation.3">
                  <p:embed/>
                  <p:pic>
                    <p:nvPicPr>
                      <p:cNvPr id="10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9864" y="2463800"/>
                        <a:ext cx="261937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0"/>
          <p:cNvGraphicFramePr>
            <a:graphicFrameLocks noChangeAspect="1"/>
          </p:cNvGraphicFramePr>
          <p:nvPr/>
        </p:nvGraphicFramePr>
        <p:xfrm>
          <a:off x="3694114" y="2162175"/>
          <a:ext cx="352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3" name="Equation" r:id="rId13" imgW="152202" imgH="177569" progId="Equation.3">
                  <p:embed/>
                </p:oleObj>
              </mc:Choice>
              <mc:Fallback>
                <p:oleObj name="Equation" r:id="rId13" imgW="152202" imgH="177569" progId="Equation.3">
                  <p:embed/>
                  <p:pic>
                    <p:nvPicPr>
                      <p:cNvPr id="103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4" y="2162175"/>
                        <a:ext cx="3524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11"/>
          <p:cNvGraphicFramePr>
            <a:graphicFrameLocks noChangeAspect="1"/>
          </p:cNvGraphicFramePr>
          <p:nvPr/>
        </p:nvGraphicFramePr>
        <p:xfrm>
          <a:off x="7362825" y="1035050"/>
          <a:ext cx="3254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15" imgW="215806" imgH="228501" progId="Equation.3">
                  <p:embed/>
                </p:oleObj>
              </mc:Choice>
              <mc:Fallback>
                <p:oleObj name="Equation" r:id="rId15" imgW="215806" imgH="228501" progId="Equation.3">
                  <p:embed/>
                  <p:pic>
                    <p:nvPicPr>
                      <p:cNvPr id="103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825" y="1035050"/>
                        <a:ext cx="3254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" name="Rectangle 32" descr="深色下对角线"/>
          <p:cNvSpPr>
            <a:spLocks noChangeArrowheads="1"/>
          </p:cNvSpPr>
          <p:nvPr/>
        </p:nvSpPr>
        <p:spPr bwMode="auto">
          <a:xfrm>
            <a:off x="3997326" y="2162176"/>
            <a:ext cx="66675" cy="601663"/>
          </a:xfrm>
          <a:prstGeom prst="rect">
            <a:avLst/>
          </a:prstGeom>
          <a:pattFill prst="dkDnDiag">
            <a:fgClr>
              <a:srgbClr val="3B7283"/>
            </a:fgClr>
            <a:bgClr>
              <a:srgbClr val="7DACAD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  <p:grpSp>
        <p:nvGrpSpPr>
          <p:cNvPr id="2" name="组合 7"/>
          <p:cNvGrpSpPr>
            <a:grpSpLocks/>
          </p:cNvGrpSpPr>
          <p:nvPr/>
        </p:nvGrpSpPr>
        <p:grpSpPr bwMode="auto">
          <a:xfrm>
            <a:off x="3803651" y="2087563"/>
            <a:ext cx="963613" cy="1339850"/>
            <a:chOff x="2279650" y="2087563"/>
            <a:chExt cx="963613" cy="1339850"/>
          </a:xfrm>
        </p:grpSpPr>
        <p:sp>
          <p:nvSpPr>
            <p:cNvPr id="1084" name="Line 51"/>
            <p:cNvSpPr>
              <a:spLocks noChangeShapeType="1"/>
            </p:cNvSpPr>
            <p:nvPr/>
          </p:nvSpPr>
          <p:spPr bwMode="auto">
            <a:xfrm>
              <a:off x="2524855" y="2087563"/>
              <a:ext cx="215092" cy="60802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5" name="Line 52"/>
            <p:cNvSpPr>
              <a:spLocks noChangeShapeType="1"/>
            </p:cNvSpPr>
            <p:nvPr/>
          </p:nvSpPr>
          <p:spPr bwMode="auto">
            <a:xfrm>
              <a:off x="2739947" y="2695588"/>
              <a:ext cx="144829" cy="393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6" name="Line 53"/>
            <p:cNvSpPr>
              <a:spLocks noChangeShapeType="1"/>
            </p:cNvSpPr>
            <p:nvPr/>
          </p:nvSpPr>
          <p:spPr bwMode="auto">
            <a:xfrm>
              <a:off x="2524855" y="2762973"/>
              <a:ext cx="144829" cy="393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7" name="Line 54"/>
            <p:cNvSpPr>
              <a:spLocks noChangeShapeType="1"/>
            </p:cNvSpPr>
            <p:nvPr/>
          </p:nvSpPr>
          <p:spPr bwMode="auto">
            <a:xfrm flipV="1">
              <a:off x="2279650" y="3117132"/>
              <a:ext cx="359921" cy="202153"/>
            </a:xfrm>
            <a:prstGeom prst="line">
              <a:avLst/>
            </a:prstGeom>
            <a:noFill/>
            <a:ln w="25400">
              <a:solidFill>
                <a:srgbClr val="FF0066"/>
              </a:solidFill>
              <a:round/>
              <a:headEnd type="non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8" name="Line 55"/>
            <p:cNvSpPr>
              <a:spLocks noChangeShapeType="1"/>
            </p:cNvSpPr>
            <p:nvPr/>
          </p:nvSpPr>
          <p:spPr bwMode="auto">
            <a:xfrm flipH="1">
              <a:off x="2884776" y="2819388"/>
              <a:ext cx="358487" cy="202153"/>
            </a:xfrm>
            <a:prstGeom prst="line">
              <a:avLst/>
            </a:prstGeom>
            <a:noFill/>
            <a:ln w="25400">
              <a:solidFill>
                <a:srgbClr val="FF0066"/>
              </a:solidFill>
              <a:round/>
              <a:headEnd type="non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038" name="Object 14"/>
            <p:cNvGraphicFramePr>
              <a:graphicFrameLocks noChangeAspect="1"/>
            </p:cNvGraphicFramePr>
            <p:nvPr/>
          </p:nvGraphicFramePr>
          <p:xfrm>
            <a:off x="2679721" y="3087358"/>
            <a:ext cx="397204" cy="3400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5" name="公式" r:id="rId17" imgW="203024" imgH="164957" progId="Equation.3">
                    <p:embed/>
                  </p:oleObj>
                </mc:Choice>
                <mc:Fallback>
                  <p:oleObj name="公式" r:id="rId17" imgW="203024" imgH="164957" progId="Equation.3">
                    <p:embed/>
                    <p:pic>
                      <p:nvPicPr>
                        <p:cNvPr id="1038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9721" y="3087358"/>
                          <a:ext cx="397204" cy="3400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组合 9"/>
          <p:cNvGrpSpPr>
            <a:grpSpLocks/>
          </p:cNvGrpSpPr>
          <p:nvPr/>
        </p:nvGrpSpPr>
        <p:grpSpPr bwMode="auto">
          <a:xfrm>
            <a:off x="4064000" y="1409700"/>
            <a:ext cx="3582988" cy="1130300"/>
            <a:chOff x="2540000" y="1409700"/>
            <a:chExt cx="3582988" cy="1130300"/>
          </a:xfrm>
        </p:grpSpPr>
        <p:graphicFrame>
          <p:nvGraphicFramePr>
            <p:cNvPr id="1037" name="Object 72"/>
            <p:cNvGraphicFramePr>
              <a:graphicFrameLocks noChangeAspect="1"/>
            </p:cNvGraphicFramePr>
            <p:nvPr/>
          </p:nvGraphicFramePr>
          <p:xfrm>
            <a:off x="4071938" y="2000250"/>
            <a:ext cx="277812" cy="403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6" name="Equation" r:id="rId19" imgW="126725" imgH="177415" progId="Equation.DSMT4">
                    <p:embed/>
                  </p:oleObj>
                </mc:Choice>
                <mc:Fallback>
                  <p:oleObj name="Equation" r:id="rId19" imgW="126725" imgH="177415" progId="Equation.DSMT4">
                    <p:embed/>
                    <p:pic>
                      <p:nvPicPr>
                        <p:cNvPr id="1037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938" y="2000250"/>
                          <a:ext cx="277812" cy="403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2" name="Line 19"/>
            <p:cNvSpPr>
              <a:spLocks noChangeShapeType="1"/>
            </p:cNvSpPr>
            <p:nvPr/>
          </p:nvSpPr>
          <p:spPr bwMode="auto">
            <a:xfrm flipV="1">
              <a:off x="2540000" y="1409700"/>
              <a:ext cx="3582988" cy="105410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3" name="Arc 59"/>
            <p:cNvSpPr>
              <a:spLocks/>
            </p:cNvSpPr>
            <p:nvPr/>
          </p:nvSpPr>
          <p:spPr bwMode="auto">
            <a:xfrm>
              <a:off x="3768725" y="2087563"/>
              <a:ext cx="141288" cy="452437"/>
            </a:xfrm>
            <a:custGeom>
              <a:avLst/>
              <a:gdLst>
                <a:gd name="T0" fmla="*/ 0 w 21313"/>
                <a:gd name="T1" fmla="*/ 0 h 21600"/>
                <a:gd name="T2" fmla="*/ 0 w 21313"/>
                <a:gd name="T3" fmla="*/ 0 h 21600"/>
                <a:gd name="T4" fmla="*/ 0 w 213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313"/>
                <a:gd name="T10" fmla="*/ 0 h 21600"/>
                <a:gd name="T11" fmla="*/ 21313 w 213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13" h="21600" fill="none" extrusionOk="0">
                  <a:moveTo>
                    <a:pt x="-1" y="0"/>
                  </a:moveTo>
                  <a:cubicBezTo>
                    <a:pt x="10573" y="0"/>
                    <a:pt x="19593" y="7654"/>
                    <a:pt x="21312" y="18088"/>
                  </a:cubicBezTo>
                </a:path>
                <a:path w="21313" h="21600" stroke="0" extrusionOk="0">
                  <a:moveTo>
                    <a:pt x="-1" y="0"/>
                  </a:moveTo>
                  <a:cubicBezTo>
                    <a:pt x="10573" y="0"/>
                    <a:pt x="19593" y="7654"/>
                    <a:pt x="21312" y="1808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33CC33"/>
              </a:solidFill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1051" name="Group 60"/>
          <p:cNvGrpSpPr>
            <a:grpSpLocks/>
          </p:cNvGrpSpPr>
          <p:nvPr/>
        </p:nvGrpSpPr>
        <p:grpSpPr bwMode="auto">
          <a:xfrm>
            <a:off x="8126425" y="1052513"/>
            <a:ext cx="187763" cy="2952750"/>
            <a:chOff x="4750" y="432"/>
            <a:chExt cx="100" cy="1536"/>
          </a:xfrm>
        </p:grpSpPr>
        <p:sp>
          <p:nvSpPr>
            <p:cNvPr id="1074" name="Rectangle 61"/>
            <p:cNvSpPr>
              <a:spLocks noChangeArrowheads="1"/>
            </p:cNvSpPr>
            <p:nvPr/>
          </p:nvSpPr>
          <p:spPr bwMode="auto">
            <a:xfrm>
              <a:off x="4752" y="432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75" name="Rectangle 62"/>
            <p:cNvSpPr>
              <a:spLocks noChangeArrowheads="1"/>
            </p:cNvSpPr>
            <p:nvPr/>
          </p:nvSpPr>
          <p:spPr bwMode="auto">
            <a:xfrm>
              <a:off x="4752" y="624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76" name="Rectangle 63"/>
            <p:cNvSpPr>
              <a:spLocks noChangeArrowheads="1"/>
            </p:cNvSpPr>
            <p:nvPr/>
          </p:nvSpPr>
          <p:spPr bwMode="auto">
            <a:xfrm>
              <a:off x="4752" y="816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77" name="Rectangle 64"/>
            <p:cNvSpPr>
              <a:spLocks noChangeArrowheads="1"/>
            </p:cNvSpPr>
            <p:nvPr/>
          </p:nvSpPr>
          <p:spPr bwMode="auto">
            <a:xfrm>
              <a:off x="4752" y="1008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78" name="Rectangle 65"/>
            <p:cNvSpPr>
              <a:spLocks noChangeArrowheads="1"/>
            </p:cNvSpPr>
            <p:nvPr/>
          </p:nvSpPr>
          <p:spPr bwMode="auto">
            <a:xfrm>
              <a:off x="4750" y="1197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79" name="Rectangle 66"/>
            <p:cNvSpPr>
              <a:spLocks noChangeArrowheads="1"/>
            </p:cNvSpPr>
            <p:nvPr/>
          </p:nvSpPr>
          <p:spPr bwMode="auto">
            <a:xfrm>
              <a:off x="4752" y="1392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80" name="Rectangle 67"/>
            <p:cNvSpPr>
              <a:spLocks noChangeArrowheads="1"/>
            </p:cNvSpPr>
            <p:nvPr/>
          </p:nvSpPr>
          <p:spPr bwMode="auto">
            <a:xfrm>
              <a:off x="4752" y="1584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  <p:sp>
          <p:nvSpPr>
            <p:cNvPr id="1081" name="Rectangle 68"/>
            <p:cNvSpPr>
              <a:spLocks noChangeArrowheads="1"/>
            </p:cNvSpPr>
            <p:nvPr/>
          </p:nvSpPr>
          <p:spPr bwMode="auto">
            <a:xfrm>
              <a:off x="4752" y="1776"/>
              <a:ext cx="98" cy="192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50000">
                  <a:srgbClr val="00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Calibri" panose="020F0502020204030204" pitchFamily="34" charset="0"/>
              </a:endParaRPr>
            </a:p>
          </p:txBody>
        </p:sp>
      </p:grpSp>
      <p:grpSp>
        <p:nvGrpSpPr>
          <p:cNvPr id="5" name="组合 3"/>
          <p:cNvGrpSpPr>
            <a:grpSpLocks/>
          </p:cNvGrpSpPr>
          <p:nvPr/>
        </p:nvGrpSpPr>
        <p:grpSpPr bwMode="auto">
          <a:xfrm>
            <a:off x="3360739" y="2085976"/>
            <a:ext cx="636587" cy="752475"/>
            <a:chOff x="1836738" y="2085975"/>
            <a:chExt cx="636587" cy="752475"/>
          </a:xfrm>
        </p:grpSpPr>
        <p:sp>
          <p:nvSpPr>
            <p:cNvPr id="1071" name="Line 26"/>
            <p:cNvSpPr>
              <a:spLocks noChangeShapeType="1"/>
            </p:cNvSpPr>
            <p:nvPr/>
          </p:nvSpPr>
          <p:spPr bwMode="auto">
            <a:xfrm flipH="1">
              <a:off x="1852613" y="2085975"/>
              <a:ext cx="6207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2" name="Line 27"/>
            <p:cNvSpPr>
              <a:spLocks noChangeShapeType="1"/>
            </p:cNvSpPr>
            <p:nvPr/>
          </p:nvSpPr>
          <p:spPr bwMode="auto">
            <a:xfrm flipH="1">
              <a:off x="1852613" y="2838450"/>
              <a:ext cx="6207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 type="none" w="sm" len="lg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3" name="Line 28"/>
            <p:cNvSpPr>
              <a:spLocks noChangeShapeType="1"/>
            </p:cNvSpPr>
            <p:nvPr/>
          </p:nvSpPr>
          <p:spPr bwMode="auto">
            <a:xfrm>
              <a:off x="2128838" y="2085975"/>
              <a:ext cx="0" cy="752475"/>
            </a:xfrm>
            <a:prstGeom prst="line">
              <a:avLst/>
            </a:prstGeom>
            <a:noFill/>
            <a:ln w="25400">
              <a:solidFill>
                <a:srgbClr val="FF33CC"/>
              </a:solidFill>
              <a:prstDash val="dash"/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036" name="Object 12"/>
            <p:cNvGraphicFramePr>
              <a:graphicFrameLocks noChangeAspect="1"/>
            </p:cNvGraphicFramePr>
            <p:nvPr/>
          </p:nvGraphicFramePr>
          <p:xfrm>
            <a:off x="1836738" y="2263775"/>
            <a:ext cx="29210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7" name="Equation" r:id="rId21" imgW="190417" imgH="253890" progId="Equation.3">
                    <p:embed/>
                  </p:oleObj>
                </mc:Choice>
                <mc:Fallback>
                  <p:oleObj name="Equation" r:id="rId21" imgW="190417" imgH="253890" progId="Equation.3">
                    <p:embed/>
                    <p:pic>
                      <p:nvPicPr>
                        <p:cNvPr id="1036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6738" y="2263775"/>
                          <a:ext cx="292100" cy="425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3236914" y="1035050"/>
            <a:ext cx="4410075" cy="1803400"/>
            <a:chOff x="1590" y="1056"/>
            <a:chExt cx="3072" cy="1152"/>
          </a:xfrm>
        </p:grpSpPr>
        <p:graphicFrame>
          <p:nvGraphicFramePr>
            <p:cNvPr id="1034" name="Object 17"/>
            <p:cNvGraphicFramePr>
              <a:graphicFrameLocks noChangeAspect="1"/>
            </p:cNvGraphicFramePr>
            <p:nvPr/>
          </p:nvGraphicFramePr>
          <p:xfrm>
            <a:off x="2982" y="1056"/>
            <a:ext cx="249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8" name="公式" r:id="rId23" imgW="164885" imgH="317087" progId="Equation.3">
                    <p:embed/>
                  </p:oleObj>
                </mc:Choice>
                <mc:Fallback>
                  <p:oleObj name="公式" r:id="rId23" imgW="164885" imgH="317087" progId="Equation.3">
                    <p:embed/>
                    <p:pic>
                      <p:nvPicPr>
                        <p:cNvPr id="10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2" y="1056"/>
                          <a:ext cx="249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5" name="Object 18"/>
            <p:cNvGraphicFramePr>
              <a:graphicFrameLocks noChangeAspect="1"/>
            </p:cNvGraphicFramePr>
            <p:nvPr/>
          </p:nvGraphicFramePr>
          <p:xfrm>
            <a:off x="3702" y="1488"/>
            <a:ext cx="288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9" name="公式" r:id="rId25" imgW="190335" imgH="317225" progId="Equation.3">
                    <p:embed/>
                  </p:oleObj>
                </mc:Choice>
                <mc:Fallback>
                  <p:oleObj name="公式" r:id="rId25" imgW="190335" imgH="317225" progId="Equation.3">
                    <p:embed/>
                    <p:pic>
                      <p:nvPicPr>
                        <p:cNvPr id="1035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2" y="1488"/>
                          <a:ext cx="288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66" name="Group 37"/>
            <p:cNvGrpSpPr>
              <a:grpSpLocks/>
            </p:cNvGrpSpPr>
            <p:nvPr/>
          </p:nvGrpSpPr>
          <p:grpSpPr bwMode="auto">
            <a:xfrm>
              <a:off x="1590" y="1296"/>
              <a:ext cx="3072" cy="912"/>
              <a:chOff x="1590" y="1296"/>
              <a:chExt cx="3072" cy="912"/>
            </a:xfrm>
          </p:grpSpPr>
          <p:sp>
            <p:nvSpPr>
              <p:cNvPr id="1067" name="Line 38"/>
              <p:cNvSpPr>
                <a:spLocks noChangeShapeType="1"/>
              </p:cNvSpPr>
              <p:nvPr/>
            </p:nvSpPr>
            <p:spPr bwMode="auto">
              <a:xfrm flipV="1">
                <a:off x="2118" y="1296"/>
                <a:ext cx="2544" cy="43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 type="none" w="sm" len="lg"/>
                <a:tailEnd type="non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8" name="Line 39"/>
              <p:cNvSpPr>
                <a:spLocks noChangeShapeType="1"/>
              </p:cNvSpPr>
              <p:nvPr/>
            </p:nvSpPr>
            <p:spPr bwMode="auto">
              <a:xfrm flipV="1">
                <a:off x="2118" y="1296"/>
                <a:ext cx="2544" cy="91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 type="none" w="sm" len="lg"/>
                <a:tailEnd type="non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9" name="Line 40"/>
              <p:cNvSpPr>
                <a:spLocks noChangeShapeType="1"/>
              </p:cNvSpPr>
              <p:nvPr/>
            </p:nvSpPr>
            <p:spPr bwMode="auto">
              <a:xfrm flipV="1">
                <a:off x="1590" y="1728"/>
                <a:ext cx="528" cy="240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70" name="Line 41"/>
              <p:cNvSpPr>
                <a:spLocks noChangeShapeType="1"/>
              </p:cNvSpPr>
              <p:nvPr/>
            </p:nvSpPr>
            <p:spPr bwMode="auto">
              <a:xfrm>
                <a:off x="1590" y="1968"/>
                <a:ext cx="528" cy="240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</p:grpSp>
      <p:grpSp>
        <p:nvGrpSpPr>
          <p:cNvPr id="8" name="组合 10"/>
          <p:cNvGrpSpPr>
            <a:grpSpLocks/>
          </p:cNvGrpSpPr>
          <p:nvPr/>
        </p:nvGrpSpPr>
        <p:grpSpPr bwMode="auto">
          <a:xfrm>
            <a:off x="4043363" y="1481138"/>
            <a:ext cx="595312" cy="1211262"/>
            <a:chOff x="2519363" y="1481138"/>
            <a:chExt cx="595992" cy="1211262"/>
          </a:xfrm>
        </p:grpSpPr>
        <p:sp>
          <p:nvSpPr>
            <p:cNvPr id="15407" name="AutoShape 47"/>
            <p:cNvSpPr>
              <a:spLocks noChangeArrowheads="1"/>
            </p:cNvSpPr>
            <p:nvPr/>
          </p:nvSpPr>
          <p:spPr bwMode="auto">
            <a:xfrm>
              <a:off x="2714848" y="1481138"/>
              <a:ext cx="400507" cy="460375"/>
            </a:xfrm>
            <a:prstGeom prst="wedgeRoundRectCallout">
              <a:avLst>
                <a:gd name="adj1" fmla="val -81500"/>
                <a:gd name="adj2" fmla="val 198097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zh-CN" altLang="zh-CN" sz="2800" b="1"/>
            </a:p>
          </p:txBody>
        </p:sp>
        <p:sp>
          <p:nvSpPr>
            <p:cNvPr id="1065" name="Freeform 49"/>
            <p:cNvSpPr>
              <a:spLocks/>
            </p:cNvSpPr>
            <p:nvPr/>
          </p:nvSpPr>
          <p:spPr bwMode="auto">
            <a:xfrm>
              <a:off x="2519363" y="2604536"/>
              <a:ext cx="159410" cy="87864"/>
            </a:xfrm>
            <a:custGeom>
              <a:avLst/>
              <a:gdLst>
                <a:gd name="T0" fmla="*/ 0 w 144"/>
                <a:gd name="T1" fmla="*/ 2147483647 h 56"/>
                <a:gd name="T2" fmla="*/ 2147483647 w 144"/>
                <a:gd name="T3" fmla="*/ 2147483647 h 56"/>
                <a:gd name="T4" fmla="*/ 2147483647 w 144"/>
                <a:gd name="T5" fmla="*/ 0 h 56"/>
                <a:gd name="T6" fmla="*/ 0 60000 65536"/>
                <a:gd name="T7" fmla="*/ 0 60000 65536"/>
                <a:gd name="T8" fmla="*/ 0 60000 65536"/>
                <a:gd name="T9" fmla="*/ 0 w 144"/>
                <a:gd name="T10" fmla="*/ 0 h 56"/>
                <a:gd name="T11" fmla="*/ 144 w 144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56">
                  <a:moveTo>
                    <a:pt x="0" y="48"/>
                  </a:moveTo>
                  <a:cubicBezTo>
                    <a:pt x="36" y="52"/>
                    <a:pt x="72" y="56"/>
                    <a:pt x="96" y="48"/>
                  </a:cubicBezTo>
                  <a:cubicBezTo>
                    <a:pt x="120" y="40"/>
                    <a:pt x="136" y="8"/>
                    <a:pt x="144" y="0"/>
                  </a:cubicBezTo>
                </a:path>
              </a:pathLst>
            </a:cu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graphicFrame>
          <p:nvGraphicFramePr>
            <p:cNvPr id="1033" name="Object 71"/>
            <p:cNvGraphicFramePr>
              <a:graphicFrameLocks noChangeAspect="1"/>
            </p:cNvGraphicFramePr>
            <p:nvPr/>
          </p:nvGraphicFramePr>
          <p:xfrm>
            <a:off x="2791999" y="1549400"/>
            <a:ext cx="243690" cy="3746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60" name="Equation" r:id="rId27" imgW="126725" imgH="177415" progId="Equation.DSMT4">
                    <p:embed/>
                  </p:oleObj>
                </mc:Choice>
                <mc:Fallback>
                  <p:oleObj name="Equation" r:id="rId27" imgW="126725" imgH="177415" progId="Equation.DSMT4">
                    <p:embed/>
                    <p:pic>
                      <p:nvPicPr>
                        <p:cNvPr id="1033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1999" y="1549400"/>
                          <a:ext cx="243690" cy="3746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组合 6"/>
          <p:cNvGrpSpPr>
            <a:grpSpLocks/>
          </p:cNvGrpSpPr>
          <p:nvPr/>
        </p:nvGrpSpPr>
        <p:grpSpPr bwMode="auto">
          <a:xfrm>
            <a:off x="4056064" y="3246437"/>
            <a:ext cx="3582987" cy="461665"/>
            <a:chOff x="2532063" y="3246438"/>
            <a:chExt cx="3582987" cy="462074"/>
          </a:xfrm>
        </p:grpSpPr>
        <p:sp>
          <p:nvSpPr>
            <p:cNvPr id="1061" name="Line 44"/>
            <p:cNvSpPr>
              <a:spLocks noChangeShapeType="1"/>
            </p:cNvSpPr>
            <p:nvPr/>
          </p:nvSpPr>
          <p:spPr bwMode="auto">
            <a:xfrm>
              <a:off x="4254142" y="3590925"/>
              <a:ext cx="1860908" cy="0"/>
            </a:xfrm>
            <a:prstGeom prst="line">
              <a:avLst/>
            </a:prstGeom>
            <a:noFill/>
            <a:ln w="25400">
              <a:solidFill>
                <a:srgbClr val="FF3399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62" name="Line 45"/>
            <p:cNvSpPr>
              <a:spLocks noChangeShapeType="1"/>
            </p:cNvSpPr>
            <p:nvPr/>
          </p:nvSpPr>
          <p:spPr bwMode="auto">
            <a:xfrm flipH="1">
              <a:off x="2532063" y="3590925"/>
              <a:ext cx="1377958" cy="0"/>
            </a:xfrm>
            <a:prstGeom prst="line">
              <a:avLst/>
            </a:prstGeom>
            <a:noFill/>
            <a:ln w="25400">
              <a:solidFill>
                <a:srgbClr val="FF3399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63" name="TextBox 70"/>
            <p:cNvSpPr txBox="1">
              <a:spLocks noChangeArrowheads="1"/>
            </p:cNvSpPr>
            <p:nvPr/>
          </p:nvSpPr>
          <p:spPr bwMode="auto">
            <a:xfrm>
              <a:off x="3929063" y="3246438"/>
              <a:ext cx="357187" cy="462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400" b="1">
                  <a:solidFill>
                    <a:schemeClr val="tx2"/>
                  </a:solidFill>
                </a:rPr>
                <a:t>L               </a:t>
              </a:r>
              <a:endParaRPr lang="zh-CN" altLang="en-US" sz="2400" b="1">
                <a:solidFill>
                  <a:schemeClr val="tx2"/>
                </a:solidFill>
              </a:endParaRPr>
            </a:p>
          </p:txBody>
        </p:sp>
      </p:grpSp>
      <p:pic>
        <p:nvPicPr>
          <p:cNvPr id="88083" name="Picture 19"/>
          <p:cNvPicPr>
            <a:picLocks noChangeAspect="1" noChangeArrowheads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3738564" y="5429250"/>
            <a:ext cx="34004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381250" y="4286251"/>
            <a:ext cx="3786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+mn-ea"/>
                <a:ea typeface="+mn-ea"/>
              </a:rPr>
              <a:t>波程差可写为：</a:t>
            </a:r>
          </a:p>
        </p:txBody>
      </p:sp>
      <p:pic>
        <p:nvPicPr>
          <p:cNvPr id="1091" name="Picture 67"/>
          <p:cNvPicPr>
            <a:picLocks noChangeAspect="1" noChangeArrowheads="1"/>
          </p:cNvPicPr>
          <p:nvPr/>
        </p:nvPicPr>
        <p:blipFill>
          <a:blip r:embed="rId29"/>
          <a:srcRect/>
          <a:stretch>
            <a:fillRect/>
          </a:stretch>
        </p:blipFill>
        <p:spPr bwMode="auto">
          <a:xfrm>
            <a:off x="5095875" y="4038600"/>
            <a:ext cx="4248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1113" name="Picture 89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5397500"/>
            <a:ext cx="249078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标题 2"/>
          <p:cNvSpPr txBox="1">
            <a:spLocks/>
          </p:cNvSpPr>
          <p:nvPr/>
        </p:nvSpPr>
        <p:spPr>
          <a:xfrm>
            <a:off x="431140" y="9238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smtClean="0"/>
              <a:t>一、实验原理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97160835"/>
      </p:ext>
    </p:extLst>
  </p:cSld>
  <p:clrMapOvr>
    <a:masterClrMapping/>
  </p:clrMapOvr>
  <p:transition spd="slow" advTm="409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  <p:bldP spid="153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752600" y="3071813"/>
            <a:ext cx="891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其中</a:t>
            </a:r>
            <a:r>
              <a:rPr lang="en-US" altLang="zh-CN" sz="2800" b="1" i="1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k</a:t>
            </a:r>
            <a:r>
              <a:rPr lang="en-US" altLang="zh-CN" sz="2800" b="1">
                <a:solidFill>
                  <a:srgbClr val="FF0000"/>
                </a:solidFill>
                <a:latin typeface="+mn-ea"/>
                <a:ea typeface="+mn-ea"/>
              </a:rPr>
              <a:t>=0</a:t>
            </a:r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，对应的光程差为</a:t>
            </a:r>
            <a:r>
              <a:rPr lang="en-US" altLang="zh-CN" sz="2800" b="1">
                <a:solidFill>
                  <a:srgbClr val="FF0000"/>
                </a:solidFill>
                <a:latin typeface="+mn-ea"/>
                <a:ea typeface="+mn-ea"/>
              </a:rPr>
              <a:t>0</a:t>
            </a:r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，相应的条纹为</a:t>
            </a:r>
            <a:r>
              <a:rPr lang="zh-CN" altLang="en-US" sz="2800" b="1" u="sng">
                <a:solidFill>
                  <a:schemeClr val="tx2"/>
                </a:solidFill>
                <a:latin typeface="+mn-ea"/>
                <a:ea typeface="+mn-ea"/>
              </a:rPr>
              <a:t>中央明纹</a:t>
            </a:r>
            <a:endParaRPr lang="zh-CN" altLang="en-US" sz="2800" b="1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666876" y="3857626"/>
            <a:ext cx="8893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tx2"/>
                </a:solidFill>
                <a:latin typeface="+mn-ea"/>
                <a:ea typeface="+mn-ea"/>
              </a:rPr>
              <a:t>中央明纹两侧对称地分布着明条纹，</a:t>
            </a:r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相邻明条纹间距</a:t>
            </a:r>
            <a:r>
              <a:rPr lang="zh-CN" altLang="en-US" sz="2800" b="1">
                <a:solidFill>
                  <a:schemeClr val="tx2"/>
                </a:solidFill>
                <a:latin typeface="+mn-ea"/>
                <a:ea typeface="+mn-ea"/>
              </a:rPr>
              <a:t>为：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886631"/>
              </p:ext>
            </p:extLst>
          </p:nvPr>
        </p:nvGraphicFramePr>
        <p:xfrm>
          <a:off x="6032500" y="4067175"/>
          <a:ext cx="127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126835" imgH="253670" progId="Equation.3">
                  <p:embed/>
                </p:oleObj>
              </mc:Choice>
              <mc:Fallback>
                <p:oleObj name="Equation" r:id="rId3" imgW="126835" imgH="253670" progId="Equation.3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4067175"/>
                        <a:ext cx="127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1866900" y="1570677"/>
            <a:ext cx="434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chemeClr val="tx2"/>
                </a:solidFill>
                <a:latin typeface="+mn-ea"/>
                <a:ea typeface="+mn-ea"/>
              </a:rPr>
              <a:t>1</a:t>
            </a:r>
            <a:r>
              <a:rPr lang="zh-CN" altLang="en-US" sz="2800" b="1">
                <a:solidFill>
                  <a:schemeClr val="tx2"/>
                </a:solidFill>
                <a:latin typeface="+mn-ea"/>
                <a:ea typeface="+mn-ea"/>
              </a:rPr>
              <a:t>、干涉加强的条件为： </a:t>
            </a:r>
          </a:p>
        </p:txBody>
      </p:sp>
      <p:grpSp>
        <p:nvGrpSpPr>
          <p:cNvPr id="2" name="组合 16"/>
          <p:cNvGrpSpPr>
            <a:grpSpLocks/>
          </p:cNvGrpSpPr>
          <p:nvPr/>
        </p:nvGrpSpPr>
        <p:grpSpPr bwMode="auto">
          <a:xfrm>
            <a:off x="1809750" y="2180274"/>
            <a:ext cx="8605838" cy="942975"/>
            <a:chOff x="285720" y="1643050"/>
            <a:chExt cx="8605868" cy="942975"/>
          </a:xfrm>
        </p:grpSpPr>
        <p:sp>
          <p:nvSpPr>
            <p:cNvPr id="2059" name="Text Box 6"/>
            <p:cNvSpPr txBox="1">
              <a:spLocks noChangeArrowheads="1"/>
            </p:cNvSpPr>
            <p:nvPr/>
          </p:nvSpPr>
          <p:spPr bwMode="auto">
            <a:xfrm>
              <a:off x="285720" y="1857364"/>
              <a:ext cx="464820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2800" b="1">
                  <a:solidFill>
                    <a:schemeClr val="tx2"/>
                  </a:solidFill>
                  <a:latin typeface="+mn-ea"/>
                  <a:ea typeface="+mn-ea"/>
                </a:rPr>
                <a:t>屏上产生</a:t>
              </a:r>
              <a:r>
                <a:rPr lang="zh-CN" altLang="en-US" sz="2800" b="1">
                  <a:solidFill>
                    <a:srgbClr val="FF0000"/>
                  </a:solidFill>
                  <a:latin typeface="+mn-ea"/>
                  <a:ea typeface="+mn-ea"/>
                </a:rPr>
                <a:t>明条纹的位置</a:t>
              </a:r>
              <a:r>
                <a:rPr lang="zh-CN" altLang="en-US" sz="2800" b="1">
                  <a:solidFill>
                    <a:schemeClr val="tx2"/>
                  </a:solidFill>
                  <a:latin typeface="+mn-ea"/>
                  <a:ea typeface="+mn-ea"/>
                </a:rPr>
                <a:t>为</a:t>
              </a:r>
              <a:r>
                <a:rPr lang="zh-CN" altLang="en-US" sz="2800" b="1">
                  <a:solidFill>
                    <a:srgbClr val="800000"/>
                  </a:solidFill>
                  <a:latin typeface="+mn-ea"/>
                  <a:ea typeface="+mn-ea"/>
                </a:rPr>
                <a:t>：</a:t>
              </a:r>
            </a:p>
          </p:txBody>
        </p:sp>
        <p:pic>
          <p:nvPicPr>
            <p:cNvPr id="89095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43423" y="1643050"/>
              <a:ext cx="4248165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</p:pic>
      </p:grpSp>
      <p:grpSp>
        <p:nvGrpSpPr>
          <p:cNvPr id="3" name="组合 18"/>
          <p:cNvGrpSpPr>
            <a:grpSpLocks/>
          </p:cNvGrpSpPr>
          <p:nvPr/>
        </p:nvGrpSpPr>
        <p:grpSpPr bwMode="auto">
          <a:xfrm>
            <a:off x="3524251" y="4500564"/>
            <a:ext cx="7643813" cy="1500187"/>
            <a:chOff x="1071538" y="4500570"/>
            <a:chExt cx="7643837" cy="1500180"/>
          </a:xfrm>
        </p:grpSpPr>
        <p:sp>
          <p:nvSpPr>
            <p:cNvPr id="2057" name="Text Box 11"/>
            <p:cNvSpPr txBox="1">
              <a:spLocks noChangeArrowheads="1"/>
            </p:cNvSpPr>
            <p:nvPr/>
          </p:nvSpPr>
          <p:spPr bwMode="auto">
            <a:xfrm>
              <a:off x="1285875" y="5476875"/>
              <a:ext cx="7429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2800" b="1">
                  <a:solidFill>
                    <a:schemeClr val="tx2"/>
                  </a:solidFill>
                  <a:latin typeface="+mn-ea"/>
                  <a:ea typeface="+mn-ea"/>
                </a:rPr>
                <a:t>干涉条纹是等间距分布的。 </a:t>
              </a:r>
            </a:p>
          </p:txBody>
        </p:sp>
        <p:pic>
          <p:nvPicPr>
            <p:cNvPr id="89096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71538" y="4500570"/>
              <a:ext cx="4676790" cy="885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</p:pic>
      </p:grpSp>
      <p:pic>
        <p:nvPicPr>
          <p:cNvPr id="2056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6" y="1470823"/>
            <a:ext cx="48291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标题 2"/>
          <p:cNvSpPr txBox="1">
            <a:spLocks/>
          </p:cNvSpPr>
          <p:nvPr/>
        </p:nvSpPr>
        <p:spPr>
          <a:xfrm>
            <a:off x="431140" y="9238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smtClean="0"/>
              <a:t>一、实验原理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03150715"/>
      </p:ext>
    </p:extLst>
  </p:cSld>
  <p:clrMapOvr>
    <a:masterClrMapping/>
  </p:clrMapOvr>
  <p:transition spd="slow" advTm="409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utoUpdateAnimBg="0"/>
      <p:bldP spid="163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1.</a:t>
            </a:r>
            <a:r>
              <a:rPr lang="zh-CN" altLang="en-US" dirty="0" smtClean="0"/>
              <a:t>根据公</a:t>
            </a:r>
            <a:r>
              <a:rPr lang="zh-CN" altLang="en-US" smtClean="0"/>
              <a:t>式                分</a:t>
            </a:r>
            <a:r>
              <a:rPr lang="zh-CN" altLang="en-US" dirty="0" smtClean="0"/>
              <a:t>析，改变什么条件可以增大相邻亮条纹的距离以便于测量？在你的实验器材中，哪些条件可以改变，哪些难以改变？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2.</a:t>
            </a:r>
            <a:r>
              <a:rPr lang="zh-CN" altLang="en-US" dirty="0" smtClean="0"/>
              <a:t>不同颜色的单色光的干涉条纹会有什么不同？请你做出猜想，并在后面的实验中验证。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思考与讨论</a:t>
            </a: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744219"/>
              </p:ext>
            </p:extLst>
          </p:nvPr>
        </p:nvGraphicFramePr>
        <p:xfrm>
          <a:off x="2684591" y="1825625"/>
          <a:ext cx="1214445" cy="80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公式" r:id="rId3" imgW="596880" imgH="393480" progId="Equation.3">
                  <p:embed/>
                </p:oleObj>
              </mc:Choice>
              <mc:Fallback>
                <p:oleObj name="公式" r:id="rId3" imgW="596880" imgH="393480" progId="Equation.3">
                  <p:embed/>
                  <p:pic>
                    <p:nvPicPr>
                      <p:cNvPr id="4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591" y="1825625"/>
                        <a:ext cx="1214445" cy="801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45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952596" y="1481328"/>
            <a:ext cx="8715436" cy="5090944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zh-CN" altLang="en-US" smtClean="0"/>
              <a:t>小</a:t>
            </a:r>
            <a:r>
              <a:rPr lang="zh-CN" altLang="en-US" dirty="0"/>
              <a:t>组合作实验验证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en-US" altLang="zh-CN" dirty="0"/>
              <a:t>1.</a:t>
            </a:r>
            <a:r>
              <a:rPr lang="zh-CN" altLang="en-US" dirty="0"/>
              <a:t>注意：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en-US" altLang="zh-CN" dirty="0"/>
              <a:t>(1)</a:t>
            </a:r>
            <a:r>
              <a:rPr lang="zh-CN" altLang="en-US" dirty="0"/>
              <a:t>使灯丝与单缝平行且靠近；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en-US" altLang="zh-CN" dirty="0"/>
              <a:t>(2)</a:t>
            </a:r>
            <a:r>
              <a:rPr lang="zh-CN" altLang="en-US" dirty="0"/>
              <a:t>若干涉条纹不清晰，是单缝与双缝不平行所致；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zh-CN" altLang="en-US" dirty="0"/>
              <a:t>    若光很弱，是灯丝与单双缝，遮光筒不共轴所致；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en-US" altLang="zh-CN" dirty="0"/>
              <a:t>(3)</a:t>
            </a:r>
            <a:r>
              <a:rPr lang="zh-CN" altLang="en-US" dirty="0"/>
              <a:t>先根据“思考与讨论”进行猜想，再做实验验证；</a:t>
            </a:r>
            <a:endParaRPr lang="en-US" altLang="zh-CN" dirty="0"/>
          </a:p>
          <a:p>
            <a:pPr>
              <a:lnSpc>
                <a:spcPts val="4000"/>
              </a:lnSpc>
              <a:buNone/>
            </a:pPr>
            <a:r>
              <a:rPr lang="en-US" altLang="zh-CN" dirty="0"/>
              <a:t>(4)</a:t>
            </a:r>
            <a:r>
              <a:rPr lang="zh-CN" altLang="en-US" dirty="0"/>
              <a:t>认真观察干涉条纹。</a:t>
            </a:r>
            <a:endParaRPr lang="en-US" altLang="zh-CN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二、观察双缝干涉图样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41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1157</Words>
  <Application>Microsoft Office PowerPoint</Application>
  <PresentationFormat>宽屏</PresentationFormat>
  <Paragraphs>58</Paragraphs>
  <Slides>14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黑体</vt:lpstr>
      <vt:lpstr>华文行楷</vt:lpstr>
      <vt:lpstr>楷体_GB2312</vt:lpstr>
      <vt:lpstr>宋体</vt:lpstr>
      <vt:lpstr>微软雅黑</vt:lpstr>
      <vt:lpstr>Arial</vt:lpstr>
      <vt:lpstr>Calibri</vt:lpstr>
      <vt:lpstr>Times New Roman</vt:lpstr>
      <vt:lpstr>Office 主题</vt:lpstr>
      <vt:lpstr>Equation</vt:lpstr>
      <vt:lpstr>公式</vt:lpstr>
      <vt:lpstr>PowerPoint 演示文稿</vt:lpstr>
      <vt:lpstr>第四章    第四节    用双缝干涉测量光的波长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思考与讨论</vt:lpstr>
      <vt:lpstr>二、观察双缝干涉图样</vt:lpstr>
      <vt:lpstr>三、测定单色光的波长</vt:lpstr>
      <vt:lpstr>PowerPoint 演示文稿</vt:lpstr>
      <vt:lpstr>PowerPoint 演示文稿</vt:lpstr>
      <vt:lpstr>课堂小结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24</cp:revision>
  <dcterms:created xsi:type="dcterms:W3CDTF">2020-01-14T10:19:00Z</dcterms:created>
  <dcterms:modified xsi:type="dcterms:W3CDTF">2020-12-13T09:59:29Z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2052-11.1.0.9341</vt:lpwstr>
  </property>
</Properties>
</file>