
<file path=[Content_Types].xml><?xml version="1.0" encoding="utf-8"?>
<Types xmlns="http://schemas.openxmlformats.org/package/2006/content-types"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813" r:id="rId3"/>
    <p:sldId id="1714" r:id="rId4"/>
    <p:sldId id="1832" r:id="rId5"/>
  </p:sldIdLst>
  <p:sldSz cx="12190095" cy="6859270"/>
  <p:notesSz cx="6858000" cy="9144000"/>
  <p:defaultTextStyle>
    <a:defPPr>
      <a:defRPr lang="zh-CN"/>
    </a:defPPr>
    <a:lvl1pPr marL="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1E2"/>
    <a:srgbClr val="0000FF"/>
    <a:srgbClr val="044491"/>
    <a:srgbClr val="EAE8ED"/>
    <a:srgbClr val="FFFFFF"/>
    <a:srgbClr val="00CCFF"/>
    <a:srgbClr val="FFD966"/>
    <a:srgbClr val="EEEFF3"/>
    <a:srgbClr val="9DC3E6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82" autoAdjust="0"/>
    <p:restoredTop sz="95107" autoAdjust="0"/>
  </p:normalViewPr>
  <p:slideViewPr>
    <p:cSldViewPr>
      <p:cViewPr varScale="1">
        <p:scale>
          <a:sx n="106" d="100"/>
          <a:sy n="106" d="100"/>
        </p:scale>
        <p:origin x="84" y="22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6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94FB-2808-45A5-BDC8-80C0F481B2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B4082-C5AE-46D0-A000-D929E8B259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FAA0F-2349-45DA-9EBD-9D94C9A1CF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7086-15D0-443D-AF17-A3F21825C04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4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789834"/>
            <a:ext cx="12190413" cy="30697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149874"/>
            <a:ext cx="12190413" cy="27097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509914"/>
            <a:ext cx="12190413" cy="234967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869954"/>
            <a:ext cx="12190413" cy="19896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229994"/>
            <a:ext cx="12190413" cy="16295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590034"/>
            <a:ext cx="12190413" cy="12695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950074"/>
            <a:ext cx="12190413" cy="9095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" name="矩形 3"/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8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269554"/>
            <a:ext cx="12190413" cy="55900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7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629594"/>
            <a:ext cx="12190413" cy="52299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7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989634"/>
            <a:ext cx="12190413" cy="48699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6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2349674"/>
            <a:ext cx="12190413" cy="45099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6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2709714"/>
            <a:ext cx="12190413" cy="414987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5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069754"/>
            <a:ext cx="12190413" cy="37898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429794"/>
            <a:ext cx="12190413" cy="34297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pn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19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iming>
    <p:tnLst>
      <p:par>
        <p:cTn id="1" dur="indefinite" restart="never" nodeType="tmRoot"/>
      </p:par>
    </p:tnLst>
  </p:timing>
  <p:txStyles>
    <p:titleStyle>
      <a:lvl1pPr algn="ctr" defTabSz="121856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emf"/><Relationship Id="rId8" Type="http://schemas.openxmlformats.org/officeDocument/2006/relationships/package" Target="../embeddings/Document4.docx"/><Relationship Id="rId7" Type="http://schemas.openxmlformats.org/officeDocument/2006/relationships/image" Target="../media/image6.emf"/><Relationship Id="rId6" Type="http://schemas.openxmlformats.org/officeDocument/2006/relationships/package" Target="../embeddings/Document3.docx"/><Relationship Id="rId5" Type="http://schemas.openxmlformats.org/officeDocument/2006/relationships/image" Target="../media/image5.emf"/><Relationship Id="rId4" Type="http://schemas.openxmlformats.org/officeDocument/2006/relationships/package" Target="../embeddings/Document2.docx"/><Relationship Id="rId3" Type="http://schemas.openxmlformats.org/officeDocument/2006/relationships/image" Target="../media/image4.emf"/><Relationship Id="rId2" Type="http://schemas.openxmlformats.org/officeDocument/2006/relationships/package" Target="../embeddings/Document1.docx"/><Relationship Id="rId15" Type="http://schemas.openxmlformats.org/officeDocument/2006/relationships/vmlDrawing" Target="../drawings/vmlDrawing1.vml"/><Relationship Id="rId14" Type="http://schemas.openxmlformats.org/officeDocument/2006/relationships/slideLayout" Target="../slideLayouts/slideLayout18.xml"/><Relationship Id="rId13" Type="http://schemas.openxmlformats.org/officeDocument/2006/relationships/image" Target="../media/image9.emf"/><Relationship Id="rId12" Type="http://schemas.openxmlformats.org/officeDocument/2006/relationships/package" Target="../embeddings/Document6.docx"/><Relationship Id="rId11" Type="http://schemas.openxmlformats.org/officeDocument/2006/relationships/image" Target="../media/image8.emf"/><Relationship Id="rId10" Type="http://schemas.openxmlformats.org/officeDocument/2006/relationships/package" Target="../embeddings/Document5.docx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image" Target="../media/image12.emf"/><Relationship Id="rId7" Type="http://schemas.openxmlformats.org/officeDocument/2006/relationships/package" Target="../embeddings/Document10.docx"/><Relationship Id="rId6" Type="http://schemas.openxmlformats.org/officeDocument/2006/relationships/package" Target="../embeddings/Document9.docx"/><Relationship Id="rId5" Type="http://schemas.openxmlformats.org/officeDocument/2006/relationships/image" Target="../media/image11.emf"/><Relationship Id="rId4" Type="http://schemas.openxmlformats.org/officeDocument/2006/relationships/package" Target="../embeddings/Document8.docx"/><Relationship Id="rId3" Type="http://schemas.openxmlformats.org/officeDocument/2006/relationships/image" Target="../media/image10.emf"/><Relationship Id="rId2" Type="http://schemas.openxmlformats.org/officeDocument/2006/relationships/package" Target="../embeddings/Document7.docx"/><Relationship Id="rId10" Type="http://schemas.openxmlformats.org/officeDocument/2006/relationships/vmlDrawing" Target="../drawings/vmlDrawing2.v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0" y="-73198"/>
            <a:ext cx="6880485" cy="6932785"/>
          </a:xfrm>
          <a:prstGeom prst="rtTriangle">
            <a:avLst/>
          </a:prstGeom>
          <a:blipFill dpi="0" rotWithShape="1">
            <a:blip r:embed="rId1">
              <a:alphaModFix amt="60000"/>
            </a:blip>
            <a:srcRect/>
            <a:stretch>
              <a:fillRect l="-50700" t="1000" r="-2286" b="-5200"/>
            </a:stretch>
          </a:blip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endParaRPr lang="zh-CN" altLang="en-US" sz="4800">
              <a:solidFill>
                <a:prstClr val="white"/>
              </a:solidFill>
              <a:latin typeface="迷你简菱心" panose="02010609000101010101" pitchFamily="49" charset="-122"/>
              <a:ea typeface="迷你简菱心" panose="0201060900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629073" y="764704"/>
            <a:ext cx="1371583" cy="835275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zh-CN" altLang="en-US" sz="1800" kern="0" smtClean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任意多边形 2"/>
          <p:cNvSpPr/>
          <p:nvPr/>
        </p:nvSpPr>
        <p:spPr>
          <a:xfrm rot="5400000" flipV="1">
            <a:off x="724693" y="-405898"/>
            <a:ext cx="2892155" cy="3672407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  <a:gd name="connsiteX0-1" fmla="*/ 0 w 3538922"/>
              <a:gd name="connsiteY0-2" fmla="*/ 0 h 4343400"/>
              <a:gd name="connsiteX1-3" fmla="*/ 3538922 w 3538922"/>
              <a:gd name="connsiteY1-4" fmla="*/ 3543442 h 4343400"/>
              <a:gd name="connsiteX2-5" fmla="*/ 3486149 w 3538922"/>
              <a:gd name="connsiteY2-6" fmla="*/ 4343400 h 4343400"/>
              <a:gd name="connsiteX3-7" fmla="*/ 0 w 3538922"/>
              <a:gd name="connsiteY3-8" fmla="*/ 857251 h 4343400"/>
              <a:gd name="connsiteX4-9" fmla="*/ 0 w 3538922"/>
              <a:gd name="connsiteY4-10" fmla="*/ 0 h 43434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538922" h="4343400">
                <a:moveTo>
                  <a:pt x="0" y="0"/>
                </a:moveTo>
                <a:lnTo>
                  <a:pt x="3538922" y="3543442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rgbClr val="003473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endParaRPr lang="zh-CN" altLang="en-US" sz="4800">
              <a:solidFill>
                <a:prstClr val="white"/>
              </a:solidFill>
              <a:latin typeface="迷你简菱心" panose="02010609000101010101" pitchFamily="49" charset="-122"/>
              <a:ea typeface="迷你简菱心" panose="0201060900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59102" y="2772451"/>
            <a:ext cx="673043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tabLst>
                <a:tab pos="2250440" algn="l"/>
              </a:tabLst>
            </a:pPr>
            <a:r>
              <a:rPr lang="zh-CN" altLang="zh-CN" sz="3600" b="1" dirty="0">
                <a:solidFill>
                  <a:srgbClr val="044491"/>
                </a:solidFill>
                <a:latin typeface="微软雅黑" panose="020B0503020204020204" charset="-122"/>
                <a:ea typeface="微软雅黑" panose="020B0503020204020204" charset="-122"/>
              </a:rPr>
              <a:t>本章知识网络构建</a:t>
            </a:r>
            <a:endParaRPr lang="zh-CN" altLang="zh-CN" sz="3600" b="1" dirty="0">
              <a:solidFill>
                <a:srgbClr val="04449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159102" y="2205658"/>
            <a:ext cx="6624735" cy="464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CN" altLang="en-US" sz="18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第六章</a:t>
            </a:r>
            <a:r>
              <a:rPr lang="zh-CN" altLang="en-US" sz="18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　</a:t>
            </a:r>
            <a:r>
              <a:rPr lang="zh-CN" altLang="en-US" sz="18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圆周运动</a:t>
            </a:r>
            <a:endParaRPr lang="zh-CN" altLang="en-US" sz="18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990750" y="909514"/>
            <a:ext cx="88024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匀速圆周运动的特点：线速度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大小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向心加速度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大小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_____</a:t>
            </a:r>
            <a:endParaRPr lang="zh-CN" altLang="en-US" dirty="0"/>
          </a:p>
        </p:txBody>
      </p:sp>
      <p:sp>
        <p:nvSpPr>
          <p:cNvPr id="4" name="左大括号 3"/>
          <p:cNvSpPr/>
          <p:nvPr/>
        </p:nvSpPr>
        <p:spPr>
          <a:xfrm>
            <a:off x="1703056" y="980120"/>
            <a:ext cx="270760" cy="4511847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1990750" y="3027363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圆周运动的描述</a:t>
            </a:r>
            <a:endParaRPr lang="zh-CN" altLang="en-US" dirty="0"/>
          </a:p>
        </p:txBody>
      </p:sp>
      <p:pic>
        <p:nvPicPr>
          <p:cNvPr id="94210" name="Picture 2" descr="圆周运动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26" y="2488403"/>
            <a:ext cx="1562756" cy="1517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4538885" y="1593667"/>
            <a:ext cx="71729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物理量：线速度、角速度、周期、频率、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转速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2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关系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en-US" altLang="zh-CN" i="1" kern="100" dirty="0">
                <a:latin typeface="Book Antiqua" panose="0204060205030503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v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ω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en-US" altLang="zh-CN" i="1" kern="100" dirty="0">
                <a:latin typeface="Book Antiqua" panose="0204060205030503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v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 err="1" smtClean="0">
                <a:latin typeface="Times New Roman" panose="02020603050405020304" pitchFamily="18" charset="0"/>
                <a:ea typeface="微软雅黑" panose="020B0503020204020204" charset="-122"/>
              </a:rPr>
              <a:t>ωr</a:t>
            </a:r>
            <a:endParaRPr lang="en-US" altLang="zh-CN" i="1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2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向心力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en-US" altLang="zh-CN" i="1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en-US" altLang="zh-CN" kern="100" baseline="-25000" dirty="0" err="1">
                <a:latin typeface="Times New Roman" panose="02020603050405020304" pitchFamily="18" charset="0"/>
                <a:ea typeface="微软雅黑" panose="020B0503020204020204" charset="-122"/>
              </a:rPr>
              <a:t>n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m</a:t>
            </a:r>
            <a:endParaRPr lang="en-US" altLang="zh-CN" i="1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2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向心加速度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a</a:t>
            </a:r>
            <a:r>
              <a:rPr lang="en-US" altLang="zh-CN" kern="100" baseline="-25000" dirty="0">
                <a:latin typeface="Times New Roman" panose="02020603050405020304" pitchFamily="18" charset="0"/>
                <a:ea typeface="微软雅黑" panose="020B0503020204020204" charset="-122"/>
              </a:rPr>
              <a:t>n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endParaRPr lang="zh-CN" altLang="en-US" dirty="0"/>
          </a:p>
        </p:txBody>
      </p:sp>
      <p:sp>
        <p:nvSpPr>
          <p:cNvPr id="27" name="左大括号 26"/>
          <p:cNvSpPr/>
          <p:nvPr/>
        </p:nvSpPr>
        <p:spPr>
          <a:xfrm>
            <a:off x="4295006" y="1831795"/>
            <a:ext cx="270760" cy="2919817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1990750" y="5090229"/>
            <a:ext cx="72635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实验：探究向心力大小与半径、角速度、质量的关系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6641597" y="86586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不变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839622" y="89258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不变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6481233" y="3076046"/>
          <a:ext cx="7366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9" name="文档" r:id="rId2" imgW="735965" imgH="819785" progId="Word.Document.12">
                  <p:embed/>
                </p:oleObj>
              </mc:Choice>
              <mc:Fallback>
                <p:oleObj name="文档" r:id="rId2" imgW="735965" imgH="819785" progId="Word.Document.12">
                  <p:embed/>
                  <p:pic>
                    <p:nvPicPr>
                      <p:cNvPr id="0" name="图片 9422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481233" y="3076046"/>
                        <a:ext cx="736600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29"/>
          <p:cNvGraphicFramePr>
            <a:graphicFrameLocks noChangeAspect="1"/>
          </p:cNvGraphicFramePr>
          <p:nvPr/>
        </p:nvGraphicFramePr>
        <p:xfrm>
          <a:off x="5993519" y="2341034"/>
          <a:ext cx="75247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0" name="文档" r:id="rId4" imgW="755650" imgH="838200" progId="Word.Document.12">
                  <p:embed/>
                </p:oleObj>
              </mc:Choice>
              <mc:Fallback>
                <p:oleObj name="文档" r:id="rId4" imgW="755650" imgH="838200" progId="Word.Document.12">
                  <p:embed/>
                  <p:pic>
                    <p:nvPicPr>
                      <p:cNvPr id="0" name="图片 9422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93519" y="2341034"/>
                        <a:ext cx="752475" cy="842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对象 30"/>
          <p:cNvGraphicFramePr>
            <a:graphicFrameLocks noChangeAspect="1"/>
          </p:cNvGraphicFramePr>
          <p:nvPr/>
        </p:nvGraphicFramePr>
        <p:xfrm>
          <a:off x="7187826" y="2348442"/>
          <a:ext cx="53816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1" name="文档" r:id="rId6" imgW="541020" imgH="854710" progId="Word.Document.12">
                  <p:embed/>
                </p:oleObj>
              </mc:Choice>
              <mc:Fallback>
                <p:oleObj name="文档" r:id="rId6" imgW="541020" imgH="854710" progId="Word.Document.12">
                  <p:embed/>
                  <p:pic>
                    <p:nvPicPr>
                      <p:cNvPr id="0" name="图片 9423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87826" y="2348442"/>
                        <a:ext cx="538163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矩形 22"/>
          <p:cNvSpPr/>
          <p:nvPr/>
        </p:nvSpPr>
        <p:spPr>
          <a:xfrm>
            <a:off x="7310301" y="3412860"/>
            <a:ext cx="8483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mω</a:t>
            </a:r>
            <a:r>
              <a:rPr lang="en-US" altLang="zh-CN" kern="100" baseline="300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2</a:t>
            </a:r>
            <a:r>
              <a:rPr lang="en-US" altLang="zh-CN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r</a:t>
            </a:r>
            <a:endParaRPr lang="zh-CN" altLang="en-US" dirty="0">
              <a:solidFill>
                <a:srgbClr val="C00000"/>
              </a:solidFill>
            </a:endParaRPr>
          </a:p>
        </p:txBody>
      </p:sp>
      <p:graphicFrame>
        <p:nvGraphicFramePr>
          <p:cNvPr id="34" name="对象 33"/>
          <p:cNvGraphicFramePr>
            <a:graphicFrameLocks noChangeAspect="1"/>
          </p:cNvGraphicFramePr>
          <p:nvPr/>
        </p:nvGraphicFramePr>
        <p:xfrm>
          <a:off x="8678529" y="3298974"/>
          <a:ext cx="7889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2" name="文档" r:id="rId8" imgW="798830" imgH="854710" progId="Word.Document.12">
                  <p:embed/>
                </p:oleObj>
              </mc:Choice>
              <mc:Fallback>
                <p:oleObj name="文档" r:id="rId8" imgW="798830" imgH="854710" progId="Word.Document.12">
                  <p:embed/>
                  <p:pic>
                    <p:nvPicPr>
                      <p:cNvPr id="0" name="图片 9423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78529" y="3298974"/>
                        <a:ext cx="788988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矩形 34"/>
          <p:cNvSpPr/>
          <p:nvPr/>
        </p:nvSpPr>
        <p:spPr>
          <a:xfrm>
            <a:off x="7740102" y="4310880"/>
            <a:ext cx="625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kern="100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ω</a:t>
            </a:r>
            <a:r>
              <a:rPr lang="en-US" altLang="zh-CN" kern="100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2</a:t>
            </a:r>
            <a:r>
              <a:rPr lang="en-US" altLang="zh-CN" i="1" kern="100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r</a:t>
            </a:r>
            <a:endParaRPr lang="zh-CN" altLang="en-US" dirty="0">
              <a:solidFill>
                <a:srgbClr val="C00000"/>
              </a:solidFill>
            </a:endParaRPr>
          </a:p>
        </p:txBody>
      </p:sp>
      <p:graphicFrame>
        <p:nvGraphicFramePr>
          <p:cNvPr id="36" name="对象 35"/>
          <p:cNvGraphicFramePr>
            <a:graphicFrameLocks noChangeAspect="1"/>
          </p:cNvGraphicFramePr>
          <p:nvPr/>
        </p:nvGraphicFramePr>
        <p:xfrm>
          <a:off x="7095265" y="3997134"/>
          <a:ext cx="7366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3" name="文档" r:id="rId10" imgW="735965" imgH="819785" progId="Word.Document.12">
                  <p:embed/>
                </p:oleObj>
              </mc:Choice>
              <mc:Fallback>
                <p:oleObj name="文档" r:id="rId10" imgW="735965" imgH="819785" progId="Word.Document.12">
                  <p:embed/>
                  <p:pic>
                    <p:nvPicPr>
                      <p:cNvPr id="0" name="图片 9423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095265" y="3997134"/>
                        <a:ext cx="736600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对象 36"/>
          <p:cNvGraphicFramePr>
            <a:graphicFrameLocks noChangeAspect="1"/>
          </p:cNvGraphicFramePr>
          <p:nvPr/>
        </p:nvGraphicFramePr>
        <p:xfrm>
          <a:off x="8665193" y="4188014"/>
          <a:ext cx="7889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4" name="文档" r:id="rId12" imgW="798830" imgH="854710" progId="Word.Document.12">
                  <p:embed/>
                </p:oleObj>
              </mc:Choice>
              <mc:Fallback>
                <p:oleObj name="文档" r:id="rId12" imgW="798830" imgH="854710" progId="Word.Document.12">
                  <p:embed/>
                  <p:pic>
                    <p:nvPicPr>
                      <p:cNvPr id="0" name="图片 9423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665193" y="4188014"/>
                        <a:ext cx="788988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3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990750" y="1422053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生活中的圆周运动</a:t>
            </a:r>
            <a:endParaRPr lang="zh-CN" altLang="en-US" dirty="0"/>
          </a:p>
        </p:txBody>
      </p:sp>
      <p:sp>
        <p:nvSpPr>
          <p:cNvPr id="4" name="左大括号 3"/>
          <p:cNvSpPr/>
          <p:nvPr/>
        </p:nvSpPr>
        <p:spPr>
          <a:xfrm>
            <a:off x="1724182" y="1539110"/>
            <a:ext cx="270760" cy="3691881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4871071" y="170384"/>
            <a:ext cx="34563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火车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转弯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汽车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过拱形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桥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航天器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中的失重现象</a:t>
            </a:r>
            <a:endParaRPr lang="zh-CN" altLang="en-US" dirty="0"/>
          </a:p>
        </p:txBody>
      </p:sp>
      <p:sp>
        <p:nvSpPr>
          <p:cNvPr id="13" name="左大括号 12"/>
          <p:cNvSpPr/>
          <p:nvPr/>
        </p:nvSpPr>
        <p:spPr>
          <a:xfrm>
            <a:off x="4583038" y="369501"/>
            <a:ext cx="270760" cy="2613012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1990750" y="4870996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竖直平面内的圆周运动</a:t>
            </a:r>
            <a:endParaRPr lang="zh-CN" altLang="en-US" dirty="0"/>
          </a:p>
        </p:txBody>
      </p:sp>
      <p:sp>
        <p:nvSpPr>
          <p:cNvPr id="21" name="左大括号 20"/>
          <p:cNvSpPr/>
          <p:nvPr/>
        </p:nvSpPr>
        <p:spPr>
          <a:xfrm>
            <a:off x="5212060" y="4325962"/>
            <a:ext cx="270760" cy="1528444"/>
          </a:xfrm>
          <a:prstGeom prst="leftBrace">
            <a:avLst>
              <a:gd name="adj1" fmla="val 24667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Picture 2" descr="圆周运动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26" y="2608036"/>
            <a:ext cx="1562756" cy="1517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4871071" y="270867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离心运动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6512926" y="1909994"/>
            <a:ext cx="540540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若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zh-CN" altLang="zh-CN" kern="100" baseline="-250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合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m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物体做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圆周运动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若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zh-CN" altLang="zh-CN" kern="100" baseline="-250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合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＜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m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物体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做</a:t>
            </a:r>
            <a:r>
              <a:rPr lang="zh-CN" altLang="en-US" u="sng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　　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运动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若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zh-CN" altLang="zh-CN" kern="100" baseline="-250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合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＞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m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物体做近心运动</a:t>
            </a:r>
            <a:endParaRPr lang="zh-CN" altLang="en-US" dirty="0"/>
          </a:p>
        </p:txBody>
      </p:sp>
      <p:sp>
        <p:nvSpPr>
          <p:cNvPr id="30" name="左大括号 29"/>
          <p:cNvSpPr/>
          <p:nvPr/>
        </p:nvSpPr>
        <p:spPr>
          <a:xfrm>
            <a:off x="6248743" y="2099742"/>
            <a:ext cx="270760" cy="1732234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5519142" y="4212357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两个模型：绳模型、杆模型</a:t>
            </a:r>
            <a:endParaRPr lang="zh-CN" altLang="en-US" dirty="0"/>
          </a:p>
        </p:txBody>
      </p:sp>
      <p:sp>
        <p:nvSpPr>
          <p:cNvPr id="31" name="矩形 30"/>
          <p:cNvSpPr/>
          <p:nvPr/>
        </p:nvSpPr>
        <p:spPr>
          <a:xfrm>
            <a:off x="5519142" y="5474593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临界条件</a:t>
            </a:r>
            <a:endParaRPr lang="zh-CN" altLang="en-US" dirty="0"/>
          </a:p>
        </p:txBody>
      </p:sp>
      <p:sp>
        <p:nvSpPr>
          <p:cNvPr id="92160" name="矩形 92159"/>
          <p:cNvSpPr/>
          <p:nvPr/>
        </p:nvSpPr>
        <p:spPr>
          <a:xfrm>
            <a:off x="7194371" y="4779128"/>
            <a:ext cx="48489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绳模型：最高点重力提供向心力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i="1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　</a:t>
            </a:r>
            <a:r>
              <a:rPr lang="zh-CN" altLang="en-US" i="1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　</a:t>
            </a:r>
            <a:r>
              <a:rPr lang="en-US" altLang="zh-CN" i="1" kern="100" dirty="0" smtClean="0">
                <a:latin typeface="Book Antiqua" panose="0204060205030503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v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　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.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杆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模型：最高点速度恰好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为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___</a:t>
            </a:r>
            <a:endParaRPr lang="zh-CN" altLang="en-US" dirty="0"/>
          </a:p>
        </p:txBody>
      </p:sp>
      <p:sp>
        <p:nvSpPr>
          <p:cNvPr id="34" name="左大括号 33"/>
          <p:cNvSpPr/>
          <p:nvPr/>
        </p:nvSpPr>
        <p:spPr>
          <a:xfrm>
            <a:off x="6904566" y="5053112"/>
            <a:ext cx="270760" cy="1288567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7866831" y="1868731"/>
          <a:ext cx="7366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0" name="文档" r:id="rId2" imgW="735965" imgH="819785" progId="Word.Document.12">
                  <p:embed/>
                </p:oleObj>
              </mc:Choice>
              <mc:Fallback>
                <p:oleObj name="文档" r:id="rId2" imgW="735965" imgH="819785" progId="Word.Document.12">
                  <p:embed/>
                  <p:pic>
                    <p:nvPicPr>
                      <p:cNvPr id="0" name="图片 9319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66831" y="1868731"/>
                        <a:ext cx="736600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对象 35"/>
          <p:cNvGraphicFramePr>
            <a:graphicFrameLocks noChangeAspect="1"/>
          </p:cNvGraphicFramePr>
          <p:nvPr/>
        </p:nvGraphicFramePr>
        <p:xfrm>
          <a:off x="7866831" y="2577307"/>
          <a:ext cx="7366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1" name="文档" r:id="rId4" imgW="735965" imgH="819785" progId="Word.Document.12">
                  <p:embed/>
                </p:oleObj>
              </mc:Choice>
              <mc:Fallback>
                <p:oleObj name="文档" r:id="rId4" imgW="735965" imgH="819785" progId="Word.Document.12">
                  <p:embed/>
                  <p:pic>
                    <p:nvPicPr>
                      <p:cNvPr id="0" name="图片 9320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66831" y="2577307"/>
                        <a:ext cx="736600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对象 36"/>
          <p:cNvGraphicFramePr>
            <a:graphicFrameLocks noChangeAspect="1"/>
          </p:cNvGraphicFramePr>
          <p:nvPr/>
        </p:nvGraphicFramePr>
        <p:xfrm>
          <a:off x="7876356" y="3295303"/>
          <a:ext cx="7366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2" name="文档" r:id="rId6" imgW="735965" imgH="819785" progId="Word.Document.12">
                  <p:embed/>
                </p:oleObj>
              </mc:Choice>
              <mc:Fallback>
                <p:oleObj name="文档" r:id="rId6" imgW="735965" imgH="819785" progId="Word.Document.12">
                  <p:embed/>
                  <p:pic>
                    <p:nvPicPr>
                      <p:cNvPr id="0" name="图片 9320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76356" y="3295303"/>
                        <a:ext cx="736600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/>
          <p:cNvGraphicFramePr>
            <a:graphicFrameLocks noChangeAspect="1"/>
          </p:cNvGraphicFramePr>
          <p:nvPr/>
        </p:nvGraphicFramePr>
        <p:xfrm>
          <a:off x="8418884" y="5391428"/>
          <a:ext cx="6286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3" name="文档" r:id="rId7" imgW="631190" imgH="429895" progId="Word.Document.12">
                  <p:embed/>
                </p:oleObj>
              </mc:Choice>
              <mc:Fallback>
                <p:oleObj name="文档" r:id="rId7" imgW="631190" imgH="429895" progId="Word.Document.12">
                  <p:embed/>
                  <p:pic>
                    <p:nvPicPr>
                      <p:cNvPr id="0" name="图片 9320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18884" y="5391428"/>
                        <a:ext cx="62865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1" name="矩形 92160"/>
          <p:cNvSpPr/>
          <p:nvPr/>
        </p:nvSpPr>
        <p:spPr>
          <a:xfrm>
            <a:off x="9316516" y="266208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离心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2163" name="矩形 92162"/>
          <p:cNvSpPr/>
          <p:nvPr/>
        </p:nvSpPr>
        <p:spPr>
          <a:xfrm>
            <a:off x="10931355" y="596389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零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1" grpId="0"/>
      <p:bldP spid="92163" grpId="0"/>
    </p:bldLst>
  </p:timing>
</p:sld>
</file>

<file path=ppt/theme/theme1.xml><?xml version="1.0" encoding="utf-8"?>
<a:theme xmlns:a="http://schemas.openxmlformats.org/drawingml/2006/main" name="7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WPS 演示</Application>
  <PresentationFormat>自定义</PresentationFormat>
  <Paragraphs>49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</vt:i4>
      </vt:variant>
      <vt:variant>
        <vt:lpstr>幻灯片标题</vt:lpstr>
      </vt:variant>
      <vt:variant>
        <vt:i4>3</vt:i4>
      </vt:variant>
    </vt:vector>
  </HeadingPairs>
  <TitlesOfParts>
    <vt:vector size="21" baseType="lpstr">
      <vt:lpstr>Arial</vt:lpstr>
      <vt:lpstr>宋体</vt:lpstr>
      <vt:lpstr>Wingdings</vt:lpstr>
      <vt:lpstr>迷你简菱心</vt:lpstr>
      <vt:lpstr>微软雅黑</vt:lpstr>
      <vt:lpstr>Times New Roman</vt:lpstr>
      <vt:lpstr>Book Antiqua</vt:lpstr>
      <vt:lpstr>7_Office 主题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爱奋旗舰店13629447162（Q:155397219）</dc:description>
  <cp:lastModifiedBy>join2</cp:lastModifiedBy>
  <cp:revision>5560</cp:revision>
  <dcterms:created xsi:type="dcterms:W3CDTF">2014-11-27T01:03:00Z</dcterms:created>
  <dcterms:modified xsi:type="dcterms:W3CDTF">2020-02-10T14:44:20Z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