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813" r:id="rId3"/>
    <p:sldId id="1714" r:id="rId4"/>
    <p:sldId id="1631" r:id="rId5"/>
    <p:sldId id="1632" r:id="rId6"/>
    <p:sldId id="1635" r:id="rId7"/>
    <p:sldId id="1814" r:id="rId8"/>
    <p:sldId id="1832" r:id="rId9"/>
    <p:sldId id="1833" r:id="rId10"/>
    <p:sldId id="1766" r:id="rId11"/>
    <p:sldId id="1815" r:id="rId12"/>
    <p:sldId id="1809" r:id="rId13"/>
    <p:sldId id="1772" r:id="rId14"/>
    <p:sldId id="1817" r:id="rId15"/>
    <p:sldId id="1774" r:id="rId16"/>
    <p:sldId id="1818" r:id="rId17"/>
    <p:sldId id="1819" r:id="rId18"/>
    <p:sldId id="1820" r:id="rId19"/>
    <p:sldId id="1823" r:id="rId20"/>
    <p:sldId id="1834" r:id="rId21"/>
    <p:sldId id="1826" r:id="rId22"/>
    <p:sldId id="1835" r:id="rId23"/>
    <p:sldId id="1827" r:id="rId24"/>
    <p:sldId id="1841" r:id="rId25"/>
    <p:sldId id="1842" r:id="rId26"/>
    <p:sldId id="1838" r:id="rId27"/>
    <p:sldId id="1843" r:id="rId28"/>
    <p:sldId id="1839" r:id="rId29"/>
    <p:sldId id="1810" r:id="rId30"/>
    <p:sldId id="1780" r:id="rId31"/>
    <p:sldId id="1828" r:id="rId32"/>
    <p:sldId id="1829" r:id="rId33"/>
    <p:sldId id="1844" r:id="rId34"/>
    <p:sldId id="1830" r:id="rId35"/>
    <p:sldId id="1831" r:id="rId36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1E2"/>
    <a:srgbClr val="0000FF"/>
    <a:srgbClr val="044491"/>
    <a:srgbClr val="EAE8ED"/>
    <a:srgbClr val="FFFFFF"/>
    <a:srgbClr val="00CCFF"/>
    <a:srgbClr val="FFD966"/>
    <a:srgbClr val="EEEFF3"/>
    <a:srgbClr val="9DC3E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2" autoAdjust="0"/>
    <p:restoredTop sz="95107" autoAdjust="0"/>
  </p:normalViewPr>
  <p:slideViewPr>
    <p:cSldViewPr>
      <p:cViewPr varScale="1">
        <p:scale>
          <a:sx n="106" d="100"/>
          <a:sy n="106" d="100"/>
        </p:scale>
        <p:origin x="84" y="22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9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tiff"/><Relationship Id="rId2" Type="http://schemas.openxmlformats.org/officeDocument/2006/relationships/slide" Target="slide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1" Type="http://schemas.openxmlformats.org/officeDocument/2006/relationships/package" Target="../embeddings/Document4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package" Target="../embeddings/Document5.docx"/><Relationship Id="rId3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emf"/><Relationship Id="rId3" Type="http://schemas.openxmlformats.org/officeDocument/2006/relationships/package" Target="../embeddings/Document7.docx"/><Relationship Id="rId2" Type="http://schemas.openxmlformats.org/officeDocument/2006/relationships/image" Target="../media/image12.emf"/><Relationship Id="rId1" Type="http://schemas.openxmlformats.org/officeDocument/2006/relationships/package" Target="../embeddings/Document6.docx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5.emf"/><Relationship Id="rId3" Type="http://schemas.openxmlformats.org/officeDocument/2006/relationships/package" Target="../embeddings/Document9.docx"/><Relationship Id="rId2" Type="http://schemas.openxmlformats.org/officeDocument/2006/relationships/image" Target="../media/image14.emf"/><Relationship Id="rId1" Type="http://schemas.openxmlformats.org/officeDocument/2006/relationships/package" Target="../embeddings/Document8.docx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emf"/><Relationship Id="rId3" Type="http://schemas.openxmlformats.org/officeDocument/2006/relationships/package" Target="../embeddings/Document10.docx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emf"/><Relationship Id="rId1" Type="http://schemas.openxmlformats.org/officeDocument/2006/relationships/package" Target="../embeddings/Document1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9.emf"/><Relationship Id="rId3" Type="http://schemas.openxmlformats.org/officeDocument/2006/relationships/package" Target="../embeddings/Document13.docx"/><Relationship Id="rId2" Type="http://schemas.openxmlformats.org/officeDocument/2006/relationships/image" Target="../media/image18.emf"/><Relationship Id="rId1" Type="http://schemas.openxmlformats.org/officeDocument/2006/relationships/package" Target="../embeddings/Document12.docx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emf"/><Relationship Id="rId3" Type="http://schemas.openxmlformats.org/officeDocument/2006/relationships/package" Target="../embeddings/Document15.docx"/><Relationship Id="rId2" Type="http://schemas.openxmlformats.org/officeDocument/2006/relationships/image" Target="../media/image20.emf"/><Relationship Id="rId1" Type="http://schemas.openxmlformats.org/officeDocument/2006/relationships/package" Target="../embeddings/Document14.docx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emf"/><Relationship Id="rId3" Type="http://schemas.openxmlformats.org/officeDocument/2006/relationships/package" Target="../embeddings/Document17.docx"/><Relationship Id="rId2" Type="http://schemas.openxmlformats.org/officeDocument/2006/relationships/image" Target="../media/image22.emf"/><Relationship Id="rId1" Type="http://schemas.openxmlformats.org/officeDocument/2006/relationships/package" Target="../embeddings/Document16.docx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file:///E:\&#26472;&#33829;\2019\&#21516;&#27493;\&#29289;&#29702;\&#20154;&#25945;&#24517;&#20462;&#31532;&#20108;&#20876;\6-6.TIF" TargetMode="External"/><Relationship Id="rId7" Type="http://schemas.openxmlformats.org/officeDocument/2006/relationships/image" Target="../media/image26.png"/><Relationship Id="rId6" Type="http://schemas.openxmlformats.org/officeDocument/2006/relationships/image" Target="file:///E:\&#26472;&#33829;\2019\&#21516;&#27493;\&#29289;&#29702;\&#20154;&#25945;&#24517;&#20462;&#31532;&#20108;&#20876;\6-5.TIF" TargetMode="External"/><Relationship Id="rId5" Type="http://schemas.openxmlformats.org/officeDocument/2006/relationships/image" Target="../media/image25.png"/><Relationship Id="rId4" Type="http://schemas.openxmlformats.org/officeDocument/2006/relationships/image" Target="file:///E:\&#26472;&#33829;\2019\&#21516;&#27493;\&#29289;&#29702;\&#20154;&#25945;&#24517;&#20462;&#31532;&#20108;&#20876;\6-4.TIF" TargetMode="External"/><Relationship Id="rId3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package" Target="../embeddings/Document20.docx"/><Relationship Id="rId4" Type="http://schemas.openxmlformats.org/officeDocument/2006/relationships/image" Target="../media/image28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7.emf"/><Relationship Id="rId1" Type="http://schemas.openxmlformats.org/officeDocument/2006/relationships/package" Target="../embeddings/Document18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1" Type="http://schemas.openxmlformats.org/officeDocument/2006/relationships/package" Target="../embeddings/Document21.docx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.tiff"/><Relationship Id="rId2" Type="http://schemas.openxmlformats.org/officeDocument/2006/relationships/slide" Target="slide3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slide" Target="slide33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slide" Target="slide28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34.emf"/><Relationship Id="rId7" Type="http://schemas.openxmlformats.org/officeDocument/2006/relationships/package" Target="../embeddings/Document23.docx"/><Relationship Id="rId6" Type="http://schemas.openxmlformats.org/officeDocument/2006/relationships/image" Target="../media/image33.emf"/><Relationship Id="rId5" Type="http://schemas.openxmlformats.org/officeDocument/2006/relationships/package" Target="../embeddings/Document22.docx"/><Relationship Id="rId4" Type="http://schemas.openxmlformats.org/officeDocument/2006/relationships/slide" Target="slide33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0" Type="http://schemas.openxmlformats.org/officeDocument/2006/relationships/vmlDrawing" Target="../drawings/vmlDrawing15.vml"/><Relationship Id="rId1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6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6" Type="http://schemas.openxmlformats.org/officeDocument/2006/relationships/image" Target="../media/image35.emf"/><Relationship Id="rId5" Type="http://schemas.openxmlformats.org/officeDocument/2006/relationships/package" Target="../embeddings/Document24.docx"/><Relationship Id="rId4" Type="http://schemas.openxmlformats.org/officeDocument/2006/relationships/slide" Target="slide33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8.emf"/><Relationship Id="rId7" Type="http://schemas.openxmlformats.org/officeDocument/2006/relationships/package" Target="../embeddings/Document26.docx"/><Relationship Id="rId6" Type="http://schemas.openxmlformats.org/officeDocument/2006/relationships/image" Target="../media/image37.emf"/><Relationship Id="rId5" Type="http://schemas.openxmlformats.org/officeDocument/2006/relationships/package" Target="../embeddings/Document25.docx"/><Relationship Id="rId4" Type="http://schemas.openxmlformats.org/officeDocument/2006/relationships/slide" Target="slide33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1" Type="http://schemas.openxmlformats.org/officeDocument/2006/relationships/vmlDrawing" Target="../drawings/vmlDrawing17.vml"/><Relationship Id="rId10" Type="http://schemas.openxmlformats.org/officeDocument/2006/relationships/slideLayout" Target="../slideLayouts/slideLayout2.xml"/><Relationship Id="rId1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8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0.emf"/><Relationship Id="rId6" Type="http://schemas.openxmlformats.org/officeDocument/2006/relationships/package" Target="../embeddings/Document27.docx"/><Relationship Id="rId5" Type="http://schemas.openxmlformats.org/officeDocument/2006/relationships/image" Target="../media/image39.png"/><Relationship Id="rId4" Type="http://schemas.openxmlformats.org/officeDocument/2006/relationships/slide" Target="slide33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slide" Target="slide33.xml"/><Relationship Id="rId7" Type="http://schemas.openxmlformats.org/officeDocument/2006/relationships/slide" Target="slide31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image" Target="../media/image1.tiff"/><Relationship Id="rId3" Type="http://schemas.openxmlformats.org/officeDocument/2006/relationships/slide" Target="slide3.xml"/><Relationship Id="rId2" Type="http://schemas.openxmlformats.org/officeDocument/2006/relationships/image" Target="../media/image41.emf"/><Relationship Id="rId15" Type="http://schemas.openxmlformats.org/officeDocument/2006/relationships/vmlDrawing" Target="../drawings/vmlDrawing19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3.emf"/><Relationship Id="rId12" Type="http://schemas.openxmlformats.org/officeDocument/2006/relationships/package" Target="../embeddings/Document30.docx"/><Relationship Id="rId11" Type="http://schemas.openxmlformats.org/officeDocument/2006/relationships/image" Target="../media/image42.emf"/><Relationship Id="rId10" Type="http://schemas.openxmlformats.org/officeDocument/2006/relationships/package" Target="../embeddings/Document29.docx"/><Relationship Id="rId1" Type="http://schemas.openxmlformats.org/officeDocument/2006/relationships/package" Target="../embeddings/Document28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package" Target="../embeddings/Document1.docx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package" Target="../embeddings/Document2.docx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emf"/><Relationship Id="rId3" Type="http://schemas.openxmlformats.org/officeDocument/2006/relationships/package" Target="../embeddings/Document3.docx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0" y="-73198"/>
            <a:ext cx="6880485" cy="6932785"/>
          </a:xfrm>
          <a:prstGeom prst="rtTriangle">
            <a:avLst/>
          </a:prstGeom>
          <a:blipFill dpi="0" rotWithShape="1">
            <a:blip r:embed="rId1">
              <a:alphaModFix amt="60000"/>
            </a:blip>
            <a:srcRect/>
            <a:stretch>
              <a:fillRect l="-50700" t="1000" r="-2286" b="-52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29073" y="764704"/>
            <a:ext cx="1371583" cy="83527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800" kern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多边形 2"/>
          <p:cNvSpPr/>
          <p:nvPr/>
        </p:nvSpPr>
        <p:spPr>
          <a:xfrm rot="5400000" flipV="1">
            <a:off x="724693" y="-405898"/>
            <a:ext cx="2892155" cy="3672407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  <a:gd name="connsiteX0-1" fmla="*/ 0 w 3538922"/>
              <a:gd name="connsiteY0-2" fmla="*/ 0 h 4343400"/>
              <a:gd name="connsiteX1-3" fmla="*/ 3538922 w 3538922"/>
              <a:gd name="connsiteY1-4" fmla="*/ 3543442 h 4343400"/>
              <a:gd name="connsiteX2-5" fmla="*/ 3486149 w 3538922"/>
              <a:gd name="connsiteY2-6" fmla="*/ 4343400 h 4343400"/>
              <a:gd name="connsiteX3-7" fmla="*/ 0 w 3538922"/>
              <a:gd name="connsiteY3-8" fmla="*/ 857251 h 4343400"/>
              <a:gd name="connsiteX4-9" fmla="*/ 0 w 3538922"/>
              <a:gd name="connsiteY4-10" fmla="*/ 0 h 434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38922" h="4343400">
                <a:moveTo>
                  <a:pt x="0" y="0"/>
                </a:moveTo>
                <a:lnTo>
                  <a:pt x="3538922" y="3543442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00347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9102" y="2772451"/>
            <a:ext cx="67304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2250440" algn="l"/>
              </a:tabLst>
            </a:pPr>
            <a:r>
              <a:rPr lang="en-US" altLang="zh-CN" sz="36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36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　圆周运动</a:t>
            </a:r>
            <a:endParaRPr lang="zh-CN" altLang="zh-CN" sz="36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9102" y="2205658"/>
            <a:ext cx="6624735" cy="46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第六章</a:t>
            </a:r>
            <a:r>
              <a:rPr lang="zh-CN" altLang="en-US" sz="18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en-US" sz="180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圆周运动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2146" y="709690"/>
            <a:ext cx="1152612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是跷跷板上的两点，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点离转轴的距离是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点离转轴距离的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倍，设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线速度大小分别为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，角速度大小分别为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1239" y="4696321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614054" y="13811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4112" y="19243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en-US" altLang="zh-CN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endParaRPr lang="zh-CN" altLang="en-US" dirty="0"/>
          </a:p>
        </p:txBody>
      </p:sp>
      <p:pic>
        <p:nvPicPr>
          <p:cNvPr id="95234" name="Picture 2" descr="6-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20" y="2504708"/>
            <a:ext cx="3934572" cy="200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探究重点　提升素养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线速度和匀速圆周运动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 smtClean="0">
                <a:solidFill>
                  <a:schemeClr val="bg1"/>
                </a:solidFill>
              </a:rPr>
              <a:t>一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943" y="1030635"/>
            <a:ext cx="11296938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导学探究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为自行车车轮辐条上的两点，当它们随轮一起转动时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两点的速度方向各沿什么方向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两点的速度方向均沿各自圆周在该点的切线方向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点在任意相等的时间内转过的弧长相等，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吗？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运动的方向时刻变化，故</a:t>
            </a:r>
            <a:r>
              <a:rPr lang="en-US" altLang="zh-CN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做非匀速运动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(3)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两点哪个运动得快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运动得快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96258" name="Picture 2" descr="6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591" y="2242259"/>
            <a:ext cx="3013594" cy="24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999421" y="4715856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7" y="304875"/>
            <a:ext cx="112969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知识深化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+mj-ea"/>
                <a:ea typeface="+mj-ea"/>
                <a:cs typeface="Times New Roman" panose="02020603050405020304" pitchFamily="18" charset="0"/>
              </a:rPr>
              <a:t>对线速度的理解</a:t>
            </a:r>
            <a:endParaRPr lang="zh-CN" altLang="zh-CN" sz="1050" kern="1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线速度是物体做圆周运动的瞬时速度，线速度越大，物体运动得越快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线速度是矢量，它既有大小，又有方向，线速度的方向在圆周各点的切线方向上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1540" y="2543969"/>
          <a:ext cx="8997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文档" r:id="rId1" imgW="12014200" imgH="1130300" progId="Word.Document.12">
                  <p:embed/>
                </p:oleObj>
              </mc:Choice>
              <mc:Fallback>
                <p:oleObj name="文档" r:id="rId1" imgW="12014200" imgH="1130300" progId="Word.Document.12">
                  <p:embed/>
                  <p:pic>
                    <p:nvPicPr>
                      <p:cNvPr id="0" name="图片 972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540" y="2543969"/>
                        <a:ext cx="89979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46737" y="3281968"/>
            <a:ext cx="11296938" cy="27930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b="1" kern="100" dirty="0">
                <a:latin typeface="+mj-ea"/>
                <a:ea typeface="+mj-ea"/>
                <a:cs typeface="Times New Roman" panose="02020603050405020304" pitchFamily="18" charset="0"/>
              </a:rPr>
              <a:t>对匀速圆周运动的理解</a:t>
            </a:r>
            <a:endParaRPr lang="zh-CN" altLang="zh-CN" sz="1050" kern="1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由于匀速圆周运动是曲线运动，其速度方向沿着圆周上各点的切线方向，所以速度的方向时刻在变化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匀速的含义：速度的大小不变，即速率不变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运动性质：匀速圆周运动是一种变速运动，其所受合外力不为零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476" y="919039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某质点绕圆轨道做匀速圆周运动，下列说法中正确的是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因为它的速度大小始终不变，所以它做的是匀速运动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该质点速度大小不变，但方向时刻改变，是变速运动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该质点速度大小不变，处于平衡状态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该质点做的是变速运动，所受合外力不等于零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183902" y="199915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190550" y="310584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角速度、周期和转速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smtClean="0">
                <a:solidFill>
                  <a:schemeClr val="bg1"/>
                </a:solidFill>
              </a:rPr>
              <a:t>二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943" y="909514"/>
            <a:ext cx="1129693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导学探究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所示，钟表上的秒针、分针、时针以不同的角速度做圆周运动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秒针、分针、时针哪个转得快</a:t>
            </a:r>
            <a:r>
              <a:rPr lang="zh-CN" altLang="zh-CN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en-US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8306" name="Picture 2" descr="6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95" y="2096095"/>
            <a:ext cx="2651459" cy="255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083757" y="4725938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33400" y="2695575"/>
          <a:ext cx="82867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文档" r:id="rId4" imgW="11074400" imgH="2374900" progId="Word.Document.12">
                  <p:embed/>
                </p:oleObj>
              </mc:Choice>
              <mc:Fallback>
                <p:oleObj name="文档" r:id="rId4" imgW="11074400" imgH="2374900" progId="Word.Document.12">
                  <p:embed/>
                  <p:pic>
                    <p:nvPicPr>
                      <p:cNvPr id="0" name="图片 983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695575"/>
                        <a:ext cx="8286750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45943" y="4231407"/>
            <a:ext cx="11296938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秒针、分针和时针的周期分别是多大？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秒针周期为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60 s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，分针周期为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60 min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，时针周期为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12 h.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7" y="151334"/>
            <a:ext cx="1129693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知识深化</a:t>
            </a:r>
            <a:endParaRPr lang="zh-CN" altLang="zh-CN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+mj-ea"/>
                <a:ea typeface="+mj-ea"/>
                <a:cs typeface="Times New Roman" panose="02020603050405020304" pitchFamily="18" charset="0"/>
              </a:rPr>
              <a:t>对角速度的理解</a:t>
            </a:r>
            <a:endParaRPr lang="zh-CN" altLang="zh-CN" sz="1050" kern="1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角速度描述做圆周运动的物体绕圆心转动的快慢，角速度越大，物体转动得越快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角速度的定义式：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θ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代表在时间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内物体与圆心的连线转过的角度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在匀速圆周运动中，角速度不变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对周期和频率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转速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的理解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匀速圆周运动具有周期性，每经过一个周期，线速度大小和方向与初始时刻完全相同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当单位时间取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频率和转速对匀速圆周运动来说在数值上是相等的，但频率具有更广泛的意义，两者的单位也不相同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43908" y="1753955"/>
          <a:ext cx="5492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文档" r:id="rId1" imgW="749300" imgH="1155700" progId="Word.Document.12">
                  <p:embed/>
                </p:oleObj>
              </mc:Choice>
              <mc:Fallback>
                <p:oleObj name="文档" r:id="rId1" imgW="749300" imgH="1155700" progId="Word.Document.12">
                  <p:embed/>
                  <p:pic>
                    <p:nvPicPr>
                      <p:cNvPr id="0" name="图片 993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43908" y="1753955"/>
                        <a:ext cx="5492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27372" y="5668283"/>
          <a:ext cx="7531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文档" r:id="rId3" imgW="10058400" imgH="1079500" progId="Word.Document.12">
                  <p:embed/>
                </p:oleObj>
              </mc:Choice>
              <mc:Fallback>
                <p:oleObj name="文档" r:id="rId3" imgW="10058400" imgH="1079500" progId="Word.Document.12">
                  <p:embed/>
                  <p:pic>
                    <p:nvPicPr>
                      <p:cNvPr id="0" name="图片 993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372" y="5668283"/>
                        <a:ext cx="75311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476" y="477466"/>
            <a:ext cx="11412000" cy="2269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一精准转动的机械钟表，下列说法正确的是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秒针转动的周期最长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时针转动的转速最小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秒针转动的角速度最大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476" y="3808884"/>
            <a:ext cx="11457851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秒针转动的周期最短，角速度最大，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时针转动的周期最长，转速最小，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4199" y="2745135"/>
          <a:ext cx="68278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文档" r:id="rId1" imgW="9118600" imgH="1092200" progId="Word.Document.12">
                  <p:embed/>
                </p:oleObj>
              </mc:Choice>
              <mc:Fallback>
                <p:oleObj name="文档" r:id="rId1" imgW="9118600" imgH="1092200" progId="Word.Document.12">
                  <p:embed/>
                  <p:pic>
                    <p:nvPicPr>
                      <p:cNvPr id="0" name="图片 1003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199" y="2745135"/>
                        <a:ext cx="682783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4"/>
          <p:cNvSpPr txBox="1"/>
          <p:nvPr/>
        </p:nvSpPr>
        <p:spPr>
          <a:xfrm>
            <a:off x="200075" y="158414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14838" y="213381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190550" y="281781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25624" y="5005958"/>
          <a:ext cx="863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文档" r:id="rId3" imgW="11531600" imgH="1130300" progId="Word.Document.12">
                  <p:embed/>
                </p:oleObj>
              </mc:Choice>
              <mc:Fallback>
                <p:oleObj name="文档" r:id="rId3" imgW="11531600" imgH="1130300" progId="Word.Document.12">
                  <p:embed/>
                  <p:pic>
                    <p:nvPicPr>
                      <p:cNvPr id="0" name="图片 1003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624" y="5005958"/>
                        <a:ext cx="8636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描述匀速圆周运动各物理量之间的关系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三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737" y="1260029"/>
            <a:ext cx="11296938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+mj-ea"/>
                <a:ea typeface="+mj-ea"/>
                <a:cs typeface="Times New Roman" panose="02020603050405020304" pitchFamily="18" charset="0"/>
              </a:rPr>
              <a:t>描述匀速圆周运动各物理量之间的关系</a:t>
            </a:r>
            <a:endParaRPr lang="zh-CN" altLang="zh-CN" sz="1050" b="1" kern="100" dirty="0">
              <a:effectLst/>
              <a:latin typeface="+mj-ea"/>
              <a:ea typeface="+mj-ea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0590" y="1967508"/>
          <a:ext cx="809466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文档" r:id="rId3" imgW="10807700" imgH="2692400" progId="Word.Document.12">
                  <p:embed/>
                </p:oleObj>
              </mc:Choice>
              <mc:Fallback>
                <p:oleObj name="文档" r:id="rId3" imgW="10807700" imgH="2692400" progId="Word.Document.12">
                  <p:embed/>
                  <p:pic>
                    <p:nvPicPr>
                      <p:cNvPr id="0" name="图片 1013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590" y="1967508"/>
                        <a:ext cx="8094663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46737" y="3631143"/>
            <a:ext cx="11296938" cy="5907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(3)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</a:rPr>
              <a:t>ωr</a:t>
            </a:r>
            <a:endParaRPr lang="zh-CN" altLang="zh-CN" sz="1050" b="1" kern="100" dirty="0">
              <a:effectLst/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2288" y="719138"/>
          <a:ext cx="11020425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文档" r:id="rId1" imgW="11024870" imgH="5161915" progId="Word.Document.12">
                  <p:embed/>
                </p:oleObj>
              </mc:Choice>
              <mc:Fallback>
                <p:oleObj name="文档" r:id="rId1" imgW="11024870" imgH="5161915" progId="Word.Document.12">
                  <p:embed/>
                  <p:pic>
                    <p:nvPicPr>
                      <p:cNvPr id="0" name="图片 1024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2288" y="719138"/>
                        <a:ext cx="11020425" cy="515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01106" y="1557586"/>
            <a:ext cx="10253710" cy="2802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掌握线速度的定义式，理解圆周运动线速度大小、方向的特点，知道什么是匀速圆周运动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掌握角速度的定义式和单位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知道周期、转速的概念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理解掌握公式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2π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33"/>
          <p:cNvSpPr/>
          <p:nvPr/>
        </p:nvSpPr>
        <p:spPr>
          <a:xfrm>
            <a:off x="910630" y="477466"/>
            <a:ext cx="3794786" cy="545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605408" y="574659"/>
            <a:ext cx="344050" cy="3096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476" y="693490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做匀速圆周运动的物体，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内沿半径为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 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的圆周运动了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 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，试求物体做匀速圆周运动时：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线速度的大小；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0476" y="2385680"/>
            <a:ext cx="11412000" cy="6120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10 m</a:t>
            </a:r>
            <a:r>
              <a:rPr lang="en-US" altLang="zh-CN" kern="100" dirty="0">
                <a:solidFill>
                  <a:srgbClr val="C00000"/>
                </a:solidFill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6099" y="3141762"/>
          <a:ext cx="7874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文档" r:id="rId1" imgW="10515600" imgH="1066800" progId="Word.Document.12">
                  <p:embed/>
                </p:oleObj>
              </mc:Choice>
              <mc:Fallback>
                <p:oleObj name="文档" r:id="rId1" imgW="10515600" imgH="1066800" progId="Word.Document.12">
                  <p:embed/>
                  <p:pic>
                    <p:nvPicPr>
                      <p:cNvPr id="0" name="图片 1034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6099" y="3141762"/>
                        <a:ext cx="78740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16099" y="4077866"/>
          <a:ext cx="7874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文档" r:id="rId3" imgW="10515600" imgH="1066800" progId="Word.Document.12">
                  <p:embed/>
                </p:oleObj>
              </mc:Choice>
              <mc:Fallback>
                <p:oleObj name="文档" r:id="rId3" imgW="10515600" imgH="1066800" progId="Word.Document.12">
                  <p:embed/>
                  <p:pic>
                    <p:nvPicPr>
                      <p:cNvPr id="0" name="图片 1034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099" y="4077866"/>
                        <a:ext cx="78740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078195"/>
            <a:ext cx="12190413" cy="986626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40476" y="693490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0476" y="1322512"/>
            <a:ext cx="11412000" cy="6120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0.5 rad/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9804" y="2175545"/>
          <a:ext cx="7867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文档" r:id="rId1" imgW="10515600" imgH="1333500" progId="Word.Document.12">
                  <p:embed/>
                </p:oleObj>
              </mc:Choice>
              <mc:Fallback>
                <p:oleObj name="文档" r:id="rId1" imgW="10515600" imgH="1333500" progId="Word.Document.12">
                  <p:embed/>
                  <p:pic>
                    <p:nvPicPr>
                      <p:cNvPr id="0" name="图片 1044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9804" y="2175545"/>
                        <a:ext cx="78676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40476" y="3122712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周期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4π 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59804" y="4617343"/>
          <a:ext cx="7867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文档" r:id="rId3" imgW="10515600" imgH="1117600" progId="Word.Document.12">
                  <p:embed/>
                </p:oleObj>
              </mc:Choice>
              <mc:Fallback>
                <p:oleObj name="文档" r:id="rId3" imgW="10515600" imgH="1117600" progId="Word.Document.12">
                  <p:embed/>
                  <p:pic>
                    <p:nvPicPr>
                      <p:cNvPr id="0" name="图片 1044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804" y="4617343"/>
                        <a:ext cx="786765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0476" y="309067"/>
            <a:ext cx="11412000" cy="22698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130800" algn="l"/>
              </a:tabLs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针对训练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火车以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60 m/s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的速率转过一段弯道，某乘客发现放在桌面上的指南针在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内匀速转过了约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10°.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在此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时间内，火车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运动路程为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600 m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加速度为零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rad/s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转弯半径约为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3.4 km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00075" y="143596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5058424" y="195572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476" y="2604452"/>
            <a:ext cx="11412000" cy="11609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知，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600 m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在弯道做曲线运动，火车加速度不为零，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47675" y="3858394"/>
          <a:ext cx="11125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文档" r:id="rId1" imgW="14859000" imgH="1879600" progId="Word.Document.12">
                  <p:embed/>
                </p:oleObj>
              </mc:Choice>
              <mc:Fallback>
                <p:oleObj name="文档" r:id="rId1" imgW="14859000" imgH="1879600" progId="Word.Document.12">
                  <p:embed/>
                  <p:pic>
                    <p:nvPicPr>
                      <p:cNvPr id="0" name="图片 1054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7675" y="3858394"/>
                        <a:ext cx="111252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47675" y="5129014"/>
          <a:ext cx="111252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文档" r:id="rId3" imgW="14859000" imgH="1651000" progId="Word.Document.12">
                  <p:embed/>
                </p:oleObj>
              </mc:Choice>
              <mc:Fallback>
                <p:oleObj name="文档" r:id="rId3" imgW="14859000" imgH="1651000" progId="Word.Document.12">
                  <p:embed/>
                  <p:pic>
                    <p:nvPicPr>
                      <p:cNvPr id="0" name="图片 1054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5129014"/>
                        <a:ext cx="111252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同轴转动和皮带传动问题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5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四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50590" y="1116013"/>
          <a:ext cx="10081120" cy="5122093"/>
        </p:xfrm>
        <a:graphic>
          <a:graphicData uri="http://schemas.openxmlformats.org/drawingml/2006/table">
            <a:tbl>
              <a:tblPr/>
              <a:tblGrid>
                <a:gridCol w="566024"/>
                <a:gridCol w="2890360"/>
                <a:gridCol w="3460489"/>
                <a:gridCol w="3164247"/>
              </a:tblGrid>
              <a:tr h="1121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同轴转动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皮带传动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齿轮传动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2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装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置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两点在同轴的一个圆盘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上</a:t>
                      </a: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两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轮子用皮带连接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皮带不打滑</a:t>
                      </a:r>
                      <a:r>
                        <a:rPr lang="en-US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i="1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i="1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spc="-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两点分别是两个轮子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边缘上的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</a:t>
                      </a: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两个齿轮啮合，</a:t>
                      </a: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i="1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两点分别是两个齿轮边缘上的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</a:t>
                      </a: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412" marR="54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504" name="Picture 8" descr="E:\杨营\2019\同步\物理\人教必修第二册\6-4.TIF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1" y="3645818"/>
            <a:ext cx="2038197" cy="22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E:\杨营\2019\同步\物理\人教必修第二册\6-5.TIF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8" y="4339953"/>
            <a:ext cx="2242017" cy="11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E:\杨营\2019\同步\物理\人教必修第二册\6-6.TIF"/>
          <p:cNvPicPr>
            <a:picLocks noChangeAspect="1" noChangeArrowheads="1"/>
          </p:cNvPicPr>
          <p:nvPr/>
        </p:nvPicPr>
        <p:blipFill>
          <a:blip r:embed="rId7" r:link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23" y="4139154"/>
            <a:ext cx="2112685" cy="14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78584" y="1197545"/>
          <a:ext cx="7704854" cy="3600401"/>
        </p:xfrm>
        <a:graphic>
          <a:graphicData uri="http://schemas.openxmlformats.org/drawingml/2006/table">
            <a:tbl>
              <a:tblPr/>
              <a:tblGrid>
                <a:gridCol w="593228"/>
                <a:gridCol w="2071066"/>
                <a:gridCol w="2592288"/>
                <a:gridCol w="2448272"/>
              </a:tblGrid>
              <a:tr h="1368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特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角速度、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周期相同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线速度大小相等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线速度大小相等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规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律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线速度大小与半径成正比：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baseline="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角速度与半径成反比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：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角速度与半径成反比</a:t>
                      </a:r>
                      <a:r>
                        <a:rPr lang="zh-CN" sz="2400" kern="100" baseline="0" dirty="0" smtClean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：</a:t>
                      </a:r>
                      <a:endParaRPr lang="zh-CN" sz="24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014" marR="68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208187" y="3705622"/>
          <a:ext cx="11017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文档" r:id="rId1" imgW="1485900" imgH="1155700" progId="Word.Document.12">
                  <p:embed/>
                </p:oleObj>
              </mc:Choice>
              <mc:Fallback>
                <p:oleObj name="文档" r:id="rId1" imgW="1485900" imgH="1155700" progId="Word.Document.12">
                  <p:embed/>
                  <p:pic>
                    <p:nvPicPr>
                      <p:cNvPr id="0" name="图片 1136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08187" y="3705622"/>
                        <a:ext cx="110172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152900" y="3657600"/>
          <a:ext cx="10953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文档" r:id="rId3" imgW="1485900" imgH="1155700" progId="Word.Document.12">
                  <p:embed/>
                </p:oleObj>
              </mc:Choice>
              <mc:Fallback>
                <p:oleObj name="文档" r:id="rId3" imgW="1485900" imgH="1155700" progId="Word.Document.12">
                  <p:embed/>
                  <p:pic>
                    <p:nvPicPr>
                      <p:cNvPr id="0" name="图片 1136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3657600"/>
                        <a:ext cx="10953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800850" y="3657600"/>
          <a:ext cx="1247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3" name="文档" r:id="rId5" imgW="1689100" imgH="1143000" progId="Word.Document.12">
                  <p:embed/>
                </p:oleObj>
              </mc:Choice>
              <mc:Fallback>
                <p:oleObj name="文档" r:id="rId5" imgW="1689100" imgH="1143000" progId="Word.Document.12">
                  <p:embed/>
                  <p:pic>
                    <p:nvPicPr>
                      <p:cNvPr id="0" name="图片 1136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0850" y="3657600"/>
                        <a:ext cx="12477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1637" y="640532"/>
            <a:ext cx="1118713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所示的传动装置中，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两轮固定在一起绕同一轴转动，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两轮用皮带传动，三个轮的半径关系是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若皮带不打滑，则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三轮边缘上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三点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角速度之比为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线速度大小之比为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周期之比为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转速之比为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353616" y="281029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368379" y="389793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08548" name="Picture 4" descr="6-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86" y="1790648"/>
            <a:ext cx="3913336" cy="173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359187" y="3667097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5701" y="304875"/>
            <a:ext cx="11299010" cy="50389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两轮通过皮带传动，皮带不打滑，则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两轮边缘的线速度大小相等；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两轮固定在一起绕同一轴转动，则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两轮的角速度相等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比较：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ωr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得：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比较：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ωr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得：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2π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知，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0590" y="5365998"/>
          <a:ext cx="83788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文档" r:id="rId1" imgW="11188700" imgH="1079500" progId="Word.Document.12">
                  <p:embed/>
                </p:oleObj>
              </mc:Choice>
              <mc:Fallback>
                <p:oleObj name="文档" r:id="rId1" imgW="11188700" imgH="1079500" progId="Word.Document.12">
                  <p:embed/>
                  <p:pic>
                    <p:nvPicPr>
                      <p:cNvPr id="0" name="图片 1146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590" y="5365998"/>
                        <a:ext cx="83788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163" y="589538"/>
            <a:ext cx="11232086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针对训练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所示是一辆自行车，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三点分别为自行车轮胎和前后两齿轮外沿上的点，其中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，下列说法中正确的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 smtClean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9572" name="Picture 4" descr="6-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72" y="1757630"/>
            <a:ext cx="2545407" cy="164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661108" y="3421191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dirty="0"/>
          </a:p>
        </p:txBody>
      </p:sp>
      <p:sp>
        <p:nvSpPr>
          <p:cNvPr id="13" name="TextBox 14"/>
          <p:cNvSpPr txBox="1"/>
          <p:nvPr/>
        </p:nvSpPr>
        <p:spPr>
          <a:xfrm>
            <a:off x="325041" y="274977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163" y="4159399"/>
            <a:ext cx="11232086" cy="16945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轮和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轮是链条传动，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ωR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轮和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轮同轴，故两轮角速度相同，根据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ωR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B,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随堂演练　逐点落实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405458"/>
            <a:ext cx="11076375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en-US" altLang="zh-CN" kern="100" spc="-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对匀速圆周运动的认识</a:t>
            </a:r>
            <a:r>
              <a:rPr lang="en-US" altLang="zh-CN" kern="100" spc="-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对于做匀速圆周运动的物体，下列说法中正确的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相等的时间内通过的路程相等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相等的时间内通过的弧长相等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相等的时间内通过的位移相同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在任何相等的时间内，连接物体和圆心的半径转过的角度都相等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7019" y="3501802"/>
            <a:ext cx="11076375" cy="17149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匀速圆周运动是指速度大小不变的圆周运动，因此在相等时间内通过的路程相等，弧长相等，转过的角度也相等，故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相等时间内通过的位移大小相等，方向不一定相同，故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21337" y="98152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06574" y="148356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406574" y="258273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"/>
            <a:ext cx="6392167" cy="6849431"/>
          </a:xfrm>
          <a:prstGeom prst="rect">
            <a:avLst/>
          </a:prstGeom>
        </p:spPr>
      </p:pic>
      <p:sp>
        <p:nvSpPr>
          <p:cNvPr id="13" name="TextBox 35">
            <a:hlinkClick r:id="rId2" action="ppaction://hlinksldjump"/>
          </p:cNvPr>
          <p:cNvSpPr txBox="1"/>
          <p:nvPr/>
        </p:nvSpPr>
        <p:spPr>
          <a:xfrm>
            <a:off x="6062860" y="1814848"/>
            <a:ext cx="4265877" cy="534826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梳理教材　夯实基础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6" name="TextBox 40">
            <a:hlinkClick r:id="rId3" action="ppaction://hlinksldjump"/>
          </p:cNvPr>
          <p:cNvSpPr txBox="1"/>
          <p:nvPr/>
        </p:nvSpPr>
        <p:spPr>
          <a:xfrm>
            <a:off x="6062860" y="2974651"/>
            <a:ext cx="4265874" cy="478237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</a:rPr>
              <a:t>探究</a:t>
            </a:r>
            <a:r>
              <a:rPr lang="zh-CN" altLang="en-US" sz="2800" b="1" smtClean="0">
                <a:solidFill>
                  <a:srgbClr val="0070C0"/>
                </a:solidFill>
                <a:latin typeface="+mj-ea"/>
                <a:ea typeface="+mj-ea"/>
              </a:rPr>
              <a:t>重点　提升素养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3" name="TextBox 43">
            <a:hlinkClick r:id="rId4" action="ppaction://hlinksldjump"/>
          </p:cNvPr>
          <p:cNvSpPr txBox="1"/>
          <p:nvPr/>
        </p:nvSpPr>
        <p:spPr>
          <a:xfrm>
            <a:off x="6062860" y="4077866"/>
            <a:ext cx="4265876" cy="45509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随堂演练　逐点落实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25" name="Group 5"/>
          <p:cNvGrpSpPr/>
          <p:nvPr/>
        </p:nvGrpSpPr>
        <p:grpSpPr>
          <a:xfrm>
            <a:off x="2709075" y="2791477"/>
            <a:ext cx="2167620" cy="890539"/>
            <a:chOff x="4845920" y="205975"/>
            <a:chExt cx="2890159" cy="1187384"/>
          </a:xfrm>
        </p:grpSpPr>
        <p:sp>
          <p:nvSpPr>
            <p:cNvPr id="26" name="TextBox 2"/>
            <p:cNvSpPr txBox="1"/>
            <p:nvPr/>
          </p:nvSpPr>
          <p:spPr>
            <a:xfrm>
              <a:off x="4904442" y="205975"/>
              <a:ext cx="2831637" cy="492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</a:rPr>
                <a:t>内容索引</a:t>
              </a:r>
              <a:endParaRPr lang="zh-CN" altLang="en-US" sz="3600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3"/>
            <p:cNvSpPr txBox="1"/>
            <p:nvPr/>
          </p:nvSpPr>
          <p:spPr>
            <a:xfrm>
              <a:off x="4845920" y="1116361"/>
              <a:ext cx="1269578" cy="27699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</a:rPr>
                <a:t>NEIRONGSUOYIN</a:t>
              </a:r>
              <a:endParaRPr lang="en-US" altLang="zh-CN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405458"/>
            <a:ext cx="11076375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描述圆周运动各物理量的关系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一质点做匀速圆周运动，其线速度大小为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 m/s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，转动周期为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 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0.5 rad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/s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转速为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0.5 r/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运动轨迹的半径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频率为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0.5 Hz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5274448" y="148557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413125" y="2023542"/>
          <a:ext cx="3778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文档" r:id="rId5" imgW="520700" imgH="1143000" progId="Word.Document.12">
                  <p:embed/>
                </p:oleObj>
              </mc:Choice>
              <mc:Fallback>
                <p:oleObj name="文档" r:id="rId5" imgW="520700" imgH="1143000" progId="Word.Document.12">
                  <p:embed/>
                  <p:pic>
                    <p:nvPicPr>
                      <p:cNvPr id="0" name="图片 1167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3125" y="2023542"/>
                        <a:ext cx="3778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4"/>
          <p:cNvSpPr txBox="1"/>
          <p:nvPr/>
        </p:nvSpPr>
        <p:spPr>
          <a:xfrm>
            <a:off x="430862" y="203285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83973" y="205429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7225" y="3241923"/>
          <a:ext cx="108394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文档" r:id="rId7" imgW="14478000" imgH="3911600" progId="Word.Document.12">
                  <p:embed/>
                </p:oleObj>
              </mc:Choice>
              <mc:Fallback>
                <p:oleObj name="文档" r:id="rId7" imgW="14478000" imgH="3911600" progId="Word.Document.12">
                  <p:embed/>
                  <p:pic>
                    <p:nvPicPr>
                      <p:cNvPr id="0" name="图片 11674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225" y="3241923"/>
                        <a:ext cx="1083945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45418"/>
            <a:ext cx="1129901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传动问题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某新型自行车，采用如图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甲所示的无链传动系统，利用圆锥齿轮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90°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轴交，将动力传至后轴，驱动后轮转动，杜绝了传统自行车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掉链子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如图乙所示是圆锥齿轮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90°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轴交示意图，其中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是圆锥齿轮转轴上的点，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分别是两个圆锥齿轮边缘上的点，两个圆锥齿轮中心轴到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三点的距离分别记为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≠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≠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下列有关物理量大小关系正确的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A.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点与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点的角速度：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8523" y="3501777"/>
          <a:ext cx="729297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文档" r:id="rId5" imgW="9740900" imgH="2400300" progId="Word.Document.12">
                  <p:embed/>
                </p:oleObj>
              </mc:Choice>
              <mc:Fallback>
                <p:oleObj name="文档" r:id="rId5" imgW="9740900" imgH="2400300" progId="Word.Document.12">
                  <p:embed/>
                  <p:pic>
                    <p:nvPicPr>
                      <p:cNvPr id="0" name="图片 1157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523" y="3501777"/>
                        <a:ext cx="7292975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45701" y="5194090"/>
            <a:ext cx="11299010" cy="6214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D.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点的线速度：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&gt;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微软雅黑" panose="020B0503020204020204" charset="-122"/>
              </a:rPr>
              <a:t>C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96371" y="352085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5714" name="Picture 2" descr="6-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51" y="2914053"/>
            <a:ext cx="5289727" cy="23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677947" y="5423309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2997746"/>
            <a:ext cx="1129901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点与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点的线速度相等，由于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err="1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500" y="3861842"/>
          <a:ext cx="10991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文档" r:id="rId5" imgW="14681200" imgH="1333500" progId="Word.Document.12">
                  <p:embed/>
                </p:oleObj>
              </mc:Choice>
              <mc:Fallback>
                <p:oleObj name="文档" r:id="rId5" imgW="14681200" imgH="1333500" progId="Word.Document.12">
                  <p:embed/>
                  <p:pic>
                    <p:nvPicPr>
                      <p:cNvPr id="0" name="图片 11776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3861842"/>
                        <a:ext cx="109918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71500" y="4743450"/>
          <a:ext cx="10991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文档" r:id="rId7" imgW="14681200" imgH="1333500" progId="Word.Document.12">
                  <p:embed/>
                </p:oleObj>
              </mc:Choice>
              <mc:Fallback>
                <p:oleObj name="文档" r:id="rId7" imgW="14681200" imgH="1333500" progId="Word.Document.12">
                  <p:embed/>
                  <p:pic>
                    <p:nvPicPr>
                      <p:cNvPr id="0" name="图片 11777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" y="4743450"/>
                        <a:ext cx="109918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6-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43" y="573981"/>
            <a:ext cx="5289727" cy="23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61442"/>
            <a:ext cx="11412000" cy="17253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圆周运动的周期性</a:t>
            </a:r>
            <a:r>
              <a:rPr lang="en-US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所示，半径为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的圆盘绕垂直于盘面的中心轴匀速转动，其正上方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处沿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方向水平抛出一小球，不计空气阻力，重力加速度为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，要使球与盘只碰一次，且落点为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，求小球的初速度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及圆盘转动的角速度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的大小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1148" name="Picture 12" descr="6-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09" y="2001672"/>
            <a:ext cx="3027594" cy="24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71239" y="4480297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7157" y="5039866"/>
          <a:ext cx="65992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文档" r:id="rId6" imgW="8813800" imgH="1130300" progId="Word.Document.12">
                  <p:embed/>
                </p:oleObj>
              </mc:Choice>
              <mc:Fallback>
                <p:oleObj name="文档" r:id="rId6" imgW="8813800" imgH="1130300" progId="Word.Document.12">
                  <p:embed/>
                  <p:pic>
                    <p:nvPicPr>
                      <p:cNvPr id="0" name="图片 911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157" y="5039866"/>
                        <a:ext cx="659923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837506"/>
            <a:ext cx="11076375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设球在空中运动时间为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，此圆盘转过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角，则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6750" y="1471236"/>
          <a:ext cx="1082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文档" r:id="rId1" imgW="14452600" imgH="1130300" progId="Word.Document.12">
                  <p:embed/>
                </p:oleObj>
              </mc:Choice>
              <mc:Fallback>
                <p:oleObj name="文档" r:id="rId1" imgW="14452600" imgH="1130300" progId="Word.Document.12">
                  <p:embed/>
                  <p:pic>
                    <p:nvPicPr>
                      <p:cNvPr id="0" name="图片 901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6750" y="1471236"/>
                        <a:ext cx="10820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返回" descr="C:\Users\Administrator\Desktop\新建文件夹\返回.t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0" name="Picture 12" descr="6-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86" y="1051811"/>
            <a:ext cx="3027594" cy="24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66750" y="2263324"/>
          <a:ext cx="1082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文档" r:id="rId10" imgW="14452600" imgH="1130300" progId="Word.Document.12">
                  <p:embed/>
                </p:oleObj>
              </mc:Choice>
              <mc:Fallback>
                <p:oleObj name="文档" r:id="rId10" imgW="14452600" imgH="1130300" progId="Word.Document.12">
                  <p:embed/>
                  <p:pic>
                    <p:nvPicPr>
                      <p:cNvPr id="0" name="图片 901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6750" y="2263324"/>
                        <a:ext cx="10820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57019" y="3092653"/>
            <a:ext cx="11076375" cy="11609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·2π(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1,2,3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…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又因为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ωt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66750" y="4410844"/>
          <a:ext cx="1082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文档" r:id="rId12" imgW="14452600" imgH="1130300" progId="Word.Document.12">
                  <p:embed/>
                </p:oleObj>
              </mc:Choice>
              <mc:Fallback>
                <p:oleObj name="文档" r:id="rId12" imgW="14452600" imgH="1130300" progId="Word.Document.12">
                  <p:embed/>
                  <p:pic>
                    <p:nvPicPr>
                      <p:cNvPr id="0" name="图片 9013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750" y="4410844"/>
                        <a:ext cx="10820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/>
        </p:nvSpPr>
        <p:spPr>
          <a:xfrm>
            <a:off x="4748712" y="3081059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262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93580" y="2172756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rgbClr val="04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3717916" y="2513479"/>
            <a:ext cx="4093935" cy="61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375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梳理教材　夯实基础</a:t>
            </a:r>
            <a:endParaRPr lang="zh-CN" altLang="en-US" sz="337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0"/>
          <p:cNvCxnSpPr/>
          <p:nvPr/>
        </p:nvCxnSpPr>
        <p:spPr>
          <a:xfrm>
            <a:off x="3831181" y="3205384"/>
            <a:ext cx="3848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8128127" y="3125185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29"/>
          <p:cNvCxnSpPr/>
          <p:nvPr/>
        </p:nvCxnSpPr>
        <p:spPr>
          <a:xfrm flipH="1">
            <a:off x="8743039" y="794313"/>
            <a:ext cx="978603" cy="1856172"/>
          </a:xfrm>
          <a:prstGeom prst="line">
            <a:avLst/>
          </a:prstGeom>
          <a:ln>
            <a:solidFill>
              <a:srgbClr val="262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0"/>
          <p:cNvCxnSpPr/>
          <p:nvPr/>
        </p:nvCxnSpPr>
        <p:spPr>
          <a:xfrm flipH="1">
            <a:off x="9047534" y="2277666"/>
            <a:ext cx="1930331" cy="3661370"/>
          </a:xfrm>
          <a:prstGeom prst="line">
            <a:avLst/>
          </a:prstGeom>
          <a:ln>
            <a:solidFill>
              <a:srgbClr val="044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1053530"/>
            <a:ext cx="11076375" cy="54783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定义：物体做圆周运动，在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一段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内，通过的弧长为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叫作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线速度，公式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i="1" u="sng" kern="100" dirty="0" smtClean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意义：描述做圆周运动的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物体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快慢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方向：为物体做圆周运动时该点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方向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匀速圆周运动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定义：物体沿着圆周运动，并且线速度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这种运动叫作匀速圆周运动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性质：线速度的方向是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时刻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，所以是一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种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，这里的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匀速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指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线速度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 smtClean="0">
                <a:solidFill>
                  <a:schemeClr val="bg1"/>
                </a:solidFill>
              </a:rPr>
              <a:t>一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9102" y="112134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很短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6981" y="195049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比值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222998" y="1617390"/>
          <a:ext cx="1063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文档" r:id="rId3" imgW="1435100" imgH="1130300" progId="Word.Document.12">
                  <p:embed/>
                </p:oleObj>
              </mc:Choice>
              <mc:Fallback>
                <p:oleObj name="文档" r:id="rId3" imgW="1435100" imgH="1130300" progId="Word.Document.12">
                  <p:embed/>
                  <p:pic>
                    <p:nvPicPr>
                      <p:cNvPr id="0" name="图片 921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998" y="1617390"/>
                        <a:ext cx="10636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846687" y="25985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39003" y="31505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切线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74296" y="423674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大小处处相等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80823" y="534439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60332" y="53477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变速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99245" y="588759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速率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1319515"/>
            <a:ext cx="11187139" cy="327779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定义：连接物体与圆心的半径转过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转过这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用时间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公式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i="1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意义：描述物体绕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圆心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快慢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单位：弧度每秒，符号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匀速圆周运动是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运动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角速度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二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9105" y="13741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角度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58186" y="138255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角度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361608" y="137799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比值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585597" y="1979382"/>
          <a:ext cx="11604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文档" r:id="rId3" imgW="1562100" imgH="1130300" progId="Word.Document.12">
                  <p:embed/>
                </p:oleObj>
              </mc:Choice>
              <mc:Fallback>
                <p:oleObj name="文档" r:id="rId3" imgW="1562100" imgH="1130300" progId="Word.Document.12">
                  <p:embed/>
                  <p:pic>
                    <p:nvPicPr>
                      <p:cNvPr id="0" name="图片 931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5597" y="1979382"/>
                        <a:ext cx="116046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3872483" y="28751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转动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50990" y="3431088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rad/s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78152" y="343108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rad·s</a:t>
            </a:r>
            <a:r>
              <a:rPr lang="zh-CN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endParaRPr lang="en-US" altLang="zh-CN" kern="100" baseline="300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72483" y="39647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不变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1482581"/>
            <a:ext cx="11187139" cy="215441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周期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：做匀速圆周运动的物体，运动一周所用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转速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：物体转动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所用时间之比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单位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</a:t>
            </a:r>
            <a:r>
              <a:rPr lang="zh-CN" altLang="zh-CN" kern="100" dirty="0" smtClean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u="sng" kern="100" dirty="0" smtClean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-US" altLang="zh-CN" u="sng" kern="100" dirty="0" smtClean="0">
                <a:latin typeface="IPAPANNEW" panose="02000500070000020004" pitchFamily="2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周期和转速的关系：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的单位为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r/s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周期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三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00589" y="15497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08704" y="1530691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秒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(s)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2779" y="208881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圈数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18709" y="2088818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转每秒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(r/s)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35106" y="2078733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转每分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(r/min)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059932" y="2798093"/>
          <a:ext cx="4921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文档" r:id="rId3" imgW="673100" imgH="1143000" progId="Word.Document.12">
                  <p:embed/>
                </p:oleObj>
              </mc:Choice>
              <mc:Fallback>
                <p:oleObj name="文档" r:id="rId3" imgW="673100" imgH="1143000" progId="Word.Document.12">
                  <p:embed/>
                  <p:pic>
                    <p:nvPicPr>
                      <p:cNvPr id="0" name="图片 942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9932" y="2798093"/>
                        <a:ext cx="4921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1482581"/>
            <a:ext cx="11187139" cy="117132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在圆周运动中，线速度的大小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等于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乘积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公式：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u="sng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/>
          <p:nvPr/>
        </p:nvSpPr>
        <p:spPr>
          <a:xfrm>
            <a:off x="946413" y="272738"/>
            <a:ext cx="10189353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dirty="0">
                <a:solidFill>
                  <a:prstClr val="black"/>
                </a:solidFill>
              </a:rPr>
              <a:t>线速度与角速度的关系</a:t>
            </a:r>
            <a:endParaRPr lang="zh-CN" altLang="zh-CN" sz="2800" b="1" dirty="0">
              <a:solidFill>
                <a:prstClr val="black"/>
              </a:solidFill>
            </a:endParaRPr>
          </a:p>
        </p:txBody>
      </p:sp>
      <p:sp>
        <p:nvSpPr>
          <p:cNvPr id="4" name="MH_Number_1"/>
          <p:cNvSpPr/>
          <p:nvPr>
            <p:custDataLst>
              <p:tags r:id="rId1"/>
            </p:custDataLst>
          </p:nvPr>
        </p:nvSpPr>
        <p:spPr bwMode="auto">
          <a:xfrm>
            <a:off x="0" y="261442"/>
            <a:ext cx="825500" cy="504000"/>
          </a:xfrm>
          <a:custGeom>
            <a:avLst/>
            <a:gdLst>
              <a:gd name="connsiteX0" fmla="*/ 0 w 374121"/>
              <a:gd name="connsiteY0" fmla="*/ 0 h 196322"/>
              <a:gd name="connsiteX1" fmla="*/ 274519 w 374121"/>
              <a:gd name="connsiteY1" fmla="*/ 0 h 196322"/>
              <a:gd name="connsiteX2" fmla="*/ 374121 w 374121"/>
              <a:gd name="connsiteY2" fmla="*/ 196322 h 196322"/>
              <a:gd name="connsiteX3" fmla="*/ 0 w 374121"/>
              <a:gd name="connsiteY3" fmla="*/ 196322 h 19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21" h="196322">
                <a:moveTo>
                  <a:pt x="0" y="0"/>
                </a:moveTo>
                <a:lnTo>
                  <a:pt x="274519" y="0"/>
                </a:lnTo>
                <a:lnTo>
                  <a:pt x="374121" y="196322"/>
                </a:lnTo>
                <a:lnTo>
                  <a:pt x="0" y="196322"/>
                </a:lnTo>
                <a:close/>
              </a:path>
            </a:pathLst>
          </a:custGeom>
          <a:solidFill>
            <a:srgbClr val="4F81BD"/>
          </a:solidFill>
          <a:ln w="12700">
            <a:solidFill>
              <a:srgbClr val="4F81BD"/>
            </a:solidFill>
            <a:miter lim="800000"/>
          </a:ln>
        </p:spPr>
        <p:txBody>
          <a:bodyPr wrap="square" lIns="0" tIns="0" rIns="72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0" y="302155"/>
            <a:ext cx="12190413" cy="504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 cmpd="sng" algn="ctr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 txBox="1"/>
          <p:nvPr/>
        </p:nvSpPr>
        <p:spPr>
          <a:xfrm>
            <a:off x="84674" y="307048"/>
            <a:ext cx="609932" cy="419944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四</a:t>
            </a:r>
            <a:endParaRPr lang="zh-CN" altLang="zh-CN" sz="28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4176" y="155758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角速度大小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76492" y="15669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72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半径</a:t>
            </a:r>
            <a:endParaRPr lang="zh-CN" altLang="en-US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97455" y="2124125"/>
            <a:ext cx="522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ωr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/>
          <p:nvPr/>
        </p:nvSpPr>
        <p:spPr>
          <a:xfrm>
            <a:off x="910630" y="477466"/>
            <a:ext cx="3794786" cy="5457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即学即用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605408" y="574659"/>
            <a:ext cx="344050" cy="3096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2598" y="1134849"/>
            <a:ext cx="10945216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判断下列说法的正误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做匀速圆周运动的物体，相同时间内位移相同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做匀速圆周运动的物体，其所受合外力为零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做匀速圆周运动的物体，其线速度大小不变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做匀速圆周运动的物体，其角速度不变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(5)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做匀速圆周运动的物体，周期越大，角速度越小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14422" y="180050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99783" y="234807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90954" y="290079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51423" y="34673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75559" y="401378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√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10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11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12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13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14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15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16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2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3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4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5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6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7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ags/tag8.xml><?xml version="1.0" encoding="utf-8"?>
<p:tagLst xmlns:p="http://schemas.openxmlformats.org/presentationml/2006/main">
  <p:tag name="MH" val="20190416135204"/>
  <p:tag name="MH_LIBRARY" val="CONTENTS"/>
  <p:tag name="MH_TYPE" val="ENTRY"/>
  <p:tag name="ID" val="553525"/>
  <p:tag name="MH_ORDER" val="1"/>
</p:tagLst>
</file>

<file path=ppt/tags/tag9.xml><?xml version="1.0" encoding="utf-8"?>
<p:tagLst xmlns:p="http://schemas.openxmlformats.org/presentationml/2006/main">
  <p:tag name="MH" val="20190416135204"/>
  <p:tag name="MH_LIBRARY" val="CONTENTS"/>
  <p:tag name="MH_TYPE" val="NUMBER"/>
  <p:tag name="ID" val="553525"/>
  <p:tag name="MH_ORDER" val="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4006</Words>
  <Application>WPS 演示</Application>
  <PresentationFormat>自定义</PresentationFormat>
  <Paragraphs>429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30</vt:i4>
      </vt:variant>
      <vt:variant>
        <vt:lpstr>幻灯片标题</vt:lpstr>
      </vt:variant>
      <vt:variant>
        <vt:i4>34</vt:i4>
      </vt:variant>
    </vt:vector>
  </HeadingPairs>
  <TitlesOfParts>
    <vt:vector size="85" baseType="lpstr">
      <vt:lpstr>Arial</vt:lpstr>
      <vt:lpstr>宋体</vt:lpstr>
      <vt:lpstr>Wingdings</vt:lpstr>
      <vt:lpstr>迷你简菱心</vt:lpstr>
      <vt:lpstr>微软雅黑</vt:lpstr>
      <vt:lpstr>Times New Roman</vt:lpstr>
      <vt:lpstr>Courier New</vt:lpstr>
      <vt:lpstr>Book Antiqua</vt:lpstr>
      <vt:lpstr>Arial Black</vt:lpstr>
      <vt:lpstr>Arial Narrow</vt:lpstr>
      <vt:lpstr>IPAPANNEW</vt:lpstr>
      <vt:lpstr>Sitka Text</vt:lpstr>
      <vt:lpstr>楷体_GB2312</vt:lpstr>
      <vt:lpstr>新宋体</vt:lpstr>
      <vt:lpstr>华文细黑</vt:lpstr>
      <vt:lpstr>Broadway</vt:lpstr>
      <vt:lpstr>楷体</vt:lpstr>
      <vt:lpstr>经典繁仿黑</vt:lpstr>
      <vt:lpstr>Gabriola</vt:lpstr>
      <vt:lpstr>黑体</vt:lpstr>
      <vt:lpstr>7_Office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爱奋旗舰店13629447162（Q:155397219）</dc:description>
  <cp:lastModifiedBy>join2</cp:lastModifiedBy>
  <cp:revision>5564</cp:revision>
  <dcterms:created xsi:type="dcterms:W3CDTF">2014-11-27T01:03:00Z</dcterms:created>
  <dcterms:modified xsi:type="dcterms:W3CDTF">2020-02-10T14:44:18Z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