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813" r:id="rId3"/>
    <p:sldId id="1714" r:id="rId4"/>
    <p:sldId id="1834" r:id="rId5"/>
    <p:sldId id="1835" r:id="rId6"/>
  </p:sldIdLst>
  <p:sldSz cx="12190095" cy="6859270"/>
  <p:notesSz cx="6858000" cy="9144000"/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1E2"/>
    <a:srgbClr val="0000FF"/>
    <a:srgbClr val="044491"/>
    <a:srgbClr val="EAE8ED"/>
    <a:srgbClr val="FFFFFF"/>
    <a:srgbClr val="00CCFF"/>
    <a:srgbClr val="FFD966"/>
    <a:srgbClr val="EEEFF3"/>
    <a:srgbClr val="9DC3E6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2" autoAdjust="0"/>
    <p:restoredTop sz="95107" autoAdjust="0"/>
  </p:normalViewPr>
  <p:slideViewPr>
    <p:cSldViewPr>
      <p:cViewPr varScale="1">
        <p:scale>
          <a:sx n="113" d="100"/>
          <a:sy n="113" d="100"/>
        </p:scale>
        <p:origin x="588" y="9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7" Type="http://schemas.openxmlformats.org/officeDocument/2006/relationships/image" Target="../media/image12.e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19.emf"/><Relationship Id="rId6" Type="http://schemas.openxmlformats.org/officeDocument/2006/relationships/image" Target="../media/image18.emf"/><Relationship Id="rId5" Type="http://schemas.openxmlformats.org/officeDocument/2006/relationships/image" Target="../media/image9.emf"/><Relationship Id="rId4" Type="http://schemas.openxmlformats.org/officeDocument/2006/relationships/image" Target="../media/image17.emf"/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789834"/>
            <a:ext cx="12190413" cy="30697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149874"/>
            <a:ext cx="12190413" cy="27097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509914"/>
            <a:ext cx="12190413" cy="23496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869954"/>
            <a:ext cx="12190413" cy="19896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229994"/>
            <a:ext cx="12190413" cy="16295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590034"/>
            <a:ext cx="12190413" cy="12695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950074"/>
            <a:ext cx="12190413" cy="9095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269554"/>
            <a:ext cx="12190413" cy="55900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629594"/>
            <a:ext cx="12190413" cy="52299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989634"/>
            <a:ext cx="12190413" cy="48699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349674"/>
            <a:ext cx="12190413" cy="45099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709714"/>
            <a:ext cx="12190413" cy="41498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069754"/>
            <a:ext cx="12190413" cy="37898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429794"/>
            <a:ext cx="12190413" cy="34297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9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8.xml"/><Relationship Id="rId5" Type="http://schemas.openxmlformats.org/officeDocument/2006/relationships/image" Target="../media/image5.emf"/><Relationship Id="rId4" Type="http://schemas.openxmlformats.org/officeDocument/2006/relationships/package" Target="../embeddings/Document2.docx"/><Relationship Id="rId3" Type="http://schemas.openxmlformats.org/officeDocument/2006/relationships/image" Target="../media/image4.emf"/><Relationship Id="rId2" Type="http://schemas.openxmlformats.org/officeDocument/2006/relationships/package" Target="../embeddings/Document1.docx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emf"/><Relationship Id="rId8" Type="http://schemas.openxmlformats.org/officeDocument/2006/relationships/package" Target="../embeddings/Document6.docx"/><Relationship Id="rId7" Type="http://schemas.openxmlformats.org/officeDocument/2006/relationships/image" Target="../media/image8.emf"/><Relationship Id="rId6" Type="http://schemas.openxmlformats.org/officeDocument/2006/relationships/package" Target="../embeddings/Document5.docx"/><Relationship Id="rId5" Type="http://schemas.openxmlformats.org/officeDocument/2006/relationships/image" Target="../media/image7.emf"/><Relationship Id="rId4" Type="http://schemas.openxmlformats.org/officeDocument/2006/relationships/package" Target="../embeddings/Document4.docx"/><Relationship Id="rId3" Type="http://schemas.openxmlformats.org/officeDocument/2006/relationships/image" Target="../media/image6.emf"/><Relationship Id="rId2" Type="http://schemas.openxmlformats.org/officeDocument/2006/relationships/package" Target="../embeddings/Document3.docx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18.xml"/><Relationship Id="rId17" Type="http://schemas.openxmlformats.org/officeDocument/2006/relationships/image" Target="../media/image13.emf"/><Relationship Id="rId16" Type="http://schemas.openxmlformats.org/officeDocument/2006/relationships/package" Target="../embeddings/Document10.docx"/><Relationship Id="rId15" Type="http://schemas.openxmlformats.org/officeDocument/2006/relationships/image" Target="../media/image12.emf"/><Relationship Id="rId14" Type="http://schemas.openxmlformats.org/officeDocument/2006/relationships/package" Target="../embeddings/Document9.docx"/><Relationship Id="rId13" Type="http://schemas.openxmlformats.org/officeDocument/2006/relationships/image" Target="../media/image11.emf"/><Relationship Id="rId12" Type="http://schemas.openxmlformats.org/officeDocument/2006/relationships/package" Target="../embeddings/Document8.docx"/><Relationship Id="rId11" Type="http://schemas.openxmlformats.org/officeDocument/2006/relationships/image" Target="../media/image10.emf"/><Relationship Id="rId10" Type="http://schemas.openxmlformats.org/officeDocument/2006/relationships/package" Target="../embeddings/Document7.docx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emf"/><Relationship Id="rId8" Type="http://schemas.openxmlformats.org/officeDocument/2006/relationships/package" Target="../embeddings/Document14.docx"/><Relationship Id="rId7" Type="http://schemas.openxmlformats.org/officeDocument/2006/relationships/image" Target="../media/image16.emf"/><Relationship Id="rId6" Type="http://schemas.openxmlformats.org/officeDocument/2006/relationships/package" Target="../embeddings/Document13.docx"/><Relationship Id="rId5" Type="http://schemas.openxmlformats.org/officeDocument/2006/relationships/image" Target="../media/image15.emf"/><Relationship Id="rId4" Type="http://schemas.openxmlformats.org/officeDocument/2006/relationships/package" Target="../embeddings/Document12.docx"/><Relationship Id="rId3" Type="http://schemas.openxmlformats.org/officeDocument/2006/relationships/image" Target="../media/image14.emf"/><Relationship Id="rId2" Type="http://schemas.openxmlformats.org/officeDocument/2006/relationships/package" Target="../embeddings/Document11.docx"/><Relationship Id="rId17" Type="http://schemas.openxmlformats.org/officeDocument/2006/relationships/vmlDrawing" Target="../drawings/vmlDrawing3.vml"/><Relationship Id="rId16" Type="http://schemas.openxmlformats.org/officeDocument/2006/relationships/slideLayout" Target="../slideLayouts/slideLayout18.xml"/><Relationship Id="rId15" Type="http://schemas.openxmlformats.org/officeDocument/2006/relationships/image" Target="../media/image19.emf"/><Relationship Id="rId14" Type="http://schemas.openxmlformats.org/officeDocument/2006/relationships/package" Target="../embeddings/Document17.docx"/><Relationship Id="rId13" Type="http://schemas.openxmlformats.org/officeDocument/2006/relationships/image" Target="../media/image18.emf"/><Relationship Id="rId12" Type="http://schemas.openxmlformats.org/officeDocument/2006/relationships/package" Target="../embeddings/Document16.docx"/><Relationship Id="rId11" Type="http://schemas.openxmlformats.org/officeDocument/2006/relationships/image" Target="../media/image9.emf"/><Relationship Id="rId10" Type="http://schemas.openxmlformats.org/officeDocument/2006/relationships/package" Target="../embeddings/Document15.docx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0" y="-98598"/>
            <a:ext cx="6880485" cy="6979083"/>
          </a:xfrm>
          <a:prstGeom prst="rtTriangle">
            <a:avLst/>
          </a:prstGeom>
          <a:blipFill dpi="0" rotWithShape="1">
            <a:blip r:embed="rId1">
              <a:alphaModFix amt="60000"/>
            </a:blip>
            <a:srcRect/>
            <a:stretch>
              <a:fillRect l="-24000" t="1000" r="-28000" b="-5200"/>
            </a:stretch>
          </a:blip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629073" y="764704"/>
            <a:ext cx="1371583" cy="835275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zh-CN" altLang="en-US" sz="1800" kern="0" smtClean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任意多边形 2"/>
          <p:cNvSpPr/>
          <p:nvPr/>
        </p:nvSpPr>
        <p:spPr>
          <a:xfrm rot="5400000" flipV="1">
            <a:off x="724693" y="-405898"/>
            <a:ext cx="2892155" cy="3672407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  <a:gd name="connsiteX0-1" fmla="*/ 0 w 3538922"/>
              <a:gd name="connsiteY0-2" fmla="*/ 0 h 4343400"/>
              <a:gd name="connsiteX1-3" fmla="*/ 3538922 w 3538922"/>
              <a:gd name="connsiteY1-4" fmla="*/ 3543442 h 4343400"/>
              <a:gd name="connsiteX2-5" fmla="*/ 3486149 w 3538922"/>
              <a:gd name="connsiteY2-6" fmla="*/ 4343400 h 4343400"/>
              <a:gd name="connsiteX3-7" fmla="*/ 0 w 3538922"/>
              <a:gd name="connsiteY3-8" fmla="*/ 857251 h 4343400"/>
              <a:gd name="connsiteX4-9" fmla="*/ 0 w 3538922"/>
              <a:gd name="connsiteY4-10" fmla="*/ 0 h 43434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538922" h="4343400">
                <a:moveTo>
                  <a:pt x="0" y="0"/>
                </a:moveTo>
                <a:lnTo>
                  <a:pt x="3538922" y="3543442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rgbClr val="003473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59102" y="2772451"/>
            <a:ext cx="673043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tabLst>
                <a:tab pos="2250440" algn="l"/>
              </a:tabLst>
            </a:pPr>
            <a:r>
              <a:rPr lang="zh-CN" altLang="zh-CN" sz="3600" b="1" dirty="0">
                <a:solidFill>
                  <a:srgbClr val="044491"/>
                </a:solidFill>
                <a:latin typeface="微软雅黑" panose="020B0503020204020204" charset="-122"/>
                <a:ea typeface="微软雅黑" panose="020B0503020204020204" charset="-122"/>
              </a:rPr>
              <a:t>本章知识网络构建</a:t>
            </a:r>
            <a:endParaRPr lang="zh-CN" altLang="zh-CN" sz="3600" b="1" dirty="0">
              <a:solidFill>
                <a:srgbClr val="04449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159102" y="2205658"/>
            <a:ext cx="6624735" cy="464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第七章</a:t>
            </a:r>
            <a:r>
              <a:rPr lang="zh-CN" altLang="en-US" sz="18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万有引力与宇宙航行</a:t>
            </a:r>
            <a:endParaRPr lang="zh-CN" altLang="en-US" sz="18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90750" y="1269554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开普勒定律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703056" y="1362278"/>
            <a:ext cx="270760" cy="2915254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90750" y="3904233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万有引力定律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3683425" y="827513"/>
            <a:ext cx="270760" cy="1389494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4224" name="Picture 16" descr="\\杨营\d\原文件\物理新教材必修2\万有引力与宇宙航行.TIF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66" y="1548061"/>
            <a:ext cx="1299309" cy="2542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3979755" y="621482"/>
            <a:ext cx="6092825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开普勒第一定律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轨道定律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en-US" altLang="zh-CN" kern="100" dirty="0" smtClean="0">
              <a:latin typeface="Symbol" panose="05050102010706020507" pitchFamily="18" charset="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开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普勒第二定律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面积定律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en-US" altLang="zh-CN" kern="100" dirty="0" smtClean="0">
              <a:latin typeface="Symbol" panose="05050102010706020507" pitchFamily="18" charset="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开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普勒第三定律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周期定律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k</a:t>
            </a:r>
            <a:endParaRPr lang="zh-CN" altLang="en-US" dirty="0"/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8001282" y="1469630"/>
          <a:ext cx="50165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4" name="文档" r:id="rId2" imgW="673100" imgH="1117600" progId="Word.Document.12">
                  <p:embed/>
                </p:oleObj>
              </mc:Choice>
              <mc:Fallback>
                <p:oleObj name="文档" r:id="rId2" imgW="673100" imgH="1117600" progId="Word.Document.12">
                  <p:embed/>
                  <p:pic>
                    <p:nvPicPr>
                      <p:cNvPr id="0" name="图片 9425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01282" y="1469630"/>
                        <a:ext cx="501650" cy="833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4178845" y="2421682"/>
            <a:ext cx="77490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内容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公式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　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G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为引力常量，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由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在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实验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室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中测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得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适用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条件：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1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间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相互作用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　　　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2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              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球体间的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相互作用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　　　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3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质点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与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     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球体间的相互作用</a:t>
            </a:r>
            <a:endParaRPr lang="zh-CN" altLang="en-US" dirty="0"/>
          </a:p>
        </p:txBody>
      </p:sp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5729436" y="2708067"/>
          <a:ext cx="11239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5" name="文档" r:id="rId4" imgW="1511300" imgH="1104900" progId="Word.Document.12">
                  <p:embed/>
                </p:oleObj>
              </mc:Choice>
              <mc:Fallback>
                <p:oleObj name="文档" r:id="rId4" imgW="1511300" imgH="1104900" progId="Word.Document.12">
                  <p:embed/>
                  <p:pic>
                    <p:nvPicPr>
                      <p:cNvPr id="0" name="图片 9425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29436" y="2708067"/>
                        <a:ext cx="1123950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10"/>
          <p:cNvSpPr/>
          <p:nvPr/>
        </p:nvSpPr>
        <p:spPr>
          <a:xfrm>
            <a:off x="9287946" y="3001517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卡文迪什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5" name="左大括号 24"/>
          <p:cNvSpPr/>
          <p:nvPr/>
        </p:nvSpPr>
        <p:spPr>
          <a:xfrm>
            <a:off x="3933055" y="2650492"/>
            <a:ext cx="270760" cy="3008288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6123781" y="413315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质点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23781" y="468806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两个质量分布均匀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16642" y="5241846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质量分布均匀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54756" y="1620109"/>
            <a:ext cx="1158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万有引力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理论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的成就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403045" y="1814475"/>
            <a:ext cx="270760" cy="137358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974055" y="3356744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计算天体的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2725350" y="1378411"/>
            <a:ext cx="270760" cy="230554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4224" name="Picture 16" descr="\\杨营\d\原文件\物理新教材必修2\万有引力与宇宙航行.TIF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1" y="1226161"/>
            <a:ext cx="1299309" cy="2542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2974055" y="1125578"/>
            <a:ext cx="873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称量</a:t>
            </a:r>
            <a:r>
              <a:rPr lang="en-US" altLang="zh-CN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地球的质量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mg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万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mg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</a:t>
            </a:r>
            <a:r>
              <a:rPr lang="en-US" altLang="zh-CN" kern="100" dirty="0" smtClean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M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忽略地球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自转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影响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8078325" y="888696"/>
          <a:ext cx="828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8" name="文档" r:id="rId2" imgW="1117600" imgH="1092200" progId="Word.Document.12">
                  <p:embed/>
                </p:oleObj>
              </mc:Choice>
              <mc:Fallback>
                <p:oleObj name="文档" r:id="rId2" imgW="1117600" imgH="1092200" progId="Word.Document.12">
                  <p:embed/>
                  <p:pic>
                    <p:nvPicPr>
                      <p:cNvPr id="0" name="图片 9530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78325" y="888696"/>
                        <a:ext cx="828675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4864126" y="2516157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质量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万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n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</a:t>
            </a:r>
            <a:r>
              <a:rPr lang="en-US" altLang="zh-CN" kern="100" dirty="0" smtClean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M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</a:t>
            </a:r>
            <a:endParaRPr lang="zh-CN" altLang="en-US" dirty="0"/>
          </a:p>
        </p:txBody>
      </p:sp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9672398" y="885171"/>
          <a:ext cx="6191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9" name="文档" r:id="rId4" imgW="838200" imgH="1066800" progId="Word.Document.12">
                  <p:embed/>
                </p:oleObj>
              </mc:Choice>
              <mc:Fallback>
                <p:oleObj name="文档" r:id="rId4" imgW="838200" imgH="1066800" progId="Word.Document.12">
                  <p:embed/>
                  <p:pic>
                    <p:nvPicPr>
                      <p:cNvPr id="0" name="图片 9530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72398" y="885171"/>
                        <a:ext cx="61912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左大括号 16"/>
          <p:cNvSpPr/>
          <p:nvPr/>
        </p:nvSpPr>
        <p:spPr>
          <a:xfrm>
            <a:off x="4621941" y="2700189"/>
            <a:ext cx="270760" cy="1849416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864126" y="4130042"/>
            <a:ext cx="3137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平均密度：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ρ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</a:t>
            </a:r>
            <a:r>
              <a:rPr lang="en-US" altLang="zh-CN" kern="100" dirty="0" smtClean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167907" y="3593903"/>
            <a:ext cx="4191995" cy="1492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ρ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——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高空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测量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229000"/>
              </a:lnSpc>
            </a:pP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ρ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——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地表测量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r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R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7096278" y="2277666"/>
          <a:ext cx="8286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0" name="文档" r:id="rId6" imgW="1117600" imgH="1066800" progId="Word.Document.12">
                  <p:embed/>
                </p:oleObj>
              </mc:Choice>
              <mc:Fallback>
                <p:oleObj name="文档" r:id="rId6" imgW="1117600" imgH="1066800" progId="Word.Document.12">
                  <p:embed/>
                  <p:pic>
                    <p:nvPicPr>
                      <p:cNvPr id="0" name="图片 9530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96278" y="2277666"/>
                        <a:ext cx="82867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/>
          <p:cNvGraphicFramePr>
            <a:graphicFrameLocks noChangeAspect="1"/>
          </p:cNvGraphicFramePr>
          <p:nvPr/>
        </p:nvGraphicFramePr>
        <p:xfrm>
          <a:off x="8181148" y="2424144"/>
          <a:ext cx="103822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1" name="文档" r:id="rId8" imgW="1397000" imgH="1104900" progId="Word.Document.12">
                  <p:embed/>
                </p:oleObj>
              </mc:Choice>
              <mc:Fallback>
                <p:oleObj name="文档" r:id="rId8" imgW="1397000" imgH="1104900" progId="Word.Document.12">
                  <p:embed/>
                  <p:pic>
                    <p:nvPicPr>
                      <p:cNvPr id="0" name="图片 9531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181148" y="2424144"/>
                        <a:ext cx="1038225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9851632" y="2306898"/>
          <a:ext cx="8286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2" name="文档" r:id="rId10" imgW="1117600" imgH="1066800" progId="Word.Document.12">
                  <p:embed/>
                </p:oleObj>
              </mc:Choice>
              <mc:Fallback>
                <p:oleObj name="文档" r:id="rId10" imgW="1117600" imgH="1066800" progId="Word.Document.12">
                  <p:embed/>
                  <p:pic>
                    <p:nvPicPr>
                      <p:cNvPr id="0" name="图片 953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851632" y="2306898"/>
                        <a:ext cx="828675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/>
          <p:cNvGraphicFramePr>
            <a:graphicFrameLocks noChangeAspect="1"/>
          </p:cNvGraphicFramePr>
          <p:nvPr/>
        </p:nvGraphicFramePr>
        <p:xfrm>
          <a:off x="6962997" y="3400822"/>
          <a:ext cx="7620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3" name="文档" r:id="rId12" imgW="1028700" imgH="1612900" progId="Word.Document.12">
                  <p:embed/>
                </p:oleObj>
              </mc:Choice>
              <mc:Fallback>
                <p:oleObj name="文档" r:id="rId12" imgW="1028700" imgH="1612900" progId="Word.Document.12">
                  <p:embed/>
                  <p:pic>
                    <p:nvPicPr>
                      <p:cNvPr id="0" name="图片 953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62997" y="3400822"/>
                        <a:ext cx="762000" cy="1200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/>
          <p:cNvGraphicFramePr>
            <a:graphicFrameLocks noChangeAspect="1"/>
          </p:cNvGraphicFramePr>
          <p:nvPr/>
        </p:nvGraphicFramePr>
        <p:xfrm>
          <a:off x="8756823" y="3331110"/>
          <a:ext cx="9144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4" name="文档" r:id="rId14" imgW="1231900" imgH="1104900" progId="Word.Document.12">
                  <p:embed/>
                </p:oleObj>
              </mc:Choice>
              <mc:Fallback>
                <p:oleObj name="文档" r:id="rId14" imgW="1231900" imgH="1104900" progId="Word.Document.12">
                  <p:embed/>
                  <p:pic>
                    <p:nvPicPr>
                      <p:cNvPr id="0" name="图片 9531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56823" y="3331110"/>
                        <a:ext cx="914400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/>
        </p:nvGraphicFramePr>
        <p:xfrm>
          <a:off x="8747298" y="4106264"/>
          <a:ext cx="6191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5" name="文档" r:id="rId16" imgW="838200" imgH="1066800" progId="Word.Document.12">
                  <p:embed/>
                </p:oleObj>
              </mc:Choice>
              <mc:Fallback>
                <p:oleObj name="文档" r:id="rId16" imgW="838200" imgH="1066800" progId="Word.Document.12">
                  <p:embed/>
                  <p:pic>
                    <p:nvPicPr>
                      <p:cNvPr id="0" name="图片 9531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747298" y="4106264"/>
                        <a:ext cx="61912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左大括号 33"/>
          <p:cNvSpPr/>
          <p:nvPr/>
        </p:nvSpPr>
        <p:spPr>
          <a:xfrm>
            <a:off x="7913021" y="3857311"/>
            <a:ext cx="270760" cy="104394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54756" y="1254261"/>
            <a:ext cx="1224136" cy="1688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万有引力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理论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的成就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386111" y="503353"/>
            <a:ext cx="270760" cy="569591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974055" y="1881618"/>
            <a:ext cx="3408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人造地球卫星：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G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2725350" y="503353"/>
            <a:ext cx="270760" cy="3211796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4224" name="Picture 16" descr="\\杨营\d\原文件\物理新教材必修2\万有引力与宇宙航行.TIF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7" y="2087043"/>
            <a:ext cx="1299309" cy="2542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矩形 9"/>
          <p:cNvSpPr/>
          <p:nvPr/>
        </p:nvSpPr>
        <p:spPr>
          <a:xfrm>
            <a:off x="6610565" y="336584"/>
            <a:ext cx="45010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</a:t>
            </a:r>
            <a:r>
              <a:rPr lang="en-US" altLang="zh-CN" kern="100" dirty="0" smtClean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T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________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250000"/>
              </a:lnSpc>
            </a:pP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m　</a:t>
            </a:r>
            <a:r>
              <a:rPr lang="en-US" altLang="zh-CN" kern="100" dirty="0" smtClean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_______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250000"/>
              </a:lnSpc>
            </a:pP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mω</a:t>
            </a:r>
            <a:r>
              <a:rPr lang="en-US" altLang="zh-CN" kern="100" baseline="30000" dirty="0" smtClean="0">
                <a:latin typeface="Times New Roman" panose="02020603050405020304" pitchFamily="18" charset="0"/>
                <a:ea typeface="微软雅黑" panose="020B0503020204020204" charset="-122"/>
              </a:rPr>
              <a:t>2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r</a:t>
            </a:r>
            <a:r>
              <a:rPr lang="en-US" altLang="zh-CN" kern="100" dirty="0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ω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_______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250000"/>
              </a:lnSpc>
            </a:pPr>
            <a:r>
              <a:rPr lang="en-US" altLang="zh-CN" i="1" kern="1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ma</a:t>
            </a:r>
            <a:r>
              <a:rPr lang="en-US" altLang="zh-CN" kern="100" baseline="-250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n</a:t>
            </a:r>
            <a:r>
              <a:rPr lang="en-US" altLang="zh-CN" kern="100" dirty="0" err="1">
                <a:latin typeface="Cambria Math" panose="02040503050406030204" pitchFamily="18" charset="0"/>
                <a:ea typeface="微软雅黑" panose="020B0503020204020204" charset="-122"/>
                <a:cs typeface="Cambria Math" panose="02040503050406030204" pitchFamily="18" charset="0"/>
              </a:rPr>
              <a:t>⇒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a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n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</a:t>
            </a:r>
            <a:endParaRPr lang="zh-CN" altLang="en-US" dirty="0"/>
          </a:p>
        </p:txBody>
      </p:sp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8055412" y="2954417"/>
          <a:ext cx="609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9" name="文档" r:id="rId2" imgW="825500" imgH="1079500" progId="Word.Document.12">
                  <p:embed/>
                </p:oleObj>
              </mc:Choice>
              <mc:Fallback>
                <p:oleObj name="文档" r:id="rId2" imgW="825500" imgH="1079500" progId="Word.Document.12">
                  <p:embed/>
                  <p:pic>
                    <p:nvPicPr>
                      <p:cNvPr id="0" name="图片 9733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55412" y="2954417"/>
                        <a:ext cx="6096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/>
          <p:cNvGraphicFramePr>
            <a:graphicFrameLocks noChangeAspect="1"/>
          </p:cNvGraphicFramePr>
          <p:nvPr/>
        </p:nvGraphicFramePr>
        <p:xfrm>
          <a:off x="8183678" y="1961740"/>
          <a:ext cx="10191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0" name="文档" r:id="rId4" imgW="1371600" imgH="1092200" progId="Word.Document.12">
                  <p:embed/>
                </p:oleObj>
              </mc:Choice>
              <mc:Fallback>
                <p:oleObj name="文档" r:id="rId4" imgW="1371600" imgH="1092200" progId="Word.Document.12">
                  <p:embed/>
                  <p:pic>
                    <p:nvPicPr>
                      <p:cNvPr id="0" name="图片 9733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83678" y="1961740"/>
                        <a:ext cx="1019175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6939747" y="1332492"/>
          <a:ext cx="504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1" name="文档" r:id="rId6" imgW="685800" imgH="1130300" progId="Word.Document.12">
                  <p:embed/>
                </p:oleObj>
              </mc:Choice>
              <mc:Fallback>
                <p:oleObj name="文档" r:id="rId6" imgW="685800" imgH="1130300" progId="Word.Document.12">
                  <p:embed/>
                  <p:pic>
                    <p:nvPicPr>
                      <p:cNvPr id="0" name="图片 9734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39747" y="1332492"/>
                        <a:ext cx="504825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左大括号 16"/>
          <p:cNvSpPr/>
          <p:nvPr/>
        </p:nvSpPr>
        <p:spPr>
          <a:xfrm>
            <a:off x="6258272" y="503353"/>
            <a:ext cx="270760" cy="3211796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7999130" y="1058177"/>
          <a:ext cx="10382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2" name="文档" r:id="rId8" imgW="1397000" imgH="1092200" progId="Word.Document.12">
                  <p:embed/>
                </p:oleObj>
              </mc:Choice>
              <mc:Fallback>
                <p:oleObj name="文档" r:id="rId8" imgW="1397000" imgH="1092200" progId="Word.Document.12">
                  <p:embed/>
                  <p:pic>
                    <p:nvPicPr>
                      <p:cNvPr id="0" name="图片 9734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99130" y="1058177"/>
                        <a:ext cx="1038225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/>
          <p:cNvGraphicFramePr>
            <a:graphicFrameLocks noChangeAspect="1"/>
          </p:cNvGraphicFramePr>
          <p:nvPr/>
        </p:nvGraphicFramePr>
        <p:xfrm>
          <a:off x="6711148" y="419630"/>
          <a:ext cx="103822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3" name="文档" r:id="rId10" imgW="1397000" imgH="1104900" progId="Word.Document.12">
                  <p:embed/>
                </p:oleObj>
              </mc:Choice>
              <mc:Fallback>
                <p:oleObj name="文档" r:id="rId10" imgW="1397000" imgH="1104900" progId="Word.Document.12">
                  <p:embed/>
                  <p:pic>
                    <p:nvPicPr>
                      <p:cNvPr id="0" name="图片 9734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11148" y="419630"/>
                        <a:ext cx="1038225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/>
        </p:nvGraphicFramePr>
        <p:xfrm>
          <a:off x="8219124" y="183043"/>
          <a:ext cx="13430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4" name="文档" r:id="rId12" imgW="1803400" imgH="1117600" progId="Word.Document.12">
                  <p:embed/>
                </p:oleObj>
              </mc:Choice>
              <mc:Fallback>
                <p:oleObj name="文档" r:id="rId12" imgW="1803400" imgH="1117600" progId="Word.Document.12">
                  <p:embed/>
                  <p:pic>
                    <p:nvPicPr>
                      <p:cNvPr id="0" name="图片 9734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19124" y="183043"/>
                        <a:ext cx="1343025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5483173" y="1710069"/>
          <a:ext cx="6286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5" name="文档" r:id="rId14" imgW="850900" imgH="1117600" progId="Word.Document.12">
                  <p:embed/>
                </p:oleObj>
              </mc:Choice>
              <mc:Fallback>
                <p:oleObj name="文档" r:id="rId14" imgW="850900" imgH="1117600" progId="Word.Document.12">
                  <p:embed/>
                  <p:pic>
                    <p:nvPicPr>
                      <p:cNvPr id="0" name="图片 9734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83173" y="1710069"/>
                        <a:ext cx="628650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1654756" y="4437189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三个宇宙速度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3902116" y="3780634"/>
            <a:ext cx="6092825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第一宇宙速度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km/s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第二宇宙速度：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km/s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第三宇宙速度：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km/s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1654756" y="5842058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相对论时空观与牛顿力学的局限性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6574380" y="5449152"/>
            <a:ext cx="3570208" cy="1134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相对论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时空观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牛顿力学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的成就与局限性</a:t>
            </a:r>
            <a:endParaRPr lang="zh-CN" altLang="en-US" dirty="0"/>
          </a:p>
        </p:txBody>
      </p:sp>
      <p:sp>
        <p:nvSpPr>
          <p:cNvPr id="35" name="左大括号 34"/>
          <p:cNvSpPr/>
          <p:nvPr/>
        </p:nvSpPr>
        <p:spPr>
          <a:xfrm>
            <a:off x="3627884" y="4059840"/>
            <a:ext cx="270760" cy="123635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左大括号 35"/>
          <p:cNvSpPr/>
          <p:nvPr/>
        </p:nvSpPr>
        <p:spPr>
          <a:xfrm>
            <a:off x="6391705" y="5725949"/>
            <a:ext cx="203425" cy="69388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6067975" y="3862167"/>
            <a:ext cx="569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7.9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056771" y="4413660"/>
            <a:ext cx="711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11.2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065018" y="4966902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16.7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WPS 演示</Application>
  <PresentationFormat>自定义</PresentationFormat>
  <Paragraphs>67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17</vt:i4>
      </vt:variant>
      <vt:variant>
        <vt:lpstr>幻灯片标题</vt:lpstr>
      </vt:variant>
      <vt:variant>
        <vt:i4>4</vt:i4>
      </vt:variant>
    </vt:vector>
  </HeadingPairs>
  <TitlesOfParts>
    <vt:vector size="31" baseType="lpstr">
      <vt:lpstr>Arial</vt:lpstr>
      <vt:lpstr>宋体</vt:lpstr>
      <vt:lpstr>Wingdings</vt:lpstr>
      <vt:lpstr>迷你简菱心</vt:lpstr>
      <vt:lpstr>微软雅黑</vt:lpstr>
      <vt:lpstr>Times New Roman</vt:lpstr>
      <vt:lpstr>Symbol</vt:lpstr>
      <vt:lpstr>Cambria Math</vt:lpstr>
      <vt:lpstr>Book Antiqua</vt:lpstr>
      <vt:lpstr>7_Office 主题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爱奋旗舰店13629447162（Q:155397219）</dc:description>
  <cp:lastModifiedBy>join2</cp:lastModifiedBy>
  <cp:revision>5569</cp:revision>
  <dcterms:created xsi:type="dcterms:W3CDTF">2014-11-27T01:03:00Z</dcterms:created>
  <dcterms:modified xsi:type="dcterms:W3CDTF">2020-02-10T14:44:24Z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