
<file path=[Content_Types].xml><?xml version="1.0" encoding="utf-8"?>
<Types xmlns="http://schemas.openxmlformats.org/package/2006/content-types">
  <Default Extension="vml" ContentType="application/vnd.openxmlformats-officedocument.vmlDrawing"/>
  <Default Extension="docx" ContentType="application/vnd.openxmlformats-officedocument.wordprocessingml.document"/>
  <Default Extension="png" ContentType="image/png"/>
  <Default Extension="tiff" ContentType="image/tiff"/>
  <Default Extension="emf" ContentType="image/x-emf"/>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handoutMasterIdLst>
    <p:handoutMasterId r:id="rId32"/>
  </p:handoutMasterIdLst>
  <p:sldIdLst>
    <p:sldId id="1813" r:id="rId3"/>
    <p:sldId id="1714" r:id="rId4"/>
    <p:sldId id="1631" r:id="rId5"/>
    <p:sldId id="1632" r:id="rId6"/>
    <p:sldId id="1635" r:id="rId7"/>
    <p:sldId id="1832" r:id="rId8"/>
    <p:sldId id="1814" r:id="rId9"/>
    <p:sldId id="1833" r:id="rId10"/>
    <p:sldId id="1766" r:id="rId11"/>
    <p:sldId id="1815" r:id="rId12"/>
    <p:sldId id="1809" r:id="rId13"/>
    <p:sldId id="1772" r:id="rId14"/>
    <p:sldId id="1817" r:id="rId15"/>
    <p:sldId id="1834" r:id="rId16"/>
    <p:sldId id="1774" r:id="rId17"/>
    <p:sldId id="1835" r:id="rId18"/>
    <p:sldId id="1836" r:id="rId19"/>
    <p:sldId id="1818" r:id="rId20"/>
    <p:sldId id="1819" r:id="rId21"/>
    <p:sldId id="1822" r:id="rId22"/>
    <p:sldId id="1820" r:id="rId23"/>
    <p:sldId id="1810" r:id="rId24"/>
    <p:sldId id="1780" r:id="rId25"/>
    <p:sldId id="1837" r:id="rId26"/>
    <p:sldId id="1828" r:id="rId27"/>
    <p:sldId id="1829" r:id="rId28"/>
    <p:sldId id="1830" r:id="rId29"/>
    <p:sldId id="1831" r:id="rId30"/>
  </p:sldIdLst>
  <p:sldSz cx="12190095" cy="6859270"/>
  <p:notesSz cx="6858000" cy="9144000"/>
  <p:defaultTextStyle>
    <a:defPPr>
      <a:defRPr lang="zh-CN"/>
    </a:defPPr>
    <a:lvl1pPr marL="0" algn="l" defTabSz="1218565" rtl="0" eaLnBrk="1" latinLnBrk="0" hangingPunct="1">
      <a:defRPr sz="2400" kern="1200">
        <a:solidFill>
          <a:schemeClr val="tx1"/>
        </a:solidFill>
        <a:latin typeface="+mn-lt"/>
        <a:ea typeface="+mn-ea"/>
        <a:cs typeface="+mn-cs"/>
      </a:defRPr>
    </a:lvl1pPr>
    <a:lvl2pPr marL="609600" algn="l" defTabSz="1218565" rtl="0" eaLnBrk="1" latinLnBrk="0" hangingPunct="1">
      <a:defRPr sz="2400" kern="1200">
        <a:solidFill>
          <a:schemeClr val="tx1"/>
        </a:solidFill>
        <a:latin typeface="+mn-lt"/>
        <a:ea typeface="+mn-ea"/>
        <a:cs typeface="+mn-cs"/>
      </a:defRPr>
    </a:lvl2pPr>
    <a:lvl3pPr marL="1219200" algn="l" defTabSz="1218565" rtl="0" eaLnBrk="1" latinLnBrk="0" hangingPunct="1">
      <a:defRPr sz="2400" kern="1200">
        <a:solidFill>
          <a:schemeClr val="tx1"/>
        </a:solidFill>
        <a:latin typeface="+mn-lt"/>
        <a:ea typeface="+mn-ea"/>
        <a:cs typeface="+mn-cs"/>
      </a:defRPr>
    </a:lvl3pPr>
    <a:lvl4pPr marL="1828800" algn="l" defTabSz="1218565" rtl="0" eaLnBrk="1" latinLnBrk="0" hangingPunct="1">
      <a:defRPr sz="2400" kern="1200">
        <a:solidFill>
          <a:schemeClr val="tx1"/>
        </a:solidFill>
        <a:latin typeface="+mn-lt"/>
        <a:ea typeface="+mn-ea"/>
        <a:cs typeface="+mn-cs"/>
      </a:defRPr>
    </a:lvl4pPr>
    <a:lvl5pPr marL="2438400" algn="l" defTabSz="1218565" rtl="0" eaLnBrk="1" latinLnBrk="0" hangingPunct="1">
      <a:defRPr sz="2400" kern="1200">
        <a:solidFill>
          <a:schemeClr val="tx1"/>
        </a:solidFill>
        <a:latin typeface="+mn-lt"/>
        <a:ea typeface="+mn-ea"/>
        <a:cs typeface="+mn-cs"/>
      </a:defRPr>
    </a:lvl5pPr>
    <a:lvl6pPr marL="3048000" algn="l" defTabSz="1218565" rtl="0" eaLnBrk="1" latinLnBrk="0" hangingPunct="1">
      <a:defRPr sz="2400" kern="1200">
        <a:solidFill>
          <a:schemeClr val="tx1"/>
        </a:solidFill>
        <a:latin typeface="+mn-lt"/>
        <a:ea typeface="+mn-ea"/>
        <a:cs typeface="+mn-cs"/>
      </a:defRPr>
    </a:lvl6pPr>
    <a:lvl7pPr marL="3657600" algn="l" defTabSz="1218565" rtl="0" eaLnBrk="1" latinLnBrk="0" hangingPunct="1">
      <a:defRPr sz="2400" kern="1200">
        <a:solidFill>
          <a:schemeClr val="tx1"/>
        </a:solidFill>
        <a:latin typeface="+mn-lt"/>
        <a:ea typeface="+mn-ea"/>
        <a:cs typeface="+mn-cs"/>
      </a:defRPr>
    </a:lvl7pPr>
    <a:lvl8pPr marL="4267200" algn="l" defTabSz="1218565" rtl="0" eaLnBrk="1" latinLnBrk="0" hangingPunct="1">
      <a:defRPr sz="2400" kern="1200">
        <a:solidFill>
          <a:schemeClr val="tx1"/>
        </a:solidFill>
        <a:latin typeface="+mn-lt"/>
        <a:ea typeface="+mn-ea"/>
        <a:cs typeface="+mn-cs"/>
      </a:defRPr>
    </a:lvl8pPr>
    <a:lvl9pPr marL="4876800" algn="l" defTabSz="1218565"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81E2"/>
    <a:srgbClr val="0000FF"/>
    <a:srgbClr val="044491"/>
    <a:srgbClr val="EAE8ED"/>
    <a:srgbClr val="FFFFFF"/>
    <a:srgbClr val="00CCFF"/>
    <a:srgbClr val="FFD966"/>
    <a:srgbClr val="EEEFF3"/>
    <a:srgbClr val="9DC3E6"/>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82" autoAdjust="0"/>
    <p:restoredTop sz="95107" autoAdjust="0"/>
  </p:normalViewPr>
  <p:slideViewPr>
    <p:cSldViewPr>
      <p:cViewPr varScale="1">
        <p:scale>
          <a:sx n="106" d="100"/>
          <a:sy n="106" d="100"/>
        </p:scale>
        <p:origin x="84" y="228"/>
      </p:cViewPr>
      <p:guideLst>
        <p:guide orient="horz" pos="2161"/>
        <p:guide pos="384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96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handoutMaster" Target="handoutMasters/handoutMaster1.xml"/><Relationship Id="rId31" Type="http://schemas.openxmlformats.org/officeDocument/2006/relationships/notesMaster" Target="notesMasters/notesMaster1.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image" Target="../media/image2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14.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D594FB-2808-45A5-BDC8-80C0F481B27E}"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85B4082-C5AE-46D0-A000-D929E8B25956}"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9FAA0F-2349-45DA-9EBD-9D94C9A1CFA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F37086-15D0-443D-AF17-A3F21825C04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1218565" rtl="0" eaLnBrk="1" latinLnBrk="0" hangingPunct="1">
      <a:defRPr sz="1600" kern="1200">
        <a:solidFill>
          <a:schemeClr val="tx1"/>
        </a:solidFill>
        <a:latin typeface="+mn-lt"/>
        <a:ea typeface="+mn-ea"/>
        <a:cs typeface="+mn-cs"/>
      </a:defRPr>
    </a:lvl1pPr>
    <a:lvl2pPr marL="609600" algn="l" defTabSz="1218565" rtl="0" eaLnBrk="1" latinLnBrk="0" hangingPunct="1">
      <a:defRPr sz="1600" kern="1200">
        <a:solidFill>
          <a:schemeClr val="tx1"/>
        </a:solidFill>
        <a:latin typeface="+mn-lt"/>
        <a:ea typeface="+mn-ea"/>
        <a:cs typeface="+mn-cs"/>
      </a:defRPr>
    </a:lvl2pPr>
    <a:lvl3pPr marL="1219200" algn="l" defTabSz="1218565" rtl="0" eaLnBrk="1" latinLnBrk="0" hangingPunct="1">
      <a:defRPr sz="1600" kern="1200">
        <a:solidFill>
          <a:schemeClr val="tx1"/>
        </a:solidFill>
        <a:latin typeface="+mn-lt"/>
        <a:ea typeface="+mn-ea"/>
        <a:cs typeface="+mn-cs"/>
      </a:defRPr>
    </a:lvl3pPr>
    <a:lvl4pPr marL="1828800" algn="l" defTabSz="1218565" rtl="0" eaLnBrk="1" latinLnBrk="0" hangingPunct="1">
      <a:defRPr sz="1600" kern="1200">
        <a:solidFill>
          <a:schemeClr val="tx1"/>
        </a:solidFill>
        <a:latin typeface="+mn-lt"/>
        <a:ea typeface="+mn-ea"/>
        <a:cs typeface="+mn-cs"/>
      </a:defRPr>
    </a:lvl4pPr>
    <a:lvl5pPr marL="2438400" algn="l" defTabSz="1218565" rtl="0" eaLnBrk="1" latinLnBrk="0" hangingPunct="1">
      <a:defRPr sz="1600" kern="1200">
        <a:solidFill>
          <a:schemeClr val="tx1"/>
        </a:solidFill>
        <a:latin typeface="+mn-lt"/>
        <a:ea typeface="+mn-ea"/>
        <a:cs typeface="+mn-cs"/>
      </a:defRPr>
    </a:lvl5pPr>
    <a:lvl6pPr marL="3048000" algn="l" defTabSz="1218565" rtl="0" eaLnBrk="1" latinLnBrk="0" hangingPunct="1">
      <a:defRPr sz="1600" kern="1200">
        <a:solidFill>
          <a:schemeClr val="tx1"/>
        </a:solidFill>
        <a:latin typeface="+mn-lt"/>
        <a:ea typeface="+mn-ea"/>
        <a:cs typeface="+mn-cs"/>
      </a:defRPr>
    </a:lvl6pPr>
    <a:lvl7pPr marL="3657600" algn="l" defTabSz="1218565" rtl="0" eaLnBrk="1" latinLnBrk="0" hangingPunct="1">
      <a:defRPr sz="1600" kern="1200">
        <a:solidFill>
          <a:schemeClr val="tx1"/>
        </a:solidFill>
        <a:latin typeface="+mn-lt"/>
        <a:ea typeface="+mn-ea"/>
        <a:cs typeface="+mn-cs"/>
      </a:defRPr>
    </a:lvl7pPr>
    <a:lvl8pPr marL="4267200" algn="l" defTabSz="1218565" rtl="0" eaLnBrk="1" latinLnBrk="0" hangingPunct="1">
      <a:defRPr sz="1600" kern="1200">
        <a:solidFill>
          <a:schemeClr val="tx1"/>
        </a:solidFill>
        <a:latin typeface="+mn-lt"/>
        <a:ea typeface="+mn-ea"/>
        <a:cs typeface="+mn-cs"/>
      </a:defRPr>
    </a:lvl8pPr>
    <a:lvl9pPr marL="4876800" algn="l" defTabSz="121856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自定义版式">
    <p:spTree>
      <p:nvGrpSpPr>
        <p:cNvPr id="1" name=""/>
        <p:cNvGrpSpPr/>
        <p:nvPr/>
      </p:nvGrpSpPr>
      <p:grpSpPr>
        <a:xfrm>
          <a:off x="0" y="0"/>
          <a:ext cx="0" cy="0"/>
          <a:chOff x="0" y="0"/>
          <a:chExt cx="0" cy="0"/>
        </a:xfrm>
      </p:grpSpPr>
      <p:sp>
        <p:nvSpPr>
          <p:cNvPr id="2" name="矩形 1"/>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showMasterSp="0" userDrawn="1">
  <p:cSld name="4.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3789834"/>
            <a:ext cx="12190413" cy="306975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userDrawn="1">
  <p:cSld name="4_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4149874"/>
            <a:ext cx="12190413" cy="270971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3.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4509914"/>
            <a:ext cx="12190413" cy="234967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userDrawn="1">
  <p:cSld name="3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4869954"/>
            <a:ext cx="12190413" cy="198963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showMasterSp="0" userDrawn="1">
  <p:cSld name="2.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5229994"/>
            <a:ext cx="12190413" cy="162959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2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5590034"/>
            <a:ext cx="12190413" cy="126955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showMasterSp="0" userDrawn="1">
  <p:cSld name="1.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5950074"/>
            <a:ext cx="12190413" cy="90951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showMasterSp="0" userDrawn="1">
  <p:cSld name="2_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空白">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8_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矩形 3"/>
          <p:cNvSpPr/>
          <p:nvPr userDrawn="1"/>
        </p:nvSpPr>
        <p:spPr>
          <a:xfrm>
            <a:off x="0" y="0"/>
            <a:ext cx="12190413" cy="6859588"/>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8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1269554"/>
            <a:ext cx="12190413" cy="559003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7.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1629594"/>
            <a:ext cx="12190413" cy="522999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userDrawn="1">
  <p:cSld name="7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1989634"/>
            <a:ext cx="12190413" cy="486995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6.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2349674"/>
            <a:ext cx="12190413" cy="450991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userDrawn="1">
  <p:cSld name="6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2709714"/>
            <a:ext cx="12190413" cy="414987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userDrawn="1">
  <p:cSld name="5.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3069754"/>
            <a:ext cx="12190413" cy="378983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userDrawn="1">
  <p:cSld name="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3429794"/>
            <a:ext cx="12190413" cy="342979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0" Type="http://schemas.openxmlformats.org/officeDocument/2006/relationships/theme" Target="../theme/theme1.xml"/><Relationship Id="rId2" Type="http://schemas.openxmlformats.org/officeDocument/2006/relationships/slideLayout" Target="../slideLayouts/slideLayout2.xml"/><Relationship Id="rId19" Type="http://schemas.openxmlformats.org/officeDocument/2006/relationships/image" Target="../media/image1.png"/><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矩形 1"/>
          <p:cNvSpPr/>
          <p:nvPr userDrawn="1"/>
        </p:nvSpPr>
        <p:spPr>
          <a:xfrm>
            <a:off x="0" y="0"/>
            <a:ext cx="12192000" cy="6858000"/>
          </a:xfrm>
          <a:prstGeom prst="rect">
            <a:avLst/>
          </a:prstGeom>
          <a:blipFill dpi="0" rotWithShape="1">
            <a:blip r:embed="rId19"/>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iming>
    <p:tnLst>
      <p:par>
        <p:cTn id="1" dur="indefinite" restart="never" nodeType="tmRoot"/>
      </p:par>
    </p:tnLst>
  </p:timing>
  <p:txStyles>
    <p:titleStyle>
      <a:lvl1pPr algn="ctr" defTabSz="1218565"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8565"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0600" indent="-381000" algn="l" defTabSz="1218565"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2pPr>
      <a:lvl3pPr marL="1524000" indent="-304800" algn="l" defTabSz="1218565"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32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28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24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20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816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zh-CN"/>
      </a:defPPr>
      <a:lvl1pPr marL="0" algn="l" defTabSz="1218565" rtl="0" eaLnBrk="1" latinLnBrk="0" hangingPunct="1">
        <a:defRPr sz="2400" kern="1200">
          <a:solidFill>
            <a:schemeClr val="tx1"/>
          </a:solidFill>
          <a:latin typeface="+mn-lt"/>
          <a:ea typeface="+mn-ea"/>
          <a:cs typeface="+mn-cs"/>
        </a:defRPr>
      </a:lvl1pPr>
      <a:lvl2pPr marL="609600" algn="l" defTabSz="1218565" rtl="0" eaLnBrk="1" latinLnBrk="0" hangingPunct="1">
        <a:defRPr sz="2400" kern="1200">
          <a:solidFill>
            <a:schemeClr val="tx1"/>
          </a:solidFill>
          <a:latin typeface="+mn-lt"/>
          <a:ea typeface="+mn-ea"/>
          <a:cs typeface="+mn-cs"/>
        </a:defRPr>
      </a:lvl2pPr>
      <a:lvl3pPr marL="1219200" algn="l" defTabSz="1218565" rtl="0" eaLnBrk="1" latinLnBrk="0" hangingPunct="1">
        <a:defRPr sz="2400" kern="1200">
          <a:solidFill>
            <a:schemeClr val="tx1"/>
          </a:solidFill>
          <a:latin typeface="+mn-lt"/>
          <a:ea typeface="+mn-ea"/>
          <a:cs typeface="+mn-cs"/>
        </a:defRPr>
      </a:lvl3pPr>
      <a:lvl4pPr marL="1828800" algn="l" defTabSz="1218565" rtl="0" eaLnBrk="1" latinLnBrk="0" hangingPunct="1">
        <a:defRPr sz="2400" kern="1200">
          <a:solidFill>
            <a:schemeClr val="tx1"/>
          </a:solidFill>
          <a:latin typeface="+mn-lt"/>
          <a:ea typeface="+mn-ea"/>
          <a:cs typeface="+mn-cs"/>
        </a:defRPr>
      </a:lvl4pPr>
      <a:lvl5pPr marL="2438400" algn="l" defTabSz="1218565" rtl="0" eaLnBrk="1" latinLnBrk="0" hangingPunct="1">
        <a:defRPr sz="2400" kern="1200">
          <a:solidFill>
            <a:schemeClr val="tx1"/>
          </a:solidFill>
          <a:latin typeface="+mn-lt"/>
          <a:ea typeface="+mn-ea"/>
          <a:cs typeface="+mn-cs"/>
        </a:defRPr>
      </a:lvl5pPr>
      <a:lvl6pPr marL="3048000" algn="l" defTabSz="1218565" rtl="0" eaLnBrk="1" latinLnBrk="0" hangingPunct="1">
        <a:defRPr sz="2400" kern="1200">
          <a:solidFill>
            <a:schemeClr val="tx1"/>
          </a:solidFill>
          <a:latin typeface="+mn-lt"/>
          <a:ea typeface="+mn-ea"/>
          <a:cs typeface="+mn-cs"/>
        </a:defRPr>
      </a:lvl6pPr>
      <a:lvl7pPr marL="3657600" algn="l" defTabSz="1218565" rtl="0" eaLnBrk="1" latinLnBrk="0" hangingPunct="1">
        <a:defRPr sz="2400" kern="1200">
          <a:solidFill>
            <a:schemeClr val="tx1"/>
          </a:solidFill>
          <a:latin typeface="+mn-lt"/>
          <a:ea typeface="+mn-ea"/>
          <a:cs typeface="+mn-cs"/>
        </a:defRPr>
      </a:lvl7pPr>
      <a:lvl8pPr marL="4267200" algn="l" defTabSz="1218565" rtl="0" eaLnBrk="1" latinLnBrk="0" hangingPunct="1">
        <a:defRPr sz="2400" kern="1200">
          <a:solidFill>
            <a:schemeClr val="tx1"/>
          </a:solidFill>
          <a:latin typeface="+mn-lt"/>
          <a:ea typeface="+mn-ea"/>
          <a:cs typeface="+mn-cs"/>
        </a:defRPr>
      </a:lvl8pPr>
      <a:lvl9pPr marL="4876800" algn="l" defTabSz="121856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tiff"/><Relationship Id="rId2" Type="http://schemas.openxmlformats.org/officeDocument/2006/relationships/slide" Target="slide3.xml"/><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tags" Target="../tags/tag8.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4.xml.rels><?xml version="1.0" encoding="UTF-8" standalone="yes"?>
<Relationships xmlns="http://schemas.openxmlformats.org/package/2006/relationships"><Relationship Id="rId5" Type="http://schemas.openxmlformats.org/officeDocument/2006/relationships/vmlDrawing" Target="../drawings/vmlDrawing3.vml"/><Relationship Id="rId4" Type="http://schemas.openxmlformats.org/officeDocument/2006/relationships/slideLayout" Target="../slideLayouts/slideLayout1.xml"/><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package" Target="../embeddings/Document3.docx"/></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5" Type="http://schemas.openxmlformats.org/officeDocument/2006/relationships/vmlDrawing" Target="../drawings/vmlDrawing4.vml"/><Relationship Id="rId4" Type="http://schemas.openxmlformats.org/officeDocument/2006/relationships/slideLayout" Target="../slideLayouts/slideLayout1.xml"/><Relationship Id="rId3" Type="http://schemas.openxmlformats.org/officeDocument/2006/relationships/image" Target="../media/image12.emf"/><Relationship Id="rId2" Type="http://schemas.openxmlformats.org/officeDocument/2006/relationships/package" Target="../embeddings/Document4.docx"/><Relationship Id="rId1" Type="http://schemas.openxmlformats.org/officeDocument/2006/relationships/image" Target="../media/image11.png"/></Relationships>
</file>

<file path=ppt/slides/_rels/slide17.xml.rels><?xml version="1.0" encoding="UTF-8" standalone="yes"?>
<Relationships xmlns="http://schemas.openxmlformats.org/package/2006/relationships"><Relationship Id="rId5" Type="http://schemas.openxmlformats.org/officeDocument/2006/relationships/vmlDrawing" Target="../drawings/vmlDrawing5.vml"/><Relationship Id="rId4" Type="http://schemas.openxmlformats.org/officeDocument/2006/relationships/slideLayout" Target="../slideLayouts/slideLayout2.xml"/><Relationship Id="rId3" Type="http://schemas.openxmlformats.org/officeDocument/2006/relationships/image" Target="../media/image13.emf"/><Relationship Id="rId2" Type="http://schemas.openxmlformats.org/officeDocument/2006/relationships/package" Target="../embeddings/Document5.docx"/><Relationship Id="rId1" Type="http://schemas.openxmlformats.org/officeDocument/2006/relationships/image" Target="../media/image11.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xml"/><Relationship Id="rId1" Type="http://schemas.openxmlformats.org/officeDocument/2006/relationships/tags" Target="../tags/tag9.xml"/></Relationships>
</file>

<file path=ppt/slides/_rels/slide19.xml.rels><?xml version="1.0" encoding="UTF-8" standalone="yes"?>
<Relationships xmlns="http://schemas.openxmlformats.org/package/2006/relationships"><Relationship Id="rId7" Type="http://schemas.openxmlformats.org/officeDocument/2006/relationships/vmlDrawing" Target="../drawings/vmlDrawing6.vml"/><Relationship Id="rId6" Type="http://schemas.openxmlformats.org/officeDocument/2006/relationships/slideLayout" Target="../slideLayouts/slideLayout9.xml"/><Relationship Id="rId5" Type="http://schemas.openxmlformats.org/officeDocument/2006/relationships/image" Target="../media/image16.png"/><Relationship Id="rId4" Type="http://schemas.openxmlformats.org/officeDocument/2006/relationships/image" Target="../media/image15.emf"/><Relationship Id="rId3" Type="http://schemas.openxmlformats.org/officeDocument/2006/relationships/package" Target="../embeddings/Document7.docx"/><Relationship Id="rId2" Type="http://schemas.openxmlformats.org/officeDocument/2006/relationships/image" Target="../media/image14.emf"/><Relationship Id="rId1" Type="http://schemas.openxmlformats.org/officeDocument/2006/relationships/package" Target="../embeddings/Document6.docx"/></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6" Type="http://schemas.openxmlformats.org/officeDocument/2006/relationships/vmlDrawing" Target="../drawings/vmlDrawing7.vml"/><Relationship Id="rId5" Type="http://schemas.openxmlformats.org/officeDocument/2006/relationships/slideLayout" Target="../slideLayouts/slideLayout9.xml"/><Relationship Id="rId4" Type="http://schemas.openxmlformats.org/officeDocument/2006/relationships/image" Target="../media/image18.emf"/><Relationship Id="rId3" Type="http://schemas.openxmlformats.org/officeDocument/2006/relationships/package" Target="../embeddings/Document9.docx"/><Relationship Id="rId2" Type="http://schemas.openxmlformats.org/officeDocument/2006/relationships/image" Target="../media/image17.emf"/><Relationship Id="rId1" Type="http://schemas.openxmlformats.org/officeDocument/2006/relationships/package" Target="../embeddings/Document8.docx"/></Relationships>
</file>

<file path=ppt/slides/_rels/slide21.xml.rels><?xml version="1.0" encoding="UTF-8" standalone="yes"?>
<Relationships xmlns="http://schemas.openxmlformats.org/package/2006/relationships"><Relationship Id="rId6" Type="http://schemas.openxmlformats.org/officeDocument/2006/relationships/vmlDrawing" Target="../drawings/vmlDrawing8.vml"/><Relationship Id="rId5" Type="http://schemas.openxmlformats.org/officeDocument/2006/relationships/slideLayout" Target="../slideLayouts/slideLayout8.xml"/><Relationship Id="rId4" Type="http://schemas.openxmlformats.org/officeDocument/2006/relationships/image" Target="../media/image1.tiff"/><Relationship Id="rId3" Type="http://schemas.openxmlformats.org/officeDocument/2006/relationships/slide" Target="slide3.xml"/><Relationship Id="rId2" Type="http://schemas.openxmlformats.org/officeDocument/2006/relationships/image" Target="../media/image19.emf"/><Relationship Id="rId1" Type="http://schemas.openxmlformats.org/officeDocument/2006/relationships/package" Target="../embeddings/Document10.docx"/></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8" Type="http://schemas.openxmlformats.org/officeDocument/2006/relationships/vmlDrawing" Target="../drawings/vmlDrawing9.vml"/><Relationship Id="rId7" Type="http://schemas.openxmlformats.org/officeDocument/2006/relationships/slideLayout" Target="../slideLayouts/slideLayout1.xml"/><Relationship Id="rId6" Type="http://schemas.openxmlformats.org/officeDocument/2006/relationships/image" Target="../media/image20.emf"/><Relationship Id="rId5" Type="http://schemas.openxmlformats.org/officeDocument/2006/relationships/package" Target="../embeddings/Document11.docx"/><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5.xml"/><Relationship Id="rId1" Type="http://schemas.openxmlformats.org/officeDocument/2006/relationships/slide" Target="slide23.xml"/></Relationships>
</file>

<file path=ppt/slides/_rels/slide24.xml.rels><?xml version="1.0" encoding="UTF-8" standalone="yes"?>
<Relationships xmlns="http://schemas.openxmlformats.org/package/2006/relationships"><Relationship Id="rId8" Type="http://schemas.openxmlformats.org/officeDocument/2006/relationships/vmlDrawing" Target="../drawings/vmlDrawing10.vml"/><Relationship Id="rId7" Type="http://schemas.openxmlformats.org/officeDocument/2006/relationships/slideLayout" Target="../slideLayouts/slideLayout2.xml"/><Relationship Id="rId6" Type="http://schemas.openxmlformats.org/officeDocument/2006/relationships/image" Target="../media/image21.emf"/><Relationship Id="rId5" Type="http://schemas.openxmlformats.org/officeDocument/2006/relationships/package" Target="../embeddings/Document12.docx"/><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5.xml"/><Relationship Id="rId1" Type="http://schemas.openxmlformats.org/officeDocument/2006/relationships/slide" Target="slide23.xml"/></Relationships>
</file>

<file path=ppt/slides/_rels/slide25.xml.rels><?xml version="1.0" encoding="UTF-8" standalone="yes"?>
<Relationships xmlns="http://schemas.openxmlformats.org/package/2006/relationships"><Relationship Id="rId6"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5.xml"/><Relationship Id="rId1" Type="http://schemas.openxmlformats.org/officeDocument/2006/relationships/slide" Target="slide23.xml"/></Relationships>
</file>

<file path=ppt/slides/_rels/slide26.xml.rels><?xml version="1.0" encoding="UTF-8" standalone="yes"?>
<Relationships xmlns="http://schemas.openxmlformats.org/package/2006/relationships"><Relationship Id="rId8" Type="http://schemas.openxmlformats.org/officeDocument/2006/relationships/vmlDrawing" Target="../drawings/vmlDrawing11.vml"/><Relationship Id="rId7" Type="http://schemas.openxmlformats.org/officeDocument/2006/relationships/slideLayout" Target="../slideLayouts/slideLayout1.xml"/><Relationship Id="rId6" Type="http://schemas.openxmlformats.org/officeDocument/2006/relationships/image" Target="../media/image23.emf"/><Relationship Id="rId5" Type="http://schemas.openxmlformats.org/officeDocument/2006/relationships/package" Target="../embeddings/Document13.docx"/><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5.xml"/><Relationship Id="rId1" Type="http://schemas.openxmlformats.org/officeDocument/2006/relationships/slide" Target="slide23.xml"/></Relationships>
</file>

<file path=ppt/slides/_rels/slide27.xml.rels><?xml version="1.0" encoding="UTF-8" standalone="yes"?>
<Relationships xmlns="http://schemas.openxmlformats.org/package/2006/relationships"><Relationship Id="rId9" Type="http://schemas.openxmlformats.org/officeDocument/2006/relationships/vmlDrawing" Target="../drawings/vmlDrawing12.vml"/><Relationship Id="rId8" Type="http://schemas.openxmlformats.org/officeDocument/2006/relationships/slideLayout" Target="../slideLayouts/slideLayout1.xml"/><Relationship Id="rId7" Type="http://schemas.openxmlformats.org/officeDocument/2006/relationships/image" Target="../media/image25.png"/><Relationship Id="rId6" Type="http://schemas.openxmlformats.org/officeDocument/2006/relationships/image" Target="../media/image24.emf"/><Relationship Id="rId5" Type="http://schemas.openxmlformats.org/officeDocument/2006/relationships/package" Target="../embeddings/Document14.docx"/><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5.xml"/><Relationship Id="rId1" Type="http://schemas.openxmlformats.org/officeDocument/2006/relationships/slide" Target="slide23.xml"/></Relationships>
</file>

<file path=ppt/slides/_rels/slide28.xml.rels><?xml version="1.0" encoding="UTF-8" standalone="yes"?>
<Relationships xmlns="http://schemas.openxmlformats.org/package/2006/relationships"><Relationship Id="rId9" Type="http://schemas.openxmlformats.org/officeDocument/2006/relationships/image" Target="../media/image25.png"/><Relationship Id="rId8" Type="http://schemas.openxmlformats.org/officeDocument/2006/relationships/slide" Target="slide27.xml"/><Relationship Id="rId7" Type="http://schemas.openxmlformats.org/officeDocument/2006/relationships/slide" Target="slide26.xml"/><Relationship Id="rId6" Type="http://schemas.openxmlformats.org/officeDocument/2006/relationships/slide" Target="slide25.xml"/><Relationship Id="rId5" Type="http://schemas.openxmlformats.org/officeDocument/2006/relationships/slide" Target="slide23.xml"/><Relationship Id="rId4" Type="http://schemas.openxmlformats.org/officeDocument/2006/relationships/image" Target="../media/image1.tiff"/><Relationship Id="rId3" Type="http://schemas.openxmlformats.org/officeDocument/2006/relationships/slide" Target="slide3.xml"/><Relationship Id="rId2" Type="http://schemas.openxmlformats.org/officeDocument/2006/relationships/image" Target="../media/image26.emf"/><Relationship Id="rId13" Type="http://schemas.openxmlformats.org/officeDocument/2006/relationships/vmlDrawing" Target="../drawings/vmlDrawing13.vml"/><Relationship Id="rId12" Type="http://schemas.openxmlformats.org/officeDocument/2006/relationships/slideLayout" Target="../slideLayouts/slideLayout2.xml"/><Relationship Id="rId11" Type="http://schemas.openxmlformats.org/officeDocument/2006/relationships/image" Target="../media/image27.emf"/><Relationship Id="rId10" Type="http://schemas.openxmlformats.org/officeDocument/2006/relationships/package" Target="../embeddings/Document16.docx"/><Relationship Id="rId1" Type="http://schemas.openxmlformats.org/officeDocument/2006/relationships/package" Target="../embeddings/Document15.docx"/></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slide" Target="slide22.xml"/><Relationship Id="rId3" Type="http://schemas.openxmlformats.org/officeDocument/2006/relationships/slide" Target="slide11.xml"/><Relationship Id="rId2" Type="http://schemas.openxmlformats.org/officeDocument/2006/relationships/slide" Target="slide4.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1.xml"/><Relationship Id="rId4" Type="http://schemas.openxmlformats.org/officeDocument/2006/relationships/image" Target="../media/image4.emf"/><Relationship Id="rId3" Type="http://schemas.openxmlformats.org/officeDocument/2006/relationships/package" Target="../embeddings/Document1.docx"/><Relationship Id="rId2" Type="http://schemas.openxmlformats.org/officeDocument/2006/relationships/tags" Target="../tags/tag4.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6" Type="http://schemas.openxmlformats.org/officeDocument/2006/relationships/vmlDrawing" Target="../drawings/vmlDrawing2.vml"/><Relationship Id="rId5" Type="http://schemas.openxmlformats.org/officeDocument/2006/relationships/slideLayout" Target="../slideLayouts/slideLayout1.xml"/><Relationship Id="rId4" Type="http://schemas.openxmlformats.org/officeDocument/2006/relationships/image" Target="../media/image5.emf"/><Relationship Id="rId3" Type="http://schemas.openxmlformats.org/officeDocument/2006/relationships/package" Target="../embeddings/Document2.docx"/><Relationship Id="rId2" Type="http://schemas.openxmlformats.org/officeDocument/2006/relationships/tags" Target="../tags/tag6.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 name="直角三角形 9"/>
          <p:cNvSpPr/>
          <p:nvPr/>
        </p:nvSpPr>
        <p:spPr>
          <a:xfrm>
            <a:off x="0" y="-98598"/>
            <a:ext cx="6880485" cy="6979083"/>
          </a:xfrm>
          <a:prstGeom prst="rtTriangle">
            <a:avLst/>
          </a:prstGeom>
          <a:blipFill dpi="0" rotWithShape="1">
            <a:blip r:embed="rId1">
              <a:alphaModFix amt="60000"/>
            </a:blip>
            <a:srcRect/>
            <a:stretch>
              <a:fillRect l="-24000" t="1000" r="-28000" b="-5200"/>
            </a:stretch>
          </a:blipFill>
          <a:ln>
            <a:noFill/>
          </a:ln>
          <a:effectLst>
            <a:outerShdw blurRad="63500" algn="ctr" rotWithShape="0">
              <a:prstClr val="black">
                <a:alpha val="40000"/>
              </a:prstClr>
            </a:outerShdw>
          </a:effectLst>
        </p:spPr>
        <p:txBody>
          <a:bodyPr vert="horz" wrap="square" lIns="91440" tIns="45720" rIns="91440" bIns="45720" numCol="1" anchor="ctr" anchorCtr="0" compatLnSpc="1"/>
          <a:lstStyle/>
          <a:p>
            <a:pPr algn="ctr"/>
            <a:endParaRPr lang="zh-CN" altLang="en-US" sz="4800">
              <a:solidFill>
                <a:prstClr val="white"/>
              </a:solidFill>
              <a:latin typeface="迷你简菱心" panose="02010609000101010101" pitchFamily="49" charset="-122"/>
              <a:ea typeface="迷你简菱心" panose="02010609000101010101" pitchFamily="49" charset="-122"/>
            </a:endParaRPr>
          </a:p>
        </p:txBody>
      </p:sp>
      <p:sp>
        <p:nvSpPr>
          <p:cNvPr id="14" name="矩形 13"/>
          <p:cNvSpPr/>
          <p:nvPr/>
        </p:nvSpPr>
        <p:spPr>
          <a:xfrm>
            <a:off x="10629073" y="764704"/>
            <a:ext cx="1371583" cy="835275"/>
          </a:xfrm>
          <a:prstGeom prst="rect">
            <a:avLst/>
          </a:prstGeom>
          <a:solidFill>
            <a:srgbClr val="0070C0"/>
          </a:solidFill>
          <a:ln w="12700" cap="flat" cmpd="sng" algn="ctr">
            <a:noFill/>
            <a:prstDash val="solid"/>
            <a:miter lim="800000"/>
          </a:ln>
          <a:effectLst/>
        </p:spPr>
        <p:txBody>
          <a:bodyPr rtlCol="0" anchor="ctr"/>
          <a:lstStyle/>
          <a:p>
            <a:pPr algn="ctr" defTabSz="914400">
              <a:defRPr/>
            </a:pPr>
            <a:endParaRPr lang="zh-CN" altLang="en-US" sz="1800" kern="0" smtClean="0">
              <a:solidFill>
                <a:prstClr val="white"/>
              </a:solidFill>
              <a:latin typeface="微软雅黑" panose="020B0503020204020204" charset="-122"/>
              <a:ea typeface="微软雅黑" panose="020B0503020204020204" charset="-122"/>
            </a:endParaRPr>
          </a:p>
        </p:txBody>
      </p:sp>
      <p:sp>
        <p:nvSpPr>
          <p:cNvPr id="11" name="任意多边形 2"/>
          <p:cNvSpPr/>
          <p:nvPr/>
        </p:nvSpPr>
        <p:spPr>
          <a:xfrm rot="5400000" flipV="1">
            <a:off x="724693" y="-405898"/>
            <a:ext cx="2892155" cy="3672407"/>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 name="connsiteX0-1" fmla="*/ 0 w 3538922"/>
              <a:gd name="connsiteY0-2" fmla="*/ 0 h 4343400"/>
              <a:gd name="connsiteX1-3" fmla="*/ 3538922 w 3538922"/>
              <a:gd name="connsiteY1-4" fmla="*/ 3543442 h 4343400"/>
              <a:gd name="connsiteX2-5" fmla="*/ 3486149 w 3538922"/>
              <a:gd name="connsiteY2-6" fmla="*/ 4343400 h 4343400"/>
              <a:gd name="connsiteX3-7" fmla="*/ 0 w 3538922"/>
              <a:gd name="connsiteY3-8" fmla="*/ 857251 h 4343400"/>
              <a:gd name="connsiteX4-9" fmla="*/ 0 w 3538922"/>
              <a:gd name="connsiteY4-10" fmla="*/ 0 h 4343400"/>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538922" h="4343400">
                <a:moveTo>
                  <a:pt x="0" y="0"/>
                </a:moveTo>
                <a:lnTo>
                  <a:pt x="3538922" y="3543442"/>
                </a:lnTo>
                <a:lnTo>
                  <a:pt x="3486149" y="4343400"/>
                </a:lnTo>
                <a:lnTo>
                  <a:pt x="0" y="857251"/>
                </a:lnTo>
                <a:lnTo>
                  <a:pt x="0" y="0"/>
                </a:lnTo>
                <a:close/>
              </a:path>
            </a:pathLst>
          </a:custGeom>
          <a:solidFill>
            <a:srgbClr val="003473"/>
          </a:solidFill>
          <a:ln>
            <a:noFill/>
          </a:ln>
          <a:effectLst>
            <a:outerShdw blurRad="63500" algn="ctr" rotWithShape="0">
              <a:prstClr val="black">
                <a:alpha val="40000"/>
              </a:prstClr>
            </a:outerShdw>
          </a:effectLst>
        </p:spPr>
        <p:txBody>
          <a:bodyPr vert="horz" wrap="square" lIns="91440" tIns="45720" rIns="91440" bIns="45720" numCol="1" anchor="ctr" anchorCtr="0" compatLnSpc="1"/>
          <a:lstStyle/>
          <a:p>
            <a:pPr algn="ctr"/>
            <a:endParaRPr lang="zh-CN" altLang="en-US" sz="4800">
              <a:solidFill>
                <a:prstClr val="white"/>
              </a:solidFill>
              <a:latin typeface="迷你简菱心" panose="02010609000101010101" pitchFamily="49" charset="-122"/>
              <a:ea typeface="迷你简菱心" panose="02010609000101010101" pitchFamily="49" charset="-122"/>
            </a:endParaRPr>
          </a:p>
        </p:txBody>
      </p:sp>
      <p:sp>
        <p:nvSpPr>
          <p:cNvPr id="8" name="文本框 7"/>
          <p:cNvSpPr txBox="1"/>
          <p:nvPr/>
        </p:nvSpPr>
        <p:spPr>
          <a:xfrm>
            <a:off x="5159102" y="2772451"/>
            <a:ext cx="6730432" cy="646331"/>
          </a:xfrm>
          <a:prstGeom prst="rect">
            <a:avLst/>
          </a:prstGeom>
          <a:noFill/>
        </p:spPr>
        <p:txBody>
          <a:bodyPr wrap="square" rtlCol="0">
            <a:spAutoFit/>
            <a:scene3d>
              <a:camera prst="orthographicFront"/>
              <a:lightRig rig="threePt" dir="t"/>
            </a:scene3d>
            <a:sp3d contourW="12700"/>
          </a:bodyPr>
          <a:lstStyle/>
          <a:p>
            <a:pPr>
              <a:tabLst>
                <a:tab pos="2250440" algn="l"/>
              </a:tabLst>
            </a:pPr>
            <a:r>
              <a:rPr lang="en-US" altLang="zh-CN" sz="3600" b="1" dirty="0">
                <a:solidFill>
                  <a:srgbClr val="044491"/>
                </a:solidFill>
                <a:latin typeface="微软雅黑" panose="020B0503020204020204" charset="-122"/>
                <a:ea typeface="微软雅黑" panose="020B0503020204020204" charset="-122"/>
              </a:rPr>
              <a:t>1</a:t>
            </a:r>
            <a:r>
              <a:rPr lang="zh-CN" altLang="zh-CN" sz="3600" b="1" dirty="0">
                <a:solidFill>
                  <a:srgbClr val="044491"/>
                </a:solidFill>
                <a:latin typeface="微软雅黑" panose="020B0503020204020204" charset="-122"/>
                <a:ea typeface="微软雅黑" panose="020B0503020204020204" charset="-122"/>
              </a:rPr>
              <a:t>　行星的运动</a:t>
            </a:r>
            <a:endParaRPr lang="zh-CN" altLang="zh-CN" sz="3600" b="1" dirty="0">
              <a:solidFill>
                <a:srgbClr val="044491"/>
              </a:solidFill>
              <a:latin typeface="微软雅黑" panose="020B0503020204020204" charset="-122"/>
              <a:ea typeface="微软雅黑" panose="020B0503020204020204" charset="-122"/>
            </a:endParaRPr>
          </a:p>
        </p:txBody>
      </p:sp>
      <p:sp>
        <p:nvSpPr>
          <p:cNvPr id="9" name="矩形 8"/>
          <p:cNvSpPr/>
          <p:nvPr/>
        </p:nvSpPr>
        <p:spPr>
          <a:xfrm>
            <a:off x="5159102" y="2205658"/>
            <a:ext cx="6624735" cy="464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zh-CN" altLang="en-US" sz="1800" smtClean="0">
                <a:solidFill>
                  <a:prstClr val="black">
                    <a:lumMod val="65000"/>
                    <a:lumOff val="35000"/>
                  </a:prstClr>
                </a:solidFill>
                <a:latin typeface="微软雅黑" panose="020B0503020204020204" charset="-122"/>
                <a:ea typeface="微软雅黑" panose="020B0503020204020204" charset="-122"/>
                <a:cs typeface="Times New Roman" panose="02020603050405020304" pitchFamily="18" charset="0"/>
              </a:rPr>
              <a:t>第七章</a:t>
            </a:r>
            <a:r>
              <a:rPr lang="zh-CN" altLang="en-US" sz="1800">
                <a:solidFill>
                  <a:prstClr val="black">
                    <a:lumMod val="65000"/>
                    <a:lumOff val="35000"/>
                  </a:prstClr>
                </a:solidFill>
                <a:latin typeface="微软雅黑" panose="020B0503020204020204" charset="-122"/>
                <a:ea typeface="微软雅黑" panose="020B0503020204020204" charset="-122"/>
                <a:cs typeface="Times New Roman" panose="02020603050405020304" pitchFamily="18" charset="0"/>
              </a:rPr>
              <a:t>　</a:t>
            </a:r>
            <a:r>
              <a:rPr lang="zh-CN" altLang="en-US" sz="1800" smtClean="0">
                <a:solidFill>
                  <a:prstClr val="black">
                    <a:lumMod val="65000"/>
                    <a:lumOff val="35000"/>
                  </a:prstClr>
                </a:solidFill>
                <a:latin typeface="微软雅黑" panose="020B0503020204020204" charset="-122"/>
                <a:ea typeface="微软雅黑" panose="020B0503020204020204" charset="-122"/>
                <a:cs typeface="Times New Roman" panose="02020603050405020304" pitchFamily="18" charset="0"/>
              </a:rPr>
              <a:t>万有引力与宇宙航行</a:t>
            </a:r>
            <a:endParaRPr lang="zh-CN" altLang="en-US" sz="1800" dirty="0">
              <a:solidFill>
                <a:prstClr val="black">
                  <a:lumMod val="65000"/>
                  <a:lumOff val="35000"/>
                </a:prstClr>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32146" y="523690"/>
            <a:ext cx="11526120" cy="2269828"/>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所示，椭圆为地球绕太阳运动的轨道，</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分别为地球绕太阳运动的近日点和远日点，地球经过这两点时的速率分别为</a:t>
            </a:r>
            <a:r>
              <a:rPr lang="en-US" altLang="zh-CN" i="1" kern="100" dirty="0" err="1">
                <a:latin typeface="Book Antiqua" panose="02040602050305030304" pitchFamily="18" charset="0"/>
                <a:ea typeface="微软雅黑" panose="020B0503020204020204" charset="-122"/>
                <a:cs typeface="Times New Roman" panose="02020603050405020304" pitchFamily="18" charset="0"/>
              </a:rPr>
              <a:t>v</a:t>
            </a:r>
            <a:r>
              <a:rPr lang="en-US" altLang="zh-CN" i="1" kern="100" baseline="-25000" dirty="0" err="1">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和</a:t>
            </a:r>
            <a:r>
              <a:rPr lang="en-US" altLang="zh-CN" i="1" kern="100" dirty="0" err="1">
                <a:latin typeface="Book Antiqua" panose="02040602050305030304" pitchFamily="18" charset="0"/>
                <a:ea typeface="微软雅黑" panose="020B0503020204020204" charset="-122"/>
                <a:cs typeface="Times New Roman" panose="02020603050405020304" pitchFamily="18" charset="0"/>
              </a:rPr>
              <a:t>v</a:t>
            </a:r>
            <a:r>
              <a:rPr lang="en-US" altLang="zh-CN" i="1" kern="100" baseline="-25000" dirty="0" err="1">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；阴影部分为地球与太阳的连线在相等时间内扫过的面积，分别用</a:t>
            </a:r>
            <a:r>
              <a:rPr lang="en-US" altLang="zh-CN" i="1" kern="100" dirty="0">
                <a:latin typeface="Times New Roman" panose="02020603050405020304" pitchFamily="18" charset="0"/>
                <a:ea typeface="微软雅黑" panose="020B0503020204020204" charset="-122"/>
                <a:cs typeface="Courier New" panose="02070309020205020404" pitchFamily="49" charset="0"/>
              </a:rPr>
              <a:t>S</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和</a:t>
            </a:r>
            <a:r>
              <a:rPr lang="en-US" altLang="zh-CN" i="1" kern="100" dirty="0">
                <a:latin typeface="Times New Roman" panose="02020603050405020304" pitchFamily="18" charset="0"/>
                <a:ea typeface="微软雅黑" panose="020B0503020204020204" charset="-122"/>
                <a:cs typeface="Courier New" panose="02070309020205020404" pitchFamily="49" charset="0"/>
              </a:rPr>
              <a:t>S</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表示，则</a:t>
            </a:r>
            <a:r>
              <a:rPr lang="en-US" altLang="zh-CN" i="1" kern="100" dirty="0" err="1">
                <a:latin typeface="Book Antiqua" panose="02040602050305030304" pitchFamily="18" charset="0"/>
                <a:ea typeface="微软雅黑" panose="020B0503020204020204" charset="-122"/>
                <a:cs typeface="Times New Roman" panose="02020603050405020304" pitchFamily="18" charset="0"/>
              </a:rPr>
              <a:t>v</a:t>
            </a:r>
            <a:r>
              <a:rPr lang="en-US" altLang="zh-CN" i="1" kern="100" baseline="-25000" dirty="0" err="1">
                <a:latin typeface="Times New Roman" panose="02020603050405020304" pitchFamily="18" charset="0"/>
                <a:ea typeface="微软雅黑" panose="020B0503020204020204" charset="-122"/>
                <a:cs typeface="Courier New" panose="02070309020205020404" pitchFamily="49" charset="0"/>
              </a:rPr>
              <a:t>A</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_____</a:t>
            </a:r>
            <a:r>
              <a:rPr lang="en-US" altLang="zh-CN" i="1" kern="100" dirty="0" err="1" smtClean="0">
                <a:latin typeface="Book Antiqua" panose="02040602050305030304" pitchFamily="18" charset="0"/>
                <a:ea typeface="微软雅黑" panose="020B0503020204020204" charset="-122"/>
                <a:cs typeface="Times New Roman" panose="02020603050405020304" pitchFamily="18" charset="0"/>
              </a:rPr>
              <a:t>v</a:t>
            </a:r>
            <a:r>
              <a:rPr lang="en-US" altLang="zh-CN" i="1" kern="100" baseline="-25000" dirty="0" err="1" smtClean="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S</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A</a:t>
            </a:r>
            <a:r>
              <a:rPr lang="en-US" altLang="zh-CN" kern="100" dirty="0">
                <a:latin typeface="Times New Roman" panose="02020603050405020304" pitchFamily="18" charset="0"/>
                <a:ea typeface="微软雅黑" panose="020B0503020204020204" charset="-122"/>
                <a:cs typeface="Courier New" panose="02070309020205020404" pitchFamily="49" charset="0"/>
              </a:rPr>
              <a:t>______</a:t>
            </a:r>
            <a:r>
              <a:rPr lang="en-US" altLang="zh-CN" i="1" kern="100" dirty="0">
                <a:latin typeface="Times New Roman" panose="02020603050405020304" pitchFamily="18" charset="0"/>
                <a:ea typeface="微软雅黑" panose="020B0503020204020204" charset="-122"/>
                <a:cs typeface="Courier New" panose="02070309020205020404" pitchFamily="49" charset="0"/>
              </a:rPr>
              <a:t>S</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B</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均选填</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&gt;</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或</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&lt;</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5" name="矩形 4"/>
          <p:cNvSpPr/>
          <p:nvPr/>
        </p:nvSpPr>
        <p:spPr>
          <a:xfrm>
            <a:off x="5771239" y="5200377"/>
            <a:ext cx="647934" cy="461665"/>
          </a:xfrm>
          <a:prstGeom prst="rect">
            <a:avLst/>
          </a:prstGeom>
        </p:spPr>
        <p:txBody>
          <a:bodyPr wrap="none">
            <a:spAutoFit/>
          </a:bodyPr>
          <a:lstStyle/>
          <a:p>
            <a:r>
              <a:rPr lang="zh-CN" altLang="zh-CN" b="1" kern="100" dirty="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1</a:t>
            </a:r>
            <a:endParaRPr lang="zh-CN" altLang="en-US" dirty="0"/>
          </a:p>
        </p:txBody>
      </p:sp>
      <p:sp>
        <p:nvSpPr>
          <p:cNvPr id="7" name="矩形 6"/>
          <p:cNvSpPr/>
          <p:nvPr/>
        </p:nvSpPr>
        <p:spPr>
          <a:xfrm>
            <a:off x="7897656" y="1752117"/>
            <a:ext cx="357790" cy="461665"/>
          </a:xfrm>
          <a:prstGeom prst="rect">
            <a:avLst/>
          </a:prstGeom>
        </p:spPr>
        <p:txBody>
          <a:bodyPr wrap="none">
            <a:spAutoFit/>
          </a:bodyPr>
          <a:lstStyle/>
          <a:p>
            <a:r>
              <a:rPr lang="en-US" altLang="zh-CN" kern="100" dirty="0">
                <a:solidFill>
                  <a:srgbClr val="C00000"/>
                </a:solidFill>
                <a:latin typeface="Times New Roman" panose="02020603050405020304" pitchFamily="18" charset="0"/>
                <a:ea typeface="微软雅黑" panose="020B0503020204020204" charset="-122"/>
              </a:rPr>
              <a:t>&gt;</a:t>
            </a:r>
            <a:endParaRPr lang="zh-CN" altLang="en-US" dirty="0"/>
          </a:p>
        </p:txBody>
      </p:sp>
      <p:sp>
        <p:nvSpPr>
          <p:cNvPr id="11" name="矩形 10"/>
          <p:cNvSpPr/>
          <p:nvPr/>
        </p:nvSpPr>
        <p:spPr>
          <a:xfrm>
            <a:off x="9554887" y="1752117"/>
            <a:ext cx="492443" cy="461665"/>
          </a:xfrm>
          <a:prstGeom prst="rect">
            <a:avLst/>
          </a:prstGeom>
        </p:spPr>
        <p:txBody>
          <a:bodyPr wrap="none">
            <a:spAutoFit/>
          </a:bodyPr>
          <a:lstStyle/>
          <a:p>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a:t>
            </a:r>
            <a:endParaRPr lang="zh-CN" altLang="en-US" dirty="0"/>
          </a:p>
        </p:txBody>
      </p:sp>
      <p:pic>
        <p:nvPicPr>
          <p:cNvPr id="94210" name="Picture 2" descr="7-1"/>
          <p:cNvPicPr>
            <a:picLocks noChangeAspect="1" noChangeArrowheads="1"/>
          </p:cNvPicPr>
          <p:nvPr/>
        </p:nvPicPr>
        <p:blipFill>
          <a:blip r:embed="rId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88004" y="2808896"/>
            <a:ext cx="3614404" cy="2391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返回" descr="C:\Users\Administrator\Desktop\新建文件夹\返回.tif">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28400" y="6459538"/>
            <a:ext cx="862013" cy="400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p:nvPr/>
        </p:nvSpPr>
        <p:spPr>
          <a:xfrm>
            <a:off x="4748712" y="3081059"/>
            <a:ext cx="5364088" cy="1164822"/>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 name="connsiteX0-21" fmla="*/ 0 w 5364088"/>
              <a:gd name="connsiteY0-22" fmla="*/ 12700 h 1164822"/>
              <a:gd name="connsiteX1-23" fmla="*/ 5364088 w 5364088"/>
              <a:gd name="connsiteY1-24" fmla="*/ 0 h 1164822"/>
              <a:gd name="connsiteX2-25" fmla="*/ 4759654 w 5364088"/>
              <a:gd name="connsiteY2-26" fmla="*/ 1149323 h 1164822"/>
              <a:gd name="connsiteX3-27" fmla="*/ 0 w 5364088"/>
              <a:gd name="connsiteY3-28" fmla="*/ 1164822 h 1164822"/>
              <a:gd name="connsiteX4-29" fmla="*/ 0 w 5364088"/>
              <a:gd name="connsiteY4-30" fmla="*/ 12700 h 11648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64822">
                <a:moveTo>
                  <a:pt x="0" y="12700"/>
                </a:moveTo>
                <a:lnTo>
                  <a:pt x="5364088" y="0"/>
                </a:lnTo>
                <a:lnTo>
                  <a:pt x="4759654" y="1149323"/>
                </a:lnTo>
                <a:lnTo>
                  <a:pt x="0" y="1164822"/>
                </a:lnTo>
                <a:lnTo>
                  <a:pt x="0" y="12700"/>
                </a:lnTo>
                <a:close/>
              </a:path>
            </a:pathLst>
          </a:custGeom>
          <a:solidFill>
            <a:srgbClr val="262F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 name="矩形 2"/>
          <p:cNvSpPr/>
          <p:nvPr/>
        </p:nvSpPr>
        <p:spPr>
          <a:xfrm>
            <a:off x="693580" y="2172756"/>
            <a:ext cx="7888411" cy="2097604"/>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52122">
                <a:moveTo>
                  <a:pt x="0" y="0"/>
                </a:moveTo>
                <a:lnTo>
                  <a:pt x="5364088" y="0"/>
                </a:lnTo>
                <a:lnTo>
                  <a:pt x="4759654" y="1136623"/>
                </a:lnTo>
                <a:lnTo>
                  <a:pt x="0" y="1152122"/>
                </a:lnTo>
                <a:lnTo>
                  <a:pt x="0" y="0"/>
                </a:lnTo>
                <a:close/>
              </a:path>
            </a:pathLst>
          </a:custGeom>
          <a:solidFill>
            <a:srgbClr val="0444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1" name="文本框 33"/>
          <p:cNvSpPr txBox="1"/>
          <p:nvPr/>
        </p:nvSpPr>
        <p:spPr>
          <a:xfrm>
            <a:off x="3717916" y="2513479"/>
            <a:ext cx="4093935" cy="611706"/>
          </a:xfrm>
          <a:prstGeom prst="rect">
            <a:avLst/>
          </a:prstGeom>
          <a:noFill/>
          <a:ln w="9525">
            <a:noFill/>
          </a:ln>
        </p:spPr>
        <p:txBody>
          <a:bodyPr wrap="square" anchor="t">
            <a:spAutoFit/>
          </a:bodyPr>
          <a:lstStyle/>
          <a:p>
            <a:r>
              <a:rPr lang="zh-CN" altLang="en-US" sz="3375" b="1" dirty="0" smtClean="0">
                <a:solidFill>
                  <a:prstClr val="white"/>
                </a:solidFill>
                <a:latin typeface="微软雅黑" panose="020B0503020204020204" charset="-122"/>
                <a:ea typeface="微软雅黑" panose="020B0503020204020204" charset="-122"/>
              </a:rPr>
              <a:t>探究重点　提升素养</a:t>
            </a:r>
            <a:endParaRPr lang="zh-CN" altLang="en-US" sz="3375" b="1" dirty="0">
              <a:solidFill>
                <a:prstClr val="white"/>
              </a:solidFill>
              <a:latin typeface="微软雅黑" panose="020B0503020204020204" charset="-122"/>
              <a:ea typeface="微软雅黑" panose="020B0503020204020204" charset="-122"/>
            </a:endParaRPr>
          </a:p>
        </p:txBody>
      </p:sp>
      <p:cxnSp>
        <p:nvCxnSpPr>
          <p:cNvPr id="12" name="直接连接符 10"/>
          <p:cNvCxnSpPr/>
          <p:nvPr/>
        </p:nvCxnSpPr>
        <p:spPr>
          <a:xfrm>
            <a:off x="3831181" y="3205384"/>
            <a:ext cx="38482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文本框 20" descr="e7d195523061f1c0c8c9ef2b4c47b9232c7d3c1aa29fc33cC35E69D0959227FEE46513058567BC4DFCDEC239794EE7F7D54C53BFAAED1E91F0142CACD1DBF61753822421AB78C025DC4BB29C14829EC7958081C093AE18BE12860807EF136105AA5915B6E1FC903132893A29C0D20F58B8483A3290107E264C17A103AC8D0961565853DA444ACA86"/>
          <p:cNvSpPr txBox="1"/>
          <p:nvPr/>
        </p:nvSpPr>
        <p:spPr>
          <a:xfrm>
            <a:off x="8128127" y="3125185"/>
            <a:ext cx="1229824" cy="1107996"/>
          </a:xfrm>
          <a:prstGeom prst="rect">
            <a:avLst/>
          </a:prstGeom>
          <a:noFill/>
        </p:spPr>
        <p:txBody>
          <a:bodyPr wrap="none" rtlCol="0">
            <a:spAutoFit/>
          </a:bodyPr>
          <a:lstStyle/>
          <a:p>
            <a:r>
              <a:rPr lang="en-US" altLang="zh-CN" sz="6600" b="1" dirty="0" smtClean="0">
                <a:solidFill>
                  <a:prstClr val="white"/>
                </a:solidFill>
                <a:latin typeface="微软雅黑" panose="020B0503020204020204" charset="-122"/>
                <a:ea typeface="微软雅黑" panose="020B0503020204020204" charset="-122"/>
              </a:rPr>
              <a:t>02</a:t>
            </a:r>
            <a:endParaRPr lang="zh-CN" altLang="en-US" sz="6600" b="1" dirty="0">
              <a:solidFill>
                <a:prstClr val="white"/>
              </a:solidFill>
              <a:latin typeface="微软雅黑" panose="020B0503020204020204" charset="-122"/>
              <a:ea typeface="微软雅黑" panose="020B0503020204020204" charset="-122"/>
            </a:endParaRPr>
          </a:p>
        </p:txBody>
      </p:sp>
      <p:cxnSp>
        <p:nvCxnSpPr>
          <p:cNvPr id="14" name="直接连接符 29"/>
          <p:cNvCxnSpPr/>
          <p:nvPr/>
        </p:nvCxnSpPr>
        <p:spPr>
          <a:xfrm flipH="1">
            <a:off x="8743039" y="794313"/>
            <a:ext cx="978603" cy="1856172"/>
          </a:xfrm>
          <a:prstGeom prst="line">
            <a:avLst/>
          </a:prstGeom>
          <a:ln>
            <a:solidFill>
              <a:srgbClr val="262F38"/>
            </a:solidFill>
          </a:ln>
        </p:spPr>
        <p:style>
          <a:lnRef idx="1">
            <a:schemeClr val="accent1"/>
          </a:lnRef>
          <a:fillRef idx="0">
            <a:schemeClr val="accent1"/>
          </a:fillRef>
          <a:effectRef idx="0">
            <a:schemeClr val="accent1"/>
          </a:effectRef>
          <a:fontRef idx="minor">
            <a:schemeClr val="tx1"/>
          </a:fontRef>
        </p:style>
      </p:cxnSp>
      <p:cxnSp>
        <p:nvCxnSpPr>
          <p:cNvPr id="15" name="直接连接符 30"/>
          <p:cNvCxnSpPr/>
          <p:nvPr/>
        </p:nvCxnSpPr>
        <p:spPr>
          <a:xfrm flipH="1">
            <a:off x="9047534" y="2277666"/>
            <a:ext cx="1930331" cy="3661370"/>
          </a:xfrm>
          <a:prstGeom prst="line">
            <a:avLst/>
          </a:prstGeom>
          <a:ln>
            <a:solidFill>
              <a:srgbClr val="04449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H_Number_1"/>
          <p:cNvSpPr/>
          <p:nvPr>
            <p:custDataLst>
              <p:tags r:id="rId1"/>
            </p:custDataLst>
          </p:nvPr>
        </p:nvSpPr>
        <p:spPr bwMode="auto">
          <a:xfrm>
            <a:off x="0" y="261442"/>
            <a:ext cx="825500" cy="504000"/>
          </a:xfrm>
          <a:custGeom>
            <a:avLst/>
            <a:gdLst>
              <a:gd name="connsiteX0" fmla="*/ 0 w 374121"/>
              <a:gd name="connsiteY0" fmla="*/ 0 h 196322"/>
              <a:gd name="connsiteX1" fmla="*/ 274519 w 374121"/>
              <a:gd name="connsiteY1" fmla="*/ 0 h 196322"/>
              <a:gd name="connsiteX2" fmla="*/ 374121 w 374121"/>
              <a:gd name="connsiteY2" fmla="*/ 196322 h 196322"/>
              <a:gd name="connsiteX3" fmla="*/ 0 w 374121"/>
              <a:gd name="connsiteY3" fmla="*/ 196322 h 196322"/>
            </a:gdLst>
            <a:ahLst/>
            <a:cxnLst>
              <a:cxn ang="0">
                <a:pos x="connsiteX0" y="connsiteY0"/>
              </a:cxn>
              <a:cxn ang="0">
                <a:pos x="connsiteX1" y="connsiteY1"/>
              </a:cxn>
              <a:cxn ang="0">
                <a:pos x="connsiteX2" y="connsiteY2"/>
              </a:cxn>
              <a:cxn ang="0">
                <a:pos x="connsiteX3" y="connsiteY3"/>
              </a:cxn>
            </a:cxnLst>
            <a:rect l="l" t="t" r="r" b="b"/>
            <a:pathLst>
              <a:path w="374121" h="196322">
                <a:moveTo>
                  <a:pt x="0" y="0"/>
                </a:moveTo>
                <a:lnTo>
                  <a:pt x="274519" y="0"/>
                </a:lnTo>
                <a:lnTo>
                  <a:pt x="374121" y="196322"/>
                </a:lnTo>
                <a:lnTo>
                  <a:pt x="0" y="196322"/>
                </a:lnTo>
                <a:close/>
              </a:path>
            </a:pathLst>
          </a:custGeom>
          <a:solidFill>
            <a:srgbClr val="4F81BD"/>
          </a:solidFill>
          <a:ln w="12700">
            <a:solidFill>
              <a:srgbClr val="4F81BD"/>
            </a:solidFill>
            <a:miter lim="800000"/>
          </a:ln>
        </p:spPr>
        <p:txBody>
          <a:bodyPr wrap="square" lIns="0" tIns="0" rIns="72000" bIns="0" anchor="ctr">
            <a:noAutofit/>
          </a:bodyP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9pPr>
          </a:lstStyle>
          <a:p>
            <a:pPr marL="0" marR="0" lvl="0" indent="0" algn="ctr" defTabSz="914400" eaLnBrk="1" fontAlgn="auto" latinLnBrk="0" hangingPunct="1">
              <a:lnSpc>
                <a:spcPct val="100000"/>
              </a:lnSpc>
              <a:spcBef>
                <a:spcPct val="0"/>
              </a:spcBef>
              <a:spcAft>
                <a:spcPts val="0"/>
              </a:spcAft>
              <a:buClrTx/>
              <a:buSzTx/>
              <a:buFontTx/>
              <a:buNone/>
              <a:defRPr/>
            </a:pPr>
            <a:endParaRPr kumimoji="0" lang="zh-CN" altLang="en-US" sz="2000" b="0" i="0" u="none" strike="noStrike" kern="0" cap="none" spc="0" normalizeH="0" baseline="0" noProof="0" dirty="0" smtClean="0">
              <a:ln>
                <a:noFill/>
              </a:ln>
              <a:solidFill>
                <a:srgbClr val="FFFF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标题 5"/>
          <p:cNvSpPr txBox="1"/>
          <p:nvPr/>
        </p:nvSpPr>
        <p:spPr>
          <a:xfrm>
            <a:off x="946413" y="272738"/>
            <a:ext cx="10189353" cy="531816"/>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a:solidFill>
                  <a:prstClr val="black"/>
                </a:solidFill>
              </a:rPr>
              <a:t>开普勒定律的理解</a:t>
            </a:r>
            <a:endParaRPr lang="zh-CN" altLang="zh-CN" sz="2800" b="1" dirty="0">
              <a:solidFill>
                <a:prstClr val="black"/>
              </a:solidFill>
            </a:endParaRPr>
          </a:p>
        </p:txBody>
      </p:sp>
      <p:sp>
        <p:nvSpPr>
          <p:cNvPr id="5" name="标题 5"/>
          <p:cNvSpPr txBox="1"/>
          <p:nvPr/>
        </p:nvSpPr>
        <p:spPr>
          <a:xfrm>
            <a:off x="84674" y="307048"/>
            <a:ext cx="609932" cy="419944"/>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smtClean="0">
                <a:solidFill>
                  <a:schemeClr val="bg1"/>
                </a:solidFill>
              </a:rPr>
              <a:t>一</a:t>
            </a:r>
            <a:endParaRPr lang="zh-CN" altLang="zh-CN" sz="2800" b="1" dirty="0">
              <a:solidFill>
                <a:schemeClr val="bg1"/>
              </a:solidFill>
            </a:endParaRPr>
          </a:p>
        </p:txBody>
      </p:sp>
      <p:sp>
        <p:nvSpPr>
          <p:cNvPr id="6" name="MH_Entry_1"/>
          <p:cNvSpPr/>
          <p:nvPr>
            <p:custDataLst>
              <p:tags r:id="rId2"/>
            </p:custDataLst>
          </p:nvPr>
        </p:nvSpPr>
        <p:spPr>
          <a:xfrm>
            <a:off x="0" y="302155"/>
            <a:ext cx="12190413" cy="50400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19050" cap="sq" cmpd="sng" algn="ctr">
            <a:solidFill>
              <a:srgbClr val="0070C0"/>
            </a:solidFill>
            <a:prstDash val="solid"/>
            <a:bevel/>
          </a:ln>
          <a:effectLst/>
        </p:spPr>
        <p:txBody>
          <a:bodyPr rot="0" spcFirstLastPara="0" vertOverflow="overflow" horzOverflow="overflow" vert="horz" wrap="square" lIns="108000" tIns="0" rIns="0" bIns="0" numCol="1" spcCol="0" rtlCol="0" fromWordArt="0" anchor="ctr" anchorCtr="0" forceAA="0" compatLnSpc="1">
            <a:normAutofit/>
          </a:bodyPr>
          <a:lstStyle/>
          <a:p>
            <a:pPr marL="0" marR="0" lvl="0" indent="0" defTabSz="914400" eaLnBrk="1" fontAlgn="auto" latinLnBrk="0" hangingPunct="1">
              <a:lnSpc>
                <a:spcPct val="130000"/>
              </a:lnSpc>
              <a:spcBef>
                <a:spcPts val="0"/>
              </a:spcBef>
              <a:spcAft>
                <a:spcPts val="0"/>
              </a:spcAft>
              <a:buClrTx/>
              <a:buSzTx/>
              <a:buFontTx/>
              <a:buNone/>
              <a:defRPr/>
            </a:pPr>
            <a:endParaRPr kumimoji="0" lang="zh-CN" altLang="en-US" sz="2000" b="0" i="0" u="none" strike="noStrike" kern="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endParaRPr>
          </a:p>
        </p:txBody>
      </p:sp>
      <p:sp>
        <p:nvSpPr>
          <p:cNvPr id="7" name="矩形 6"/>
          <p:cNvSpPr/>
          <p:nvPr/>
        </p:nvSpPr>
        <p:spPr>
          <a:xfrm>
            <a:off x="445943" y="1159793"/>
            <a:ext cx="11296938" cy="1685077"/>
          </a:xfrm>
          <a:prstGeom prst="rect">
            <a:avLst/>
          </a:prstGeom>
        </p:spPr>
        <p:txBody>
          <a:bodyPr>
            <a:spAutoFit/>
          </a:bodyPr>
          <a:lstStyle/>
          <a:p>
            <a:pPr algn="just">
              <a:lnSpc>
                <a:spcPct val="150000"/>
              </a:lnSpc>
              <a:spcAft>
                <a:spcPts val="0"/>
              </a:spcAft>
            </a:pPr>
            <a:r>
              <a:rPr lang="en-US" altLang="zh-CN" b="1" kern="100" dirty="0">
                <a:latin typeface="+mj-ea"/>
                <a:ea typeface="+mj-ea"/>
                <a:cs typeface="Courier New" panose="02070309020205020404" pitchFamily="49" charset="0"/>
              </a:rPr>
              <a:t>1.</a:t>
            </a:r>
            <a:r>
              <a:rPr lang="zh-CN" altLang="zh-CN" b="1" kern="100" dirty="0">
                <a:latin typeface="Times New Roman" panose="02020603050405020304" pitchFamily="18" charset="0"/>
                <a:ea typeface="微软雅黑" panose="020B0503020204020204" charset="-122"/>
                <a:cs typeface="Times New Roman" panose="02020603050405020304" pitchFamily="18" charset="0"/>
              </a:rPr>
              <a:t>开普勒第一定律解决了行星运动的轨道问题</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微软雅黑" panose="020B0503020204020204" charset="-122"/>
                <a:cs typeface="Times New Roman" panose="02020603050405020304" pitchFamily="18" charset="0"/>
              </a:rPr>
              <a:t>行星绕太阳运行的轨道都是椭圆，如图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不同行星绕太阳运动的椭圆轨道是不同的，但所有轨道都有一个共同的焦点</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太阳</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开普勒第一定律又叫轨道定律</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pic>
        <p:nvPicPr>
          <p:cNvPr id="95234" name="Picture 2" descr="7-2"/>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09784" y="2997746"/>
            <a:ext cx="2570845" cy="1524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7"/>
          <p:cNvSpPr/>
          <p:nvPr/>
        </p:nvSpPr>
        <p:spPr>
          <a:xfrm>
            <a:off x="5771239" y="4624313"/>
            <a:ext cx="647934" cy="461665"/>
          </a:xfrm>
          <a:prstGeom prst="rect">
            <a:avLst/>
          </a:prstGeom>
        </p:spPr>
        <p:txBody>
          <a:bodyPr wrap="none">
            <a:spAutoFit/>
          </a:bodyPr>
          <a:lstStyle/>
          <a:p>
            <a:r>
              <a:rPr lang="zh-CN" altLang="zh-CN" b="1" kern="100" dirty="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2</a:t>
            </a: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446737" y="477466"/>
            <a:ext cx="11296938" cy="1685077"/>
          </a:xfrm>
          <a:prstGeom prst="rect">
            <a:avLst/>
          </a:prstGeom>
        </p:spPr>
        <p:txBody>
          <a:bodyPr>
            <a:spAutoFit/>
          </a:bodyPr>
          <a:lstStyle/>
          <a:p>
            <a:pPr algn="just">
              <a:lnSpc>
                <a:spcPct val="150000"/>
              </a:lnSpc>
              <a:spcAft>
                <a:spcPts val="0"/>
              </a:spcAft>
            </a:pPr>
            <a:r>
              <a:rPr lang="en-US" altLang="zh-CN" b="1" kern="100" dirty="0">
                <a:latin typeface="+mj-ea"/>
                <a:ea typeface="+mj-ea"/>
                <a:cs typeface="Courier New" panose="02070309020205020404" pitchFamily="49" charset="0"/>
              </a:rPr>
              <a:t>2.</a:t>
            </a:r>
            <a:r>
              <a:rPr lang="zh-CN" altLang="zh-CN" b="1" kern="100" dirty="0">
                <a:latin typeface="Times New Roman" panose="02020603050405020304" pitchFamily="18" charset="0"/>
                <a:ea typeface="微软雅黑" panose="020B0503020204020204" charset="-122"/>
                <a:cs typeface="Times New Roman" panose="02020603050405020304" pitchFamily="18" charset="0"/>
              </a:rPr>
              <a:t>开普勒第二定律比较了某个行星在椭圆轨道上不同位置的速度大小问题</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所示，在相等的时间内，面积</a:t>
            </a:r>
            <a:r>
              <a:rPr lang="en-US" altLang="zh-CN" i="1" kern="100" dirty="0">
                <a:latin typeface="Times New Roman" panose="02020603050405020304" pitchFamily="18" charset="0"/>
                <a:ea typeface="微软雅黑" panose="020B0503020204020204" charset="-122"/>
                <a:cs typeface="Courier New" panose="02070309020205020404" pitchFamily="49" charset="0"/>
              </a:rPr>
              <a:t>S</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S</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，这说明离太阳越近，行星在相等时间内经过的弧长越长，即行星的速率越大</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开普勒第二定律又叫面积定律</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pic>
        <p:nvPicPr>
          <p:cNvPr id="96258" name="Picture 2" descr="7-3"/>
          <p:cNvPicPr>
            <a:picLocks noChangeAspect="1" noChangeArrowheads="1"/>
          </p:cNvPicPr>
          <p:nvPr/>
        </p:nvPicPr>
        <p:blipFill>
          <a:blip r:embed="rId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57801" y="2277666"/>
            <a:ext cx="2874810" cy="1976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矩形 2"/>
          <p:cNvSpPr/>
          <p:nvPr/>
        </p:nvSpPr>
        <p:spPr>
          <a:xfrm>
            <a:off x="5771239" y="4264273"/>
            <a:ext cx="647934" cy="461665"/>
          </a:xfrm>
          <a:prstGeom prst="rect">
            <a:avLst/>
          </a:prstGeom>
        </p:spPr>
        <p:txBody>
          <a:bodyPr wrap="none">
            <a:spAutoFit/>
          </a:bodyPr>
          <a:lstStyle/>
          <a:p>
            <a:r>
              <a:rPr lang="zh-CN" altLang="zh-CN" b="1" kern="10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3</a:t>
            </a:r>
            <a:endParaRPr lang="zh-CN" altLang="en-US" dirty="0"/>
          </a:p>
        </p:txBody>
      </p:sp>
      <p:sp>
        <p:nvSpPr>
          <p:cNvPr id="6" name="矩形 5"/>
          <p:cNvSpPr/>
          <p:nvPr/>
        </p:nvSpPr>
        <p:spPr>
          <a:xfrm>
            <a:off x="446737" y="4674979"/>
            <a:ext cx="11296938" cy="1131079"/>
          </a:xfrm>
          <a:prstGeom prst="rect">
            <a:avLst/>
          </a:prstGeom>
        </p:spPr>
        <p:txBody>
          <a:bodyPr>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近日点、远日点分别是行星距离太阳最近、最远的点</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同一行星在近日点速度最大，在远日点速度最小</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446737" y="299542"/>
            <a:ext cx="11296938" cy="1754326"/>
          </a:xfrm>
          <a:prstGeom prst="rect">
            <a:avLst/>
          </a:prstGeom>
        </p:spPr>
        <p:txBody>
          <a:bodyPr>
            <a:spAutoFit/>
          </a:bodyPr>
          <a:lstStyle/>
          <a:p>
            <a:pPr algn="just">
              <a:lnSpc>
                <a:spcPct val="150000"/>
              </a:lnSpc>
              <a:spcAft>
                <a:spcPts val="0"/>
              </a:spcAft>
            </a:pPr>
            <a:r>
              <a:rPr lang="en-US" altLang="zh-CN" b="1" kern="100" dirty="0">
                <a:latin typeface="+mj-ea"/>
                <a:ea typeface="+mj-ea"/>
                <a:cs typeface="Courier New" panose="02070309020205020404" pitchFamily="49" charset="0"/>
              </a:rPr>
              <a:t>3.</a:t>
            </a:r>
            <a:r>
              <a:rPr lang="zh-CN" altLang="zh-CN" b="1" kern="100" dirty="0">
                <a:latin typeface="Times New Roman" panose="02020603050405020304" pitchFamily="18" charset="0"/>
                <a:ea typeface="微软雅黑" panose="020B0503020204020204" charset="-122"/>
                <a:cs typeface="Times New Roman" panose="02020603050405020304" pitchFamily="18" charset="0"/>
              </a:rPr>
              <a:t>开普勒第三定律比较了不同行星周期的长短</a:t>
            </a:r>
            <a:r>
              <a:rPr lang="zh-CN" altLang="zh-CN" b="1" kern="100" dirty="0" smtClean="0">
                <a:latin typeface="Times New Roman" panose="02020603050405020304" pitchFamily="18" charset="0"/>
                <a:ea typeface="微软雅黑" panose="020B0503020204020204" charset="-122"/>
                <a:cs typeface="Times New Roman" panose="02020603050405020304" pitchFamily="18" charset="0"/>
              </a:rPr>
              <a:t>问题</a:t>
            </a:r>
            <a:endParaRPr lang="en-US" altLang="zh-CN" sz="1050" kern="100" dirty="0" smtClean="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4</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由</a:t>
            </a:r>
            <a:r>
              <a:rPr lang="en-US" altLang="zh-CN"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baseline="300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知椭圆轨道半长轴越长的行星，其公转周期越长</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比值</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是一个对所有行星都相同的常量</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开普勒第三定律也叫周期定律</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p:txBody>
      </p:sp>
      <p:sp>
        <p:nvSpPr>
          <p:cNvPr id="3" name="矩形 2"/>
          <p:cNvSpPr/>
          <p:nvPr/>
        </p:nvSpPr>
        <p:spPr>
          <a:xfrm>
            <a:off x="5771239" y="4527922"/>
            <a:ext cx="647934" cy="461665"/>
          </a:xfrm>
          <a:prstGeom prst="rect">
            <a:avLst/>
          </a:prstGeom>
        </p:spPr>
        <p:txBody>
          <a:bodyPr wrap="none">
            <a:spAutoFit/>
          </a:bodyPr>
          <a:lstStyle/>
          <a:p>
            <a:r>
              <a:rPr lang="zh-CN" altLang="zh-CN" b="1" kern="100" dirty="0" smtClean="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smtClean="0">
                <a:latin typeface="Times New Roman" panose="02020603050405020304" pitchFamily="18" charset="0"/>
                <a:ea typeface="楷体_GB2312" panose="02010609030101010101" pitchFamily="49" charset="-122"/>
              </a:rPr>
              <a:t>4</a:t>
            </a:r>
            <a:endParaRPr lang="zh-CN" altLang="en-US" dirty="0"/>
          </a:p>
        </p:txBody>
      </p:sp>
      <p:sp>
        <p:nvSpPr>
          <p:cNvPr id="6" name="矩形 5"/>
          <p:cNvSpPr/>
          <p:nvPr/>
        </p:nvSpPr>
        <p:spPr>
          <a:xfrm>
            <a:off x="446737" y="4938628"/>
            <a:ext cx="11296938" cy="1131079"/>
          </a:xfrm>
          <a:prstGeom prst="rect">
            <a:avLst/>
          </a:prstGeom>
        </p:spPr>
        <p:txBody>
          <a:bodyPr>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该定律不仅适用于行星绕太阳的运动，也适用于卫星绕地球的运动，对于地球卫星，常量</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只与地球有关，而与卫星无关，也就是说</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值大小由中心天体决定</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graphicFrame>
        <p:nvGraphicFramePr>
          <p:cNvPr id="8" name="对象 7"/>
          <p:cNvGraphicFramePr>
            <a:graphicFrameLocks noChangeAspect="1"/>
          </p:cNvGraphicFramePr>
          <p:nvPr/>
        </p:nvGraphicFramePr>
        <p:xfrm>
          <a:off x="2940943" y="782191"/>
          <a:ext cx="571500" cy="866775"/>
        </p:xfrm>
        <a:graphic>
          <a:graphicData uri="http://schemas.openxmlformats.org/presentationml/2006/ole">
            <mc:AlternateContent xmlns:mc="http://schemas.openxmlformats.org/markup-compatibility/2006">
              <mc:Choice xmlns:v="urn:schemas-microsoft-com:vml" Requires="v">
                <p:oleObj spid="_x0000_s97289" name="文档" r:id="rId1" imgW="580390" imgH="868680" progId="Word.Document.12">
                  <p:embed/>
                </p:oleObj>
              </mc:Choice>
              <mc:Fallback>
                <p:oleObj name="文档" r:id="rId1" imgW="580390" imgH="868680" progId="Word.Document.12">
                  <p:embed/>
                  <p:pic>
                    <p:nvPicPr>
                      <p:cNvPr id="0" name="图片 97288"/>
                      <p:cNvPicPr/>
                      <p:nvPr/>
                    </p:nvPicPr>
                    <p:blipFill>
                      <a:blip r:embed="rId2"/>
                      <a:stretch>
                        <a:fillRect/>
                      </a:stretch>
                    </p:blipFill>
                    <p:spPr>
                      <a:xfrm>
                        <a:off x="2940943" y="782191"/>
                        <a:ext cx="571500" cy="866775"/>
                      </a:xfrm>
                      <a:prstGeom prst="rect">
                        <a:avLst/>
                      </a:prstGeom>
                    </p:spPr>
                  </p:pic>
                </p:oleObj>
              </mc:Fallback>
            </mc:AlternateContent>
          </a:graphicData>
        </a:graphic>
      </p:graphicFrame>
      <p:pic>
        <p:nvPicPr>
          <p:cNvPr id="97282" name="Picture 2" descr="7-4"/>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479003" y="2097443"/>
            <a:ext cx="3232407" cy="237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40476" y="179909"/>
            <a:ext cx="11412000" cy="2823826"/>
          </a:xfrm>
          <a:prstGeom prst="rect">
            <a:avLst/>
          </a:prstGeom>
        </p:spPr>
        <p:txBody>
          <a:bodyPr wrap="square" lIns="121898" tIns="60948" rIns="121898" bIns="60948">
            <a:spAutoFit/>
          </a:bodyPr>
          <a:lstStyle/>
          <a:p>
            <a:pPr algn="just">
              <a:lnSpc>
                <a:spcPct val="150000"/>
              </a:lnSpc>
              <a:spcAft>
                <a:spcPts val="0"/>
              </a:spcAft>
            </a:pPr>
            <a:r>
              <a:rPr lang="zh-CN" altLang="zh-CN" b="1" kern="100" dirty="0" smtClean="0">
                <a:solidFill>
                  <a:srgbClr val="0000FF"/>
                </a:solidFill>
                <a:latin typeface="+mj-ea"/>
                <a:ea typeface="+mj-ea"/>
                <a:cs typeface="Times New Roman" panose="02020603050405020304" pitchFamily="18" charset="0"/>
              </a:rPr>
              <a:t>例</a:t>
            </a:r>
            <a:r>
              <a:rPr lang="en-US" altLang="zh-CN" b="1" kern="100" dirty="0" smtClean="0">
                <a:solidFill>
                  <a:srgbClr val="0000FF"/>
                </a:solidFill>
                <a:latin typeface="+mj-ea"/>
                <a:ea typeface="+mj-ea"/>
                <a:cs typeface="Courier New" panose="02070309020205020404" pitchFamily="49" charset="0"/>
              </a:rPr>
              <a:t>1</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火星和木星沿各自的椭圆轨道绕太阳运行，根据开普勒行星运动定律可知</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太阳位于木星运行轨道的中心</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火星绕太阳运行速度的大小始终相等</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火星和木星公转周期之比的二次方等于它们轨道半长轴之比的三次方</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D.</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相同时间内，火星与太阳连线扫过的面积等于木星与太阳连线扫过的面积</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4" name="矩形 3"/>
          <p:cNvSpPr/>
          <p:nvPr/>
        </p:nvSpPr>
        <p:spPr>
          <a:xfrm>
            <a:off x="340476" y="3028285"/>
            <a:ext cx="11457851" cy="3416320"/>
          </a:xfrm>
          <a:prstGeom prst="rect">
            <a:avLst/>
          </a:prstGeom>
        </p:spPr>
        <p:txBody>
          <a:bodyPr>
            <a:spAutoFit/>
          </a:bodyPr>
          <a:lstStyle/>
          <a:p>
            <a:pPr algn="just">
              <a:lnSpc>
                <a:spcPct val="150000"/>
              </a:lnSpc>
              <a:spcAft>
                <a:spcPts val="0"/>
              </a:spcAft>
            </a:pPr>
            <a:r>
              <a:rPr lang="zh-CN" altLang="zh-CN" b="1" kern="100" spc="-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解析　</a:t>
            </a:r>
            <a:r>
              <a:rPr lang="zh-CN" altLang="zh-CN" kern="100" spc="-100" dirty="0">
                <a:latin typeface="Times New Roman" panose="02020603050405020304" pitchFamily="18" charset="0"/>
                <a:ea typeface="楷体_GB2312" panose="02010609030101010101" pitchFamily="49" charset="-122"/>
                <a:cs typeface="Times New Roman" panose="02020603050405020304" pitchFamily="18" charset="0"/>
              </a:rPr>
              <a:t>根据开普勒第一定律可知</a:t>
            </a:r>
            <a:r>
              <a:rPr lang="zh-CN" altLang="zh-CN" kern="100" spc="-600" dirty="0">
                <a:latin typeface="Times New Roman" panose="02020603050405020304" pitchFamily="18" charset="0"/>
                <a:ea typeface="楷体_GB2312" panose="02010609030101010101" pitchFamily="49" charset="-122"/>
                <a:cs typeface="Times New Roman" panose="02020603050405020304" pitchFamily="18" charset="0"/>
              </a:rPr>
              <a:t>，</a:t>
            </a:r>
            <a:r>
              <a:rPr lang="zh-CN" altLang="zh-CN" kern="100" spc="-100" dirty="0">
                <a:latin typeface="Times New Roman" panose="02020603050405020304" pitchFamily="18" charset="0"/>
                <a:ea typeface="楷体_GB2312" panose="02010609030101010101" pitchFamily="49" charset="-122"/>
                <a:cs typeface="Times New Roman" panose="02020603050405020304" pitchFamily="18" charset="0"/>
              </a:rPr>
              <a:t>太阳位于木星运行椭圆轨道的一个焦点上</a:t>
            </a:r>
            <a:r>
              <a:rPr lang="zh-CN" altLang="zh-CN" kern="100" spc="-600" dirty="0">
                <a:latin typeface="Times New Roman" panose="02020603050405020304" pitchFamily="18" charset="0"/>
                <a:ea typeface="楷体_GB2312" panose="02010609030101010101" pitchFamily="49" charset="-122"/>
                <a:cs typeface="Times New Roman" panose="02020603050405020304" pitchFamily="18" charset="0"/>
              </a:rPr>
              <a:t>，</a:t>
            </a:r>
            <a:r>
              <a:rPr lang="zh-CN" altLang="zh-CN" kern="100" spc="-100" dirty="0">
                <a:latin typeface="Times New Roman" panose="02020603050405020304" pitchFamily="18" charset="0"/>
                <a:ea typeface="楷体_GB2312" panose="02010609030101010101" pitchFamily="49" charset="-122"/>
                <a:cs typeface="Times New Roman" panose="02020603050405020304" pitchFamily="18" charset="0"/>
              </a:rPr>
              <a:t>选项</a:t>
            </a:r>
            <a:r>
              <a:rPr lang="en-US" altLang="zh-CN" kern="100" spc="-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spc="-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sz="1050" kern="100" spc="-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由于火星沿椭圆轨道绕太阳运行，由开普勒第二定律知，火星绕太阳运行的速度大小在不断变化，选项</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根据开普勒第三定律可知，火星与木星公转周期之比的二次方等于它们轨道半长轴之比的三次方，选项</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正确；</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spc="-100" dirty="0">
                <a:latin typeface="Times New Roman" panose="02020603050405020304" pitchFamily="18" charset="0"/>
                <a:ea typeface="楷体_GB2312" panose="02010609030101010101" pitchFamily="49" charset="-122"/>
                <a:cs typeface="Times New Roman" panose="02020603050405020304" pitchFamily="18" charset="0"/>
              </a:rPr>
              <a:t>相同时间内</a:t>
            </a:r>
            <a:r>
              <a:rPr lang="zh-CN" altLang="zh-CN" kern="100" spc="-600" dirty="0">
                <a:latin typeface="Times New Roman" panose="02020603050405020304" pitchFamily="18" charset="0"/>
                <a:ea typeface="楷体_GB2312" panose="02010609030101010101" pitchFamily="49" charset="-122"/>
                <a:cs typeface="Times New Roman" panose="02020603050405020304" pitchFamily="18" charset="0"/>
              </a:rPr>
              <a:t>，</a:t>
            </a:r>
            <a:r>
              <a:rPr lang="zh-CN" altLang="zh-CN" kern="100" spc="-100" dirty="0">
                <a:latin typeface="Times New Roman" panose="02020603050405020304" pitchFamily="18" charset="0"/>
                <a:ea typeface="楷体_GB2312" panose="02010609030101010101" pitchFamily="49" charset="-122"/>
                <a:cs typeface="Times New Roman" panose="02020603050405020304" pitchFamily="18" charset="0"/>
              </a:rPr>
              <a:t>火星与太阳连线扫过的面积不等于木星与太阳连线扫过的面积</a:t>
            </a:r>
            <a:r>
              <a:rPr lang="zh-CN" altLang="zh-CN" kern="100" spc="-600" dirty="0">
                <a:latin typeface="Times New Roman" panose="02020603050405020304" pitchFamily="18" charset="0"/>
                <a:ea typeface="楷体_GB2312" panose="02010609030101010101" pitchFamily="49" charset="-122"/>
                <a:cs typeface="Times New Roman" panose="02020603050405020304" pitchFamily="18" charset="0"/>
              </a:rPr>
              <a:t>，</a:t>
            </a:r>
            <a:r>
              <a:rPr lang="zh-CN" altLang="zh-CN" kern="100" spc="-100" dirty="0">
                <a:latin typeface="Times New Roman" panose="02020603050405020304" pitchFamily="18" charset="0"/>
                <a:ea typeface="楷体_GB2312" panose="02010609030101010101" pitchFamily="49" charset="-122"/>
                <a:cs typeface="Times New Roman" panose="02020603050405020304" pitchFamily="18" charset="0"/>
              </a:rPr>
              <a:t>选项</a:t>
            </a:r>
            <a:r>
              <a:rPr lang="en-US" altLang="zh-CN" kern="100" spc="-100" dirty="0">
                <a:latin typeface="Times New Roman" panose="02020603050405020304" pitchFamily="18" charset="0"/>
                <a:ea typeface="楷体_GB2312" panose="02010609030101010101" pitchFamily="49" charset="-122"/>
                <a:cs typeface="Courier New" panose="02070309020205020404" pitchFamily="49" charset="0"/>
              </a:rPr>
              <a:t>D</a:t>
            </a:r>
            <a:r>
              <a:rPr lang="zh-CN" altLang="zh-CN" kern="100" spc="-100" dirty="0">
                <a:latin typeface="Times New Roman" panose="02020603050405020304" pitchFamily="18" charset="0"/>
                <a:ea typeface="楷体_GB2312" panose="02010609030101010101" pitchFamily="49" charset="-122"/>
                <a:cs typeface="Times New Roman" panose="02020603050405020304" pitchFamily="18" charset="0"/>
              </a:rPr>
              <a:t>错误</a:t>
            </a:r>
            <a:r>
              <a:rPr lang="en-US" altLang="zh-CN" kern="100" spc="-100" dirty="0">
                <a:latin typeface="Times New Roman" panose="02020603050405020304" pitchFamily="18" charset="0"/>
                <a:ea typeface="楷体_GB2312" panose="02010609030101010101" pitchFamily="49" charset="-122"/>
                <a:cs typeface="Courier New" panose="02070309020205020404" pitchFamily="49" charset="0"/>
              </a:rPr>
              <a:t>.</a:t>
            </a:r>
            <a:endParaRPr lang="zh-CN" altLang="zh-CN" sz="1050" kern="100" spc="-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10" name="TextBox 14"/>
          <p:cNvSpPr txBox="1"/>
          <p:nvPr/>
        </p:nvSpPr>
        <p:spPr>
          <a:xfrm>
            <a:off x="205313" y="1809698"/>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linds(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linds(horizont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linds(horizont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linds(horizontal)">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40476" y="692001"/>
            <a:ext cx="11412000" cy="2893075"/>
          </a:xfrm>
          <a:prstGeom prst="rect">
            <a:avLst/>
          </a:prstGeom>
        </p:spPr>
        <p:txBody>
          <a:bodyPr wrap="square" lIns="121898" tIns="60948" rIns="121898" bIns="60948">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针对训练</a:t>
            </a:r>
            <a:r>
              <a:rPr lang="en-US" altLang="zh-CN" b="1" kern="100" dirty="0">
                <a:solidFill>
                  <a:srgbClr val="0000FF"/>
                </a:solidFill>
                <a:latin typeface="+mj-ea"/>
                <a:ea typeface="+mj-ea"/>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5</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为绕地球做椭圆轨道运行的卫星，椭圆的半长轴为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，运行周期为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T</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为绕地球做圆周运动的卫星，圆周的半径为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，运行周期为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T</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C</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下列说法或关系式正确的</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是</a:t>
            </a:r>
            <a:endParaRPr lang="en-US" altLang="zh-CN" sz="1050" kern="100" dirty="0" smtClean="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地球位于</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卫星轨道的一个焦点上，位于</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卫星轨道的圆心上</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B.</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卫星和</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卫星运动的速度大小均</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不变</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p:txBody>
      </p:sp>
      <p:pic>
        <p:nvPicPr>
          <p:cNvPr id="98306" name="Picture 2" descr="7-5"/>
          <p:cNvPicPr>
            <a:picLocks noChangeAspect="1" noChangeArrowheads="1"/>
          </p:cNvPicPr>
          <p:nvPr/>
        </p:nvPicPr>
        <p:blipFill>
          <a:blip r:embed="rId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714481" y="1925662"/>
            <a:ext cx="2010868" cy="2749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矩形 2"/>
          <p:cNvSpPr/>
          <p:nvPr/>
        </p:nvSpPr>
        <p:spPr>
          <a:xfrm>
            <a:off x="10395948" y="4786872"/>
            <a:ext cx="647934" cy="461665"/>
          </a:xfrm>
          <a:prstGeom prst="rect">
            <a:avLst/>
          </a:prstGeom>
        </p:spPr>
        <p:txBody>
          <a:bodyPr wrap="none">
            <a:spAutoFit/>
          </a:bodyPr>
          <a:lstStyle/>
          <a:p>
            <a:r>
              <a:rPr lang="zh-CN" altLang="zh-CN" b="1" kern="100" dirty="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5</a:t>
            </a:r>
            <a:endParaRPr lang="zh-CN" altLang="en-US" dirty="0"/>
          </a:p>
        </p:txBody>
      </p:sp>
      <p:graphicFrame>
        <p:nvGraphicFramePr>
          <p:cNvPr id="5" name="对象 4"/>
          <p:cNvGraphicFramePr>
            <a:graphicFrameLocks noChangeAspect="1"/>
          </p:cNvGraphicFramePr>
          <p:nvPr/>
        </p:nvGraphicFramePr>
        <p:xfrm>
          <a:off x="459532" y="3659187"/>
          <a:ext cx="8910637" cy="2074863"/>
        </p:xfrm>
        <a:graphic>
          <a:graphicData uri="http://schemas.openxmlformats.org/presentationml/2006/ole">
            <mc:AlternateContent xmlns:mc="http://schemas.openxmlformats.org/markup-compatibility/2006">
              <mc:Choice xmlns:v="urn:schemas-microsoft-com:vml" Requires="v">
                <p:oleObj spid="_x0000_s98313" name="文档" r:id="rId2" imgW="8912225" imgH="2077085" progId="Word.Document.12">
                  <p:embed/>
                </p:oleObj>
              </mc:Choice>
              <mc:Fallback>
                <p:oleObj name="文档" r:id="rId2" imgW="8912225" imgH="2077085" progId="Word.Document.12">
                  <p:embed/>
                  <p:pic>
                    <p:nvPicPr>
                      <p:cNvPr id="0" name="图片 98312"/>
                      <p:cNvPicPr/>
                      <p:nvPr/>
                    </p:nvPicPr>
                    <p:blipFill>
                      <a:blip r:embed="rId3"/>
                      <a:stretch>
                        <a:fillRect/>
                      </a:stretch>
                    </p:blipFill>
                    <p:spPr>
                      <a:xfrm>
                        <a:off x="459532" y="3659187"/>
                        <a:ext cx="8910637" cy="2074863"/>
                      </a:xfrm>
                      <a:prstGeom prst="rect">
                        <a:avLst/>
                      </a:prstGeom>
                    </p:spPr>
                  </p:pic>
                </p:oleObj>
              </mc:Fallback>
            </mc:AlternateContent>
          </a:graphicData>
        </a:graphic>
      </p:graphicFrame>
      <p:sp>
        <p:nvSpPr>
          <p:cNvPr id="10" name="TextBox 14"/>
          <p:cNvSpPr txBox="1"/>
          <p:nvPr/>
        </p:nvSpPr>
        <p:spPr>
          <a:xfrm>
            <a:off x="205313" y="2386285"/>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40476" y="1175292"/>
            <a:ext cx="11412000" cy="1160999"/>
          </a:xfrm>
          <a:prstGeom prst="rect">
            <a:avLst/>
          </a:prstGeom>
        </p:spPr>
        <p:txBody>
          <a:bodyPr wrap="square" lIns="121898" tIns="60948" rIns="121898" bIns="60948">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解析　</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由开普勒第一定律可知，选项</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正确；</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由开普勒第二定律可知，</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卫星绕地球转动时速度大小在不断变化，选项</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pic>
        <p:nvPicPr>
          <p:cNvPr id="98306" name="Picture 2" descr="7-5"/>
          <p:cNvPicPr>
            <a:picLocks noChangeAspect="1" noChangeArrowheads="1"/>
          </p:cNvPicPr>
          <p:nvPr/>
        </p:nvPicPr>
        <p:blipFill>
          <a:blip r:embed="rId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335566" y="2408953"/>
            <a:ext cx="2010868" cy="2749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对象 4"/>
          <p:cNvGraphicFramePr>
            <a:graphicFrameLocks noChangeAspect="1"/>
          </p:cNvGraphicFramePr>
          <p:nvPr/>
        </p:nvGraphicFramePr>
        <p:xfrm>
          <a:off x="457200" y="2396806"/>
          <a:ext cx="8780463" cy="1735138"/>
        </p:xfrm>
        <a:graphic>
          <a:graphicData uri="http://schemas.openxmlformats.org/presentationml/2006/ole">
            <mc:AlternateContent xmlns:mc="http://schemas.openxmlformats.org/markup-compatibility/2006">
              <mc:Choice xmlns:v="urn:schemas-microsoft-com:vml" Requires="v">
                <p:oleObj spid="_x0000_s100360" name="文档" r:id="rId2" imgW="8784590" imgH="1737360" progId="Word.Document.12">
                  <p:embed/>
                </p:oleObj>
              </mc:Choice>
              <mc:Fallback>
                <p:oleObj name="文档" r:id="rId2" imgW="8784590" imgH="1737360" progId="Word.Document.12">
                  <p:embed/>
                  <p:pic>
                    <p:nvPicPr>
                      <p:cNvPr id="0" name="图片 100359"/>
                      <p:cNvPicPr/>
                      <p:nvPr/>
                    </p:nvPicPr>
                    <p:blipFill>
                      <a:blip r:embed="rId3"/>
                      <a:stretch>
                        <a:fillRect/>
                      </a:stretch>
                    </p:blipFill>
                    <p:spPr>
                      <a:xfrm>
                        <a:off x="457200" y="2396806"/>
                        <a:ext cx="8780463" cy="1735138"/>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750"/>
                                        <p:tgtEl>
                                          <p:spTgt spid="9">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98306"/>
                                        </p:tgtEl>
                                        <p:attrNameLst>
                                          <p:attrName>style.visibility</p:attrName>
                                        </p:attrNameLst>
                                      </p:cBhvr>
                                      <p:to>
                                        <p:strVal val="visible"/>
                                      </p:to>
                                    </p:set>
                                    <p:animEffect transition="in" filter="blinds(horizontal)">
                                      <p:cBhvr>
                                        <p:cTn id="10" dur="750"/>
                                        <p:tgtEl>
                                          <p:spTgt spid="98306"/>
                                        </p:tgtEl>
                                      </p:cBhvr>
                                    </p:animEffect>
                                  </p:childTnLst>
                                </p:cTn>
                              </p:par>
                            </p:childTnLst>
                          </p:cTn>
                        </p:par>
                        <p:par>
                          <p:cTn id="11" fill="hold">
                            <p:stCondLst>
                              <p:cond delay="1000"/>
                            </p:stCondLst>
                            <p:childTnLst>
                              <p:par>
                                <p:cTn id="12" presetID="3" presetClass="entr" presetSubtype="10" fill="hold" nodeType="after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blinds(horizontal)">
                                      <p:cBhvr>
                                        <p:cTn id="14" dur="750"/>
                                        <p:tgtEl>
                                          <p:spTgt spid="9">
                                            <p:txEl>
                                              <p:pRg st="1" end="1"/>
                                            </p:txEl>
                                          </p:spTgt>
                                        </p:tgtEl>
                                      </p:cBhvr>
                                    </p:animEffect>
                                  </p:childTnLst>
                                </p:cTn>
                              </p:par>
                            </p:childTnLst>
                          </p:cTn>
                        </p:par>
                        <p:par>
                          <p:cTn id="15" fill="hold">
                            <p:stCondLst>
                              <p:cond delay="2000"/>
                            </p:stCondLst>
                            <p:childTnLst>
                              <p:par>
                                <p:cTn id="16" presetID="3" presetClass="entr" presetSubtype="10" fill="hold"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linds(horizontal)">
                                      <p:cBhvr>
                                        <p:cTn id="18"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H_Number_1"/>
          <p:cNvSpPr/>
          <p:nvPr>
            <p:custDataLst>
              <p:tags r:id="rId1"/>
            </p:custDataLst>
          </p:nvPr>
        </p:nvSpPr>
        <p:spPr bwMode="auto">
          <a:xfrm>
            <a:off x="0" y="261442"/>
            <a:ext cx="825500" cy="504000"/>
          </a:xfrm>
          <a:custGeom>
            <a:avLst/>
            <a:gdLst>
              <a:gd name="connsiteX0" fmla="*/ 0 w 374121"/>
              <a:gd name="connsiteY0" fmla="*/ 0 h 196322"/>
              <a:gd name="connsiteX1" fmla="*/ 274519 w 374121"/>
              <a:gd name="connsiteY1" fmla="*/ 0 h 196322"/>
              <a:gd name="connsiteX2" fmla="*/ 374121 w 374121"/>
              <a:gd name="connsiteY2" fmla="*/ 196322 h 196322"/>
              <a:gd name="connsiteX3" fmla="*/ 0 w 374121"/>
              <a:gd name="connsiteY3" fmla="*/ 196322 h 196322"/>
            </a:gdLst>
            <a:ahLst/>
            <a:cxnLst>
              <a:cxn ang="0">
                <a:pos x="connsiteX0" y="connsiteY0"/>
              </a:cxn>
              <a:cxn ang="0">
                <a:pos x="connsiteX1" y="connsiteY1"/>
              </a:cxn>
              <a:cxn ang="0">
                <a:pos x="connsiteX2" y="connsiteY2"/>
              </a:cxn>
              <a:cxn ang="0">
                <a:pos x="connsiteX3" y="connsiteY3"/>
              </a:cxn>
            </a:cxnLst>
            <a:rect l="l" t="t" r="r" b="b"/>
            <a:pathLst>
              <a:path w="374121" h="196322">
                <a:moveTo>
                  <a:pt x="0" y="0"/>
                </a:moveTo>
                <a:lnTo>
                  <a:pt x="274519" y="0"/>
                </a:lnTo>
                <a:lnTo>
                  <a:pt x="374121" y="196322"/>
                </a:lnTo>
                <a:lnTo>
                  <a:pt x="0" y="196322"/>
                </a:lnTo>
                <a:close/>
              </a:path>
            </a:pathLst>
          </a:custGeom>
          <a:solidFill>
            <a:srgbClr val="4F81BD"/>
          </a:solidFill>
          <a:ln w="12700">
            <a:solidFill>
              <a:srgbClr val="4F81BD"/>
            </a:solidFill>
            <a:miter lim="800000"/>
          </a:ln>
        </p:spPr>
        <p:txBody>
          <a:bodyPr wrap="square" lIns="0" tIns="0" rIns="72000" bIns="0" anchor="ctr">
            <a:noAutofit/>
          </a:bodyP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9pPr>
          </a:lstStyle>
          <a:p>
            <a:pPr marL="0" marR="0" lvl="0" indent="0" algn="ctr" defTabSz="914400" eaLnBrk="1" fontAlgn="auto" latinLnBrk="0" hangingPunct="1">
              <a:lnSpc>
                <a:spcPct val="100000"/>
              </a:lnSpc>
              <a:spcBef>
                <a:spcPct val="0"/>
              </a:spcBef>
              <a:spcAft>
                <a:spcPts val="0"/>
              </a:spcAft>
              <a:buClrTx/>
              <a:buSzTx/>
              <a:buFontTx/>
              <a:buNone/>
              <a:defRPr/>
            </a:pPr>
            <a:endParaRPr kumimoji="0" lang="zh-CN" altLang="en-US" sz="2000" b="0" i="0" u="none" strike="noStrike" kern="0" cap="none" spc="0" normalizeH="0" baseline="0" noProof="0" dirty="0" smtClean="0">
              <a:ln>
                <a:noFill/>
              </a:ln>
              <a:solidFill>
                <a:srgbClr val="FFFF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标题 5"/>
          <p:cNvSpPr txBox="1"/>
          <p:nvPr/>
        </p:nvSpPr>
        <p:spPr>
          <a:xfrm>
            <a:off x="946413" y="272738"/>
            <a:ext cx="10189353" cy="531816"/>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a:solidFill>
                  <a:prstClr val="black"/>
                </a:solidFill>
              </a:rPr>
              <a:t>开普勒定律的应用</a:t>
            </a:r>
            <a:endParaRPr lang="zh-CN" altLang="zh-CN" sz="2800" b="1" dirty="0">
              <a:solidFill>
                <a:prstClr val="black"/>
              </a:solidFill>
            </a:endParaRPr>
          </a:p>
        </p:txBody>
      </p:sp>
      <p:sp>
        <p:nvSpPr>
          <p:cNvPr id="5" name="标题 5"/>
          <p:cNvSpPr txBox="1"/>
          <p:nvPr/>
        </p:nvSpPr>
        <p:spPr>
          <a:xfrm>
            <a:off x="84674" y="307048"/>
            <a:ext cx="609932" cy="419944"/>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en-US" sz="2800" b="1" smtClean="0">
                <a:solidFill>
                  <a:schemeClr val="bg1"/>
                </a:solidFill>
              </a:rPr>
              <a:t>二</a:t>
            </a:r>
            <a:endParaRPr lang="zh-CN" altLang="zh-CN" sz="2800" b="1" dirty="0">
              <a:solidFill>
                <a:schemeClr val="bg1"/>
              </a:solidFill>
            </a:endParaRPr>
          </a:p>
        </p:txBody>
      </p:sp>
      <p:sp>
        <p:nvSpPr>
          <p:cNvPr id="6" name="MH_Entry_1"/>
          <p:cNvSpPr/>
          <p:nvPr>
            <p:custDataLst>
              <p:tags r:id="rId2"/>
            </p:custDataLst>
          </p:nvPr>
        </p:nvSpPr>
        <p:spPr>
          <a:xfrm>
            <a:off x="0" y="302155"/>
            <a:ext cx="12190413" cy="50400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19050" cap="sq" cmpd="sng" algn="ctr">
            <a:solidFill>
              <a:srgbClr val="0070C0"/>
            </a:solidFill>
            <a:prstDash val="solid"/>
            <a:bevel/>
          </a:ln>
          <a:effectLst/>
        </p:spPr>
        <p:txBody>
          <a:bodyPr rot="0" spcFirstLastPara="0" vertOverflow="overflow" horzOverflow="overflow" vert="horz" wrap="square" lIns="108000" tIns="0" rIns="0" bIns="0" numCol="1" spcCol="0" rtlCol="0" fromWordArt="0" anchor="ctr" anchorCtr="0" forceAA="0" compatLnSpc="1">
            <a:normAutofit/>
          </a:bodyPr>
          <a:lstStyle/>
          <a:p>
            <a:pPr marL="0" marR="0" lvl="0" indent="0" defTabSz="914400" eaLnBrk="1" fontAlgn="auto" latinLnBrk="0" hangingPunct="1">
              <a:lnSpc>
                <a:spcPct val="130000"/>
              </a:lnSpc>
              <a:spcBef>
                <a:spcPts val="0"/>
              </a:spcBef>
              <a:spcAft>
                <a:spcPts val="0"/>
              </a:spcAft>
              <a:buClrTx/>
              <a:buSzTx/>
              <a:buFontTx/>
              <a:buNone/>
              <a:defRPr/>
            </a:pPr>
            <a:endParaRPr kumimoji="0" lang="zh-CN" altLang="en-US" sz="2000" b="0" i="0" u="none" strike="noStrike" kern="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endParaRPr>
          </a:p>
        </p:txBody>
      </p:sp>
      <p:sp>
        <p:nvSpPr>
          <p:cNvPr id="7" name="矩形 6"/>
          <p:cNvSpPr/>
          <p:nvPr/>
        </p:nvSpPr>
        <p:spPr>
          <a:xfrm>
            <a:off x="445943" y="1140778"/>
            <a:ext cx="11296938" cy="2793072"/>
          </a:xfrm>
          <a:prstGeom prst="rect">
            <a:avLst/>
          </a:prstGeom>
        </p:spPr>
        <p:txBody>
          <a:bodyPr>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当比较一个行星在椭圆轨道不同位置的速度大小时，选用开普勒第二定律；当比较或计算两个行星的周期问题时，选用开普勒第三定律</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由于大多数行星绕太阳运动的轨道与圆十分接近，因此，在中学阶段的研究中我们可以按圆轨道处理，且把行星绕太阳的运动看作是匀速圆周运动，这时椭圆轨道的半长轴取圆轨道的半径</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446737" y="251917"/>
            <a:ext cx="11296938" cy="1140569"/>
          </a:xfrm>
          <a:prstGeom prst="rect">
            <a:avLst/>
          </a:prstGeom>
        </p:spPr>
        <p:txBody>
          <a:bodyPr>
            <a:spAutoFit/>
          </a:bodyPr>
          <a:lstStyle/>
          <a:p>
            <a:pPr algn="just">
              <a:lnSpc>
                <a:spcPct val="150000"/>
              </a:lnSpc>
              <a:spcAft>
                <a:spcPts val="0"/>
              </a:spcAft>
            </a:pPr>
            <a:r>
              <a:rPr lang="zh-CN" altLang="zh-CN" b="1" kern="100" dirty="0" smtClean="0">
                <a:solidFill>
                  <a:srgbClr val="0000FF"/>
                </a:solidFill>
                <a:latin typeface="Times New Roman" panose="02020603050405020304" pitchFamily="18" charset="0"/>
                <a:ea typeface="微软雅黑" panose="020B0503020204020204" charset="-122"/>
                <a:cs typeface="Times New Roman" panose="02020603050405020304" pitchFamily="18" charset="0"/>
              </a:rPr>
              <a:t>例</a:t>
            </a:r>
            <a:r>
              <a:rPr lang="en-US" altLang="zh-CN" b="1" kern="100" dirty="0" smtClean="0">
                <a:solidFill>
                  <a:srgbClr val="0000FF"/>
                </a:solidFill>
                <a:latin typeface="+mj-ea"/>
                <a:ea typeface="+mj-ea"/>
                <a:cs typeface="Times New Roman" panose="02020603050405020304" pitchFamily="18"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(2018·</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夷陵中学期中</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某行星沿椭圆轨道运动，远日点离太阳的距离为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，近日点离太阳的距离为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，过远日点时行星的速率为</a:t>
            </a:r>
            <a:r>
              <a:rPr lang="en-US" altLang="zh-CN" i="1" kern="100" dirty="0" err="1">
                <a:latin typeface="Book Antiqua" panose="02040602050305030304" pitchFamily="18" charset="0"/>
                <a:ea typeface="微软雅黑" panose="020B0503020204020204" charset="-122"/>
                <a:cs typeface="Times New Roman" panose="02020603050405020304" pitchFamily="18" charset="0"/>
              </a:rPr>
              <a:t>v</a:t>
            </a:r>
            <a:r>
              <a:rPr lang="en-US" altLang="zh-CN" i="1" kern="100" baseline="-25000" dirty="0" err="1">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，则过近日点时行星的速率为</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graphicFrame>
        <p:nvGraphicFramePr>
          <p:cNvPr id="2" name="对象 1"/>
          <p:cNvGraphicFramePr>
            <a:graphicFrameLocks noChangeAspect="1"/>
          </p:cNvGraphicFramePr>
          <p:nvPr/>
        </p:nvGraphicFramePr>
        <p:xfrm>
          <a:off x="542925" y="1612171"/>
          <a:ext cx="9029700" cy="2076450"/>
        </p:xfrm>
        <a:graphic>
          <a:graphicData uri="http://schemas.openxmlformats.org/presentationml/2006/ole">
            <mc:AlternateContent xmlns:mc="http://schemas.openxmlformats.org/markup-compatibility/2006">
              <mc:Choice xmlns:v="urn:schemas-microsoft-com:vml" Requires="v">
                <p:oleObj spid="_x0000_s99343" name="文档" r:id="rId1" imgW="9036050" imgH="2086610" progId="Word.Document.12">
                  <p:embed/>
                </p:oleObj>
              </mc:Choice>
              <mc:Fallback>
                <p:oleObj name="文档" r:id="rId1" imgW="9036050" imgH="2086610" progId="Word.Document.12">
                  <p:embed/>
                  <p:pic>
                    <p:nvPicPr>
                      <p:cNvPr id="0" name="图片 99342"/>
                      <p:cNvPicPr/>
                      <p:nvPr/>
                    </p:nvPicPr>
                    <p:blipFill>
                      <a:blip r:embed="rId2"/>
                      <a:stretch>
                        <a:fillRect/>
                      </a:stretch>
                    </p:blipFill>
                    <p:spPr>
                      <a:xfrm>
                        <a:off x="542925" y="1612171"/>
                        <a:ext cx="9029700" cy="2076450"/>
                      </a:xfrm>
                      <a:prstGeom prst="rect">
                        <a:avLst/>
                      </a:prstGeom>
                    </p:spPr>
                  </p:pic>
                </p:oleObj>
              </mc:Fallback>
            </mc:AlternateContent>
          </a:graphicData>
        </a:graphic>
      </p:graphicFrame>
      <p:sp>
        <p:nvSpPr>
          <p:cNvPr id="4" name="TextBox 14"/>
          <p:cNvSpPr txBox="1"/>
          <p:nvPr/>
        </p:nvSpPr>
        <p:spPr>
          <a:xfrm>
            <a:off x="296371" y="2606489"/>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graphicFrame>
        <p:nvGraphicFramePr>
          <p:cNvPr id="5" name="对象 4"/>
          <p:cNvGraphicFramePr>
            <a:graphicFrameLocks noChangeAspect="1"/>
          </p:cNvGraphicFramePr>
          <p:nvPr/>
        </p:nvGraphicFramePr>
        <p:xfrm>
          <a:off x="542925" y="3581400"/>
          <a:ext cx="10991850" cy="2600325"/>
        </p:xfrm>
        <a:graphic>
          <a:graphicData uri="http://schemas.openxmlformats.org/presentationml/2006/ole">
            <mc:AlternateContent xmlns:mc="http://schemas.openxmlformats.org/markup-compatibility/2006">
              <mc:Choice xmlns:v="urn:schemas-microsoft-com:vml" Requires="v">
                <p:oleObj spid="_x0000_s99344" name="文档" r:id="rId3" imgW="10996930" imgH="2607310" progId="Word.Document.12">
                  <p:embed/>
                </p:oleObj>
              </mc:Choice>
              <mc:Fallback>
                <p:oleObj name="文档" r:id="rId3" imgW="10996930" imgH="2607310" progId="Word.Document.12">
                  <p:embed/>
                  <p:pic>
                    <p:nvPicPr>
                      <p:cNvPr id="0" name="图片 99343"/>
                      <p:cNvPicPr/>
                      <p:nvPr/>
                    </p:nvPicPr>
                    <p:blipFill>
                      <a:blip r:embed="rId4"/>
                      <a:stretch>
                        <a:fillRect/>
                      </a:stretch>
                    </p:blipFill>
                    <p:spPr>
                      <a:xfrm>
                        <a:off x="542925" y="3581400"/>
                        <a:ext cx="10991850" cy="2600325"/>
                      </a:xfrm>
                      <a:prstGeom prst="rect">
                        <a:avLst/>
                      </a:prstGeom>
                    </p:spPr>
                  </p:pic>
                </p:oleObj>
              </mc:Fallback>
            </mc:AlternateContent>
          </a:graphicData>
        </a:graphic>
      </p:graphicFrame>
      <p:pic>
        <p:nvPicPr>
          <p:cNvPr id="99330" name="Picture 2" descr="7-6"/>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477941" y="5100884"/>
            <a:ext cx="3358578" cy="157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nodeType="withEffect">
                                  <p:stCondLst>
                                    <p:cond delay="0"/>
                                  </p:stCondLst>
                                  <p:childTnLst>
                                    <p:set>
                                      <p:cBhvr>
                                        <p:cTn id="14" dur="1" fill="hold">
                                          <p:stCondLst>
                                            <p:cond delay="0"/>
                                          </p:stCondLst>
                                        </p:cTn>
                                        <p:tgtEl>
                                          <p:spTgt spid="99330"/>
                                        </p:tgtEl>
                                        <p:attrNameLst>
                                          <p:attrName>style.visibility</p:attrName>
                                        </p:attrNameLst>
                                      </p:cBhvr>
                                      <p:to>
                                        <p:strVal val="visible"/>
                                      </p:to>
                                    </p:set>
                                    <p:animEffect transition="in" filter="blinds(horizontal)">
                                      <p:cBhvr>
                                        <p:cTn id="15" dur="500"/>
                                        <p:tgtEl>
                                          <p:spTgt spid="993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 name="矩形 9"/>
          <p:cNvSpPr/>
          <p:nvPr/>
        </p:nvSpPr>
        <p:spPr>
          <a:xfrm>
            <a:off x="901106" y="1863380"/>
            <a:ext cx="9946628" cy="2308324"/>
          </a:xfrm>
          <a:prstGeom prst="rect">
            <a:avLst/>
          </a:prstGeom>
        </p:spPr>
        <p:txBody>
          <a:bodyPr wrap="square">
            <a:spAutoFit/>
          </a:bodyPr>
          <a:lstStyle/>
          <a:p>
            <a:pPr>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了解地心说与日心说的主要内容和代表人物</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理解开普勒行星运动定律，知道开普勒第三定律中</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值的大小只与中心天体有关</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知道行星运动在中学阶段的研究中的近似处理</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5" name="Rectangle 33"/>
          <p:cNvSpPr/>
          <p:nvPr/>
        </p:nvSpPr>
        <p:spPr>
          <a:xfrm>
            <a:off x="910630" y="477466"/>
            <a:ext cx="3794786" cy="545732"/>
          </a:xfrm>
          <a:prstGeom prst="rect">
            <a:avLst/>
          </a:prstGeom>
        </p:spPr>
        <p:txBody>
          <a:bodyPr wrap="none">
            <a:noAutofit/>
          </a:bodyPr>
          <a:lstStyle/>
          <a:p>
            <a:r>
              <a:rPr lang="zh-CN" altLang="en-US" sz="2800" b="1" dirty="0" smtClean="0">
                <a:latin typeface="+mj-ea"/>
                <a:ea typeface="+mj-ea"/>
              </a:rPr>
              <a:t>学习目标</a:t>
            </a:r>
            <a:endParaRPr lang="zh-CN" altLang="en-US" sz="2800" b="1" dirty="0">
              <a:latin typeface="+mj-ea"/>
              <a:ea typeface="+mj-ea"/>
            </a:endParaRPr>
          </a:p>
        </p:txBody>
      </p:sp>
      <p:sp>
        <p:nvSpPr>
          <p:cNvPr id="6" name="等腰三角形 5"/>
          <p:cNvSpPr/>
          <p:nvPr/>
        </p:nvSpPr>
        <p:spPr>
          <a:xfrm rot="5400000">
            <a:off x="605408" y="574659"/>
            <a:ext cx="344050" cy="30967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79163" y="477466"/>
            <a:ext cx="11232086" cy="2862322"/>
          </a:xfrm>
          <a:prstGeom prst="rect">
            <a:avLst/>
          </a:prstGeom>
        </p:spPr>
        <p:txBody>
          <a:bodyPr>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例</a:t>
            </a:r>
            <a:r>
              <a:rPr lang="en-US" altLang="zh-CN" b="1" kern="100" dirty="0">
                <a:solidFill>
                  <a:srgbClr val="0000FF"/>
                </a:solidFill>
                <a:latin typeface="+mj-ea"/>
                <a:ea typeface="+mj-ea"/>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(2019·</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深圳市龙岗区高一下月考</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长期以来，</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卡戎星</a:t>
            </a:r>
            <a:r>
              <a:rPr lang="en-US" altLang="zh-CN" kern="100" dirty="0">
                <a:latin typeface="Times New Roman" panose="02020603050405020304" pitchFamily="18" charset="0"/>
                <a:ea typeface="微软雅黑" panose="020B0503020204020204" charset="-122"/>
                <a:cs typeface="Courier New" panose="02070309020205020404" pitchFamily="49" charset="0"/>
              </a:rPr>
              <a:t>(Charon)</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被认为是冥王星唯一的卫星，它的公转轨道半径</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19 600 km</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，公转周期</a:t>
            </a:r>
            <a:r>
              <a:rPr lang="en-US" altLang="zh-CN" i="1" kern="100" dirty="0">
                <a:latin typeface="Times New Roman" panose="02020603050405020304" pitchFamily="18" charset="0"/>
                <a:ea typeface="微软雅黑" panose="020B0503020204020204" charset="-122"/>
                <a:cs typeface="Courier New" panose="02070309020205020404" pitchFamily="49" charset="0"/>
              </a:rPr>
              <a:t>T</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6.39</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天</a:t>
            </a:r>
            <a:r>
              <a:rPr lang="en-US" altLang="zh-CN" kern="100" dirty="0">
                <a:latin typeface="Times New Roman" panose="02020603050405020304" pitchFamily="18" charset="0"/>
                <a:ea typeface="微软雅黑" panose="020B0503020204020204" charset="-122"/>
                <a:cs typeface="Courier New" panose="02070309020205020404" pitchFamily="49" charset="0"/>
              </a:rPr>
              <a:t>.2006</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年</a:t>
            </a: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月，天文学家又发现两颗冥王星的小卫星，其中一颗的公转半径</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48 000 km</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，则它的公转周期</a:t>
            </a:r>
            <a:r>
              <a:rPr lang="en-US" altLang="zh-CN" i="1" kern="100" dirty="0">
                <a:latin typeface="Times New Roman" panose="02020603050405020304" pitchFamily="18" charset="0"/>
                <a:ea typeface="微软雅黑" panose="020B0503020204020204" charset="-122"/>
                <a:cs typeface="Courier New" panose="02070309020205020404" pitchFamily="49" charset="0"/>
              </a:rPr>
              <a:t>T</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最接近</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A.15</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天</a:t>
            </a:r>
            <a:r>
              <a:rPr lang="en-US" altLang="zh-CN" kern="100" dirty="0">
                <a:latin typeface="Times New Roman" panose="02020603050405020304" pitchFamily="18" charset="0"/>
                <a:ea typeface="微软雅黑" panose="020B0503020204020204" charset="-122"/>
                <a:cs typeface="Courier New" panose="02070309020205020404" pitchFamily="49"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		B.25</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天</a:t>
            </a:r>
            <a:r>
              <a:rPr lang="en-US" altLang="zh-CN" kern="100" dirty="0">
                <a:latin typeface="Times New Roman" panose="02020603050405020304" pitchFamily="18" charset="0"/>
                <a:ea typeface="微软雅黑" panose="020B0503020204020204" charset="-122"/>
                <a:cs typeface="Courier New" panose="02070309020205020404" pitchFamily="49"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		C.35</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天</a:t>
            </a:r>
            <a:r>
              <a:rPr lang="en-US" altLang="zh-CN" kern="100" dirty="0">
                <a:latin typeface="Times New Roman" panose="02020603050405020304" pitchFamily="18" charset="0"/>
                <a:ea typeface="微软雅黑" panose="020B0503020204020204" charset="-122"/>
                <a:cs typeface="Courier New" panose="02070309020205020404" pitchFamily="49"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		D.45</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天</a:t>
            </a:r>
            <a:endParaRPr lang="en-US" altLang="zh-CN" kern="100" dirty="0" smtClean="0">
              <a:latin typeface="Times New Roman" panose="02020603050405020304" pitchFamily="18" charset="0"/>
              <a:ea typeface="微软雅黑" panose="020B0503020204020204" charset="-122"/>
              <a:cs typeface="Times New Roman" panose="02020603050405020304" pitchFamily="18" charset="0"/>
            </a:endParaRPr>
          </a:p>
        </p:txBody>
      </p:sp>
      <p:sp>
        <p:nvSpPr>
          <p:cNvPr id="6" name="TextBox 14"/>
          <p:cNvSpPr txBox="1"/>
          <p:nvPr/>
        </p:nvSpPr>
        <p:spPr>
          <a:xfrm>
            <a:off x="2729880" y="2656756"/>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graphicFrame>
        <p:nvGraphicFramePr>
          <p:cNvPr id="5" name="对象 4"/>
          <p:cNvGraphicFramePr>
            <a:graphicFrameLocks noChangeAspect="1"/>
          </p:cNvGraphicFramePr>
          <p:nvPr/>
        </p:nvGraphicFramePr>
        <p:xfrm>
          <a:off x="550863" y="3748038"/>
          <a:ext cx="11125200" cy="1057275"/>
        </p:xfrm>
        <a:graphic>
          <a:graphicData uri="http://schemas.openxmlformats.org/presentationml/2006/ole">
            <mc:AlternateContent xmlns:mc="http://schemas.openxmlformats.org/markup-compatibility/2006">
              <mc:Choice xmlns:v="urn:schemas-microsoft-com:vml" Requires="v">
                <p:oleObj spid="_x0000_s102412" name="文档" r:id="rId1" imgW="11131550" imgH="1057910" progId="Word.Document.12">
                  <p:embed/>
                </p:oleObj>
              </mc:Choice>
              <mc:Fallback>
                <p:oleObj name="文档" r:id="rId1" imgW="11131550" imgH="1057910" progId="Word.Document.12">
                  <p:embed/>
                  <p:pic>
                    <p:nvPicPr>
                      <p:cNvPr id="0" name="图片 102411"/>
                      <p:cNvPicPr/>
                      <p:nvPr/>
                    </p:nvPicPr>
                    <p:blipFill>
                      <a:blip r:embed="rId2"/>
                      <a:stretch>
                        <a:fillRect/>
                      </a:stretch>
                    </p:blipFill>
                    <p:spPr>
                      <a:xfrm>
                        <a:off x="550863" y="3748038"/>
                        <a:ext cx="11125200" cy="1057275"/>
                      </a:xfrm>
                      <a:prstGeom prst="rect">
                        <a:avLst/>
                      </a:prstGeom>
                    </p:spPr>
                  </p:pic>
                </p:oleObj>
              </mc:Fallback>
            </mc:AlternateContent>
          </a:graphicData>
        </a:graphic>
      </p:graphicFrame>
      <p:graphicFrame>
        <p:nvGraphicFramePr>
          <p:cNvPr id="8" name="对象 7"/>
          <p:cNvGraphicFramePr>
            <a:graphicFrameLocks noChangeAspect="1"/>
          </p:cNvGraphicFramePr>
          <p:nvPr/>
        </p:nvGraphicFramePr>
        <p:xfrm>
          <a:off x="550863" y="4748886"/>
          <a:ext cx="10934700" cy="1111250"/>
        </p:xfrm>
        <a:graphic>
          <a:graphicData uri="http://schemas.openxmlformats.org/presentationml/2006/ole">
            <mc:AlternateContent xmlns:mc="http://schemas.openxmlformats.org/markup-compatibility/2006">
              <mc:Choice xmlns:v="urn:schemas-microsoft-com:vml" Requires="v">
                <p:oleObj spid="_x0000_s102413" name="文档" r:id="rId3" imgW="10949940" imgH="1115695" progId="Word.Document.12">
                  <p:embed/>
                </p:oleObj>
              </mc:Choice>
              <mc:Fallback>
                <p:oleObj name="文档" r:id="rId3" imgW="10949940" imgH="1115695" progId="Word.Document.12">
                  <p:embed/>
                  <p:pic>
                    <p:nvPicPr>
                      <p:cNvPr id="0" name="图片 102412"/>
                      <p:cNvPicPr/>
                      <p:nvPr/>
                    </p:nvPicPr>
                    <p:blipFill>
                      <a:blip r:embed="rId4"/>
                      <a:stretch>
                        <a:fillRect/>
                      </a:stretch>
                    </p:blipFill>
                    <p:spPr>
                      <a:xfrm>
                        <a:off x="550863" y="4748886"/>
                        <a:ext cx="10934700" cy="111125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40476" y="439886"/>
            <a:ext cx="11412000" cy="2269828"/>
          </a:xfrm>
          <a:prstGeom prst="rect">
            <a:avLst/>
          </a:prstGeom>
        </p:spPr>
        <p:txBody>
          <a:bodyPr wrap="square" lIns="121898" tIns="60948" rIns="121898" bIns="60948">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针对训练</a:t>
            </a:r>
            <a:r>
              <a:rPr lang="en-US" altLang="zh-CN" b="1" kern="100" dirty="0">
                <a:solidFill>
                  <a:srgbClr val="0000FF"/>
                </a:solidFill>
                <a:latin typeface="+mj-ea"/>
                <a:ea typeface="+mj-ea"/>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木星和地球都绕太阳公转，木星的公转周期约为</a:t>
            </a:r>
            <a:r>
              <a:rPr lang="en-US" altLang="zh-CN" kern="100" dirty="0">
                <a:latin typeface="Times New Roman" panose="02020603050405020304" pitchFamily="18" charset="0"/>
                <a:ea typeface="微软雅黑" panose="020B0503020204020204" charset="-122"/>
                <a:cs typeface="Courier New" panose="02070309020205020404" pitchFamily="49" charset="0"/>
              </a:rPr>
              <a:t>12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年，地球与太阳的距离为</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天文单位，则木星与太阳的距离约为</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天文单位</a:t>
            </a:r>
            <a:r>
              <a:rPr lang="en-US" altLang="zh-CN" kern="100" dirty="0">
                <a:latin typeface="Times New Roman" panose="02020603050405020304" pitchFamily="18" charset="0"/>
                <a:ea typeface="微软雅黑" panose="020B0503020204020204" charset="-122"/>
                <a:cs typeface="Courier New" panose="02070309020205020404" pitchFamily="49"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		B.5.2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天文单位</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C.10</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天文单位</a:t>
            </a:r>
            <a:r>
              <a:rPr lang="en-US" altLang="zh-CN" kern="100" dirty="0">
                <a:latin typeface="Times New Roman" panose="02020603050405020304" pitchFamily="18" charset="0"/>
                <a:ea typeface="微软雅黑" panose="020B0503020204020204" charset="-122"/>
                <a:cs typeface="Courier New" panose="02070309020205020404" pitchFamily="49"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		D.12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天文单位</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10" name="TextBox 14"/>
          <p:cNvSpPr txBox="1"/>
          <p:nvPr/>
        </p:nvSpPr>
        <p:spPr>
          <a:xfrm>
            <a:off x="5067949" y="1520006"/>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graphicFrame>
        <p:nvGraphicFramePr>
          <p:cNvPr id="2" name="对象 1"/>
          <p:cNvGraphicFramePr>
            <a:graphicFrameLocks noChangeAspect="1"/>
          </p:cNvGraphicFramePr>
          <p:nvPr/>
        </p:nvGraphicFramePr>
        <p:xfrm>
          <a:off x="438150" y="3388618"/>
          <a:ext cx="11182350" cy="2057400"/>
        </p:xfrm>
        <a:graphic>
          <a:graphicData uri="http://schemas.openxmlformats.org/presentationml/2006/ole">
            <mc:AlternateContent xmlns:mc="http://schemas.openxmlformats.org/markup-compatibility/2006">
              <mc:Choice xmlns:v="urn:schemas-microsoft-com:vml" Requires="v">
                <p:oleObj spid="_x0000_s103431" name="文档" r:id="rId1" imgW="11187430" imgH="2058670" progId="Word.Document.12">
                  <p:embed/>
                </p:oleObj>
              </mc:Choice>
              <mc:Fallback>
                <p:oleObj name="文档" r:id="rId1" imgW="11187430" imgH="2058670" progId="Word.Document.12">
                  <p:embed/>
                  <p:pic>
                    <p:nvPicPr>
                      <p:cNvPr id="0" name="图片 103430"/>
                      <p:cNvPicPr/>
                      <p:nvPr/>
                    </p:nvPicPr>
                    <p:blipFill>
                      <a:blip r:embed="rId2"/>
                      <a:stretch>
                        <a:fillRect/>
                      </a:stretch>
                    </p:blipFill>
                    <p:spPr>
                      <a:xfrm>
                        <a:off x="438150" y="3388618"/>
                        <a:ext cx="11182350" cy="2057400"/>
                      </a:xfrm>
                      <a:prstGeom prst="rect">
                        <a:avLst/>
                      </a:prstGeom>
                    </p:spPr>
                  </p:pic>
                </p:oleObj>
              </mc:Fallback>
            </mc:AlternateContent>
          </a:graphicData>
        </a:graphic>
      </p:graphicFrame>
      <p:pic>
        <p:nvPicPr>
          <p:cNvPr id="6" name="返回" descr="C:\Users\Administrator\Desktop\新建文件夹\返回.tif">
            <a:hlinkClick r:id="rId3" action="ppaction://hlinksldjump"/>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28400" y="6459538"/>
            <a:ext cx="862013" cy="400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p:nvPr/>
        </p:nvSpPr>
        <p:spPr>
          <a:xfrm>
            <a:off x="4748712" y="3081059"/>
            <a:ext cx="5364088" cy="1164822"/>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 name="connsiteX0-21" fmla="*/ 0 w 5364088"/>
              <a:gd name="connsiteY0-22" fmla="*/ 12700 h 1164822"/>
              <a:gd name="connsiteX1-23" fmla="*/ 5364088 w 5364088"/>
              <a:gd name="connsiteY1-24" fmla="*/ 0 h 1164822"/>
              <a:gd name="connsiteX2-25" fmla="*/ 4759654 w 5364088"/>
              <a:gd name="connsiteY2-26" fmla="*/ 1149323 h 1164822"/>
              <a:gd name="connsiteX3-27" fmla="*/ 0 w 5364088"/>
              <a:gd name="connsiteY3-28" fmla="*/ 1164822 h 1164822"/>
              <a:gd name="connsiteX4-29" fmla="*/ 0 w 5364088"/>
              <a:gd name="connsiteY4-30" fmla="*/ 12700 h 11648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64822">
                <a:moveTo>
                  <a:pt x="0" y="12700"/>
                </a:moveTo>
                <a:lnTo>
                  <a:pt x="5364088" y="0"/>
                </a:lnTo>
                <a:lnTo>
                  <a:pt x="4759654" y="1149323"/>
                </a:lnTo>
                <a:lnTo>
                  <a:pt x="0" y="1164822"/>
                </a:lnTo>
                <a:lnTo>
                  <a:pt x="0" y="12700"/>
                </a:lnTo>
                <a:close/>
              </a:path>
            </a:pathLst>
          </a:custGeom>
          <a:solidFill>
            <a:srgbClr val="262F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 name="矩形 2"/>
          <p:cNvSpPr/>
          <p:nvPr/>
        </p:nvSpPr>
        <p:spPr>
          <a:xfrm>
            <a:off x="693580" y="2172756"/>
            <a:ext cx="7888411" cy="2097604"/>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52122">
                <a:moveTo>
                  <a:pt x="0" y="0"/>
                </a:moveTo>
                <a:lnTo>
                  <a:pt x="5364088" y="0"/>
                </a:lnTo>
                <a:lnTo>
                  <a:pt x="4759654" y="1136623"/>
                </a:lnTo>
                <a:lnTo>
                  <a:pt x="0" y="1152122"/>
                </a:lnTo>
                <a:lnTo>
                  <a:pt x="0" y="0"/>
                </a:lnTo>
                <a:close/>
              </a:path>
            </a:pathLst>
          </a:custGeom>
          <a:solidFill>
            <a:srgbClr val="0444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1" name="文本框 33"/>
          <p:cNvSpPr txBox="1"/>
          <p:nvPr/>
        </p:nvSpPr>
        <p:spPr>
          <a:xfrm>
            <a:off x="3717916" y="2513479"/>
            <a:ext cx="4093935" cy="611706"/>
          </a:xfrm>
          <a:prstGeom prst="rect">
            <a:avLst/>
          </a:prstGeom>
          <a:noFill/>
          <a:ln w="9525">
            <a:noFill/>
          </a:ln>
        </p:spPr>
        <p:txBody>
          <a:bodyPr wrap="square" anchor="t">
            <a:spAutoFit/>
          </a:bodyPr>
          <a:lstStyle/>
          <a:p>
            <a:r>
              <a:rPr lang="zh-CN" altLang="en-US" sz="3375" b="1" dirty="0" smtClean="0">
                <a:solidFill>
                  <a:prstClr val="white"/>
                </a:solidFill>
                <a:latin typeface="微软雅黑" panose="020B0503020204020204" charset="-122"/>
                <a:ea typeface="微软雅黑" panose="020B0503020204020204" charset="-122"/>
              </a:rPr>
              <a:t>随堂演练　逐点落实</a:t>
            </a:r>
            <a:endParaRPr lang="zh-CN" altLang="en-US" sz="3375" b="1" dirty="0">
              <a:solidFill>
                <a:prstClr val="white"/>
              </a:solidFill>
              <a:latin typeface="微软雅黑" panose="020B0503020204020204" charset="-122"/>
              <a:ea typeface="微软雅黑" panose="020B0503020204020204" charset="-122"/>
            </a:endParaRPr>
          </a:p>
        </p:txBody>
      </p:sp>
      <p:cxnSp>
        <p:nvCxnSpPr>
          <p:cNvPr id="12" name="直接连接符 10"/>
          <p:cNvCxnSpPr/>
          <p:nvPr/>
        </p:nvCxnSpPr>
        <p:spPr>
          <a:xfrm>
            <a:off x="3831181" y="3205384"/>
            <a:ext cx="38482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文本框 20" descr="e7d195523061f1c0c8c9ef2b4c47b9232c7d3c1aa29fc33cC35E69D0959227FEE46513058567BC4DFCDEC239794EE7F7D54C53BFAAED1E91F0142CACD1DBF61753822421AB78C025DC4BB29C14829EC7958081C093AE18BE12860807EF136105AA5915B6E1FC903132893A29C0D20F58B8483A3290107E264C17A103AC8D0961565853DA444ACA86"/>
          <p:cNvSpPr txBox="1"/>
          <p:nvPr/>
        </p:nvSpPr>
        <p:spPr>
          <a:xfrm>
            <a:off x="8128127" y="3125185"/>
            <a:ext cx="1229824" cy="1107996"/>
          </a:xfrm>
          <a:prstGeom prst="rect">
            <a:avLst/>
          </a:prstGeom>
          <a:noFill/>
        </p:spPr>
        <p:txBody>
          <a:bodyPr wrap="none" rtlCol="0">
            <a:spAutoFit/>
          </a:bodyPr>
          <a:lstStyle/>
          <a:p>
            <a:r>
              <a:rPr lang="en-US" altLang="zh-CN" sz="6600" b="1" dirty="0" smtClean="0">
                <a:solidFill>
                  <a:prstClr val="white"/>
                </a:solidFill>
                <a:latin typeface="微软雅黑" panose="020B0503020204020204" charset="-122"/>
                <a:ea typeface="微软雅黑" panose="020B0503020204020204" charset="-122"/>
              </a:rPr>
              <a:t>03</a:t>
            </a:r>
            <a:endParaRPr lang="zh-CN" altLang="en-US" sz="6600" b="1" dirty="0">
              <a:solidFill>
                <a:prstClr val="white"/>
              </a:solidFill>
              <a:latin typeface="微软雅黑" panose="020B0503020204020204" charset="-122"/>
              <a:ea typeface="微软雅黑" panose="020B0503020204020204" charset="-122"/>
            </a:endParaRPr>
          </a:p>
        </p:txBody>
      </p:sp>
      <p:cxnSp>
        <p:nvCxnSpPr>
          <p:cNvPr id="14" name="直接连接符 29"/>
          <p:cNvCxnSpPr/>
          <p:nvPr/>
        </p:nvCxnSpPr>
        <p:spPr>
          <a:xfrm flipH="1">
            <a:off x="8743039" y="794313"/>
            <a:ext cx="978603" cy="1856172"/>
          </a:xfrm>
          <a:prstGeom prst="line">
            <a:avLst/>
          </a:prstGeom>
          <a:ln>
            <a:solidFill>
              <a:srgbClr val="262F38"/>
            </a:solidFill>
          </a:ln>
        </p:spPr>
        <p:style>
          <a:lnRef idx="1">
            <a:schemeClr val="accent1"/>
          </a:lnRef>
          <a:fillRef idx="0">
            <a:schemeClr val="accent1"/>
          </a:fillRef>
          <a:effectRef idx="0">
            <a:schemeClr val="accent1"/>
          </a:effectRef>
          <a:fontRef idx="minor">
            <a:schemeClr val="tx1"/>
          </a:fontRef>
        </p:style>
      </p:cxnSp>
      <p:cxnSp>
        <p:nvCxnSpPr>
          <p:cNvPr id="15" name="直接连接符 30"/>
          <p:cNvCxnSpPr/>
          <p:nvPr/>
        </p:nvCxnSpPr>
        <p:spPr>
          <a:xfrm flipH="1">
            <a:off x="9047534" y="2277666"/>
            <a:ext cx="1930331" cy="3661370"/>
          </a:xfrm>
          <a:prstGeom prst="line">
            <a:avLst/>
          </a:prstGeom>
          <a:ln>
            <a:solidFill>
              <a:srgbClr val="04449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557019" y="837506"/>
            <a:ext cx="11076375" cy="3816405"/>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对开普勒定律的认识</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(2018·</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孟坝中学期末</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关于开普勒行星运动定律，下列说法正确的是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所有的行星都绕太阳做圆周运动</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对任意一个行星，它与太阳的连线在相等时间内扫过相等的面积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20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在</a:t>
            </a:r>
            <a:r>
              <a:rPr lang="en-US" altLang="zh-CN"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中，</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是与太阳无关的常量</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20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D.</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开普勒行星运动定律仅适用于行星绕太阳运动</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4" name="TextBox 14"/>
          <p:cNvSpPr txBox="1"/>
          <p:nvPr/>
        </p:nvSpPr>
        <p:spPr>
          <a:xfrm>
            <a:off x="402287" y="2474640"/>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
        <p:nvSpPr>
          <p:cNvPr id="5"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sp>
        <p:nvSpPr>
          <p:cNvPr id="6"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7"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8"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graphicFrame>
        <p:nvGraphicFramePr>
          <p:cNvPr id="2" name="对象 1"/>
          <p:cNvGraphicFramePr>
            <a:graphicFrameLocks noChangeAspect="1"/>
          </p:cNvGraphicFramePr>
          <p:nvPr/>
        </p:nvGraphicFramePr>
        <p:xfrm>
          <a:off x="1304578" y="3134891"/>
          <a:ext cx="692150" cy="923925"/>
        </p:xfrm>
        <a:graphic>
          <a:graphicData uri="http://schemas.openxmlformats.org/presentationml/2006/ole">
            <mc:AlternateContent xmlns:mc="http://schemas.openxmlformats.org/markup-compatibility/2006">
              <mc:Choice xmlns:v="urn:schemas-microsoft-com:vml" Requires="v">
                <p:oleObj spid="_x0000_s104455" name="文档" r:id="rId5" imgW="693420" imgH="925195" progId="Word.Document.12">
                  <p:embed/>
                </p:oleObj>
              </mc:Choice>
              <mc:Fallback>
                <p:oleObj name="文档" r:id="rId5" imgW="693420" imgH="925195" progId="Word.Document.12">
                  <p:embed/>
                  <p:pic>
                    <p:nvPicPr>
                      <p:cNvPr id="0" name="图片 104454"/>
                      <p:cNvPicPr/>
                      <p:nvPr/>
                    </p:nvPicPr>
                    <p:blipFill>
                      <a:blip r:embed="rId6"/>
                      <a:stretch>
                        <a:fillRect/>
                      </a:stretch>
                    </p:blipFill>
                    <p:spPr>
                      <a:xfrm>
                        <a:off x="1304578" y="3134891"/>
                        <a:ext cx="692150" cy="923925"/>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557019" y="693490"/>
            <a:ext cx="11076375" cy="2268995"/>
          </a:xfrm>
          <a:prstGeom prst="rect">
            <a:avLst/>
          </a:prstGeom>
        </p:spPr>
        <p:txBody>
          <a:bodyPr wrap="square" lIns="121898" tIns="60948" rIns="121898" bIns="60948">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解析　</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根据开普勒第一定律知，所有行星绕太阳运动的轨道都是椭圆，太阳处在椭圆的一个焦点上，故</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由开普勒第二定律知，对任意一个行星，它与太阳的连线在相等时间内扫过的面积相等，故</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正确；</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3" name="矩形 2"/>
          <p:cNvSpPr/>
          <p:nvPr/>
        </p:nvSpPr>
        <p:spPr>
          <a:xfrm>
            <a:off x="557019" y="2997746"/>
            <a:ext cx="11076375" cy="677084"/>
          </a:xfrm>
          <a:prstGeom prst="rect">
            <a:avLst/>
          </a:prstGeom>
        </p:spPr>
        <p:txBody>
          <a:bodyPr wrap="square" lIns="121898" tIns="60948" rIns="121898" bIns="60948">
            <a:spAutoFit/>
          </a:bodyPr>
          <a:lstStyle/>
          <a:p>
            <a:pPr algn="just">
              <a:lnSpc>
                <a:spcPct val="150000"/>
              </a:lnSpc>
              <a:spcAft>
                <a:spcPts val="0"/>
              </a:spcAft>
            </a:pPr>
            <a:r>
              <a:rPr lang="zh-CN" altLang="zh-CN" kern="100" dirty="0" smtClean="0">
                <a:latin typeface="Times New Roman" panose="02020603050405020304" pitchFamily="18" charset="0"/>
                <a:ea typeface="楷体_GB2312" panose="02010609030101010101" pitchFamily="49" charset="-122"/>
                <a:cs typeface="Times New Roman" panose="02020603050405020304" pitchFamily="18" charset="0"/>
              </a:rPr>
              <a:t>在</a:t>
            </a:r>
            <a:r>
              <a:rPr lang="en-US" altLang="zh-CN" kern="100" dirty="0" smtClean="0">
                <a:latin typeface="Times New Roman" panose="02020603050405020304" pitchFamily="18" charset="0"/>
                <a:ea typeface="楷体_GB2312" panose="02010609030101010101" pitchFamily="49" charset="-122"/>
                <a:cs typeface="Times New Roman" panose="02020603050405020304" pitchFamily="18" charset="0"/>
              </a:rPr>
              <a:t>    </a:t>
            </a:r>
            <a:r>
              <a:rPr lang="zh-CN" altLang="zh-CN" kern="100" dirty="0" smtClean="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smtClean="0">
                <a:latin typeface="Times New Roman" panose="02020603050405020304" pitchFamily="18" charset="0"/>
                <a:ea typeface="楷体_GB2312" panose="02010609030101010101" pitchFamily="49" charset="-122"/>
              </a:rPr>
              <a:t>k</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中，</a:t>
            </a:r>
            <a:r>
              <a:rPr lang="en-US" altLang="zh-CN" i="1" kern="100" dirty="0">
                <a:latin typeface="Times New Roman" panose="02020603050405020304" pitchFamily="18" charset="0"/>
                <a:ea typeface="楷体_GB2312" panose="02010609030101010101" pitchFamily="49" charset="-122"/>
              </a:rPr>
              <a:t>k</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是与太阳有关的常量，故</a:t>
            </a:r>
            <a:r>
              <a:rPr lang="en-US" altLang="zh-CN" kern="100" dirty="0">
                <a:latin typeface="Times New Roman" panose="02020603050405020304" pitchFamily="18" charset="0"/>
                <a:ea typeface="楷体_GB2312" panose="02010609030101010101" pitchFamily="49" charset="-122"/>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5"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sp>
        <p:nvSpPr>
          <p:cNvPr id="6"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7"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8"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graphicFrame>
        <p:nvGraphicFramePr>
          <p:cNvPr id="2" name="对象 1"/>
          <p:cNvGraphicFramePr>
            <a:graphicFrameLocks noChangeAspect="1"/>
          </p:cNvGraphicFramePr>
          <p:nvPr/>
        </p:nvGraphicFramePr>
        <p:xfrm>
          <a:off x="1026071" y="2944788"/>
          <a:ext cx="692150" cy="923925"/>
        </p:xfrm>
        <a:graphic>
          <a:graphicData uri="http://schemas.openxmlformats.org/presentationml/2006/ole">
            <mc:AlternateContent xmlns:mc="http://schemas.openxmlformats.org/markup-compatibility/2006">
              <mc:Choice xmlns:v="urn:schemas-microsoft-com:vml" Requires="v">
                <p:oleObj spid="_x0000_s105479" name="文档" r:id="rId5" imgW="693420" imgH="925195" progId="Word.Document.12">
                  <p:embed/>
                </p:oleObj>
              </mc:Choice>
              <mc:Fallback>
                <p:oleObj name="文档" r:id="rId5" imgW="693420" imgH="925195" progId="Word.Document.12">
                  <p:embed/>
                  <p:pic>
                    <p:nvPicPr>
                      <p:cNvPr id="0" name="图片 105478"/>
                      <p:cNvPicPr/>
                      <p:nvPr/>
                    </p:nvPicPr>
                    <p:blipFill>
                      <a:blip r:embed="rId6"/>
                      <a:stretch>
                        <a:fillRect/>
                      </a:stretch>
                    </p:blipFill>
                    <p:spPr>
                      <a:xfrm>
                        <a:off x="1026071" y="2944788"/>
                        <a:ext cx="692150" cy="923925"/>
                      </a:xfrm>
                      <a:prstGeom prst="rect">
                        <a:avLst/>
                      </a:prstGeom>
                    </p:spPr>
                  </p:pic>
                </p:oleObj>
              </mc:Fallback>
            </mc:AlternateContent>
          </a:graphicData>
        </a:graphic>
      </p:graphicFrame>
      <p:sp>
        <p:nvSpPr>
          <p:cNvPr id="10" name="矩形 9"/>
          <p:cNvSpPr/>
          <p:nvPr/>
        </p:nvSpPr>
        <p:spPr>
          <a:xfrm>
            <a:off x="557019" y="3708955"/>
            <a:ext cx="11076375" cy="1160999"/>
          </a:xfrm>
          <a:prstGeom prst="rect">
            <a:avLst/>
          </a:prstGeom>
        </p:spPr>
        <p:txBody>
          <a:bodyPr wrap="square" lIns="121898" tIns="60948" rIns="121898" bIns="60948">
            <a:spAutoFit/>
          </a:bodyPr>
          <a:lstStyle/>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开普勒行星运动定律不仅适用于行星绕太阳运动，还适用于宇宙中卫星绕行星的运动，故</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D</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blinds(horizontal)">
                                      <p:cBhvr>
                                        <p:cTn id="7" dur="750"/>
                                        <p:tgtEl>
                                          <p:spTgt spid="15">
                                            <p:txEl>
                                              <p:pRg st="0" end="0"/>
                                            </p:txEl>
                                          </p:spTgt>
                                        </p:tgtEl>
                                      </p:cBhvr>
                                    </p:animEffect>
                                  </p:childTnLst>
                                </p:cTn>
                              </p:par>
                            </p:childTnLst>
                          </p:cTn>
                        </p:par>
                        <p:par>
                          <p:cTn id="8" fill="hold">
                            <p:stCondLst>
                              <p:cond delay="1000"/>
                            </p:stCondLst>
                            <p:childTnLst>
                              <p:par>
                                <p:cTn id="9" presetID="3" presetClass="entr" presetSubtype="10" fill="hold" nodeType="afterEffect">
                                  <p:stCondLst>
                                    <p:cond delay="0"/>
                                  </p:stCondLst>
                                  <p:childTnLst>
                                    <p:set>
                                      <p:cBhvr>
                                        <p:cTn id="10" dur="1" fill="hold">
                                          <p:stCondLst>
                                            <p:cond delay="0"/>
                                          </p:stCondLst>
                                        </p:cTn>
                                        <p:tgtEl>
                                          <p:spTgt spid="15">
                                            <p:txEl>
                                              <p:pRg st="1" end="1"/>
                                            </p:txEl>
                                          </p:spTgt>
                                        </p:tgtEl>
                                        <p:attrNameLst>
                                          <p:attrName>style.visibility</p:attrName>
                                        </p:attrNameLst>
                                      </p:cBhvr>
                                      <p:to>
                                        <p:strVal val="visible"/>
                                      </p:to>
                                    </p:set>
                                    <p:animEffect transition="in" filter="blinds(horizontal)">
                                      <p:cBhvr>
                                        <p:cTn id="11" dur="750"/>
                                        <p:tgtEl>
                                          <p:spTgt spid="15">
                                            <p:txEl>
                                              <p:pRg st="1" end="1"/>
                                            </p:txEl>
                                          </p:spTgt>
                                        </p:tgtEl>
                                      </p:cBhvr>
                                    </p:animEffect>
                                  </p:childTnLst>
                                </p:cTn>
                              </p:par>
                            </p:childTnLst>
                          </p:cTn>
                        </p:par>
                        <p:par>
                          <p:cTn id="12" fill="hold">
                            <p:stCondLst>
                              <p:cond delay="2000"/>
                            </p:stCondLst>
                            <p:childTnLst>
                              <p:par>
                                <p:cTn id="13" presetID="3" presetClass="entr" presetSubtype="10"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750"/>
                                        <p:tgtEl>
                                          <p:spTgt spid="3"/>
                                        </p:tgtEl>
                                      </p:cBhvr>
                                    </p:animEffect>
                                  </p:childTnLst>
                                </p:cTn>
                              </p:par>
                              <p:par>
                                <p:cTn id="16" presetID="3" presetClass="entr" presetSubtype="10"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linds(horizontal)">
                                      <p:cBhvr>
                                        <p:cTn id="18" dur="750"/>
                                        <p:tgtEl>
                                          <p:spTgt spid="2"/>
                                        </p:tgtEl>
                                      </p:cBhvr>
                                    </p:animEffect>
                                  </p:childTnLst>
                                </p:cTn>
                              </p:par>
                            </p:childTnLst>
                          </p:cTn>
                        </p:par>
                        <p:par>
                          <p:cTn id="19" fill="hold">
                            <p:stCondLst>
                              <p:cond delay="3000"/>
                            </p:stCondLst>
                            <p:childTnLst>
                              <p:par>
                                <p:cTn id="20" presetID="3" presetClass="entr" presetSubtype="10"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7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557019" y="45418"/>
            <a:ext cx="11076375" cy="4555069"/>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开普勒第二定律的应用</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(2019·</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云天化中学高一下学期期中</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6</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所示是行星</a:t>
            </a:r>
            <a:r>
              <a:rPr lang="en-US" altLang="zh-CN" i="1" kern="100" dirty="0">
                <a:latin typeface="Times New Roman" panose="02020603050405020304" pitchFamily="18" charset="0"/>
                <a:ea typeface="微软雅黑" panose="020B0503020204020204" charset="-122"/>
                <a:cs typeface="Courier New" panose="02070309020205020404" pitchFamily="49" charset="0"/>
              </a:rPr>
              <a:t>m</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绕太阳</a:t>
            </a:r>
            <a:r>
              <a:rPr lang="en-US" altLang="zh-CN" i="1" kern="100" dirty="0">
                <a:latin typeface="Times New Roman" panose="02020603050405020304" pitchFamily="18" charset="0"/>
                <a:ea typeface="微软雅黑" panose="020B0503020204020204" charset="-122"/>
                <a:cs typeface="Courier New" panose="02070309020205020404" pitchFamily="49" charset="0"/>
              </a:rPr>
              <a:t>M</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运行情况的示意图，</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点是远日点，</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点是近日点，</a:t>
            </a:r>
            <a:r>
              <a:rPr lang="en-US" altLang="zh-CN" i="1" kern="100" dirty="0">
                <a:latin typeface="Times New Roman" panose="02020603050405020304" pitchFamily="18" charset="0"/>
                <a:ea typeface="微软雅黑" panose="020B0503020204020204" charset="-122"/>
                <a:cs typeface="Courier New" panose="02070309020205020404" pitchFamily="49" charset="0"/>
              </a:rPr>
              <a:t>CD</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是椭圆轨道的短轴</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下列说法中正确的</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是</a:t>
            </a:r>
            <a:endParaRPr lang="en-US" altLang="zh-CN" sz="1050" kern="100" dirty="0" smtClean="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行星运动到</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点时速度最大</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行星运动到</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点或</a:t>
            </a:r>
            <a:r>
              <a:rPr lang="en-US" altLang="zh-CN" i="1" kern="100" dirty="0">
                <a:latin typeface="Times New Roman" panose="02020603050405020304" pitchFamily="18" charset="0"/>
                <a:ea typeface="微软雅黑" panose="020B0503020204020204" charset="-122"/>
                <a:cs typeface="Courier New" panose="02070309020205020404" pitchFamily="49" charset="0"/>
              </a:rPr>
              <a:t>D</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点时速度最小</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行星从</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点顺时针运动到</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点的过程中做加速运动</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D.</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行星从</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点顺时针运动到</a:t>
            </a:r>
            <a:r>
              <a:rPr lang="en-US" altLang="zh-CN" i="1" kern="100" dirty="0">
                <a:latin typeface="Times New Roman" panose="02020603050405020304" pitchFamily="18" charset="0"/>
                <a:ea typeface="微软雅黑" panose="020B0503020204020204" charset="-122"/>
                <a:cs typeface="Courier New" panose="02070309020205020404" pitchFamily="49" charset="0"/>
              </a:rPr>
              <a:t>D</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点的时间与从</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点顺时针运动</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到</a:t>
            </a:r>
            <a:endParaRPr lang="en-US" altLang="zh-CN" kern="100" dirty="0" smtClean="0">
              <a:latin typeface="Times New Roman" panose="02020603050405020304" pitchFamily="18" charset="0"/>
              <a:ea typeface="微软雅黑" panose="020B0503020204020204" charset="-122"/>
              <a:cs typeface="Times New Roman" panose="02020603050405020304" pitchFamily="18" charset="0"/>
            </a:endParaRPr>
          </a:p>
          <a:p>
            <a:pPr algn="just">
              <a:lnSpc>
                <a:spcPct val="150000"/>
              </a:lnSpc>
              <a:spcAft>
                <a:spcPts val="0"/>
              </a:spcAft>
            </a:pPr>
            <a:r>
              <a:rPr lang="zh-CN" altLang="en-US" i="1"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i="1" kern="100" dirty="0" smtClean="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点的时间</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相等</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p:txBody>
      </p:sp>
      <p:sp>
        <p:nvSpPr>
          <p:cNvPr id="3" name="矩形 2"/>
          <p:cNvSpPr/>
          <p:nvPr/>
        </p:nvSpPr>
        <p:spPr>
          <a:xfrm>
            <a:off x="557019" y="4475484"/>
            <a:ext cx="11076375" cy="1714997"/>
          </a:xfrm>
          <a:prstGeom prst="rect">
            <a:avLst/>
          </a:prstGeom>
        </p:spPr>
        <p:txBody>
          <a:bodyPr wrap="square" lIns="121898" tIns="60948" rIns="121898" bIns="60948">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解析　</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由开普勒第二定律知，行星在</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点速度最小，在</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点速度最大，所以行星从</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向</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顺时针运动的过程中速度在增大，行星从</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点顺时针运动到</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D</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点的时间小于从</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点顺时针运动到</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点的时间，故</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D</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正确</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4" name="TextBox 14"/>
          <p:cNvSpPr txBox="1"/>
          <p:nvPr/>
        </p:nvSpPr>
        <p:spPr>
          <a:xfrm>
            <a:off x="421337" y="2772197"/>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
        <p:nvSpPr>
          <p:cNvPr id="9"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0"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sp>
        <p:nvSpPr>
          <p:cNvPr id="11"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2"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pic>
        <p:nvPicPr>
          <p:cNvPr id="101378" name="Picture 2" descr="7-7"/>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957887" y="1234724"/>
            <a:ext cx="2537919" cy="186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p:nvPr/>
        </p:nvSpPr>
        <p:spPr>
          <a:xfrm>
            <a:off x="9902879" y="3098860"/>
            <a:ext cx="647934" cy="461665"/>
          </a:xfrm>
          <a:prstGeom prst="rect">
            <a:avLst/>
          </a:prstGeom>
        </p:spPr>
        <p:txBody>
          <a:bodyPr wrap="none">
            <a:spAutoFit/>
          </a:bodyPr>
          <a:lstStyle/>
          <a:p>
            <a:r>
              <a:rPr lang="zh-CN" altLang="zh-CN" b="1" kern="100" dirty="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6</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557019" y="813123"/>
            <a:ext cx="11076375" cy="3377824"/>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对开普勒第三定律的理解</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多选</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关于开普勒行星运动定律的</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表达式</a:t>
            </a:r>
            <a:r>
              <a:rPr lang="zh-CN" altLang="en-US"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，以下理解正确的是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err="1">
                <a:latin typeface="Times New Roman" panose="02020603050405020304" pitchFamily="18" charset="0"/>
                <a:ea typeface="微软雅黑" panose="020B0503020204020204" charset="-122"/>
                <a:cs typeface="Courier New" panose="02070309020205020404" pitchFamily="49" charset="0"/>
              </a:rPr>
              <a:t>A.</a:t>
            </a:r>
            <a:r>
              <a:rPr lang="en-US" altLang="zh-CN" i="1" kern="100" dirty="0" err="1">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是一个与行星无关的常量</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err="1">
                <a:latin typeface="Times New Roman" panose="02020603050405020304" pitchFamily="18" charset="0"/>
                <a:ea typeface="微软雅黑" panose="020B0503020204020204" charset="-122"/>
                <a:cs typeface="Courier New" panose="02070309020205020404" pitchFamily="49" charset="0"/>
              </a:rPr>
              <a:t>B.</a:t>
            </a:r>
            <a:r>
              <a:rPr lang="en-US" altLang="zh-CN" i="1" kern="100" dirty="0" err="1">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代表行星的球体半径</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a:t>
            </a:r>
            <a:r>
              <a:rPr lang="en-US" altLang="zh-CN" i="1" kern="100" dirty="0">
                <a:latin typeface="Times New Roman" panose="02020603050405020304" pitchFamily="18" charset="0"/>
                <a:ea typeface="微软雅黑" panose="020B0503020204020204" charset="-122"/>
                <a:cs typeface="Courier New" panose="02070309020205020404" pitchFamily="49" charset="0"/>
              </a:rPr>
              <a:t>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代表行星运动的自转周期</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D.</a:t>
            </a:r>
            <a:r>
              <a:rPr lang="en-US" altLang="zh-CN" i="1" kern="100" dirty="0">
                <a:latin typeface="Times New Roman" panose="02020603050405020304" pitchFamily="18" charset="0"/>
                <a:ea typeface="微软雅黑" panose="020B0503020204020204" charset="-122"/>
                <a:cs typeface="Courier New" panose="02070309020205020404" pitchFamily="49" charset="0"/>
              </a:rPr>
              <a:t>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代表行星绕中心天体运动的公转周期</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4" name="TextBox 14"/>
          <p:cNvSpPr txBox="1"/>
          <p:nvPr/>
        </p:nvSpPr>
        <p:spPr>
          <a:xfrm>
            <a:off x="423508" y="1956898"/>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
        <p:nvSpPr>
          <p:cNvPr id="12"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3"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4"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sp>
        <p:nvSpPr>
          <p:cNvPr id="16"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graphicFrame>
        <p:nvGraphicFramePr>
          <p:cNvPr id="2" name="对象 1"/>
          <p:cNvGraphicFramePr>
            <a:graphicFrameLocks noChangeAspect="1"/>
          </p:cNvGraphicFramePr>
          <p:nvPr/>
        </p:nvGraphicFramePr>
        <p:xfrm>
          <a:off x="9892580" y="765498"/>
          <a:ext cx="539750" cy="838200"/>
        </p:xfrm>
        <a:graphic>
          <a:graphicData uri="http://schemas.openxmlformats.org/presentationml/2006/ole">
            <mc:AlternateContent xmlns:mc="http://schemas.openxmlformats.org/markup-compatibility/2006">
              <mc:Choice xmlns:v="urn:schemas-microsoft-com:vml" Requires="v">
                <p:oleObj spid="_x0000_s106503" name="文档" r:id="rId5" imgW="542290" imgH="839470" progId="Word.Document.12">
                  <p:embed/>
                </p:oleObj>
              </mc:Choice>
              <mc:Fallback>
                <p:oleObj name="文档" r:id="rId5" imgW="542290" imgH="839470" progId="Word.Document.12">
                  <p:embed/>
                  <p:pic>
                    <p:nvPicPr>
                      <p:cNvPr id="0" name="图片 106502"/>
                      <p:cNvPicPr/>
                      <p:nvPr/>
                    </p:nvPicPr>
                    <p:blipFill>
                      <a:blip r:embed="rId6"/>
                      <a:stretch>
                        <a:fillRect/>
                      </a:stretch>
                    </p:blipFill>
                    <p:spPr>
                      <a:xfrm>
                        <a:off x="9892580" y="765498"/>
                        <a:ext cx="539750" cy="838200"/>
                      </a:xfrm>
                      <a:prstGeom prst="rect">
                        <a:avLst/>
                      </a:prstGeom>
                    </p:spPr>
                  </p:pic>
                </p:oleObj>
              </mc:Fallback>
            </mc:AlternateContent>
          </a:graphicData>
        </a:graphic>
      </p:graphicFrame>
      <p:sp>
        <p:nvSpPr>
          <p:cNvPr id="9" name="TextBox 14"/>
          <p:cNvSpPr txBox="1"/>
          <p:nvPr/>
        </p:nvSpPr>
        <p:spPr>
          <a:xfrm>
            <a:off x="406574" y="3558008"/>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445701" y="117426"/>
            <a:ext cx="11299010" cy="3377824"/>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4.</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开普勒第三定律的应用</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1980</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年</a:t>
            </a:r>
            <a:r>
              <a:rPr lang="en-US" altLang="zh-CN" kern="100" dirty="0">
                <a:latin typeface="Times New Roman" panose="02020603050405020304" pitchFamily="18" charset="0"/>
                <a:ea typeface="微软雅黑" panose="020B0503020204020204" charset="-122"/>
                <a:cs typeface="Courier New" panose="02070309020205020404" pitchFamily="49" charset="0"/>
              </a:rPr>
              <a:t>10</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月</a:t>
            </a:r>
            <a:r>
              <a:rPr lang="en-US" altLang="zh-CN" kern="100" dirty="0">
                <a:latin typeface="Times New Roman" panose="02020603050405020304" pitchFamily="18" charset="0"/>
                <a:ea typeface="微软雅黑" panose="020B0503020204020204" charset="-122"/>
                <a:cs typeface="Courier New" panose="02070309020205020404" pitchFamily="49" charset="0"/>
              </a:rPr>
              <a:t>14</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日，中国科学院紫金山天文台发现了一颗绕太阳运行的小行星，</a:t>
            </a:r>
            <a:r>
              <a:rPr lang="en-US" altLang="zh-CN" kern="100" dirty="0">
                <a:latin typeface="Times New Roman" panose="02020603050405020304" pitchFamily="18" charset="0"/>
                <a:ea typeface="微软雅黑" panose="020B0503020204020204" charset="-122"/>
                <a:cs typeface="Courier New" panose="02070309020205020404" pitchFamily="49" charset="0"/>
              </a:rPr>
              <a:t>2001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年</a:t>
            </a:r>
            <a:r>
              <a:rPr lang="en-US" altLang="zh-CN" kern="100" dirty="0">
                <a:latin typeface="Times New Roman" panose="02020603050405020304" pitchFamily="18" charset="0"/>
                <a:ea typeface="微软雅黑" panose="020B0503020204020204" charset="-122"/>
                <a:cs typeface="Courier New" panose="02070309020205020404" pitchFamily="49" charset="0"/>
              </a:rPr>
              <a:t>12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月</a:t>
            </a:r>
            <a:r>
              <a:rPr lang="en-US" altLang="zh-CN" kern="100" dirty="0">
                <a:latin typeface="Times New Roman" panose="02020603050405020304" pitchFamily="18" charset="0"/>
                <a:ea typeface="微软雅黑" panose="020B0503020204020204" charset="-122"/>
                <a:cs typeface="Courier New" panose="02070309020205020404" pitchFamily="49" charset="0"/>
              </a:rPr>
              <a:t>21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日，经国际小行星中心和国际小行星命名委员会批准，将这颗小行星命名为</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钱学森星</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若将地球和</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钱学森星</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绕太阳的运动都看作匀速圆周运动，它们的运行轨道如图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7</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已知</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钱学森星</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绕太阳运行一周的时间约为</a:t>
            </a:r>
            <a:r>
              <a:rPr lang="en-US" altLang="zh-CN" kern="100" dirty="0">
                <a:latin typeface="Times New Roman" panose="02020603050405020304" pitchFamily="18" charset="0"/>
                <a:ea typeface="微软雅黑" panose="020B0503020204020204" charset="-122"/>
                <a:cs typeface="Courier New" panose="02070309020205020404" pitchFamily="49" charset="0"/>
              </a:rPr>
              <a:t>3.4</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年，设地球绕太阳运行的轨道半径为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，则</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钱学森星</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绕太阳运行的轨道半径约</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为</a:t>
            </a:r>
            <a:endParaRPr lang="en-US" altLang="zh-CN" sz="1050" kern="100" dirty="0" smtClean="0">
              <a:latin typeface="宋体" panose="02010600030101010101" pitchFamily="2" charset="-122"/>
              <a:ea typeface="宋体" panose="02010600030101010101" pitchFamily="2" charset="-122"/>
              <a:cs typeface="Courier New" panose="02070309020205020404" pitchFamily="49" charset="0"/>
            </a:endParaRPr>
          </a:p>
        </p:txBody>
      </p:sp>
      <p:sp>
        <p:nvSpPr>
          <p:cNvPr id="11"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2"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3"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4"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graphicFrame>
        <p:nvGraphicFramePr>
          <p:cNvPr id="3" name="对象 2"/>
          <p:cNvGraphicFramePr>
            <a:graphicFrameLocks noChangeAspect="1"/>
          </p:cNvGraphicFramePr>
          <p:nvPr/>
        </p:nvGraphicFramePr>
        <p:xfrm>
          <a:off x="561975" y="3419475"/>
          <a:ext cx="8410575" cy="1676400"/>
        </p:xfrm>
        <a:graphic>
          <a:graphicData uri="http://schemas.openxmlformats.org/presentationml/2006/ole">
            <mc:AlternateContent xmlns:mc="http://schemas.openxmlformats.org/markup-compatibility/2006">
              <mc:Choice xmlns:v="urn:schemas-microsoft-com:vml" Requires="v">
                <p:oleObj spid="_x0000_s91153" name="文档" r:id="rId5" imgW="8416925" imgH="1687195" progId="Word.Document.12">
                  <p:embed/>
                </p:oleObj>
              </mc:Choice>
              <mc:Fallback>
                <p:oleObj name="文档" r:id="rId5" imgW="8416925" imgH="1687195" progId="Word.Document.12">
                  <p:embed/>
                  <p:pic>
                    <p:nvPicPr>
                      <p:cNvPr id="0" name="图片 91152"/>
                      <p:cNvPicPr/>
                      <p:nvPr/>
                    </p:nvPicPr>
                    <p:blipFill>
                      <a:blip r:embed="rId6"/>
                      <a:stretch>
                        <a:fillRect/>
                      </a:stretch>
                    </p:blipFill>
                    <p:spPr>
                      <a:xfrm>
                        <a:off x="561975" y="3419475"/>
                        <a:ext cx="8410575" cy="1676400"/>
                      </a:xfrm>
                      <a:prstGeom prst="rect">
                        <a:avLst/>
                      </a:prstGeom>
                    </p:spPr>
                  </p:pic>
                </p:oleObj>
              </mc:Fallback>
            </mc:AlternateContent>
          </a:graphicData>
        </a:graphic>
      </p:graphicFrame>
      <p:sp>
        <p:nvSpPr>
          <p:cNvPr id="4" name="TextBox 14"/>
          <p:cNvSpPr txBox="1"/>
          <p:nvPr/>
        </p:nvSpPr>
        <p:spPr>
          <a:xfrm>
            <a:off x="310183" y="4301403"/>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pic>
        <p:nvPicPr>
          <p:cNvPr id="91148" name="Picture 12" descr="7-8"/>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372992" y="2997746"/>
            <a:ext cx="2371719" cy="2668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矩形 5"/>
          <p:cNvSpPr/>
          <p:nvPr/>
        </p:nvSpPr>
        <p:spPr>
          <a:xfrm>
            <a:off x="10234884" y="5734050"/>
            <a:ext cx="647934" cy="461665"/>
          </a:xfrm>
          <a:prstGeom prst="rect">
            <a:avLst/>
          </a:prstGeom>
        </p:spPr>
        <p:txBody>
          <a:bodyPr wrap="none">
            <a:spAutoFit/>
          </a:bodyPr>
          <a:lstStyle/>
          <a:p>
            <a:r>
              <a:rPr lang="zh-CN" altLang="zh-CN" b="1" kern="10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7</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对象 2"/>
          <p:cNvGraphicFramePr>
            <a:graphicFrameLocks noChangeAspect="1"/>
          </p:cNvGraphicFramePr>
          <p:nvPr/>
        </p:nvGraphicFramePr>
        <p:xfrm>
          <a:off x="666750" y="3227090"/>
          <a:ext cx="10820400" cy="1066800"/>
        </p:xfrm>
        <a:graphic>
          <a:graphicData uri="http://schemas.openxmlformats.org/presentationml/2006/ole">
            <mc:AlternateContent xmlns:mc="http://schemas.openxmlformats.org/markup-compatibility/2006">
              <mc:Choice xmlns:v="urn:schemas-microsoft-com:vml" Requires="v">
                <p:oleObj spid="_x0000_s90133" name="文档" r:id="rId1" imgW="10826750" imgH="1068070" progId="Word.Document.12">
                  <p:embed/>
                </p:oleObj>
              </mc:Choice>
              <mc:Fallback>
                <p:oleObj name="文档" r:id="rId1" imgW="10826750" imgH="1068070" progId="Word.Document.12">
                  <p:embed/>
                  <p:pic>
                    <p:nvPicPr>
                      <p:cNvPr id="0" name="图片 90132"/>
                      <p:cNvPicPr/>
                      <p:nvPr/>
                    </p:nvPicPr>
                    <p:blipFill>
                      <a:blip r:embed="rId2"/>
                      <a:stretch>
                        <a:fillRect/>
                      </a:stretch>
                    </p:blipFill>
                    <p:spPr>
                      <a:xfrm>
                        <a:off x="666750" y="3227090"/>
                        <a:ext cx="10820400" cy="1066800"/>
                      </a:xfrm>
                      <a:prstGeom prst="rect">
                        <a:avLst/>
                      </a:prstGeom>
                    </p:spPr>
                  </p:pic>
                </p:oleObj>
              </mc:Fallback>
            </mc:AlternateContent>
          </a:graphicData>
        </a:graphic>
      </p:graphicFrame>
      <p:pic>
        <p:nvPicPr>
          <p:cNvPr id="11" name="返回" descr="C:\Users\Administrator\Desktop\新建文件夹\返回.tif">
            <a:hlinkClick r:id="rId3" action="ppaction://hlinksldjump"/>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28400" y="6459538"/>
            <a:ext cx="862013" cy="40005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21">
            <a:hlinkClick r:id="rId5"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3" name="Rectangle 21">
            <a:hlinkClick r:id="rId6"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4" name="Rectangle 21">
            <a:hlinkClick r:id="rId7"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6" name="Rectangle 21">
            <a:hlinkClick r:id="rId8"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pic>
        <p:nvPicPr>
          <p:cNvPr id="10" name="Picture 12" descr="7-8"/>
          <p:cNvPicPr>
            <a:picLocks noChangeAspect="1" noChangeArrowheads="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909347" y="477466"/>
            <a:ext cx="2371719" cy="2668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7" name="对象 16"/>
          <p:cNvGraphicFramePr>
            <a:graphicFrameLocks noChangeAspect="1"/>
          </p:cNvGraphicFramePr>
          <p:nvPr/>
        </p:nvGraphicFramePr>
        <p:xfrm>
          <a:off x="666750" y="4163194"/>
          <a:ext cx="10820400" cy="1066800"/>
        </p:xfrm>
        <a:graphic>
          <a:graphicData uri="http://schemas.openxmlformats.org/presentationml/2006/ole">
            <mc:AlternateContent xmlns:mc="http://schemas.openxmlformats.org/markup-compatibility/2006">
              <mc:Choice xmlns:v="urn:schemas-microsoft-com:vml" Requires="v">
                <p:oleObj spid="_x0000_s90134" name="文档" r:id="rId10" imgW="10826750" imgH="1068070" progId="Word.Document.12">
                  <p:embed/>
                </p:oleObj>
              </mc:Choice>
              <mc:Fallback>
                <p:oleObj name="文档" r:id="rId10" imgW="10826750" imgH="1068070" progId="Word.Document.12">
                  <p:embed/>
                  <p:pic>
                    <p:nvPicPr>
                      <p:cNvPr id="0" name="图片 90133"/>
                      <p:cNvPicPr/>
                      <p:nvPr/>
                    </p:nvPicPr>
                    <p:blipFill>
                      <a:blip r:embed="rId11"/>
                      <a:stretch>
                        <a:fillRect/>
                      </a:stretch>
                    </p:blipFill>
                    <p:spPr>
                      <a:xfrm>
                        <a:off x="666750" y="4163194"/>
                        <a:ext cx="10820400" cy="10668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750"/>
                                        <p:tgtEl>
                                          <p:spTgt spid="3"/>
                                        </p:tgtEl>
                                      </p:cBhvr>
                                    </p:animEffect>
                                  </p:childTnLst>
                                </p:cTn>
                              </p:par>
                              <p:par>
                                <p:cTn id="8" presetID="3" presetClass="entr" presetSubtype="1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par>
                          <p:cTn id="11" fill="hold">
                            <p:stCondLst>
                              <p:cond delay="1000"/>
                            </p:stCondLst>
                            <p:childTnLst>
                              <p:par>
                                <p:cTn id="12" presetID="3" presetClass="entr" presetSubtype="10" fill="hold" nodeType="after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blinds(horizontal)">
                                      <p:cBhvr>
                                        <p:cTn id="14" dur="75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1" name="图片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4400"/>
            <a:ext cx="6392167" cy="6849431"/>
          </a:xfrm>
          <a:prstGeom prst="rect">
            <a:avLst/>
          </a:prstGeom>
        </p:spPr>
      </p:pic>
      <p:sp>
        <p:nvSpPr>
          <p:cNvPr id="13" name="TextBox 35">
            <a:hlinkClick r:id="rId2" action="ppaction://hlinksldjump"/>
          </p:cNvPr>
          <p:cNvSpPr txBox="1"/>
          <p:nvPr/>
        </p:nvSpPr>
        <p:spPr>
          <a:xfrm>
            <a:off x="6062860" y="1814848"/>
            <a:ext cx="4265877" cy="534826"/>
          </a:xfrm>
          <a:prstGeom prst="rect">
            <a:avLst/>
          </a:prstGeom>
          <a:noFill/>
        </p:spPr>
        <p:txBody>
          <a:bodyPr wrap="none" lIns="0" tIns="0" rIns="0" bIns="0" anchor="ctr" anchorCtr="0">
            <a:noAutofit/>
          </a:bodyPr>
          <a:lstStyle/>
          <a:p>
            <a:r>
              <a:rPr lang="zh-CN" altLang="en-US" sz="2800" b="1" dirty="0" smtClean="0">
                <a:solidFill>
                  <a:srgbClr val="0070C0"/>
                </a:solidFill>
                <a:latin typeface="+mj-ea"/>
                <a:ea typeface="+mj-ea"/>
              </a:rPr>
              <a:t>梳理教材　夯实基础</a:t>
            </a:r>
            <a:endParaRPr lang="zh-CN" altLang="en-US" sz="2800" b="1" dirty="0">
              <a:solidFill>
                <a:srgbClr val="0070C0"/>
              </a:solidFill>
              <a:latin typeface="+mj-ea"/>
              <a:ea typeface="+mj-ea"/>
            </a:endParaRPr>
          </a:p>
        </p:txBody>
      </p:sp>
      <p:sp>
        <p:nvSpPr>
          <p:cNvPr id="16" name="TextBox 40">
            <a:hlinkClick r:id="rId3" action="ppaction://hlinksldjump"/>
          </p:cNvPr>
          <p:cNvSpPr txBox="1"/>
          <p:nvPr/>
        </p:nvSpPr>
        <p:spPr>
          <a:xfrm>
            <a:off x="6062860" y="2974651"/>
            <a:ext cx="4265874" cy="478237"/>
          </a:xfrm>
          <a:prstGeom prst="rect">
            <a:avLst/>
          </a:prstGeom>
          <a:noFill/>
        </p:spPr>
        <p:txBody>
          <a:bodyPr wrap="none" lIns="0" tIns="0" rIns="0" bIns="0" anchor="ctr" anchorCtr="0">
            <a:noAutofit/>
          </a:bodyPr>
          <a:lstStyle/>
          <a:p>
            <a:r>
              <a:rPr lang="zh-CN" altLang="en-US" sz="2800" b="1">
                <a:solidFill>
                  <a:srgbClr val="0070C0"/>
                </a:solidFill>
                <a:latin typeface="+mj-ea"/>
                <a:ea typeface="+mj-ea"/>
              </a:rPr>
              <a:t>探究</a:t>
            </a:r>
            <a:r>
              <a:rPr lang="zh-CN" altLang="en-US" sz="2800" b="1" smtClean="0">
                <a:solidFill>
                  <a:srgbClr val="0070C0"/>
                </a:solidFill>
                <a:latin typeface="+mj-ea"/>
                <a:ea typeface="+mj-ea"/>
              </a:rPr>
              <a:t>重点　提升素养</a:t>
            </a:r>
            <a:endParaRPr lang="zh-CN" altLang="en-US" sz="2800" b="1" dirty="0">
              <a:solidFill>
                <a:srgbClr val="0070C0"/>
              </a:solidFill>
              <a:latin typeface="+mj-ea"/>
              <a:ea typeface="+mj-ea"/>
            </a:endParaRPr>
          </a:p>
        </p:txBody>
      </p:sp>
      <p:sp>
        <p:nvSpPr>
          <p:cNvPr id="23" name="TextBox 43">
            <a:hlinkClick r:id="rId4" action="ppaction://hlinksldjump"/>
          </p:cNvPr>
          <p:cNvSpPr txBox="1"/>
          <p:nvPr/>
        </p:nvSpPr>
        <p:spPr>
          <a:xfrm>
            <a:off x="6062860" y="4077866"/>
            <a:ext cx="4265876" cy="455092"/>
          </a:xfrm>
          <a:prstGeom prst="rect">
            <a:avLst/>
          </a:prstGeom>
          <a:noFill/>
        </p:spPr>
        <p:txBody>
          <a:bodyPr wrap="none" lIns="0" tIns="0" rIns="0" bIns="0" anchor="ctr" anchorCtr="0">
            <a:noAutofit/>
          </a:bodyPr>
          <a:lstStyle/>
          <a:p>
            <a:r>
              <a:rPr lang="zh-CN" altLang="en-US" sz="2800" b="1" dirty="0" smtClean="0">
                <a:solidFill>
                  <a:srgbClr val="0070C0"/>
                </a:solidFill>
                <a:latin typeface="+mj-ea"/>
                <a:ea typeface="+mj-ea"/>
              </a:rPr>
              <a:t>随堂演练　逐点落实</a:t>
            </a:r>
            <a:endParaRPr lang="zh-CN" altLang="en-US" sz="2800" b="1" dirty="0">
              <a:solidFill>
                <a:srgbClr val="0070C0"/>
              </a:solidFill>
              <a:latin typeface="+mj-ea"/>
              <a:ea typeface="+mj-ea"/>
            </a:endParaRPr>
          </a:p>
        </p:txBody>
      </p:sp>
      <p:grpSp>
        <p:nvGrpSpPr>
          <p:cNvPr id="25" name="Group 5"/>
          <p:cNvGrpSpPr/>
          <p:nvPr/>
        </p:nvGrpSpPr>
        <p:grpSpPr>
          <a:xfrm>
            <a:off x="2709075" y="2791477"/>
            <a:ext cx="2167620" cy="890539"/>
            <a:chOff x="4845920" y="205975"/>
            <a:chExt cx="2890159" cy="1187384"/>
          </a:xfrm>
        </p:grpSpPr>
        <p:sp>
          <p:nvSpPr>
            <p:cNvPr id="26" name="TextBox 2"/>
            <p:cNvSpPr txBox="1"/>
            <p:nvPr/>
          </p:nvSpPr>
          <p:spPr>
            <a:xfrm>
              <a:off x="4904442" y="205975"/>
              <a:ext cx="2831637" cy="492444"/>
            </a:xfrm>
            <a:prstGeom prst="rect">
              <a:avLst/>
            </a:prstGeom>
            <a:noFill/>
          </p:spPr>
          <p:txBody>
            <a:bodyPr wrap="square" lIns="0" tIns="0" rIns="0" bIns="0">
              <a:noAutofit/>
            </a:bodyPr>
            <a:lstStyle/>
            <a:p>
              <a:r>
                <a:rPr lang="zh-CN" altLang="en-US" sz="3600" dirty="0">
                  <a:solidFill>
                    <a:prstClr val="white"/>
                  </a:solidFill>
                </a:rPr>
                <a:t>内容索引</a:t>
              </a:r>
              <a:endParaRPr lang="zh-CN" altLang="en-US" sz="3600" dirty="0">
                <a:solidFill>
                  <a:prstClr val="white"/>
                </a:solidFill>
              </a:endParaRPr>
            </a:p>
          </p:txBody>
        </p:sp>
        <p:sp>
          <p:nvSpPr>
            <p:cNvPr id="28" name="TextBox 3"/>
            <p:cNvSpPr txBox="1"/>
            <p:nvPr/>
          </p:nvSpPr>
          <p:spPr>
            <a:xfrm>
              <a:off x="4845920" y="1116361"/>
              <a:ext cx="1269578" cy="276998"/>
            </a:xfrm>
            <a:prstGeom prst="rect">
              <a:avLst/>
            </a:prstGeom>
            <a:noFill/>
          </p:spPr>
          <p:txBody>
            <a:bodyPr wrap="none" lIns="0" tIns="0" rIns="0" bIns="0">
              <a:normAutofit fontScale="70000" lnSpcReduction="20000"/>
            </a:bodyPr>
            <a:lstStyle/>
            <a:p>
              <a:r>
                <a:rPr lang="en-US" altLang="zh-CN" dirty="0">
                  <a:solidFill>
                    <a:prstClr val="white"/>
                  </a:solidFill>
                </a:rPr>
                <a:t>NEIRONGSUOYIN</a:t>
              </a:r>
              <a:endParaRPr lang="en-US" altLang="zh-CN" dirty="0">
                <a:solidFill>
                  <a:prstClr val="white"/>
                </a:solidFill>
              </a:endParaRPr>
            </a:p>
          </p:txBody>
        </p:sp>
      </p:grp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矩形 2"/>
          <p:cNvSpPr/>
          <p:nvPr/>
        </p:nvSpPr>
        <p:spPr>
          <a:xfrm>
            <a:off x="4748712" y="3081059"/>
            <a:ext cx="5364088" cy="1164822"/>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 name="connsiteX0-21" fmla="*/ 0 w 5364088"/>
              <a:gd name="connsiteY0-22" fmla="*/ 12700 h 1164822"/>
              <a:gd name="connsiteX1-23" fmla="*/ 5364088 w 5364088"/>
              <a:gd name="connsiteY1-24" fmla="*/ 0 h 1164822"/>
              <a:gd name="connsiteX2-25" fmla="*/ 4759654 w 5364088"/>
              <a:gd name="connsiteY2-26" fmla="*/ 1149323 h 1164822"/>
              <a:gd name="connsiteX3-27" fmla="*/ 0 w 5364088"/>
              <a:gd name="connsiteY3-28" fmla="*/ 1164822 h 1164822"/>
              <a:gd name="connsiteX4-29" fmla="*/ 0 w 5364088"/>
              <a:gd name="connsiteY4-30" fmla="*/ 12700 h 11648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64822">
                <a:moveTo>
                  <a:pt x="0" y="12700"/>
                </a:moveTo>
                <a:lnTo>
                  <a:pt x="5364088" y="0"/>
                </a:lnTo>
                <a:lnTo>
                  <a:pt x="4759654" y="1149323"/>
                </a:lnTo>
                <a:lnTo>
                  <a:pt x="0" y="1164822"/>
                </a:lnTo>
                <a:lnTo>
                  <a:pt x="0" y="12700"/>
                </a:lnTo>
                <a:close/>
              </a:path>
            </a:pathLst>
          </a:custGeom>
          <a:solidFill>
            <a:srgbClr val="262F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 name="矩形 2"/>
          <p:cNvSpPr/>
          <p:nvPr/>
        </p:nvSpPr>
        <p:spPr>
          <a:xfrm>
            <a:off x="693580" y="2172756"/>
            <a:ext cx="7888411" cy="2097604"/>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52122">
                <a:moveTo>
                  <a:pt x="0" y="0"/>
                </a:moveTo>
                <a:lnTo>
                  <a:pt x="5364088" y="0"/>
                </a:lnTo>
                <a:lnTo>
                  <a:pt x="4759654" y="1136623"/>
                </a:lnTo>
                <a:lnTo>
                  <a:pt x="0" y="1152122"/>
                </a:lnTo>
                <a:lnTo>
                  <a:pt x="0" y="0"/>
                </a:lnTo>
                <a:close/>
              </a:path>
            </a:pathLst>
          </a:custGeom>
          <a:solidFill>
            <a:srgbClr val="0444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1" name="文本框 33"/>
          <p:cNvSpPr txBox="1"/>
          <p:nvPr/>
        </p:nvSpPr>
        <p:spPr>
          <a:xfrm>
            <a:off x="3717916" y="2513479"/>
            <a:ext cx="4093935" cy="611706"/>
          </a:xfrm>
          <a:prstGeom prst="rect">
            <a:avLst/>
          </a:prstGeom>
          <a:noFill/>
          <a:ln w="9525">
            <a:noFill/>
          </a:ln>
        </p:spPr>
        <p:txBody>
          <a:bodyPr wrap="square" anchor="t">
            <a:spAutoFit/>
          </a:bodyPr>
          <a:lstStyle/>
          <a:p>
            <a:r>
              <a:rPr lang="zh-CN" altLang="en-US" sz="3375" b="1" dirty="0" smtClean="0">
                <a:solidFill>
                  <a:prstClr val="white"/>
                </a:solidFill>
                <a:latin typeface="微软雅黑" panose="020B0503020204020204" charset="-122"/>
                <a:ea typeface="微软雅黑" panose="020B0503020204020204" charset="-122"/>
              </a:rPr>
              <a:t>梳理教材　夯实基础</a:t>
            </a:r>
            <a:endParaRPr lang="zh-CN" altLang="en-US" sz="3375" b="1" dirty="0">
              <a:solidFill>
                <a:prstClr val="white"/>
              </a:solidFill>
              <a:latin typeface="微软雅黑" panose="020B0503020204020204" charset="-122"/>
              <a:ea typeface="微软雅黑" panose="020B0503020204020204" charset="-122"/>
            </a:endParaRPr>
          </a:p>
        </p:txBody>
      </p:sp>
      <p:cxnSp>
        <p:nvCxnSpPr>
          <p:cNvPr id="12" name="直接连接符 10"/>
          <p:cNvCxnSpPr/>
          <p:nvPr/>
        </p:nvCxnSpPr>
        <p:spPr>
          <a:xfrm>
            <a:off x="3831181" y="3205384"/>
            <a:ext cx="38482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文本框 20" descr="e7d195523061f1c0c8c9ef2b4c47b9232c7d3c1aa29fc33cC35E69D0959227FEE46513058567BC4DFCDEC239794EE7F7D54C53BFAAED1E91F0142CACD1DBF61753822421AB78C025DC4BB29C14829EC7958081C093AE18BE12860807EF136105AA5915B6E1FC903132893A29C0D20F58B8483A3290107E264C17A103AC8D0961565853DA444ACA86"/>
          <p:cNvSpPr txBox="1"/>
          <p:nvPr/>
        </p:nvSpPr>
        <p:spPr>
          <a:xfrm>
            <a:off x="8128127" y="3125185"/>
            <a:ext cx="1229824" cy="1107996"/>
          </a:xfrm>
          <a:prstGeom prst="rect">
            <a:avLst/>
          </a:prstGeom>
          <a:noFill/>
        </p:spPr>
        <p:txBody>
          <a:bodyPr wrap="none" rtlCol="0">
            <a:spAutoFit/>
          </a:bodyPr>
          <a:lstStyle/>
          <a:p>
            <a:r>
              <a:rPr lang="en-US" altLang="zh-CN" sz="6600" b="1" dirty="0">
                <a:solidFill>
                  <a:prstClr val="white"/>
                </a:solidFill>
                <a:latin typeface="微软雅黑" panose="020B0503020204020204" charset="-122"/>
                <a:ea typeface="微软雅黑" panose="020B0503020204020204" charset="-122"/>
              </a:rPr>
              <a:t>01</a:t>
            </a:r>
            <a:endParaRPr lang="zh-CN" altLang="en-US" sz="6600" b="1" dirty="0">
              <a:solidFill>
                <a:prstClr val="white"/>
              </a:solidFill>
              <a:latin typeface="微软雅黑" panose="020B0503020204020204" charset="-122"/>
              <a:ea typeface="微软雅黑" panose="020B0503020204020204" charset="-122"/>
            </a:endParaRPr>
          </a:p>
        </p:txBody>
      </p:sp>
      <p:cxnSp>
        <p:nvCxnSpPr>
          <p:cNvPr id="17" name="直接连接符 29"/>
          <p:cNvCxnSpPr/>
          <p:nvPr/>
        </p:nvCxnSpPr>
        <p:spPr>
          <a:xfrm flipH="1">
            <a:off x="8743039" y="794313"/>
            <a:ext cx="978603" cy="1856172"/>
          </a:xfrm>
          <a:prstGeom prst="line">
            <a:avLst/>
          </a:prstGeom>
          <a:ln>
            <a:solidFill>
              <a:srgbClr val="262F38"/>
            </a:solidFill>
          </a:ln>
        </p:spPr>
        <p:style>
          <a:lnRef idx="1">
            <a:schemeClr val="accent1"/>
          </a:lnRef>
          <a:fillRef idx="0">
            <a:schemeClr val="accent1"/>
          </a:fillRef>
          <a:effectRef idx="0">
            <a:schemeClr val="accent1"/>
          </a:effectRef>
          <a:fontRef idx="minor">
            <a:schemeClr val="tx1"/>
          </a:fontRef>
        </p:style>
      </p:cxnSp>
      <p:cxnSp>
        <p:nvCxnSpPr>
          <p:cNvPr id="18" name="直接连接符 30"/>
          <p:cNvCxnSpPr/>
          <p:nvPr/>
        </p:nvCxnSpPr>
        <p:spPr>
          <a:xfrm flipH="1">
            <a:off x="9047534" y="2277666"/>
            <a:ext cx="1930331" cy="3661370"/>
          </a:xfrm>
          <a:prstGeom prst="line">
            <a:avLst/>
          </a:prstGeom>
          <a:ln>
            <a:solidFill>
              <a:srgbClr val="04449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矩形 14"/>
          <p:cNvSpPr/>
          <p:nvPr/>
        </p:nvSpPr>
        <p:spPr>
          <a:xfrm>
            <a:off x="611852" y="1053530"/>
            <a:ext cx="10966708" cy="4001071"/>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地心说</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是</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宇宙的中心，是静止不动的；</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太阳、月亮以及其他行星都</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绕</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运动</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地心说的代表人物是古希腊</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科学家</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日心说</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是</a:t>
            </a:r>
            <a:r>
              <a:rPr lang="zh-CN" altLang="zh-CN" kern="100" spc="-100" dirty="0">
                <a:latin typeface="Times New Roman" panose="02020603050405020304" pitchFamily="18" charset="0"/>
                <a:ea typeface="微软雅黑" panose="020B0503020204020204" charset="-122"/>
                <a:cs typeface="Times New Roman" panose="02020603050405020304" pitchFamily="18" charset="0"/>
              </a:rPr>
              <a:t>宇宙的中心，是静止不动的，地球和其他行星都绕太阳</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做</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日心说的代表人物</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是</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3" name="标题 5"/>
          <p:cNvSpPr txBox="1"/>
          <p:nvPr/>
        </p:nvSpPr>
        <p:spPr>
          <a:xfrm>
            <a:off x="946413" y="272738"/>
            <a:ext cx="10189353" cy="531816"/>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a:solidFill>
                  <a:prstClr val="black"/>
                </a:solidFill>
              </a:rPr>
              <a:t>两种对立的学说</a:t>
            </a:r>
            <a:endParaRPr lang="zh-CN" altLang="zh-CN" sz="2800" b="1" dirty="0">
              <a:solidFill>
                <a:prstClr val="black"/>
              </a:solidFill>
            </a:endParaRPr>
          </a:p>
        </p:txBody>
      </p:sp>
      <p:sp>
        <p:nvSpPr>
          <p:cNvPr id="4" name="MH_Number_1"/>
          <p:cNvSpPr/>
          <p:nvPr>
            <p:custDataLst>
              <p:tags r:id="rId1"/>
            </p:custDataLst>
          </p:nvPr>
        </p:nvSpPr>
        <p:spPr bwMode="auto">
          <a:xfrm>
            <a:off x="0" y="261442"/>
            <a:ext cx="825500" cy="504000"/>
          </a:xfrm>
          <a:custGeom>
            <a:avLst/>
            <a:gdLst>
              <a:gd name="connsiteX0" fmla="*/ 0 w 374121"/>
              <a:gd name="connsiteY0" fmla="*/ 0 h 196322"/>
              <a:gd name="connsiteX1" fmla="*/ 274519 w 374121"/>
              <a:gd name="connsiteY1" fmla="*/ 0 h 196322"/>
              <a:gd name="connsiteX2" fmla="*/ 374121 w 374121"/>
              <a:gd name="connsiteY2" fmla="*/ 196322 h 196322"/>
              <a:gd name="connsiteX3" fmla="*/ 0 w 374121"/>
              <a:gd name="connsiteY3" fmla="*/ 196322 h 196322"/>
            </a:gdLst>
            <a:ahLst/>
            <a:cxnLst>
              <a:cxn ang="0">
                <a:pos x="connsiteX0" y="connsiteY0"/>
              </a:cxn>
              <a:cxn ang="0">
                <a:pos x="connsiteX1" y="connsiteY1"/>
              </a:cxn>
              <a:cxn ang="0">
                <a:pos x="connsiteX2" y="connsiteY2"/>
              </a:cxn>
              <a:cxn ang="0">
                <a:pos x="connsiteX3" y="connsiteY3"/>
              </a:cxn>
            </a:cxnLst>
            <a:rect l="l" t="t" r="r" b="b"/>
            <a:pathLst>
              <a:path w="374121" h="196322">
                <a:moveTo>
                  <a:pt x="0" y="0"/>
                </a:moveTo>
                <a:lnTo>
                  <a:pt x="274519" y="0"/>
                </a:lnTo>
                <a:lnTo>
                  <a:pt x="374121" y="196322"/>
                </a:lnTo>
                <a:lnTo>
                  <a:pt x="0" y="196322"/>
                </a:lnTo>
                <a:close/>
              </a:path>
            </a:pathLst>
          </a:custGeom>
          <a:solidFill>
            <a:srgbClr val="4F81BD"/>
          </a:solidFill>
          <a:ln w="12700">
            <a:solidFill>
              <a:srgbClr val="4F81BD"/>
            </a:solidFill>
            <a:miter lim="800000"/>
          </a:ln>
        </p:spPr>
        <p:txBody>
          <a:bodyPr wrap="square" lIns="0" tIns="0" rIns="72000" bIns="0" anchor="ctr">
            <a:noAutofit/>
          </a:bodyP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9pPr>
          </a:lstStyle>
          <a:p>
            <a:pPr marL="0" marR="0" lvl="0" indent="0" algn="ctr" defTabSz="914400" eaLnBrk="1" fontAlgn="auto" latinLnBrk="0" hangingPunct="1">
              <a:lnSpc>
                <a:spcPct val="100000"/>
              </a:lnSpc>
              <a:spcBef>
                <a:spcPct val="0"/>
              </a:spcBef>
              <a:spcAft>
                <a:spcPts val="0"/>
              </a:spcAft>
              <a:buClrTx/>
              <a:buSzTx/>
              <a:buFontTx/>
              <a:buNone/>
              <a:defRPr/>
            </a:pPr>
            <a:endParaRPr kumimoji="0" lang="zh-CN" altLang="en-US" sz="2000" b="0" i="0" u="none" strike="noStrike" kern="0" cap="none" spc="0" normalizeH="0" baseline="0" noProof="0" dirty="0" smtClean="0">
              <a:ln>
                <a:noFill/>
              </a:ln>
              <a:solidFill>
                <a:srgbClr val="FFFF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5" name="MH_Entry_1"/>
          <p:cNvSpPr/>
          <p:nvPr>
            <p:custDataLst>
              <p:tags r:id="rId2"/>
            </p:custDataLst>
          </p:nvPr>
        </p:nvSpPr>
        <p:spPr>
          <a:xfrm>
            <a:off x="0" y="302155"/>
            <a:ext cx="12190413" cy="50400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19050" cap="sq" cmpd="sng" algn="ctr">
            <a:solidFill>
              <a:srgbClr val="0070C0"/>
            </a:solidFill>
            <a:prstDash val="solid"/>
            <a:bevel/>
          </a:ln>
          <a:effectLst/>
        </p:spPr>
        <p:txBody>
          <a:bodyPr rot="0" spcFirstLastPara="0" vertOverflow="overflow" horzOverflow="overflow" vert="horz" wrap="square" lIns="108000" tIns="0" rIns="0" bIns="0" numCol="1" spcCol="0" rtlCol="0" fromWordArt="0" anchor="ctr" anchorCtr="0" forceAA="0" compatLnSpc="1">
            <a:normAutofit/>
          </a:bodyPr>
          <a:lstStyle/>
          <a:p>
            <a:pPr marL="0" marR="0" lvl="0" indent="0" defTabSz="914400" eaLnBrk="1" fontAlgn="auto" latinLnBrk="0" hangingPunct="1">
              <a:lnSpc>
                <a:spcPct val="130000"/>
              </a:lnSpc>
              <a:spcBef>
                <a:spcPts val="0"/>
              </a:spcBef>
              <a:spcAft>
                <a:spcPts val="0"/>
              </a:spcAft>
              <a:buClrTx/>
              <a:buSzTx/>
              <a:buFontTx/>
              <a:buNone/>
              <a:defRPr/>
            </a:pPr>
            <a:endParaRPr kumimoji="0" lang="zh-CN" altLang="en-US" sz="2000" b="0" i="0" u="none" strike="noStrike" kern="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endParaRPr>
          </a:p>
        </p:txBody>
      </p:sp>
      <p:sp>
        <p:nvSpPr>
          <p:cNvPr id="6" name="标题 5"/>
          <p:cNvSpPr txBox="1"/>
          <p:nvPr/>
        </p:nvSpPr>
        <p:spPr>
          <a:xfrm>
            <a:off x="84674" y="307048"/>
            <a:ext cx="609932" cy="419944"/>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smtClean="0">
                <a:solidFill>
                  <a:schemeClr val="bg1"/>
                </a:solidFill>
              </a:rPr>
              <a:t>一</a:t>
            </a:r>
            <a:endParaRPr lang="zh-CN" altLang="zh-CN" sz="2800" b="1" dirty="0">
              <a:solidFill>
                <a:schemeClr val="bg1"/>
              </a:solidFill>
            </a:endParaRPr>
          </a:p>
        </p:txBody>
      </p:sp>
      <p:sp>
        <p:nvSpPr>
          <p:cNvPr id="11" name="矩形 10"/>
          <p:cNvSpPr/>
          <p:nvPr/>
        </p:nvSpPr>
        <p:spPr>
          <a:xfrm>
            <a:off x="1073696" y="1711127"/>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地球</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2" name="矩形 11"/>
          <p:cNvSpPr/>
          <p:nvPr/>
        </p:nvSpPr>
        <p:spPr>
          <a:xfrm>
            <a:off x="5034136" y="2243758"/>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地球</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3" name="矩形 12"/>
          <p:cNvSpPr/>
          <p:nvPr/>
        </p:nvSpPr>
        <p:spPr>
          <a:xfrm>
            <a:off x="5654332" y="2796580"/>
            <a:ext cx="1107996"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托勒密</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4" name="矩形 13"/>
          <p:cNvSpPr/>
          <p:nvPr/>
        </p:nvSpPr>
        <p:spPr>
          <a:xfrm>
            <a:off x="1030168" y="3875658"/>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太阳</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6" name="矩形 15"/>
          <p:cNvSpPr/>
          <p:nvPr/>
        </p:nvSpPr>
        <p:spPr>
          <a:xfrm>
            <a:off x="9435906" y="3885183"/>
            <a:ext cx="2031325"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匀速圆周运动</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7" name="矩形 16"/>
          <p:cNvSpPr/>
          <p:nvPr/>
        </p:nvSpPr>
        <p:spPr>
          <a:xfrm>
            <a:off x="3810000" y="4443239"/>
            <a:ext cx="1107996"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哥白尼</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blinds(horizontal)">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blinds(horizontal)">
                                      <p:cBhvr>
                                        <p:cTn id="3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矩形 14"/>
          <p:cNvSpPr/>
          <p:nvPr/>
        </p:nvSpPr>
        <p:spPr>
          <a:xfrm>
            <a:off x="611852" y="1053530"/>
            <a:ext cx="10966708" cy="2823826"/>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局限性</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古人都把天体的运动看得很神圣，认为天体的运动必然是最完美、最和谐</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运动</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开普勒研究</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了</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行星观测记录，发现如果假设行星的运动是匀速圆周运动，计算所得的数据与观测</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数据</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填</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不符</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或</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相符</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2" name="矩形 1"/>
          <p:cNvSpPr/>
          <p:nvPr/>
        </p:nvSpPr>
        <p:spPr>
          <a:xfrm>
            <a:off x="713656" y="2239566"/>
            <a:ext cx="1415772"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匀速圆周</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7" name="矩形 6"/>
          <p:cNvSpPr/>
          <p:nvPr/>
        </p:nvSpPr>
        <p:spPr>
          <a:xfrm>
            <a:off x="2990731" y="2781722"/>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第谷</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8" name="矩形 7"/>
          <p:cNvSpPr/>
          <p:nvPr/>
        </p:nvSpPr>
        <p:spPr>
          <a:xfrm>
            <a:off x="4990703" y="3348261"/>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不符</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矩形 14"/>
          <p:cNvSpPr/>
          <p:nvPr/>
        </p:nvSpPr>
        <p:spPr>
          <a:xfrm>
            <a:off x="501637" y="1566897"/>
            <a:ext cx="11187139" cy="3447073"/>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第一定律：所有行星绕太阳运动的轨道</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都是</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太阳</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处在</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上</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第二定律：对任意一个行星来说，它与太阳的连线在相等的时间内扫过</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的_</a:t>
            </a:r>
            <a:r>
              <a:rPr lang="en-US" altLang="zh-CN" kern="100" dirty="0" smtClean="0">
                <a:latin typeface="Times New Roman" panose="02020603050405020304" pitchFamily="18" charset="0"/>
                <a:ea typeface="微软雅黑" panose="020B0503020204020204" charset="-122"/>
                <a:cs typeface="Times New Roman" panose="02020603050405020304" pitchFamily="18" charset="0"/>
              </a:rPr>
              <a:t>_____</a:t>
            </a:r>
            <a:endParaRPr lang="en-US" altLang="zh-CN" kern="100" dirty="0" smtClean="0">
              <a:latin typeface="Times New Roman" panose="02020603050405020304" pitchFamily="18" charset="0"/>
              <a:ea typeface="微软雅黑" panose="020B0503020204020204" charset="-122"/>
              <a:cs typeface="Times New Roman" panose="02020603050405020304" pitchFamily="18" charset="0"/>
            </a:endParaRPr>
          </a:p>
          <a:p>
            <a:pPr algn="just">
              <a:lnSpc>
                <a:spcPct val="150000"/>
              </a:lnSpc>
              <a:spcAft>
                <a:spcPts val="0"/>
              </a:spcAft>
            </a:pP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第三定律：所有行星轨道</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跟</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它</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比都相等</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其表达式</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为</a:t>
            </a:r>
            <a:r>
              <a:rPr lang="en-US" altLang="zh-CN"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baseline="300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baseline="300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，其中</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是椭圆轨道的半长轴，</a:t>
            </a:r>
            <a:r>
              <a:rPr lang="en-US" altLang="zh-CN" i="1" kern="100" dirty="0">
                <a:latin typeface="Times New Roman" panose="02020603050405020304" pitchFamily="18" charset="0"/>
                <a:ea typeface="微软雅黑" panose="020B0503020204020204" charset="-122"/>
                <a:cs typeface="Courier New" panose="02070309020205020404" pitchFamily="49" charset="0"/>
              </a:rPr>
              <a:t>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是公转周期，</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是一个对所有</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行星</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常量</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3" name="标题 5"/>
          <p:cNvSpPr txBox="1"/>
          <p:nvPr/>
        </p:nvSpPr>
        <p:spPr>
          <a:xfrm>
            <a:off x="946413" y="272738"/>
            <a:ext cx="10189353" cy="531816"/>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a:solidFill>
                  <a:prstClr val="black"/>
                </a:solidFill>
              </a:rPr>
              <a:t>开普勒定律</a:t>
            </a:r>
            <a:endParaRPr lang="zh-CN" altLang="zh-CN" sz="2800" b="1" dirty="0">
              <a:solidFill>
                <a:prstClr val="black"/>
              </a:solidFill>
            </a:endParaRPr>
          </a:p>
        </p:txBody>
      </p:sp>
      <p:sp>
        <p:nvSpPr>
          <p:cNvPr id="4" name="MH_Number_1"/>
          <p:cNvSpPr/>
          <p:nvPr>
            <p:custDataLst>
              <p:tags r:id="rId1"/>
            </p:custDataLst>
          </p:nvPr>
        </p:nvSpPr>
        <p:spPr bwMode="auto">
          <a:xfrm>
            <a:off x="0" y="261442"/>
            <a:ext cx="825500" cy="504000"/>
          </a:xfrm>
          <a:custGeom>
            <a:avLst/>
            <a:gdLst>
              <a:gd name="connsiteX0" fmla="*/ 0 w 374121"/>
              <a:gd name="connsiteY0" fmla="*/ 0 h 196322"/>
              <a:gd name="connsiteX1" fmla="*/ 274519 w 374121"/>
              <a:gd name="connsiteY1" fmla="*/ 0 h 196322"/>
              <a:gd name="connsiteX2" fmla="*/ 374121 w 374121"/>
              <a:gd name="connsiteY2" fmla="*/ 196322 h 196322"/>
              <a:gd name="connsiteX3" fmla="*/ 0 w 374121"/>
              <a:gd name="connsiteY3" fmla="*/ 196322 h 196322"/>
            </a:gdLst>
            <a:ahLst/>
            <a:cxnLst>
              <a:cxn ang="0">
                <a:pos x="connsiteX0" y="connsiteY0"/>
              </a:cxn>
              <a:cxn ang="0">
                <a:pos x="connsiteX1" y="connsiteY1"/>
              </a:cxn>
              <a:cxn ang="0">
                <a:pos x="connsiteX2" y="connsiteY2"/>
              </a:cxn>
              <a:cxn ang="0">
                <a:pos x="connsiteX3" y="connsiteY3"/>
              </a:cxn>
            </a:cxnLst>
            <a:rect l="l" t="t" r="r" b="b"/>
            <a:pathLst>
              <a:path w="374121" h="196322">
                <a:moveTo>
                  <a:pt x="0" y="0"/>
                </a:moveTo>
                <a:lnTo>
                  <a:pt x="274519" y="0"/>
                </a:lnTo>
                <a:lnTo>
                  <a:pt x="374121" y="196322"/>
                </a:lnTo>
                <a:lnTo>
                  <a:pt x="0" y="196322"/>
                </a:lnTo>
                <a:close/>
              </a:path>
            </a:pathLst>
          </a:custGeom>
          <a:solidFill>
            <a:srgbClr val="4F81BD"/>
          </a:solidFill>
          <a:ln w="12700">
            <a:solidFill>
              <a:srgbClr val="4F81BD"/>
            </a:solidFill>
            <a:miter lim="800000"/>
          </a:ln>
        </p:spPr>
        <p:txBody>
          <a:bodyPr wrap="square" lIns="0" tIns="0" rIns="72000" bIns="0" anchor="ctr">
            <a:noAutofit/>
          </a:bodyP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9pPr>
          </a:lstStyle>
          <a:p>
            <a:pPr marL="0" marR="0" lvl="0" indent="0" algn="ctr" defTabSz="914400" eaLnBrk="1" fontAlgn="auto" latinLnBrk="0" hangingPunct="1">
              <a:lnSpc>
                <a:spcPct val="100000"/>
              </a:lnSpc>
              <a:spcBef>
                <a:spcPct val="0"/>
              </a:spcBef>
              <a:spcAft>
                <a:spcPts val="0"/>
              </a:spcAft>
              <a:buClrTx/>
              <a:buSzTx/>
              <a:buFontTx/>
              <a:buNone/>
              <a:defRPr/>
            </a:pPr>
            <a:endParaRPr kumimoji="0" lang="zh-CN" altLang="en-US" sz="2000" b="0" i="0" u="none" strike="noStrike" kern="0" cap="none" spc="0" normalizeH="0" baseline="0" noProof="0" dirty="0" smtClean="0">
              <a:ln>
                <a:noFill/>
              </a:ln>
              <a:solidFill>
                <a:srgbClr val="FFFF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5" name="MH_Entry_1"/>
          <p:cNvSpPr/>
          <p:nvPr>
            <p:custDataLst>
              <p:tags r:id="rId2"/>
            </p:custDataLst>
          </p:nvPr>
        </p:nvSpPr>
        <p:spPr>
          <a:xfrm>
            <a:off x="0" y="302155"/>
            <a:ext cx="12190413" cy="50400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19050" cap="sq" cmpd="sng" algn="ctr">
            <a:solidFill>
              <a:srgbClr val="0070C0"/>
            </a:solidFill>
            <a:prstDash val="solid"/>
            <a:bevel/>
          </a:ln>
          <a:effectLst/>
        </p:spPr>
        <p:txBody>
          <a:bodyPr rot="0" spcFirstLastPara="0" vertOverflow="overflow" horzOverflow="overflow" vert="horz" wrap="square" lIns="108000" tIns="0" rIns="0" bIns="0" numCol="1" spcCol="0" rtlCol="0" fromWordArt="0" anchor="ctr" anchorCtr="0" forceAA="0" compatLnSpc="1">
            <a:normAutofit/>
          </a:bodyPr>
          <a:lstStyle/>
          <a:p>
            <a:pPr marL="0" marR="0" lvl="0" indent="0" defTabSz="914400" eaLnBrk="1" fontAlgn="auto" latinLnBrk="0" hangingPunct="1">
              <a:lnSpc>
                <a:spcPct val="130000"/>
              </a:lnSpc>
              <a:spcBef>
                <a:spcPts val="0"/>
              </a:spcBef>
              <a:spcAft>
                <a:spcPts val="0"/>
              </a:spcAft>
              <a:buClrTx/>
              <a:buSzTx/>
              <a:buFontTx/>
              <a:buNone/>
              <a:defRPr/>
            </a:pPr>
            <a:endParaRPr kumimoji="0" lang="zh-CN" altLang="en-US" sz="2000" b="0" i="0" u="none" strike="noStrike" kern="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endParaRPr>
          </a:p>
        </p:txBody>
      </p:sp>
      <p:sp>
        <p:nvSpPr>
          <p:cNvPr id="6" name="标题 5"/>
          <p:cNvSpPr txBox="1"/>
          <p:nvPr/>
        </p:nvSpPr>
        <p:spPr>
          <a:xfrm>
            <a:off x="84674" y="307048"/>
            <a:ext cx="609932" cy="419944"/>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en-US" sz="2800" b="1" dirty="0" smtClean="0">
                <a:solidFill>
                  <a:schemeClr val="bg1"/>
                </a:solidFill>
              </a:rPr>
              <a:t>二</a:t>
            </a:r>
            <a:endParaRPr lang="zh-CN" altLang="zh-CN" sz="2800" b="1" dirty="0">
              <a:solidFill>
                <a:schemeClr val="bg1"/>
              </a:solidFill>
            </a:endParaRPr>
          </a:p>
        </p:txBody>
      </p:sp>
      <p:sp>
        <p:nvSpPr>
          <p:cNvPr id="11" name="矩形 10"/>
          <p:cNvSpPr/>
          <p:nvPr/>
        </p:nvSpPr>
        <p:spPr>
          <a:xfrm>
            <a:off x="6599262" y="1648430"/>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椭圆</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4" name="矩形 13"/>
          <p:cNvSpPr/>
          <p:nvPr/>
        </p:nvSpPr>
        <p:spPr>
          <a:xfrm>
            <a:off x="8816433" y="1648430"/>
            <a:ext cx="2339102"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椭圆的一个焦点</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6" name="矩形 15"/>
          <p:cNvSpPr/>
          <p:nvPr/>
        </p:nvSpPr>
        <p:spPr>
          <a:xfrm>
            <a:off x="10633104" y="2228785"/>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smtClean="0">
                <a:solidFill>
                  <a:srgbClr val="C00000"/>
                </a:solidFill>
                <a:latin typeface="Times New Roman" panose="02020603050405020304" pitchFamily="18" charset="0"/>
                <a:ea typeface="微软雅黑" panose="020B0503020204020204" charset="-122"/>
                <a:cs typeface="Times New Roman" panose="02020603050405020304" pitchFamily="18" charset="0"/>
              </a:rPr>
              <a:t>面积</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8" name="矩形 17"/>
          <p:cNvSpPr/>
          <p:nvPr/>
        </p:nvSpPr>
        <p:spPr>
          <a:xfrm>
            <a:off x="604942" y="2741920"/>
            <a:ext cx="800219" cy="461665"/>
          </a:xfrm>
          <a:prstGeom prst="rect">
            <a:avLst/>
          </a:prstGeom>
        </p:spPr>
        <p:txBody>
          <a:bodyPr wrap="none">
            <a:spAutoFit/>
          </a:bodyPr>
          <a:lstStyle/>
          <a:p>
            <a:pPr lvl="0"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相等</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9" name="矩形 18"/>
          <p:cNvSpPr/>
          <p:nvPr/>
        </p:nvSpPr>
        <p:spPr>
          <a:xfrm>
            <a:off x="4539227" y="3268754"/>
            <a:ext cx="2339102"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半长轴的三次方</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20" name="矩形 19"/>
          <p:cNvSpPr/>
          <p:nvPr/>
        </p:nvSpPr>
        <p:spPr>
          <a:xfrm>
            <a:off x="7759843" y="3268700"/>
            <a:ext cx="2646878"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公转周期的二次方</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graphicFrame>
        <p:nvGraphicFramePr>
          <p:cNvPr id="21" name="对象 20"/>
          <p:cNvGraphicFramePr>
            <a:graphicFrameLocks noChangeAspect="1"/>
          </p:cNvGraphicFramePr>
          <p:nvPr/>
        </p:nvGraphicFramePr>
        <p:xfrm>
          <a:off x="2900022" y="3753033"/>
          <a:ext cx="485775" cy="838200"/>
        </p:xfrm>
        <a:graphic>
          <a:graphicData uri="http://schemas.openxmlformats.org/presentationml/2006/ole">
            <mc:AlternateContent xmlns:mc="http://schemas.openxmlformats.org/markup-compatibility/2006">
              <mc:Choice xmlns:v="urn:schemas-microsoft-com:vml" Requires="v">
                <p:oleObj spid="_x0000_s92168" name="文档" r:id="rId3" imgW="494030" imgH="839470" progId="Word.Document.12">
                  <p:embed/>
                </p:oleObj>
              </mc:Choice>
              <mc:Fallback>
                <p:oleObj name="文档" r:id="rId3" imgW="494030" imgH="839470" progId="Word.Document.12">
                  <p:embed/>
                  <p:pic>
                    <p:nvPicPr>
                      <p:cNvPr id="0" name="图片 92167"/>
                      <p:cNvPicPr/>
                      <p:nvPr/>
                    </p:nvPicPr>
                    <p:blipFill>
                      <a:blip r:embed="rId4"/>
                      <a:stretch>
                        <a:fillRect/>
                      </a:stretch>
                    </p:blipFill>
                    <p:spPr>
                      <a:xfrm>
                        <a:off x="2900022" y="3753033"/>
                        <a:ext cx="485775" cy="838200"/>
                      </a:xfrm>
                      <a:prstGeom prst="rect">
                        <a:avLst/>
                      </a:prstGeom>
                    </p:spPr>
                  </p:pic>
                </p:oleObj>
              </mc:Fallback>
            </mc:AlternateContent>
          </a:graphicData>
        </a:graphic>
      </p:graphicFrame>
      <p:sp>
        <p:nvSpPr>
          <p:cNvPr id="22" name="矩形 21"/>
          <p:cNvSpPr/>
          <p:nvPr/>
        </p:nvSpPr>
        <p:spPr>
          <a:xfrm>
            <a:off x="1593869" y="4358400"/>
            <a:ext cx="1107996"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都相同</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linds(horizontal)">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linds(horizontal)">
                                      <p:cBhvr>
                                        <p:cTn id="15" dur="500"/>
                                        <p:tgtEl>
                                          <p:spTgt spid="1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blinds(horizontal)">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blinds(horizontal)">
                                      <p:cBhvr>
                                        <p:cTn id="23" dur="500"/>
                                        <p:tgtEl>
                                          <p:spTgt spid="22"/>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linds(horizontal)">
                                      <p:cBhvr>
                                        <p:cTn id="26" dur="500"/>
                                        <p:tgtEl>
                                          <p:spTgt spid="19"/>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blinds(horizontal)">
                                      <p:cBhvr>
                                        <p:cTn id="2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p:bldP spid="16" grpId="0"/>
      <p:bldP spid="18" grpId="0"/>
      <p:bldP spid="19" grpId="0"/>
      <p:bldP spid="20"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矩形 14"/>
          <p:cNvSpPr/>
          <p:nvPr/>
        </p:nvSpPr>
        <p:spPr>
          <a:xfrm>
            <a:off x="501637" y="1485578"/>
            <a:ext cx="11187139" cy="1785080"/>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行星绕太阳运动的轨道十分接近圆，太阳</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处在</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行星绕太阳</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做</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运动</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所有</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行星</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三次方跟它的公转周期</a:t>
            </a:r>
            <a:r>
              <a:rPr lang="en-US" altLang="zh-CN" i="1" kern="100" dirty="0">
                <a:latin typeface="Times New Roman" panose="02020603050405020304" pitchFamily="18" charset="0"/>
                <a:ea typeface="微软雅黑" panose="020B0503020204020204" charset="-122"/>
                <a:cs typeface="Courier New" panose="02070309020205020404" pitchFamily="49" charset="0"/>
              </a:rPr>
              <a:t>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的二次方</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，即</a:t>
            </a:r>
            <a:r>
              <a:rPr lang="en-US" altLang="zh-CN"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3" name="标题 5"/>
          <p:cNvSpPr txBox="1"/>
          <p:nvPr/>
        </p:nvSpPr>
        <p:spPr>
          <a:xfrm>
            <a:off x="946413" y="272738"/>
            <a:ext cx="10189353" cy="531816"/>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a:solidFill>
                  <a:prstClr val="black"/>
                </a:solidFill>
              </a:rPr>
              <a:t>行星运动的近似处理</a:t>
            </a:r>
            <a:endParaRPr lang="zh-CN" altLang="zh-CN" sz="2800" b="1" dirty="0">
              <a:solidFill>
                <a:prstClr val="black"/>
              </a:solidFill>
            </a:endParaRPr>
          </a:p>
        </p:txBody>
      </p:sp>
      <p:sp>
        <p:nvSpPr>
          <p:cNvPr id="4" name="MH_Number_1"/>
          <p:cNvSpPr/>
          <p:nvPr>
            <p:custDataLst>
              <p:tags r:id="rId1"/>
            </p:custDataLst>
          </p:nvPr>
        </p:nvSpPr>
        <p:spPr bwMode="auto">
          <a:xfrm>
            <a:off x="0" y="261442"/>
            <a:ext cx="825500" cy="504000"/>
          </a:xfrm>
          <a:custGeom>
            <a:avLst/>
            <a:gdLst>
              <a:gd name="connsiteX0" fmla="*/ 0 w 374121"/>
              <a:gd name="connsiteY0" fmla="*/ 0 h 196322"/>
              <a:gd name="connsiteX1" fmla="*/ 274519 w 374121"/>
              <a:gd name="connsiteY1" fmla="*/ 0 h 196322"/>
              <a:gd name="connsiteX2" fmla="*/ 374121 w 374121"/>
              <a:gd name="connsiteY2" fmla="*/ 196322 h 196322"/>
              <a:gd name="connsiteX3" fmla="*/ 0 w 374121"/>
              <a:gd name="connsiteY3" fmla="*/ 196322 h 196322"/>
            </a:gdLst>
            <a:ahLst/>
            <a:cxnLst>
              <a:cxn ang="0">
                <a:pos x="connsiteX0" y="connsiteY0"/>
              </a:cxn>
              <a:cxn ang="0">
                <a:pos x="connsiteX1" y="connsiteY1"/>
              </a:cxn>
              <a:cxn ang="0">
                <a:pos x="connsiteX2" y="connsiteY2"/>
              </a:cxn>
              <a:cxn ang="0">
                <a:pos x="connsiteX3" y="connsiteY3"/>
              </a:cxn>
            </a:cxnLst>
            <a:rect l="l" t="t" r="r" b="b"/>
            <a:pathLst>
              <a:path w="374121" h="196322">
                <a:moveTo>
                  <a:pt x="0" y="0"/>
                </a:moveTo>
                <a:lnTo>
                  <a:pt x="274519" y="0"/>
                </a:lnTo>
                <a:lnTo>
                  <a:pt x="374121" y="196322"/>
                </a:lnTo>
                <a:lnTo>
                  <a:pt x="0" y="196322"/>
                </a:lnTo>
                <a:close/>
              </a:path>
            </a:pathLst>
          </a:custGeom>
          <a:solidFill>
            <a:srgbClr val="4F81BD"/>
          </a:solidFill>
          <a:ln w="12700">
            <a:solidFill>
              <a:srgbClr val="4F81BD"/>
            </a:solidFill>
            <a:miter lim="800000"/>
          </a:ln>
        </p:spPr>
        <p:txBody>
          <a:bodyPr wrap="square" lIns="0" tIns="0" rIns="72000" bIns="0" anchor="ctr">
            <a:noAutofit/>
          </a:bodyP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9pPr>
          </a:lstStyle>
          <a:p>
            <a:pPr marL="0" marR="0" lvl="0" indent="0" algn="ctr" defTabSz="914400" eaLnBrk="1" fontAlgn="auto" latinLnBrk="0" hangingPunct="1">
              <a:lnSpc>
                <a:spcPct val="100000"/>
              </a:lnSpc>
              <a:spcBef>
                <a:spcPct val="0"/>
              </a:spcBef>
              <a:spcAft>
                <a:spcPts val="0"/>
              </a:spcAft>
              <a:buClrTx/>
              <a:buSzTx/>
              <a:buFontTx/>
              <a:buNone/>
              <a:defRPr/>
            </a:pPr>
            <a:endParaRPr kumimoji="0" lang="zh-CN" altLang="en-US" sz="2000" b="0" i="0" u="none" strike="noStrike" kern="0" cap="none" spc="0" normalizeH="0" baseline="0" noProof="0" dirty="0" smtClean="0">
              <a:ln>
                <a:noFill/>
              </a:ln>
              <a:solidFill>
                <a:srgbClr val="FFFF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5" name="MH_Entry_1"/>
          <p:cNvSpPr/>
          <p:nvPr>
            <p:custDataLst>
              <p:tags r:id="rId2"/>
            </p:custDataLst>
          </p:nvPr>
        </p:nvSpPr>
        <p:spPr>
          <a:xfrm>
            <a:off x="0" y="302155"/>
            <a:ext cx="12190413" cy="50400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19050" cap="sq" cmpd="sng" algn="ctr">
            <a:solidFill>
              <a:srgbClr val="0070C0"/>
            </a:solidFill>
            <a:prstDash val="solid"/>
            <a:bevel/>
          </a:ln>
          <a:effectLst/>
        </p:spPr>
        <p:txBody>
          <a:bodyPr rot="0" spcFirstLastPara="0" vertOverflow="overflow" horzOverflow="overflow" vert="horz" wrap="square" lIns="108000" tIns="0" rIns="0" bIns="0" numCol="1" spcCol="0" rtlCol="0" fromWordArt="0" anchor="ctr" anchorCtr="0" forceAA="0" compatLnSpc="1">
            <a:normAutofit/>
          </a:bodyPr>
          <a:lstStyle/>
          <a:p>
            <a:pPr marL="0" marR="0" lvl="0" indent="0" defTabSz="914400" eaLnBrk="1" fontAlgn="auto" latinLnBrk="0" hangingPunct="1">
              <a:lnSpc>
                <a:spcPct val="130000"/>
              </a:lnSpc>
              <a:spcBef>
                <a:spcPts val="0"/>
              </a:spcBef>
              <a:spcAft>
                <a:spcPts val="0"/>
              </a:spcAft>
              <a:buClrTx/>
              <a:buSzTx/>
              <a:buFontTx/>
              <a:buNone/>
              <a:defRPr/>
            </a:pPr>
            <a:endParaRPr kumimoji="0" lang="zh-CN" altLang="en-US" sz="2000" b="0" i="0" u="none" strike="noStrike" kern="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endParaRPr>
          </a:p>
        </p:txBody>
      </p:sp>
      <p:sp>
        <p:nvSpPr>
          <p:cNvPr id="6" name="标题 5"/>
          <p:cNvSpPr txBox="1"/>
          <p:nvPr/>
        </p:nvSpPr>
        <p:spPr>
          <a:xfrm>
            <a:off x="84674" y="307048"/>
            <a:ext cx="609932" cy="419944"/>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en-US" sz="2800" b="1" smtClean="0">
                <a:solidFill>
                  <a:schemeClr val="bg1"/>
                </a:solidFill>
              </a:rPr>
              <a:t>三</a:t>
            </a:r>
            <a:endParaRPr lang="zh-CN" altLang="zh-CN" sz="2800" b="1" dirty="0">
              <a:solidFill>
                <a:schemeClr val="bg1"/>
              </a:solidFill>
            </a:endParaRPr>
          </a:p>
        </p:txBody>
      </p:sp>
      <p:sp>
        <p:nvSpPr>
          <p:cNvPr id="2" name="矩形 1"/>
          <p:cNvSpPr/>
          <p:nvPr/>
        </p:nvSpPr>
        <p:spPr>
          <a:xfrm>
            <a:off x="6915869" y="1567111"/>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圆心</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7" name="矩形 6"/>
          <p:cNvSpPr/>
          <p:nvPr/>
        </p:nvSpPr>
        <p:spPr>
          <a:xfrm>
            <a:off x="2663210" y="2131710"/>
            <a:ext cx="1415772"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匀速圆周</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9" name="矩形 8"/>
          <p:cNvSpPr/>
          <p:nvPr/>
        </p:nvSpPr>
        <p:spPr>
          <a:xfrm>
            <a:off x="2038928" y="2671614"/>
            <a:ext cx="1535998" cy="461665"/>
          </a:xfrm>
          <a:prstGeom prst="rect">
            <a:avLst/>
          </a:prstGeom>
        </p:spPr>
        <p:txBody>
          <a:bodyPr wrap="none">
            <a:spAutoFit/>
          </a:bodyPr>
          <a:lstStyle/>
          <a:p>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轨道半径</a:t>
            </a:r>
            <a:r>
              <a:rPr lang="en-US" altLang="zh-CN" i="1" kern="100" dirty="0">
                <a:solidFill>
                  <a:srgbClr val="C00000"/>
                </a:solidFill>
                <a:latin typeface="Times New Roman" panose="02020603050405020304" pitchFamily="18" charset="0"/>
                <a:ea typeface="微软雅黑" panose="020B0503020204020204" charset="-122"/>
                <a:cs typeface="Courier New" panose="02070309020205020404" pitchFamily="49" charset="0"/>
              </a:rPr>
              <a:t>r</a:t>
            </a:r>
            <a:endParaRPr lang="zh-CN" altLang="en-US" dirty="0">
              <a:solidFill>
                <a:srgbClr val="C00000"/>
              </a:solidFill>
            </a:endParaRPr>
          </a:p>
        </p:txBody>
      </p:sp>
      <p:sp>
        <p:nvSpPr>
          <p:cNvPr id="10" name="矩形 9"/>
          <p:cNvSpPr/>
          <p:nvPr/>
        </p:nvSpPr>
        <p:spPr>
          <a:xfrm>
            <a:off x="8519546" y="2672640"/>
            <a:ext cx="172354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比值都相等</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graphicFrame>
        <p:nvGraphicFramePr>
          <p:cNvPr id="12" name="对象 11"/>
          <p:cNvGraphicFramePr>
            <a:graphicFrameLocks noChangeAspect="1"/>
          </p:cNvGraphicFramePr>
          <p:nvPr/>
        </p:nvGraphicFramePr>
        <p:xfrm>
          <a:off x="10817373" y="2563019"/>
          <a:ext cx="577850" cy="866775"/>
        </p:xfrm>
        <a:graphic>
          <a:graphicData uri="http://schemas.openxmlformats.org/presentationml/2006/ole">
            <mc:AlternateContent xmlns:mc="http://schemas.openxmlformats.org/markup-compatibility/2006">
              <mc:Choice xmlns:v="urn:schemas-microsoft-com:vml" Requires="v">
                <p:oleObj spid="_x0000_s93193" name="文档" r:id="rId3" imgW="580390" imgH="867410" progId="Word.Document.12">
                  <p:embed/>
                </p:oleObj>
              </mc:Choice>
              <mc:Fallback>
                <p:oleObj name="文档" r:id="rId3" imgW="580390" imgH="867410" progId="Word.Document.12">
                  <p:embed/>
                  <p:pic>
                    <p:nvPicPr>
                      <p:cNvPr id="0" name="图片 93192"/>
                      <p:cNvPicPr/>
                      <p:nvPr/>
                    </p:nvPicPr>
                    <p:blipFill>
                      <a:blip r:embed="rId4"/>
                      <a:stretch>
                        <a:fillRect/>
                      </a:stretch>
                    </p:blipFill>
                    <p:spPr>
                      <a:xfrm>
                        <a:off x="10817373" y="2563019"/>
                        <a:ext cx="577850" cy="866775"/>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linds(horizontal)">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3"/>
          <p:cNvSpPr/>
          <p:nvPr/>
        </p:nvSpPr>
        <p:spPr>
          <a:xfrm>
            <a:off x="910630" y="477466"/>
            <a:ext cx="3794786" cy="545732"/>
          </a:xfrm>
          <a:prstGeom prst="rect">
            <a:avLst/>
          </a:prstGeom>
        </p:spPr>
        <p:txBody>
          <a:bodyPr wrap="none">
            <a:noAutofit/>
          </a:bodyPr>
          <a:lstStyle/>
          <a:p>
            <a:r>
              <a:rPr lang="zh-CN" altLang="en-US" sz="2800" b="1" dirty="0" smtClean="0">
                <a:latin typeface="+mj-ea"/>
                <a:ea typeface="+mj-ea"/>
              </a:rPr>
              <a:t>即学即用</a:t>
            </a:r>
            <a:endParaRPr lang="zh-CN" altLang="en-US" sz="2800" b="1" dirty="0">
              <a:latin typeface="+mj-ea"/>
              <a:ea typeface="+mj-ea"/>
            </a:endParaRPr>
          </a:p>
        </p:txBody>
      </p:sp>
      <p:sp>
        <p:nvSpPr>
          <p:cNvPr id="8" name="等腰三角形 7"/>
          <p:cNvSpPr/>
          <p:nvPr/>
        </p:nvSpPr>
        <p:spPr>
          <a:xfrm rot="5400000">
            <a:off x="605408" y="574659"/>
            <a:ext cx="344050" cy="30967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22598" y="1134849"/>
            <a:ext cx="10945216" cy="3447073"/>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判断下列说法的正误</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spc="-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spc="-100" dirty="0">
                <a:latin typeface="Times New Roman" panose="02020603050405020304" pitchFamily="18" charset="0"/>
                <a:ea typeface="微软雅黑" panose="020B0503020204020204" charset="-122"/>
                <a:cs typeface="Times New Roman" panose="02020603050405020304" pitchFamily="18" charset="0"/>
              </a:rPr>
              <a:t>同一行星沿椭圆轨道绕太阳运动，靠近太阳时速度增大，远离太阳时速度减</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小</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en-US" altLang="zh-CN" kern="100" dirty="0" smtClean="0">
              <a:latin typeface="Times New Roman" panose="02020603050405020304" pitchFamily="18" charset="0"/>
              <a:ea typeface="微软雅黑" panose="020B0503020204020204" charset="-122"/>
              <a:cs typeface="Courier New" panose="02070309020205020404" pitchFamily="49" charset="0"/>
            </a:endParaRPr>
          </a:p>
          <a:p>
            <a:pPr algn="r">
              <a:lnSpc>
                <a:spcPct val="150000"/>
              </a:lnSpc>
              <a:spcAft>
                <a:spcPts val="0"/>
              </a:spcAft>
            </a:pP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行星轨道的半长轴越长，行星的周期越长</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开普勒定律仅适用于行星绕太阳的运动</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(4)</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开普勒第三定律中的常数</a:t>
            </a:r>
            <a:r>
              <a:rPr lang="en-US" altLang="zh-CN" i="1" kern="100" dirty="0">
                <a:latin typeface="Times New Roman" panose="02020603050405020304" pitchFamily="18" charset="0"/>
                <a:ea typeface="微软雅黑" panose="020B0503020204020204" charset="-122"/>
                <a:cs typeface="Courier New" panose="02070309020205020404" pitchFamily="49" charset="0"/>
              </a:rPr>
              <a:t>k</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与行星无关，与太阳也无关</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6" name="矩形 5"/>
          <p:cNvSpPr/>
          <p:nvPr/>
        </p:nvSpPr>
        <p:spPr>
          <a:xfrm>
            <a:off x="10740699" y="2376569"/>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微软雅黑" panose="020B0503020204020204" charset="-122"/>
                <a:cs typeface="Times New Roman" panose="02020603050405020304" pitchFamily="18" charset="0"/>
              </a:rPr>
              <a:t>√</a:t>
            </a:r>
            <a:endParaRPr lang="zh-CN" altLang="en-US" sz="2800" dirty="0">
              <a:solidFill>
                <a:srgbClr val="C00000"/>
              </a:solidFill>
            </a:endParaRPr>
          </a:p>
        </p:txBody>
      </p:sp>
      <p:sp>
        <p:nvSpPr>
          <p:cNvPr id="14" name="矩形 13"/>
          <p:cNvSpPr/>
          <p:nvPr/>
        </p:nvSpPr>
        <p:spPr>
          <a:xfrm>
            <a:off x="6776490" y="2927808"/>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微软雅黑" panose="020B0503020204020204" charset="-122"/>
                <a:cs typeface="Times New Roman" panose="02020603050405020304" pitchFamily="18" charset="0"/>
              </a:rPr>
              <a:t>√</a:t>
            </a:r>
            <a:endParaRPr lang="zh-CN" altLang="en-US" sz="2800" dirty="0">
              <a:solidFill>
                <a:srgbClr val="C00000"/>
              </a:solidFill>
            </a:endParaRPr>
          </a:p>
        </p:txBody>
      </p:sp>
      <p:sp>
        <p:nvSpPr>
          <p:cNvPr id="16" name="矩形 15"/>
          <p:cNvSpPr/>
          <p:nvPr/>
        </p:nvSpPr>
        <p:spPr>
          <a:xfrm>
            <a:off x="6500071" y="3469964"/>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宋体" panose="02010600030101010101" pitchFamily="2" charset="-122"/>
                <a:cs typeface="Times New Roman" panose="02020603050405020304" pitchFamily="18" charset="0"/>
              </a:rPr>
              <a:t>×</a:t>
            </a:r>
            <a:endParaRPr lang="zh-CN" altLang="en-US" sz="2800" dirty="0">
              <a:solidFill>
                <a:srgbClr val="C00000"/>
              </a:solidFill>
              <a:latin typeface="宋体" panose="02010600030101010101" pitchFamily="2" charset="-122"/>
              <a:ea typeface="宋体" panose="02010600030101010101" pitchFamily="2" charset="-122"/>
            </a:endParaRPr>
          </a:p>
        </p:txBody>
      </p:sp>
      <p:sp>
        <p:nvSpPr>
          <p:cNvPr id="17" name="矩形 16"/>
          <p:cNvSpPr/>
          <p:nvPr/>
        </p:nvSpPr>
        <p:spPr>
          <a:xfrm>
            <a:off x="8461249" y="4013162"/>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宋体" panose="02010600030101010101" pitchFamily="2" charset="-122"/>
                <a:cs typeface="Times New Roman" panose="02020603050405020304" pitchFamily="18" charset="0"/>
              </a:rPr>
              <a:t>×</a:t>
            </a:r>
            <a:endParaRPr lang="zh-CN" altLang="en-US" sz="2800" dirty="0">
              <a:solidFill>
                <a:srgbClr val="C00000"/>
              </a:solidFill>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linds(horizont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16" grpId="0"/>
      <p:bldP spid="17" grpId="0"/>
    </p:bldLst>
  </p:timing>
</p:sld>
</file>

<file path=ppt/tags/tag1.xml><?xml version="1.0" encoding="utf-8"?>
<p:tagLst xmlns:p="http://schemas.openxmlformats.org/presentationml/2006/main">
  <p:tag name="MH" val="20190416135204"/>
  <p:tag name="MH_LIBRARY" val="CONTENTS"/>
  <p:tag name="MH_TYPE" val="NUMBER"/>
  <p:tag name="ID" val="553525"/>
  <p:tag name="MH_ORDER" val="1"/>
</p:tagLst>
</file>

<file path=ppt/tags/tag10.xml><?xml version="1.0" encoding="utf-8"?>
<p:tagLst xmlns:p="http://schemas.openxmlformats.org/presentationml/2006/main">
  <p:tag name="MH" val="20190416135204"/>
  <p:tag name="MH_LIBRARY" val="CONTENTS"/>
  <p:tag name="MH_TYPE" val="ENTRY"/>
  <p:tag name="ID" val="553525"/>
  <p:tag name="MH_ORDER" val="1"/>
</p:tagLst>
</file>

<file path=ppt/tags/tag2.xml><?xml version="1.0" encoding="utf-8"?>
<p:tagLst xmlns:p="http://schemas.openxmlformats.org/presentationml/2006/main">
  <p:tag name="MH" val="20190416135204"/>
  <p:tag name="MH_LIBRARY" val="CONTENTS"/>
  <p:tag name="MH_TYPE" val="ENTRY"/>
  <p:tag name="ID" val="553525"/>
  <p:tag name="MH_ORDER" val="1"/>
</p:tagLst>
</file>

<file path=ppt/tags/tag3.xml><?xml version="1.0" encoding="utf-8"?>
<p:tagLst xmlns:p="http://schemas.openxmlformats.org/presentationml/2006/main">
  <p:tag name="MH" val="20190416135204"/>
  <p:tag name="MH_LIBRARY" val="CONTENTS"/>
  <p:tag name="MH_TYPE" val="NUMBER"/>
  <p:tag name="ID" val="553525"/>
  <p:tag name="MH_ORDER" val="1"/>
</p:tagLst>
</file>

<file path=ppt/tags/tag4.xml><?xml version="1.0" encoding="utf-8"?>
<p:tagLst xmlns:p="http://schemas.openxmlformats.org/presentationml/2006/main">
  <p:tag name="MH" val="20190416135204"/>
  <p:tag name="MH_LIBRARY" val="CONTENTS"/>
  <p:tag name="MH_TYPE" val="ENTRY"/>
  <p:tag name="ID" val="553525"/>
  <p:tag name="MH_ORDER" val="1"/>
</p:tagLst>
</file>

<file path=ppt/tags/tag5.xml><?xml version="1.0" encoding="utf-8"?>
<p:tagLst xmlns:p="http://schemas.openxmlformats.org/presentationml/2006/main">
  <p:tag name="MH" val="20190416135204"/>
  <p:tag name="MH_LIBRARY" val="CONTENTS"/>
  <p:tag name="MH_TYPE" val="NUMBER"/>
  <p:tag name="ID" val="553525"/>
  <p:tag name="MH_ORDER" val="1"/>
</p:tagLst>
</file>

<file path=ppt/tags/tag6.xml><?xml version="1.0" encoding="utf-8"?>
<p:tagLst xmlns:p="http://schemas.openxmlformats.org/presentationml/2006/main">
  <p:tag name="MH" val="20190416135204"/>
  <p:tag name="MH_LIBRARY" val="CONTENTS"/>
  <p:tag name="MH_TYPE" val="ENTRY"/>
  <p:tag name="ID" val="553525"/>
  <p:tag name="MH_ORDER" val="1"/>
</p:tagLst>
</file>

<file path=ppt/tags/tag7.xml><?xml version="1.0" encoding="utf-8"?>
<p:tagLst xmlns:p="http://schemas.openxmlformats.org/presentationml/2006/main">
  <p:tag name="MH" val="20190416135204"/>
  <p:tag name="MH_LIBRARY" val="CONTENTS"/>
  <p:tag name="MH_TYPE" val="NUMBER"/>
  <p:tag name="ID" val="553525"/>
  <p:tag name="MH_ORDER" val="1"/>
</p:tagLst>
</file>

<file path=ppt/tags/tag8.xml><?xml version="1.0" encoding="utf-8"?>
<p:tagLst xmlns:p="http://schemas.openxmlformats.org/presentationml/2006/main">
  <p:tag name="MH" val="20190416135204"/>
  <p:tag name="MH_LIBRARY" val="CONTENTS"/>
  <p:tag name="MH_TYPE" val="ENTRY"/>
  <p:tag name="ID" val="553525"/>
  <p:tag name="MH_ORDER" val="1"/>
</p:tagLst>
</file>

<file path=ppt/tags/tag9.xml><?xml version="1.0" encoding="utf-8"?>
<p:tagLst xmlns:p="http://schemas.openxmlformats.org/presentationml/2006/main">
  <p:tag name="MH" val="20190416135204"/>
  <p:tag name="MH_LIBRARY" val="CONTENTS"/>
  <p:tag name="MH_TYPE" val="NUMBER"/>
  <p:tag name="ID" val="553525"/>
  <p:tag name="MH_ORDER" val="1"/>
</p:tagLst>
</file>

<file path=ppt/theme/theme1.xml><?xml version="1.0" encoding="utf-8"?>
<a:theme xmlns:a="http://schemas.openxmlformats.org/drawingml/2006/main" name="7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基本">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a:solidFill>
            <a:srgbClr val="FF0000"/>
          </a:solidFill>
        </a:ln>
      </a:spPr>
      <a:bodyPr/>
      <a:lstStyle/>
      <a:style>
        <a:lnRef idx="1">
          <a:schemeClr val="accent1"/>
        </a:lnRef>
        <a:fillRef idx="0">
          <a:schemeClr val="accent1"/>
        </a:fillRef>
        <a:effectRef idx="0">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3653</Words>
  <Application>WPS 演示</Application>
  <PresentationFormat>自定义</PresentationFormat>
  <Paragraphs>291</Paragraphs>
  <Slides>28</Slides>
  <Notes>0</Notes>
  <HiddenSlides>0</HiddenSlides>
  <MMClips>0</MMClips>
  <ScaleCrop>false</ScaleCrop>
  <HeadingPairs>
    <vt:vector size="8" baseType="variant">
      <vt:variant>
        <vt:lpstr>已用的字体</vt:lpstr>
      </vt:variant>
      <vt:variant>
        <vt:i4>18</vt:i4>
      </vt:variant>
      <vt:variant>
        <vt:lpstr>主题</vt:lpstr>
      </vt:variant>
      <vt:variant>
        <vt:i4>1</vt:i4>
      </vt:variant>
      <vt:variant>
        <vt:lpstr>嵌入 OLE 服务器</vt:lpstr>
      </vt:variant>
      <vt:variant>
        <vt:i4>16</vt:i4>
      </vt:variant>
      <vt:variant>
        <vt:lpstr>幻灯片标题</vt:lpstr>
      </vt:variant>
      <vt:variant>
        <vt:i4>28</vt:i4>
      </vt:variant>
    </vt:vector>
  </HeadingPairs>
  <TitlesOfParts>
    <vt:vector size="63" baseType="lpstr">
      <vt:lpstr>Arial</vt:lpstr>
      <vt:lpstr>宋体</vt:lpstr>
      <vt:lpstr>Wingdings</vt:lpstr>
      <vt:lpstr>迷你简菱心</vt:lpstr>
      <vt:lpstr>微软雅黑</vt:lpstr>
      <vt:lpstr>Times New Roman</vt:lpstr>
      <vt:lpstr>Courier New</vt:lpstr>
      <vt:lpstr>Arial Black</vt:lpstr>
      <vt:lpstr>Arial Narrow</vt:lpstr>
      <vt:lpstr>Book Antiqua</vt:lpstr>
      <vt:lpstr>楷体_GB2312</vt:lpstr>
      <vt:lpstr>新宋体</vt:lpstr>
      <vt:lpstr>华文细黑</vt:lpstr>
      <vt:lpstr>Broadway</vt:lpstr>
      <vt:lpstr>楷体</vt:lpstr>
      <vt:lpstr>经典繁仿黑</vt:lpstr>
      <vt:lpstr>Gabriola</vt:lpstr>
      <vt:lpstr>黑体</vt:lpstr>
      <vt:lpstr>7_Office 主题</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爱奋旗舰店13629447162（Q:155397219）</dc:description>
  <cp:lastModifiedBy>join2</cp:lastModifiedBy>
  <cp:revision>5558</cp:revision>
  <dcterms:created xsi:type="dcterms:W3CDTF">2014-11-27T01:03:00Z</dcterms:created>
  <dcterms:modified xsi:type="dcterms:W3CDTF">2020-02-10T14:44:21Z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