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tiff" ContentType="image/tiff"/>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1813" r:id="rId3"/>
    <p:sldId id="1714" r:id="rId4"/>
    <p:sldId id="1631" r:id="rId5"/>
    <p:sldId id="1632" r:id="rId6"/>
    <p:sldId id="1635" r:id="rId7"/>
    <p:sldId id="1814" r:id="rId8"/>
    <p:sldId id="1766" r:id="rId9"/>
    <p:sldId id="1809" r:id="rId10"/>
    <p:sldId id="1772" r:id="rId11"/>
    <p:sldId id="1856" r:id="rId12"/>
    <p:sldId id="1834" r:id="rId13"/>
    <p:sldId id="1818" r:id="rId14"/>
    <p:sldId id="1874" r:id="rId15"/>
    <p:sldId id="1910" r:id="rId16"/>
    <p:sldId id="1819" r:id="rId17"/>
    <p:sldId id="1906" r:id="rId18"/>
    <p:sldId id="1911" r:id="rId19"/>
    <p:sldId id="1878" r:id="rId20"/>
    <p:sldId id="1869" r:id="rId21"/>
    <p:sldId id="1912" r:id="rId22"/>
    <p:sldId id="1913" r:id="rId23"/>
    <p:sldId id="1810" r:id="rId24"/>
    <p:sldId id="1780" r:id="rId25"/>
    <p:sldId id="1828" r:id="rId26"/>
    <p:sldId id="1829" r:id="rId27"/>
    <p:sldId id="1914" r:id="rId28"/>
    <p:sldId id="1830" r:id="rId29"/>
    <p:sldId id="1909" r:id="rId30"/>
    <p:sldId id="1865" r:id="rId31"/>
    <p:sldId id="1915" r:id="rId32"/>
  </p:sldIdLst>
  <p:sldSz cx="12190095" cy="685927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1481E2"/>
    <a:srgbClr val="0000FF"/>
    <a:srgbClr val="044491"/>
    <a:srgbClr val="EAE8ED"/>
    <a:srgbClr val="FFFFFF"/>
    <a:srgbClr val="FFD966"/>
    <a:srgbClr val="EEEFF3"/>
    <a:srgbClr val="9DC3E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2" autoAdjust="0"/>
    <p:restoredTop sz="95107" autoAdjust="0"/>
  </p:normalViewPr>
  <p:slideViewPr>
    <p:cSldViewPr>
      <p:cViewPr varScale="1">
        <p:scale>
          <a:sx n="113" d="100"/>
          <a:sy n="113" d="100"/>
        </p:scale>
        <p:origin x="588" y="96"/>
      </p:cViewPr>
      <p:guideLst>
        <p:guide orient="horz" pos="2161"/>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25.emf"/><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4.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789834"/>
            <a:ext cx="12190413" cy="30697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149874"/>
            <a:ext cx="12190413" cy="27097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3.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509914"/>
            <a:ext cx="12190413" cy="23496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869954"/>
            <a:ext cx="12190413" cy="19896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229994"/>
            <a:ext cx="12190413" cy="16295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2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590034"/>
            <a:ext cx="12190413" cy="12695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950074"/>
            <a:ext cx="12190413" cy="9095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0"/>
            <a:ext cx="12190413" cy="6859588"/>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8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269554"/>
            <a:ext cx="12190413" cy="55900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7.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629594"/>
            <a:ext cx="12190413" cy="52299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7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989634"/>
            <a:ext cx="12190413" cy="48699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349674"/>
            <a:ext cx="12190413" cy="45099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6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709714"/>
            <a:ext cx="12190413" cy="41498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5.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069754"/>
            <a:ext cx="12190413" cy="37898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429794"/>
            <a:ext cx="12190413" cy="34297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19"/>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7.emf"/><Relationship Id="rId1" Type="http://schemas.openxmlformats.org/officeDocument/2006/relationships/package" Target="../embeddings/Document3.docx"/></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9.xml"/><Relationship Id="rId2" Type="http://schemas.openxmlformats.org/officeDocument/2006/relationships/image" Target="../media/image8.emf"/><Relationship Id="rId1" Type="http://schemas.openxmlformats.org/officeDocument/2006/relationships/package" Target="../embeddings/Document4.docx"/></Relationships>
</file>

<file path=ppt/slides/_rels/slide12.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package" Target="../embeddings/Document5.docx"/><Relationship Id="rId3"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package" Target="../embeddings/Document6.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package" Target="../embeddings/Document8.docx"/><Relationship Id="rId3" Type="http://schemas.openxmlformats.org/officeDocument/2006/relationships/image" Target="../media/image14.emf"/><Relationship Id="rId2" Type="http://schemas.openxmlformats.org/officeDocument/2006/relationships/package" Target="../embeddings/Document7.docx"/><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0.xml"/><Relationship Id="rId2" Type="http://schemas.openxmlformats.org/officeDocument/2006/relationships/image" Target="../media/image18.emf"/><Relationship Id="rId1" Type="http://schemas.openxmlformats.org/officeDocument/2006/relationships/package" Target="../embeddings/Document9.docx"/></Relationships>
</file>

<file path=ppt/slides/_rels/slide21.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6.xml"/><Relationship Id="rId4" Type="http://schemas.openxmlformats.org/officeDocument/2006/relationships/image" Target="../media/image1.tiff"/><Relationship Id="rId3" Type="http://schemas.openxmlformats.org/officeDocument/2006/relationships/slide" Target="slide3.xml"/><Relationship Id="rId2" Type="http://schemas.openxmlformats.org/officeDocument/2006/relationships/image" Target="../media/image19.emf"/><Relationship Id="rId1" Type="http://schemas.openxmlformats.org/officeDocument/2006/relationships/package" Target="../embeddings/Document10.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9" Type="http://schemas.openxmlformats.org/officeDocument/2006/relationships/vmlDrawing" Target="../drawings/vmlDrawing10.vml"/><Relationship Id="rId8" Type="http://schemas.openxmlformats.org/officeDocument/2006/relationships/slideLayout" Target="../slideLayouts/slideLayout10.xml"/><Relationship Id="rId7" Type="http://schemas.openxmlformats.org/officeDocument/2006/relationships/image" Target="../media/image20.emf"/><Relationship Id="rId6" Type="http://schemas.openxmlformats.org/officeDocument/2006/relationships/package" Target="../embeddings/Document11.docx"/><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 Target="slide23.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 Target="slide23.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 Target="slide23.xml"/></Relationships>
</file>

<file path=ppt/slides/_rels/slide26.xml.rels><?xml version="1.0" encoding="UTF-8" standalone="yes"?>
<Relationships xmlns="http://schemas.openxmlformats.org/package/2006/relationships"><Relationship Id="rId9" Type="http://schemas.openxmlformats.org/officeDocument/2006/relationships/image" Target="../media/image23.emf"/><Relationship Id="rId8" Type="http://schemas.openxmlformats.org/officeDocument/2006/relationships/package" Target="../embeddings/Document13.docx"/><Relationship Id="rId7" Type="http://schemas.openxmlformats.org/officeDocument/2006/relationships/image" Target="../media/image22.emf"/><Relationship Id="rId6" Type="http://schemas.openxmlformats.org/officeDocument/2006/relationships/package" Target="../embeddings/Document12.docx"/><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5" Type="http://schemas.openxmlformats.org/officeDocument/2006/relationships/vmlDrawing" Target="../drawings/vmlDrawing11.vml"/><Relationship Id="rId14" Type="http://schemas.openxmlformats.org/officeDocument/2006/relationships/slideLayout" Target="../slideLayouts/slideLayout2.xml"/><Relationship Id="rId13" Type="http://schemas.openxmlformats.org/officeDocument/2006/relationships/image" Target="../media/image25.emf"/><Relationship Id="rId12" Type="http://schemas.openxmlformats.org/officeDocument/2006/relationships/package" Target="../embeddings/Document15.docx"/><Relationship Id="rId11" Type="http://schemas.openxmlformats.org/officeDocument/2006/relationships/image" Target="../media/image24.emf"/><Relationship Id="rId10" Type="http://schemas.openxmlformats.org/officeDocument/2006/relationships/package" Target="../embeddings/Document14.docx"/><Relationship Id="rId1" Type="http://schemas.openxmlformats.org/officeDocument/2006/relationships/slide" Target="slide23.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7.png"/><Relationship Id="rId7" Type="http://schemas.openxmlformats.org/officeDocument/2006/relationships/image" Target="../media/image26.emf"/><Relationship Id="rId6" Type="http://schemas.openxmlformats.org/officeDocument/2006/relationships/package" Target="../embeddings/Document16.docx"/><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0" Type="http://schemas.openxmlformats.org/officeDocument/2006/relationships/vmlDrawing" Target="../drawings/vmlDrawing12.vml"/><Relationship Id="rId1" Type="http://schemas.openxmlformats.org/officeDocument/2006/relationships/slide" Target="slide23.xml"/></Relationships>
</file>

<file path=ppt/slides/_rels/slide28.xml.rels><?xml version="1.0" encoding="UTF-8" standalone="yes"?>
<Relationships xmlns="http://schemas.openxmlformats.org/package/2006/relationships"><Relationship Id="rId9" Type="http://schemas.openxmlformats.org/officeDocument/2006/relationships/image" Target="../media/image29.emf"/><Relationship Id="rId8" Type="http://schemas.openxmlformats.org/officeDocument/2006/relationships/package" Target="../embeddings/Document18.docx"/><Relationship Id="rId7" Type="http://schemas.openxmlformats.org/officeDocument/2006/relationships/image" Target="../media/image28.emf"/><Relationship Id="rId6" Type="http://schemas.openxmlformats.org/officeDocument/2006/relationships/package" Target="../embeddings/Document17.docx"/><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3" Type="http://schemas.openxmlformats.org/officeDocument/2006/relationships/vmlDrawing" Target="../drawings/vmlDrawing13.vml"/><Relationship Id="rId12" Type="http://schemas.openxmlformats.org/officeDocument/2006/relationships/slideLayout" Target="../slideLayouts/slideLayout2.xml"/><Relationship Id="rId11" Type="http://schemas.openxmlformats.org/officeDocument/2006/relationships/image" Target="../media/image30.emf"/><Relationship Id="rId10" Type="http://schemas.openxmlformats.org/officeDocument/2006/relationships/package" Target="../embeddings/Document19.docx"/><Relationship Id="rId1" Type="http://schemas.openxmlformats.org/officeDocument/2006/relationships/slide" Target="slide23.xml"/></Relationships>
</file>

<file path=ppt/slides/_rels/slide29.xml.rels><?xml version="1.0" encoding="UTF-8" standalone="yes"?>
<Relationships xmlns="http://schemas.openxmlformats.org/package/2006/relationships"><Relationship Id="rId9" Type="http://schemas.openxmlformats.org/officeDocument/2006/relationships/package" Target="../embeddings/Document21.docx"/><Relationship Id="rId8" Type="http://schemas.openxmlformats.org/officeDocument/2006/relationships/image" Target="../media/image32.png"/><Relationship Id="rId7" Type="http://schemas.openxmlformats.org/officeDocument/2006/relationships/image" Target="../media/image31.emf"/><Relationship Id="rId6" Type="http://schemas.openxmlformats.org/officeDocument/2006/relationships/package" Target="../embeddings/Document20.docx"/><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2" Type="http://schemas.openxmlformats.org/officeDocument/2006/relationships/vmlDrawing" Target="../drawings/vmlDrawing14.vml"/><Relationship Id="rId11" Type="http://schemas.openxmlformats.org/officeDocument/2006/relationships/slideLayout" Target="../slideLayouts/slideLayout10.xml"/><Relationship Id="rId10" Type="http://schemas.openxmlformats.org/officeDocument/2006/relationships/image" Target="../media/image33.emf"/><Relationship Id="rId1" Type="http://schemas.openxmlformats.org/officeDocument/2006/relationships/slide" Target="slide2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slide" Target="slide22.xml"/><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package" Target="../embeddings/Document22.docx"/><Relationship Id="rId8" Type="http://schemas.openxmlformats.org/officeDocument/2006/relationships/image" Target="../media/image32.png"/><Relationship Id="rId7" Type="http://schemas.openxmlformats.org/officeDocument/2006/relationships/image" Target="../media/image1.tiff"/><Relationship Id="rId6" Type="http://schemas.openxmlformats.org/officeDocument/2006/relationships/slide" Target="slide3.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slide" Target="slide24.xml"/><Relationship Id="rId12" Type="http://schemas.openxmlformats.org/officeDocument/2006/relationships/vmlDrawing" Target="../drawings/vmlDrawing15.vml"/><Relationship Id="rId11" Type="http://schemas.openxmlformats.org/officeDocument/2006/relationships/slideLayout" Target="../slideLayouts/slideLayout1.xml"/><Relationship Id="rId10" Type="http://schemas.openxmlformats.org/officeDocument/2006/relationships/image" Target="../media/image34.emf"/><Relationship Id="rId1" Type="http://schemas.openxmlformats.org/officeDocument/2006/relationships/slide" Target="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4.emf"/><Relationship Id="rId3" Type="http://schemas.openxmlformats.org/officeDocument/2006/relationships/package" Target="../embeddings/Document1.docx"/><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package" Target="../embeddings/Document2.docx"/><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tiff"/><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直角三角形 9"/>
          <p:cNvSpPr/>
          <p:nvPr/>
        </p:nvSpPr>
        <p:spPr>
          <a:xfrm>
            <a:off x="0" y="-73198"/>
            <a:ext cx="6880485" cy="6932785"/>
          </a:xfrm>
          <a:prstGeom prst="rtTriangle">
            <a:avLst/>
          </a:prstGeom>
          <a:blipFill dpi="0" rotWithShape="1">
            <a:blip r:embed="rId1">
              <a:alphaModFix amt="60000"/>
            </a:blip>
            <a:srcRect/>
            <a:stretch>
              <a:fillRect l="-50700" t="1000" r="-2286" b="-5200"/>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14" name="矩形 13"/>
          <p:cNvSpPr/>
          <p:nvPr/>
        </p:nvSpPr>
        <p:spPr>
          <a:xfrm>
            <a:off x="10629073" y="764704"/>
            <a:ext cx="1371583" cy="835275"/>
          </a:xfrm>
          <a:prstGeom prst="rect">
            <a:avLst/>
          </a:prstGeom>
          <a:solidFill>
            <a:srgbClr val="0070C0"/>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微软雅黑" panose="020B0503020204020204" charset="-122"/>
              <a:ea typeface="微软雅黑" panose="020B0503020204020204" charset="-122"/>
            </a:endParaRPr>
          </a:p>
        </p:txBody>
      </p:sp>
      <p:sp>
        <p:nvSpPr>
          <p:cNvPr id="11" name="任意多边形 2"/>
          <p:cNvSpPr/>
          <p:nvPr/>
        </p:nvSpPr>
        <p:spPr>
          <a:xfrm rot="5400000" flipV="1">
            <a:off x="724693" y="-405898"/>
            <a:ext cx="2892155" cy="3672407"/>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 name="connsiteX0-1" fmla="*/ 0 w 3538922"/>
              <a:gd name="connsiteY0-2" fmla="*/ 0 h 4343400"/>
              <a:gd name="connsiteX1-3" fmla="*/ 3538922 w 3538922"/>
              <a:gd name="connsiteY1-4" fmla="*/ 3543442 h 4343400"/>
              <a:gd name="connsiteX2-5" fmla="*/ 3486149 w 3538922"/>
              <a:gd name="connsiteY2-6" fmla="*/ 4343400 h 4343400"/>
              <a:gd name="connsiteX3-7" fmla="*/ 0 w 3538922"/>
              <a:gd name="connsiteY3-8" fmla="*/ 857251 h 4343400"/>
              <a:gd name="connsiteX4-9" fmla="*/ 0 w 3538922"/>
              <a:gd name="connsiteY4-10" fmla="*/ 0 h 434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38922" h="4343400">
                <a:moveTo>
                  <a:pt x="0" y="0"/>
                </a:moveTo>
                <a:lnTo>
                  <a:pt x="3538922" y="3543442"/>
                </a:lnTo>
                <a:lnTo>
                  <a:pt x="3486149" y="4343400"/>
                </a:lnTo>
                <a:lnTo>
                  <a:pt x="0" y="857251"/>
                </a:lnTo>
                <a:lnTo>
                  <a:pt x="0" y="0"/>
                </a:lnTo>
                <a:close/>
              </a:path>
            </a:pathLst>
          </a:custGeom>
          <a:solidFill>
            <a:srgbClr val="003473"/>
          </a:solid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8" name="文本框 7"/>
          <p:cNvSpPr txBox="1"/>
          <p:nvPr/>
        </p:nvSpPr>
        <p:spPr>
          <a:xfrm>
            <a:off x="5159101" y="2772451"/>
            <a:ext cx="7031311" cy="646331"/>
          </a:xfrm>
          <a:prstGeom prst="rect">
            <a:avLst/>
          </a:prstGeom>
          <a:noFill/>
        </p:spPr>
        <p:txBody>
          <a:bodyPr wrap="square" rtlCol="0">
            <a:spAutoFit/>
            <a:scene3d>
              <a:camera prst="orthographicFront"/>
              <a:lightRig rig="threePt" dir="t"/>
            </a:scene3d>
            <a:sp3d contourW="12700"/>
          </a:bodyPr>
          <a:lstStyle/>
          <a:p>
            <a:pPr>
              <a:tabLst>
                <a:tab pos="2250440" algn="l"/>
              </a:tabLst>
            </a:pPr>
            <a:r>
              <a:rPr lang="en-US" altLang="zh-CN" sz="3600" b="1" dirty="0">
                <a:solidFill>
                  <a:srgbClr val="044491"/>
                </a:solidFill>
                <a:latin typeface="微软雅黑" panose="020B0503020204020204" charset="-122"/>
                <a:ea typeface="微软雅黑" panose="020B0503020204020204" charset="-122"/>
              </a:rPr>
              <a:t>3</a:t>
            </a:r>
            <a:r>
              <a:rPr lang="zh-CN" altLang="zh-CN" sz="3600" b="1" dirty="0">
                <a:solidFill>
                  <a:srgbClr val="044491"/>
                </a:solidFill>
                <a:latin typeface="微软雅黑" panose="020B0503020204020204" charset="-122"/>
                <a:ea typeface="微软雅黑" panose="020B0503020204020204" charset="-122"/>
              </a:rPr>
              <a:t>　动能和动能定理</a:t>
            </a:r>
            <a:endParaRPr lang="zh-CN" altLang="zh-CN" sz="3600" b="1" dirty="0">
              <a:solidFill>
                <a:srgbClr val="044491"/>
              </a:solidFill>
              <a:latin typeface="微软雅黑" panose="020B0503020204020204" charset="-122"/>
              <a:ea typeface="微软雅黑" panose="020B0503020204020204" charset="-122"/>
            </a:endParaRPr>
          </a:p>
        </p:txBody>
      </p:sp>
      <p:sp>
        <p:nvSpPr>
          <p:cNvPr id="9" name="矩形 8"/>
          <p:cNvSpPr/>
          <p:nvPr/>
        </p:nvSpPr>
        <p:spPr>
          <a:xfrm>
            <a:off x="5159102" y="2205658"/>
            <a:ext cx="6624735" cy="464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800" dirty="0" smtClean="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第八章</a:t>
            </a:r>
            <a:r>
              <a:rPr lang="zh-CN" altLang="en-US" sz="1800" dirty="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　</a:t>
            </a:r>
            <a:r>
              <a:rPr lang="zh-CN" altLang="en-US" sz="1800" dirty="0" smtClean="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机械能守恒定律</a:t>
            </a:r>
            <a:endParaRPr lang="zh-CN" altLang="en-US" sz="1800" dirty="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2663" y="376858"/>
            <a:ext cx="11185087" cy="3970318"/>
          </a:xfrm>
          <a:prstGeom prst="rect">
            <a:avLst/>
          </a:prstGeom>
        </p:spPr>
        <p:txBody>
          <a:bodyPr>
            <a:spAutoFit/>
          </a:bodyPr>
          <a:lstStyle/>
          <a:p>
            <a:pPr algn="just">
              <a:lnSpc>
                <a:spcPct val="150000"/>
              </a:lnSpc>
              <a:spcAft>
                <a:spcPts val="0"/>
              </a:spcAft>
            </a:pPr>
            <a:r>
              <a:rPr lang="zh-CN" altLang="zh-CN" b="1"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知识深化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mj-ea"/>
                <a:ea typeface="+mj-ea"/>
                <a:cs typeface="Courier New" panose="02070309020205020404" pitchFamily="49" charset="0"/>
              </a:rPr>
              <a:t>1.</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对动能的理解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动能是标量，没有负值，与物体的速度方向无关</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动能是状态量，具有瞬时性，与物体的运动状态</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或某一时刻的速度</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相对应</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动能</a:t>
            </a:r>
            <a:r>
              <a:rPr lang="zh-CN" altLang="zh-CN" kern="100" spc="-20" dirty="0">
                <a:latin typeface="Times New Roman" panose="02020603050405020304" pitchFamily="18" charset="0"/>
                <a:ea typeface="微软雅黑" panose="020B0503020204020204" charset="-122"/>
                <a:cs typeface="Times New Roman" panose="02020603050405020304" pitchFamily="18" charset="0"/>
              </a:rPr>
              <a:t>具有相对性，选取不同的参考系，物体的速度不同，动能也不同，一般以地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面为参考系</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mj-ea"/>
                <a:ea typeface="+mj-ea"/>
              </a:rPr>
              <a:t>2.</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动能变化量</a:t>
            </a:r>
            <a:r>
              <a:rPr lang="en-US" altLang="zh-CN" b="1" kern="100" dirty="0" err="1">
                <a:latin typeface="Times New Roman" panose="02020603050405020304" pitchFamily="18" charset="0"/>
                <a:ea typeface="微软雅黑" panose="020B0503020204020204" charset="-122"/>
              </a:rPr>
              <a:t>Δ</a:t>
            </a:r>
            <a:r>
              <a:rPr lang="en-US" altLang="zh-CN" b="1" i="1" kern="100" dirty="0" err="1">
                <a:latin typeface="Times New Roman" panose="02020603050405020304" pitchFamily="18" charset="0"/>
                <a:ea typeface="微软雅黑" panose="020B0503020204020204" charset="-122"/>
              </a:rPr>
              <a:t>E</a:t>
            </a:r>
            <a:r>
              <a:rPr lang="en-US" altLang="zh-CN" b="1" kern="100" baseline="-25000" dirty="0" err="1">
                <a:latin typeface="Times New Roman" panose="02020603050405020304" pitchFamily="18" charset="0"/>
                <a:ea typeface="微软雅黑" panose="020B0503020204020204" charset="-122"/>
              </a:rPr>
              <a:t>k</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0075" y="4390256"/>
          <a:ext cx="10963275" cy="1847850"/>
        </p:xfrm>
        <a:graphic>
          <a:graphicData uri="http://schemas.openxmlformats.org/presentationml/2006/ole">
            <mc:AlternateContent xmlns:mc="http://schemas.openxmlformats.org/markup-compatibility/2006">
              <mc:Choice xmlns:v="urn:schemas-microsoft-com:vml" Requires="v">
                <p:oleObj spid="_x0000_s195590" name="文档" r:id="rId1" imgW="14643100" imgH="2476500" progId="Word.Document.12">
                  <p:embed/>
                </p:oleObj>
              </mc:Choice>
              <mc:Fallback>
                <p:oleObj name="文档" r:id="rId1" imgW="14643100" imgH="2476500" progId="Word.Document.12">
                  <p:embed/>
                  <p:pic>
                    <p:nvPicPr>
                      <p:cNvPr id="0" name="图片 195589"/>
                      <p:cNvPicPr/>
                      <p:nvPr/>
                    </p:nvPicPr>
                    <p:blipFill>
                      <a:blip r:embed="rId2"/>
                      <a:stretch>
                        <a:fillRect/>
                      </a:stretch>
                    </p:blipFill>
                    <p:spPr>
                      <a:xfrm>
                        <a:off x="600075" y="4390256"/>
                        <a:ext cx="10963275" cy="18478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943" y="539949"/>
            <a:ext cx="11296938" cy="2793072"/>
          </a:xfrm>
          <a:prstGeom prst="rect">
            <a:avLst/>
          </a:prstGeom>
        </p:spPr>
        <p:txBody>
          <a:bodyPr>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Times New Roman" panose="02020603050405020304" pitchFamily="18" charset="0"/>
              </a:rPr>
              <a:t>1</a:t>
            </a: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哈尔滨六校高一下学期期末联考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关于物体的动能，下列说法正确的是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物体的质量、速度不变，其动能一定不变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物体的动能不变，其速度一定不变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两个物体中，速度大的动能也大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某一过程中物体的速度变化越大，其动能的变化一定越大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14"/>
          <p:cNvSpPr txBox="1"/>
          <p:nvPr/>
        </p:nvSpPr>
        <p:spPr>
          <a:xfrm>
            <a:off x="272083" y="1106488"/>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8" name="矩形 7"/>
          <p:cNvSpPr/>
          <p:nvPr/>
        </p:nvSpPr>
        <p:spPr>
          <a:xfrm>
            <a:off x="445943" y="3526309"/>
            <a:ext cx="11296938" cy="2308324"/>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err="1">
                <a:latin typeface="Times New Roman" panose="02020603050405020304" pitchFamily="18" charset="0"/>
                <a:ea typeface="楷体_GB2312" panose="02010609030101010101" pitchFamily="49" charset="-122"/>
                <a:cs typeface="Courier New" panose="02070309020205020404" pitchFamily="49" charset="0"/>
              </a:rPr>
              <a:t>k</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en-US"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i="1" kern="100" dirty="0" smtClean="0">
                <a:latin typeface="Times New Roman" panose="02020603050405020304" pitchFamily="18" charset="0"/>
                <a:ea typeface="楷体_GB2312" panose="02010609030101010101" pitchFamily="49" charset="-122"/>
                <a:cs typeface="Courier New" panose="02070309020205020404" pitchFamily="49" charset="0"/>
              </a:rPr>
              <a:t>m</a:t>
            </a:r>
            <a:r>
              <a:rPr lang="en-US" altLang="zh-CN" i="1" kern="100" dirty="0" smtClean="0">
                <a:latin typeface="Book Antiqua" panose="02040602050305030304" pitchFamily="18" charset="0"/>
                <a:ea typeface="楷体_GB2312" panose="02010609030101010101" pitchFamily="49" charset="-122"/>
                <a:cs typeface="Times New Roman" panose="02020603050405020304" pitchFamily="18" charset="0"/>
              </a:rPr>
              <a:t>v</a:t>
            </a:r>
            <a:r>
              <a:rPr lang="en-US" altLang="zh-CN" kern="100" baseline="30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可知，如果物体的质量、速度不变，则动能不变，故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如果物体的动能不变，则说明其速度大小一定不变，方向可能变化，故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动能由质量和速度大小共同决定，速度大的物体动能不一定大，故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做匀速圆周运动的物体，速度变化可能大，但动能不变，故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2638822" y="3472166"/>
          <a:ext cx="427038" cy="809625"/>
        </p:xfrm>
        <a:graphic>
          <a:graphicData uri="http://schemas.openxmlformats.org/presentationml/2006/ole">
            <mc:AlternateContent xmlns:mc="http://schemas.openxmlformats.org/markup-compatibility/2006">
              <mc:Choice xmlns:v="urn:schemas-microsoft-com:vml" Requires="v">
                <p:oleObj spid="_x0000_s184337" name="文档" r:id="rId1" imgW="584200" imgH="1092200" progId="Word.Document.12">
                  <p:embed/>
                </p:oleObj>
              </mc:Choice>
              <mc:Fallback>
                <p:oleObj name="文档" r:id="rId1" imgW="584200" imgH="1092200" progId="Word.Document.12">
                  <p:embed/>
                  <p:pic>
                    <p:nvPicPr>
                      <p:cNvPr id="0" name="图片 184336"/>
                      <p:cNvPicPr/>
                      <p:nvPr/>
                    </p:nvPicPr>
                    <p:blipFill>
                      <a:blip r:embed="rId2"/>
                      <a:stretch>
                        <a:fillRect/>
                      </a:stretch>
                    </p:blipFill>
                    <p:spPr>
                      <a:xfrm>
                        <a:off x="2638822" y="3472166"/>
                        <a:ext cx="427038" cy="8096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linds(horizont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linds(horizontal)">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blinds(horizontal)">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动能定理的理解和应用</a:t>
            </a:r>
            <a:endParaRPr lang="zh-CN" altLang="zh-CN" sz="2800" b="1" dirty="0">
              <a:solidFill>
                <a:prstClr val="black"/>
              </a:solidFill>
            </a:endParaRPr>
          </a:p>
        </p:txBody>
      </p:sp>
      <p:sp>
        <p:nvSpPr>
          <p:cNvPr id="5"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en-US" sz="2800" b="1" smtClean="0">
                <a:solidFill>
                  <a:schemeClr val="bg1"/>
                </a:solidFill>
              </a:rPr>
              <a:t>二</a:t>
            </a:r>
            <a:endParaRPr lang="zh-CN" altLang="zh-CN" sz="2800" b="1" dirty="0">
              <a:solidFill>
                <a:schemeClr val="bg1"/>
              </a:solidFill>
            </a:endParaRPr>
          </a:p>
        </p:txBody>
      </p:sp>
      <p:sp>
        <p:nvSpPr>
          <p:cNvPr id="6"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7" name="矩形 6"/>
          <p:cNvSpPr/>
          <p:nvPr/>
        </p:nvSpPr>
        <p:spPr>
          <a:xfrm>
            <a:off x="445943" y="1053530"/>
            <a:ext cx="11296938" cy="1754326"/>
          </a:xfrm>
          <a:prstGeom prst="rect">
            <a:avLst/>
          </a:prstGeom>
        </p:spPr>
        <p:txBody>
          <a:bodyPr>
            <a:spAutoFit/>
          </a:bodyPr>
          <a:lstStyle/>
          <a:p>
            <a:pPr algn="just">
              <a:lnSpc>
                <a:spcPct val="150000"/>
              </a:lnSpc>
              <a:spcAft>
                <a:spcPts val="0"/>
              </a:spcAft>
            </a:pPr>
            <a:r>
              <a:rPr lang="zh-CN" altLang="zh-CN" b="1"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导学探究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所示，光滑水平面上的物体在水平恒力</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的作用下向前运动了一段距离</a:t>
            </a:r>
            <a:r>
              <a:rPr lang="en-US" altLang="zh-CN"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，速度由</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增加到</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试推导出力</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对物体做功的表达式</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6610" name="Picture 2" descr="8-8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2551" y="2790025"/>
            <a:ext cx="4125310" cy="119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771239" y="4086349"/>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2</a:t>
            </a:r>
            <a:endParaRPr lang="zh-CN" altLang="en-US" dirty="0"/>
          </a:p>
        </p:txBody>
      </p:sp>
      <p:graphicFrame>
        <p:nvGraphicFramePr>
          <p:cNvPr id="10" name="对象 9"/>
          <p:cNvGraphicFramePr>
            <a:graphicFrameLocks noChangeAspect="1"/>
          </p:cNvGraphicFramePr>
          <p:nvPr/>
        </p:nvGraphicFramePr>
        <p:xfrm>
          <a:off x="526207" y="4583807"/>
          <a:ext cx="7959725" cy="1447800"/>
        </p:xfrm>
        <a:graphic>
          <a:graphicData uri="http://schemas.openxmlformats.org/presentationml/2006/ole">
            <mc:AlternateContent xmlns:mc="http://schemas.openxmlformats.org/markup-compatibility/2006">
              <mc:Choice xmlns:v="urn:schemas-microsoft-com:vml" Requires="v">
                <p:oleObj spid="_x0000_s196615" name="文档" r:id="rId4" imgW="10629900" imgH="1943100" progId="Word.Document.12">
                  <p:embed/>
                </p:oleObj>
              </mc:Choice>
              <mc:Fallback>
                <p:oleObj name="文档" r:id="rId4" imgW="10629900" imgH="1943100" progId="Word.Document.12">
                  <p:embed/>
                  <p:pic>
                    <p:nvPicPr>
                      <p:cNvPr id="0" name="图片 196614"/>
                      <p:cNvPicPr/>
                      <p:nvPr/>
                    </p:nvPicPr>
                    <p:blipFill>
                      <a:blip r:embed="rId5"/>
                      <a:stretch>
                        <a:fillRect/>
                      </a:stretch>
                    </p:blipFill>
                    <p:spPr>
                      <a:xfrm>
                        <a:off x="526207" y="4583807"/>
                        <a:ext cx="7959725" cy="14478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663" y="602302"/>
            <a:ext cx="11185087" cy="1200329"/>
          </a:xfrm>
          <a:prstGeom prst="rect">
            <a:avLst/>
          </a:prstGeom>
        </p:spPr>
        <p:txBody>
          <a:bodyPr>
            <a:spAutoFit/>
          </a:bodyPr>
          <a:lstStyle/>
          <a:p>
            <a:pPr algn="just">
              <a:lnSpc>
                <a:spcPct val="150000"/>
              </a:lnSpc>
              <a:spcAft>
                <a:spcPts val="0"/>
              </a:spcAft>
            </a:pPr>
            <a:r>
              <a:rPr lang="zh-CN" altLang="zh-CN" b="1"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知识深化</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b="1" kern="100" dirty="0">
                <a:latin typeface="Times New Roman" panose="02020603050405020304" pitchFamily="18" charset="0"/>
                <a:ea typeface="微软雅黑" panose="020B0503020204020204" charset="-122"/>
                <a:cs typeface="Times New Roman" panose="02020603050405020304" pitchFamily="18" charset="0"/>
              </a:rPr>
              <a:t>对动能定理的理解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71946" y="1850529"/>
          <a:ext cx="7683500" cy="2990850"/>
        </p:xfrm>
        <a:graphic>
          <a:graphicData uri="http://schemas.openxmlformats.org/presentationml/2006/ole">
            <mc:AlternateContent xmlns:mc="http://schemas.openxmlformats.org/markup-compatibility/2006">
              <mc:Choice xmlns:v="urn:schemas-microsoft-com:vml" Requires="v">
                <p:oleObj spid="_x0000_s199686" name="文档" r:id="rId1" imgW="10261600" imgH="4000500" progId="Word.Document.12">
                  <p:embed/>
                </p:oleObj>
              </mc:Choice>
              <mc:Fallback>
                <p:oleObj name="文档" r:id="rId1" imgW="10261600" imgH="4000500" progId="Word.Document.12">
                  <p:embed/>
                  <p:pic>
                    <p:nvPicPr>
                      <p:cNvPr id="0" name="图片 199685"/>
                      <p:cNvPicPr/>
                      <p:nvPr/>
                    </p:nvPicPr>
                    <p:blipFill>
                      <a:blip r:embed="rId2"/>
                      <a:stretch>
                        <a:fillRect/>
                      </a:stretch>
                    </p:blipFill>
                    <p:spPr>
                      <a:xfrm>
                        <a:off x="571946" y="1850529"/>
                        <a:ext cx="7683500" cy="2990850"/>
                      </a:xfrm>
                      <a:prstGeom prst="rect">
                        <a:avLst/>
                      </a:prstGeom>
                    </p:spPr>
                  </p:pic>
                </p:oleObj>
              </mc:Fallback>
            </mc:AlternateContent>
          </a:graphicData>
        </a:graphic>
      </p:graphicFrame>
      <p:sp>
        <p:nvSpPr>
          <p:cNvPr id="5" name="矩形 4"/>
          <p:cNvSpPr/>
          <p:nvPr/>
        </p:nvSpPr>
        <p:spPr>
          <a:xfrm>
            <a:off x="502663" y="4580905"/>
            <a:ext cx="11185087" cy="577081"/>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表示这个过程中合力做的功，它等于各力做功的代数和</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663" y="1284794"/>
            <a:ext cx="11185087" cy="2793072"/>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物理意义：动能定理指出了合外力对物体所做的总功与物体动能变化之间的关系，即若合外力做正功，物体的动能增加，若合外力做负功，物体的动能减小，做了多少功，动能就变化多少</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实质：动能定理从能量变化的角度反映了力改变运动的状态时，在空间上的累积效果</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37" y="490523"/>
            <a:ext cx="11296938" cy="2793072"/>
          </a:xfrm>
          <a:prstGeom prst="rect">
            <a:avLst/>
          </a:prstGeom>
        </p:spPr>
        <p:txBody>
          <a:bodyPr>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Times New Roman" panose="02020603050405020304" pitchFamily="18" charset="0"/>
              </a:rPr>
              <a:t>2</a:t>
            </a: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下列关于运动物体的合外力做功和动能、速度变化的关系，正确的是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物体做变速运动，合外力一定不为零，动能一定变化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若合外力对物体做功为零，则合外力一定为零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物体的合外力做功，它的速度大小一定发生变化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物体的动能不变，所受的合外力必定为零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46737" y="3423801"/>
            <a:ext cx="11296938" cy="223824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物体做变速运动时，合外力一定不为零，但合外力不为零时，做功可能为零，动能可能不变，</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物体的合外力做功，它的动能一定变化，速度大小也一定变化，</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物体的动能不变，所受合外力做功一定为零，但合外力不一定为零，</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81608" y="2099082"/>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37" y="621482"/>
            <a:ext cx="11296938" cy="1754326"/>
          </a:xfrm>
          <a:prstGeom prst="rect">
            <a:avLst/>
          </a:prstGeom>
        </p:spPr>
        <p:txBody>
          <a:bodyPr>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Times New Roman" panose="02020603050405020304" pitchFamily="18" charset="0"/>
              </a:rPr>
              <a:t>3</a:t>
            </a: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所示，物体在距斜面底端</a:t>
            </a:r>
            <a:r>
              <a:rPr lang="en-US" altLang="zh-CN" kern="100" dirty="0">
                <a:latin typeface="Times New Roman" panose="02020603050405020304" pitchFamily="18" charset="0"/>
                <a:ea typeface="微软雅黑" panose="020B0503020204020204" charset="-122"/>
                <a:cs typeface="Courier New" panose="02070309020205020404" pitchFamily="49" charset="0"/>
              </a:rPr>
              <a:t>5 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处由静止开始下滑，然后滑上与斜面平滑连接的水平面，若物体与斜面及水平面的动摩擦因数均为</a:t>
            </a:r>
            <a:r>
              <a:rPr lang="en-US" altLang="zh-CN" kern="100" dirty="0">
                <a:latin typeface="Times New Roman" panose="02020603050405020304" pitchFamily="18" charset="0"/>
                <a:ea typeface="微软雅黑" panose="020B0503020204020204" charset="-122"/>
                <a:cs typeface="Courier New" panose="02070309020205020404" pitchFamily="49" charset="0"/>
              </a:rPr>
              <a:t>0.4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，斜面倾角为</a:t>
            </a:r>
            <a:r>
              <a:rPr lang="en-US" altLang="zh-CN" kern="100" dirty="0">
                <a:latin typeface="Times New Roman" panose="02020603050405020304" pitchFamily="18" charset="0"/>
                <a:ea typeface="微软雅黑" panose="020B0503020204020204" charset="-122"/>
                <a:cs typeface="Courier New" panose="02070309020205020404" pitchFamily="49" charset="0"/>
              </a:rPr>
              <a:t>37°.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求物体能在水平面上滑行的距离</a:t>
            </a:r>
            <a:r>
              <a:rPr lang="en-US" altLang="zh-CN" kern="100" dirty="0">
                <a:latin typeface="Times New Roman" panose="02020603050405020304" pitchFamily="18" charset="0"/>
                <a:ea typeface="微软雅黑" panose="020B0503020204020204" charset="-122"/>
                <a:cs typeface="Courier New" panose="02070309020205020404" pitchFamily="49" charset="0"/>
              </a:rPr>
              <a:t>.(sin 37°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0.6</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cos</a:t>
            </a:r>
            <a:r>
              <a:rPr lang="en-US" altLang="zh-CN" kern="100" dirty="0">
                <a:latin typeface="Times New Roman" panose="02020603050405020304" pitchFamily="18" charset="0"/>
                <a:ea typeface="微软雅黑" panose="020B0503020204020204" charset="-122"/>
                <a:cs typeface="Courier New" panose="02070309020205020404" pitchFamily="49" charset="0"/>
              </a:rPr>
              <a:t> 37°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0.8)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46736" y="4624313"/>
            <a:ext cx="2552125" cy="461665"/>
          </a:xfrm>
          <a:prstGeom prst="rect">
            <a:avLst/>
          </a:prstGeom>
        </p:spPr>
        <p:txBody>
          <a:bodyPr wrap="square">
            <a:spAutoFit/>
          </a:bodyPr>
          <a:lstStyle/>
          <a:p>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3.5 m</a:t>
            </a:r>
            <a:endParaRPr lang="zh-CN" altLang="en-US" dirty="0"/>
          </a:p>
        </p:txBody>
      </p:sp>
      <p:pic>
        <p:nvPicPr>
          <p:cNvPr id="197634" name="Picture 2" descr="8-8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5544" y="2421682"/>
            <a:ext cx="3659325" cy="158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71239" y="4120257"/>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37" y="49610"/>
            <a:ext cx="11296938" cy="2308324"/>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对物体在斜面上和水平面上受力分析如图所</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示</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方法一</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　分过程列方程：设物体滑到斜面底端时的速度为</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，物体下滑阶段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N1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mg</a:t>
            </a:r>
            <a:r>
              <a:rPr lang="en-US" altLang="zh-CN" kern="100" dirty="0" err="1">
                <a:latin typeface="Times New Roman" panose="02020603050405020304" pitchFamily="18" charset="0"/>
                <a:ea typeface="楷体_GB2312" panose="02010609030101010101" pitchFamily="49" charset="-122"/>
                <a:cs typeface="Courier New" panose="02070309020205020404" pitchFamily="49" charset="0"/>
              </a:rPr>
              <a:t>cos</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 37°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f1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μF</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N1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μmg</a:t>
            </a:r>
            <a:r>
              <a:rPr lang="en-US" altLang="zh-CN" kern="100" dirty="0" err="1">
                <a:latin typeface="Times New Roman" panose="02020603050405020304" pitchFamily="18" charset="0"/>
                <a:ea typeface="楷体_GB2312" panose="02010609030101010101" pitchFamily="49" charset="-122"/>
                <a:cs typeface="Courier New" panose="02070309020205020404" pitchFamily="49" charset="0"/>
              </a:rPr>
              <a:t>cos</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 37°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由动能定理得</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98658" name="Picture 2" descr="8-8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8958" y="1299330"/>
            <a:ext cx="3532872" cy="291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526207" y="2326804"/>
          <a:ext cx="5959475" cy="828675"/>
        </p:xfrm>
        <a:graphic>
          <a:graphicData uri="http://schemas.openxmlformats.org/presentationml/2006/ole">
            <mc:AlternateContent xmlns:mc="http://schemas.openxmlformats.org/markup-compatibility/2006">
              <mc:Choice xmlns:v="urn:schemas-microsoft-com:vml" Requires="v">
                <p:oleObj spid="_x0000_s198669" name="文档" r:id="rId2" imgW="7962900" imgH="1117600" progId="Word.Document.12">
                  <p:embed/>
                </p:oleObj>
              </mc:Choice>
              <mc:Fallback>
                <p:oleObj name="文档" r:id="rId2" imgW="7962900" imgH="1117600" progId="Word.Document.12">
                  <p:embed/>
                  <p:pic>
                    <p:nvPicPr>
                      <p:cNvPr id="0" name="图片 198668"/>
                      <p:cNvPicPr/>
                      <p:nvPr/>
                    </p:nvPicPr>
                    <p:blipFill>
                      <a:blip r:embed="rId3"/>
                      <a:stretch>
                        <a:fillRect/>
                      </a:stretch>
                    </p:blipFill>
                    <p:spPr>
                      <a:xfrm>
                        <a:off x="526207" y="2326804"/>
                        <a:ext cx="5959475" cy="828675"/>
                      </a:xfrm>
                      <a:prstGeom prst="rect">
                        <a:avLst/>
                      </a:prstGeom>
                    </p:spPr>
                  </p:pic>
                </p:oleObj>
              </mc:Fallback>
            </mc:AlternateContent>
          </a:graphicData>
        </a:graphic>
      </p:graphicFrame>
      <p:sp>
        <p:nvSpPr>
          <p:cNvPr id="8" name="矩形 7"/>
          <p:cNvSpPr/>
          <p:nvPr/>
        </p:nvSpPr>
        <p:spPr>
          <a:xfrm>
            <a:off x="446737" y="3064237"/>
            <a:ext cx="11296938" cy="576248"/>
          </a:xfrm>
          <a:prstGeom prst="rect">
            <a:avLst/>
          </a:prstGeom>
        </p:spPr>
        <p:txBody>
          <a:bodyPr>
            <a:spAutoFit/>
          </a:bodyPr>
          <a:lstStyle/>
          <a:p>
            <a:pPr algn="just">
              <a:lnSpc>
                <a:spcPct val="150000"/>
              </a:lnSpc>
              <a:spcAft>
                <a:spcPts val="0"/>
              </a:spcAft>
            </a:pP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设物体在水平面上滑行的距离为</a:t>
            </a:r>
            <a:r>
              <a:rPr lang="en-US" altLang="zh-CN" i="1" kern="100" spc="-100" dirty="0">
                <a:latin typeface="Times New Roman" panose="02020603050405020304" pitchFamily="18" charset="0"/>
                <a:ea typeface="楷体_GB2312" panose="02010609030101010101" pitchFamily="49" charset="-122"/>
              </a:rPr>
              <a:t>l</a:t>
            </a:r>
            <a:r>
              <a:rPr lang="en-US" altLang="zh-CN" kern="100" spc="-100" baseline="-25000" dirty="0">
                <a:latin typeface="Times New Roman" panose="02020603050405020304" pitchFamily="18" charset="0"/>
                <a:ea typeface="楷体_GB2312" panose="02010609030101010101" pitchFamily="49" charset="-122"/>
              </a:rPr>
              <a:t>2</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，摩擦力</a:t>
            </a:r>
            <a:r>
              <a:rPr lang="en-US" altLang="zh-CN" i="1" kern="100" spc="-100" dirty="0">
                <a:latin typeface="Times New Roman" panose="02020603050405020304" pitchFamily="18" charset="0"/>
                <a:ea typeface="楷体_GB2312" panose="02010609030101010101" pitchFamily="49" charset="-122"/>
              </a:rPr>
              <a:t>F</a:t>
            </a:r>
            <a:r>
              <a:rPr lang="en-US" altLang="zh-CN" kern="100" spc="-100" baseline="-25000" dirty="0">
                <a:latin typeface="Times New Roman" panose="02020603050405020304" pitchFamily="18" charset="0"/>
                <a:ea typeface="楷体_GB2312" panose="02010609030101010101" pitchFamily="49" charset="-122"/>
              </a:rPr>
              <a:t>f2</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spc="-100" dirty="0">
                <a:latin typeface="Times New Roman" panose="02020603050405020304" pitchFamily="18" charset="0"/>
                <a:ea typeface="楷体_GB2312" panose="02010609030101010101" pitchFamily="49" charset="-122"/>
              </a:rPr>
              <a:t>μF</a:t>
            </a:r>
            <a:r>
              <a:rPr lang="en-US" altLang="zh-CN" kern="100" spc="-100" baseline="-25000" dirty="0">
                <a:latin typeface="Times New Roman" panose="02020603050405020304" pitchFamily="18" charset="0"/>
                <a:ea typeface="楷体_GB2312" panose="02010609030101010101" pitchFamily="49" charset="-122"/>
              </a:rPr>
              <a:t>N2</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spc="-100" dirty="0" err="1">
                <a:latin typeface="Times New Roman" panose="02020603050405020304" pitchFamily="18" charset="0"/>
                <a:ea typeface="楷体_GB2312" panose="02010609030101010101" pitchFamily="49" charset="-122"/>
              </a:rPr>
              <a:t>μmg</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26207" y="3685431"/>
          <a:ext cx="5959475" cy="828675"/>
        </p:xfrm>
        <a:graphic>
          <a:graphicData uri="http://schemas.openxmlformats.org/presentationml/2006/ole">
            <mc:AlternateContent xmlns:mc="http://schemas.openxmlformats.org/markup-compatibility/2006">
              <mc:Choice xmlns:v="urn:schemas-microsoft-com:vml" Requires="v">
                <p:oleObj spid="_x0000_s198670" name="文档" r:id="rId4" imgW="7962900" imgH="1117600" progId="Word.Document.12">
                  <p:embed/>
                </p:oleObj>
              </mc:Choice>
              <mc:Fallback>
                <p:oleObj name="文档" r:id="rId4" imgW="7962900" imgH="1117600" progId="Word.Document.12">
                  <p:embed/>
                  <p:pic>
                    <p:nvPicPr>
                      <p:cNvPr id="0" name="图片 198669"/>
                      <p:cNvPicPr/>
                      <p:nvPr/>
                    </p:nvPicPr>
                    <p:blipFill>
                      <a:blip r:embed="rId5"/>
                      <a:stretch>
                        <a:fillRect/>
                      </a:stretch>
                    </p:blipFill>
                    <p:spPr>
                      <a:xfrm>
                        <a:off x="526207" y="3685431"/>
                        <a:ext cx="5959475" cy="828675"/>
                      </a:xfrm>
                      <a:prstGeom prst="rect">
                        <a:avLst/>
                      </a:prstGeom>
                    </p:spPr>
                  </p:pic>
                </p:oleObj>
              </mc:Fallback>
            </mc:AlternateContent>
          </a:graphicData>
        </a:graphic>
      </p:graphicFrame>
      <p:sp>
        <p:nvSpPr>
          <p:cNvPr id="11" name="矩形 10"/>
          <p:cNvSpPr/>
          <p:nvPr/>
        </p:nvSpPr>
        <p:spPr>
          <a:xfrm>
            <a:off x="446737" y="4468624"/>
            <a:ext cx="11296938" cy="2512804"/>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联立以上各式可得</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l</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3.5 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方法二</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　全过程由动能定理列方程：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mgl</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sin 37°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μmg</a:t>
            </a:r>
            <a:r>
              <a:rPr lang="en-US" altLang="zh-CN" kern="100" dirty="0" err="1">
                <a:latin typeface="Times New Roman" panose="02020603050405020304" pitchFamily="18" charset="0"/>
                <a:ea typeface="楷体_GB2312" panose="02010609030101010101" pitchFamily="49" charset="-122"/>
                <a:cs typeface="Courier New" panose="02070309020205020404" pitchFamily="49" charset="0"/>
              </a:rPr>
              <a:t>cos</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 37°·</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l</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μmgl</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l</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3.5 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75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8658"/>
                                        </p:tgtEl>
                                        <p:attrNameLst>
                                          <p:attrName>style.visibility</p:attrName>
                                        </p:attrNameLst>
                                      </p:cBhvr>
                                      <p:to>
                                        <p:strVal val="visible"/>
                                      </p:to>
                                    </p:set>
                                    <p:animEffect transition="in" filter="blinds(horizontal)">
                                      <p:cBhvr>
                                        <p:cTn id="10" dur="750"/>
                                        <p:tgtEl>
                                          <p:spTgt spid="198658"/>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blinds(horizontal)">
                                      <p:cBhvr>
                                        <p:cTn id="14" dur="750"/>
                                        <p:tgtEl>
                                          <p:spTgt spid="7">
                                            <p:txEl>
                                              <p:pRg st="1" end="1"/>
                                            </p:txEl>
                                          </p:spTgt>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750"/>
                                        <p:tgtEl>
                                          <p:spTgt spid="7">
                                            <p:txEl>
                                              <p:pRg st="2" end="2"/>
                                            </p:txEl>
                                          </p:spTgt>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750"/>
                                        <p:tgtEl>
                                          <p:spTgt spid="7">
                                            <p:txEl>
                                              <p:pRg st="3" end="3"/>
                                            </p:txEl>
                                          </p:spTgt>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750"/>
                                        <p:tgtEl>
                                          <p:spTgt spid="2"/>
                                        </p:tgtEl>
                                      </p:cBhvr>
                                    </p:animEffect>
                                  </p:childTnLst>
                                </p:cTn>
                              </p:par>
                            </p:childTnLst>
                          </p:cTn>
                        </p:par>
                        <p:par>
                          <p:cTn id="27" fill="hold">
                            <p:stCondLst>
                              <p:cond delay="5000"/>
                            </p:stCondLst>
                            <p:childTnLst>
                              <p:par>
                                <p:cTn id="28" presetID="3"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750"/>
                                        <p:tgtEl>
                                          <p:spTgt spid="8"/>
                                        </p:tgtEl>
                                      </p:cBhvr>
                                    </p:animEffect>
                                  </p:childTnLst>
                                </p:cTn>
                              </p:par>
                            </p:childTnLst>
                          </p:cTn>
                        </p:par>
                        <p:par>
                          <p:cTn id="31" fill="hold">
                            <p:stCondLst>
                              <p:cond delay="6000"/>
                            </p:stCondLst>
                            <p:childTnLst>
                              <p:par>
                                <p:cTn id="32" presetID="3"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750"/>
                                        <p:tgtEl>
                                          <p:spTgt spid="10"/>
                                        </p:tgtEl>
                                      </p:cBhvr>
                                    </p:animEffect>
                                  </p:childTnLst>
                                </p:cTn>
                              </p:par>
                            </p:childTnLst>
                          </p:cTn>
                        </p:par>
                        <p:par>
                          <p:cTn id="35" fill="hold">
                            <p:stCondLst>
                              <p:cond delay="7000"/>
                            </p:stCondLst>
                            <p:childTnLst>
                              <p:par>
                                <p:cTn id="36" presetID="3" presetClass="entr" presetSubtype="10" fill="hold" nodeType="after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linds(horizontal)">
                                      <p:cBhvr>
                                        <p:cTn id="38" dur="750"/>
                                        <p:tgtEl>
                                          <p:spTgt spid="11">
                                            <p:txEl>
                                              <p:pRg st="0" end="0"/>
                                            </p:txEl>
                                          </p:spTgt>
                                        </p:tgtEl>
                                      </p:cBhvr>
                                    </p:animEffect>
                                  </p:childTnLst>
                                </p:cTn>
                              </p:par>
                            </p:childTnLst>
                          </p:cTn>
                        </p:par>
                        <p:par>
                          <p:cTn id="39" fill="hold">
                            <p:stCondLst>
                              <p:cond delay="8000"/>
                            </p:stCondLst>
                            <p:childTnLst>
                              <p:par>
                                <p:cTn id="40" presetID="3" presetClass="entr" presetSubtype="10" fill="hold" nodeType="after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blinds(horizontal)">
                                      <p:cBhvr>
                                        <p:cTn id="42" dur="750"/>
                                        <p:tgtEl>
                                          <p:spTgt spid="11">
                                            <p:txEl>
                                              <p:pRg st="1" end="1"/>
                                            </p:txEl>
                                          </p:spTgt>
                                        </p:tgtEl>
                                      </p:cBhvr>
                                    </p:animEffect>
                                  </p:childTnLst>
                                </p:cTn>
                              </p:par>
                            </p:childTnLst>
                          </p:cTn>
                        </p:par>
                        <p:par>
                          <p:cTn id="43" fill="hold">
                            <p:stCondLst>
                              <p:cond delay="9000"/>
                            </p:stCondLst>
                            <p:childTnLst>
                              <p:par>
                                <p:cTn id="44" presetID="3" presetClass="entr" presetSubtype="10" fill="hold" nodeType="after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blinds(horizontal)">
                                      <p:cBhvr>
                                        <p:cTn id="46" dur="750"/>
                                        <p:tgtEl>
                                          <p:spTgt spid="11">
                                            <p:txEl>
                                              <p:pRg st="2" end="2"/>
                                            </p:txEl>
                                          </p:spTgt>
                                        </p:tgtEl>
                                      </p:cBhvr>
                                    </p:animEffect>
                                  </p:childTnLst>
                                </p:cTn>
                              </p:par>
                            </p:childTnLst>
                          </p:cTn>
                        </p:par>
                        <p:par>
                          <p:cTn id="47" fill="hold">
                            <p:stCondLst>
                              <p:cond delay="10000"/>
                            </p:stCondLst>
                            <p:childTnLst>
                              <p:par>
                                <p:cTn id="48" presetID="3" presetClass="entr" presetSubtype="10" fill="hold" nodeType="after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Effect transition="in" filter="blinds(horizontal)">
                                      <p:cBhvr>
                                        <p:cTn id="50" dur="75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206" y="1013417"/>
            <a:ext cx="11520000" cy="4288585"/>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grpSp>
        <p:nvGrpSpPr>
          <p:cNvPr id="4" name="组合 3"/>
          <p:cNvGrpSpPr/>
          <p:nvPr/>
        </p:nvGrpSpPr>
        <p:grpSpPr>
          <a:xfrm>
            <a:off x="406574" y="909514"/>
            <a:ext cx="1092200" cy="1193800"/>
            <a:chOff x="10740732" y="1514604"/>
            <a:chExt cx="1092200" cy="1193800"/>
          </a:xfrm>
        </p:grpSpPr>
        <p:pic>
          <p:nvPicPr>
            <p:cNvPr id="5" name="Picture 17" descr="D:\Teliss_Tong\Copy\定期备份\工作备份\！PPT图片及版面资源\06-PPT精选插图\04-图标\红色坎肩.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ChangeArrowheads="1"/>
            </p:cNvSpPr>
            <p:nvPr/>
          </p:nvSpPr>
          <p:spPr bwMode="auto">
            <a:xfrm>
              <a:off x="10919742" y="1662152"/>
              <a:ext cx="720080" cy="830997"/>
            </a:xfrm>
            <a:prstGeom prst="rect">
              <a:avLst/>
            </a:prstGeom>
            <a:noFill/>
            <a:ln w="9525">
              <a:noFill/>
              <a:miter lim="800000"/>
            </a:ln>
            <a:effectLst/>
          </p:spPr>
          <p:txBody>
            <a:bodyPr wrap="square">
              <a:spAutoFit/>
            </a:bodyPr>
            <a:lstStyle/>
            <a:p>
              <a:pPr>
                <a:lnSpc>
                  <a:spcPct val="120000"/>
                </a:lnSpc>
                <a:defRPr/>
              </a:pPr>
              <a:r>
                <a:rPr lang="zh-CN" altLang="en-US" sz="2000" b="1" dirty="0" smtClean="0">
                  <a:solidFill>
                    <a:prstClr val="white"/>
                  </a:solidFill>
                  <a:latin typeface="微软雅黑" panose="020B0503020204020204" charset="-122"/>
                  <a:ea typeface="微软雅黑" panose="020B0503020204020204" charset="-122"/>
                </a:rPr>
                <a:t>总结</a:t>
              </a:r>
              <a:endParaRPr lang="en-US" altLang="zh-CN" sz="2000" b="1" dirty="0" smtClean="0">
                <a:solidFill>
                  <a:prstClr val="white"/>
                </a:solidFill>
                <a:latin typeface="微软雅黑" panose="020B0503020204020204" charset="-122"/>
                <a:ea typeface="微软雅黑" panose="020B0503020204020204" charset="-122"/>
              </a:endParaRPr>
            </a:p>
            <a:p>
              <a:pPr>
                <a:lnSpc>
                  <a:spcPct val="120000"/>
                </a:lnSpc>
                <a:defRPr/>
              </a:pPr>
              <a:r>
                <a:rPr lang="zh-CN" altLang="en-US" sz="2000" b="1" dirty="0">
                  <a:solidFill>
                    <a:prstClr val="white"/>
                  </a:solidFill>
                  <a:latin typeface="微软雅黑" panose="020B0503020204020204" charset="-122"/>
                  <a:ea typeface="微软雅黑" panose="020B0503020204020204" charset="-122"/>
                </a:rPr>
                <a:t>提升</a:t>
              </a:r>
              <a:endParaRPr lang="zh-CN" altLang="en-US" sz="2000" b="1" dirty="0">
                <a:solidFill>
                  <a:prstClr val="white"/>
                </a:solidFill>
                <a:latin typeface="微软雅黑" panose="020B0503020204020204" charset="-122"/>
                <a:ea typeface="微软雅黑" panose="020B0503020204020204" charset="-122"/>
              </a:endParaRPr>
            </a:p>
          </p:txBody>
        </p:sp>
      </p:grpSp>
      <p:sp>
        <p:nvSpPr>
          <p:cNvPr id="8" name="矩形 7"/>
          <p:cNvSpPr/>
          <p:nvPr/>
        </p:nvSpPr>
        <p:spPr>
          <a:xfrm>
            <a:off x="804580" y="2195954"/>
            <a:ext cx="10581252"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应用动能定理解题的一般步骤：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选取研究对象</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通常是单个物体</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，明确它的运动过程</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对研究对象进行受力分析，明确各力做功的情况，求出外力做功的代数和</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明确物体在初、末状态的动能</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k1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k2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列出动能定理的方程</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k2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k1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，结合其他必要的辅助方程求解并验算</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37" y="258426"/>
            <a:ext cx="11296938" cy="4524315"/>
          </a:xfrm>
          <a:prstGeom prst="rect">
            <a:avLst/>
          </a:prstGeom>
        </p:spPr>
        <p:txBody>
          <a:bodyPr>
            <a:spAutoFit/>
          </a:bodyPr>
          <a:lstStyle/>
          <a:p>
            <a:pPr algn="just">
              <a:lnSpc>
                <a:spcPct val="150000"/>
              </a:lnSpc>
              <a:spcAft>
                <a:spcPts val="0"/>
              </a:spcAft>
              <a:tabLst>
                <a:tab pos="4860925" algn="l"/>
              </a:tabLs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Times New Roman" panose="02020603050405020304" pitchFamily="18" charset="0"/>
              </a:rPr>
              <a:t>4</a:t>
            </a: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多选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湖南师大附中高一下学期期末</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在平直的公路上，汽车由静止开始做匀加速运动</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当速度达到</a:t>
            </a:r>
            <a:r>
              <a:rPr lang="en-US" altLang="zh-CN" i="1" kern="100" dirty="0" err="1">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后，立即关闭发动机而滑行直到停止</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图线如图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所示，汽车的牵引力大小为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，摩擦力大小为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，全过程中，牵引力做的功为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，克服摩擦阻力做功为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以下是</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及</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间关系的说法，其中正确的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3</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B.</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1</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D.</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87400" name="Picture 8" descr="8-8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1964" y="2490674"/>
            <a:ext cx="2791711" cy="22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0023852" y="4722922"/>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4</a:t>
            </a:r>
            <a:endParaRPr lang="zh-CN" altLang="en-US" dirty="0"/>
          </a:p>
        </p:txBody>
      </p:sp>
      <p:sp>
        <p:nvSpPr>
          <p:cNvPr id="9" name="TextBox 14"/>
          <p:cNvSpPr txBox="1"/>
          <p:nvPr/>
        </p:nvSpPr>
        <p:spPr>
          <a:xfrm>
            <a:off x="262558" y="2977860"/>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0" name="TextBox 14"/>
          <p:cNvSpPr txBox="1"/>
          <p:nvPr/>
        </p:nvSpPr>
        <p:spPr>
          <a:xfrm>
            <a:off x="281608" y="3515824"/>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1" name="矩形 10"/>
          <p:cNvSpPr/>
          <p:nvPr/>
        </p:nvSpPr>
        <p:spPr>
          <a:xfrm>
            <a:off x="446737" y="5198918"/>
            <a:ext cx="11296938" cy="1130246"/>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对全过程由动能定理可知</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kern="100" spc="-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spc="-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kern="100" spc="-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spc="-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kern="100" spc="-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，由题图可知</a:t>
            </a:r>
            <a:r>
              <a:rPr lang="en-US" altLang="zh-CN" i="1" kern="100" spc="-100" dirty="0" err="1">
                <a:latin typeface="Times New Roman" panose="02020603050405020304" pitchFamily="18" charset="0"/>
                <a:ea typeface="楷体_GB2312" panose="02010609030101010101" pitchFamily="49" charset="-122"/>
                <a:cs typeface="Courier New" panose="02070309020205020404" pitchFamily="49" charset="0"/>
              </a:rPr>
              <a:t>s</a:t>
            </a:r>
            <a:r>
              <a:rPr lang="en-US" altLang="zh-CN" kern="100" spc="-100" dirty="0" err="1">
                <a:latin typeface="宋体" panose="02010600030101010101" pitchFamily="2" charset="-122"/>
                <a:ea typeface="楷体_GB2312" panose="02010609030101010101" pitchFamily="49" charset="-122"/>
                <a:cs typeface="Times New Roman" panose="02020603050405020304" pitchFamily="18" charset="0"/>
              </a:rPr>
              <a:t>∶</a:t>
            </a:r>
            <a:r>
              <a:rPr lang="en-US" altLang="zh-CN" i="1" kern="100" spc="-100" dirty="0" err="1">
                <a:latin typeface="Times New Roman" panose="02020603050405020304" pitchFamily="18" charset="0"/>
                <a:ea typeface="楷体_GB2312" panose="02010609030101010101" pitchFamily="49" charset="-122"/>
                <a:cs typeface="Courier New" panose="02070309020205020404" pitchFamily="49" charset="0"/>
              </a:rPr>
              <a:t>s</a:t>
            </a:r>
            <a:r>
              <a:rPr lang="en-US" altLang="zh-CN" kern="100" spc="-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kern="100" spc="-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spc="-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spc="-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i="1" kern="100" spc="-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spc="-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4</a:t>
            </a:r>
            <a:r>
              <a:rPr lang="en-US" altLang="zh-CN" kern="100" spc="-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a:off x="901106" y="1622768"/>
            <a:ext cx="10090644" cy="2308324"/>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掌握动能的表达式和单位，知道动能是标量</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能运用牛顿第二定律与运动学公式导出动能定理，理解动能定理的物理意义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能应用动能定理解决简单的问题</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33"/>
          <p:cNvSpPr/>
          <p:nvPr/>
        </p:nvSpPr>
        <p:spPr>
          <a:xfrm>
            <a:off x="910630" y="477466"/>
            <a:ext cx="3794786" cy="545732"/>
          </a:xfrm>
          <a:prstGeom prst="rect">
            <a:avLst/>
          </a:prstGeom>
        </p:spPr>
        <p:txBody>
          <a:bodyPr wrap="none">
            <a:noAutofit/>
          </a:bodyPr>
          <a:lstStyle/>
          <a:p>
            <a:r>
              <a:rPr lang="zh-CN" altLang="en-US" sz="2800" b="1" dirty="0" smtClean="0">
                <a:latin typeface="+mj-ea"/>
                <a:ea typeface="+mj-ea"/>
              </a:rPr>
              <a:t>学习目标</a:t>
            </a:r>
            <a:endParaRPr lang="zh-CN" altLang="en-US" sz="2800" b="1" dirty="0">
              <a:latin typeface="+mj-ea"/>
              <a:ea typeface="+mj-ea"/>
            </a:endParaRPr>
          </a:p>
        </p:txBody>
      </p:sp>
      <p:sp>
        <p:nvSpPr>
          <p:cNvPr id="6" name="等腰三角形 5"/>
          <p:cNvSpPr/>
          <p:nvPr/>
        </p:nvSpPr>
        <p:spPr>
          <a:xfrm rot="5400000">
            <a:off x="605408" y="574659"/>
            <a:ext cx="344050" cy="30967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37" y="699999"/>
            <a:ext cx="11296938" cy="2239074"/>
          </a:xfrm>
          <a:prstGeom prst="rect">
            <a:avLst/>
          </a:prstGeom>
        </p:spPr>
        <p:txBody>
          <a:bodyPr>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Times New Roman" panose="02020603050405020304" pitchFamily="18" charset="0"/>
              </a:rPr>
              <a:t>5</a:t>
            </a: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一列车的质量是</a:t>
            </a:r>
            <a:r>
              <a:rPr lang="en-US" altLang="zh-CN" kern="100" dirty="0">
                <a:latin typeface="Times New Roman" panose="02020603050405020304" pitchFamily="18" charset="0"/>
                <a:ea typeface="微软雅黑" panose="020B0503020204020204" charset="-122"/>
                <a:cs typeface="Courier New" panose="02070309020205020404" pitchFamily="49" charset="0"/>
              </a:rPr>
              <a:t>5.0</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5</a:t>
            </a:r>
            <a:r>
              <a:rPr lang="en-US" altLang="zh-CN" kern="100" dirty="0">
                <a:latin typeface="Times New Roman" panose="02020603050405020304" pitchFamily="18" charset="0"/>
                <a:ea typeface="微软雅黑" panose="020B0503020204020204" charset="-122"/>
                <a:cs typeface="Courier New" panose="02070309020205020404" pitchFamily="49" charset="0"/>
              </a:rPr>
              <a:t> kg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，在平直的轨道上以额定功率</a:t>
            </a:r>
            <a:r>
              <a:rPr lang="en-US" altLang="zh-CN" kern="100" dirty="0">
                <a:latin typeface="Times New Roman" panose="02020603050405020304" pitchFamily="18" charset="0"/>
                <a:ea typeface="微软雅黑" panose="020B0503020204020204" charset="-122"/>
                <a:cs typeface="Courier New" panose="02070309020205020404" pitchFamily="49" charset="0"/>
              </a:rPr>
              <a:t>3 000 kW</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加速行驶，当速率由</a:t>
            </a:r>
            <a:r>
              <a:rPr lang="en-US" altLang="zh-CN" kern="100" dirty="0">
                <a:latin typeface="Times New Roman" panose="02020603050405020304" pitchFamily="18" charset="0"/>
                <a:ea typeface="微软雅黑" panose="020B0503020204020204" charset="-122"/>
                <a:cs typeface="Courier New" panose="02070309020205020404" pitchFamily="49" charset="0"/>
              </a:rPr>
              <a:t>10 m</a:t>
            </a:r>
            <a:r>
              <a:rPr lang="en-US" altLang="zh-CN" kern="100" dirty="0">
                <a:latin typeface="IPAPANNEW" panose="02000500070000020004" pitchFamily="2" charset="0"/>
                <a:ea typeface="微软雅黑" panose="020B0503020204020204" charset="-122"/>
                <a:cs typeface="Times New Roman" panose="02020603050405020304" pitchFamily="18" charset="0"/>
              </a:rPr>
              <a:t>/s</a:t>
            </a:r>
            <a:r>
              <a:rPr lang="zh-CN" altLang="zh-CN" kern="100" dirty="0">
                <a:latin typeface="IPAPANNEW" panose="02000500070000020004" pitchFamily="2" charset="0"/>
                <a:ea typeface="微软雅黑" panose="020B0503020204020204" charset="-122"/>
                <a:cs typeface="Times New Roman" panose="02020603050405020304" pitchFamily="18" charset="0"/>
              </a:rPr>
              <a:t>加速到所能达到的最大速率</a:t>
            </a:r>
            <a:r>
              <a:rPr lang="en-US" altLang="zh-CN" kern="100" dirty="0">
                <a:latin typeface="IPAPANNEW" panose="02000500070000020004" pitchFamily="2" charset="0"/>
                <a:ea typeface="微软雅黑" panose="020B0503020204020204" charset="-122"/>
                <a:cs typeface="Times New Roman" panose="02020603050405020304" pitchFamily="18" charset="0"/>
              </a:rPr>
              <a:t>30 m/</a:t>
            </a:r>
            <a:r>
              <a:rPr lang="en-US" altLang="zh-CN" kern="100" dirty="0">
                <a:latin typeface="Times New Roman" panose="02020603050405020304" pitchFamily="18" charset="0"/>
                <a:ea typeface="微软雅黑" panose="020B0503020204020204" charset="-122"/>
                <a:cs typeface="Courier New" panose="02070309020205020404" pitchFamily="49" charset="0"/>
              </a:rPr>
              <a:t>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时，共用了</a:t>
            </a:r>
            <a:r>
              <a:rPr lang="en-US" altLang="zh-CN" kern="100" dirty="0">
                <a:latin typeface="Times New Roman" panose="02020603050405020304" pitchFamily="18" charset="0"/>
                <a:ea typeface="微软雅黑" panose="020B0503020204020204" charset="-122"/>
                <a:cs typeface="Courier New" panose="02070309020205020404" pitchFamily="49" charset="0"/>
              </a:rPr>
              <a:t>2 min</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，设列车所受阻力恒定，则：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列车所受的阻力多大？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46737" y="2934246"/>
            <a:ext cx="11296938" cy="57708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1.0</a:t>
            </a:r>
            <a:r>
              <a:rPr lang="en-US" altLang="zh-CN"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r>
              <a:rPr lang="en-US" altLang="zh-CN" kern="100" dirty="0">
                <a:solidFill>
                  <a:srgbClr val="C00000"/>
                </a:solidFill>
                <a:latin typeface="Times New Roman" panose="02020603050405020304" pitchFamily="18" charset="0"/>
                <a:ea typeface="微软雅黑" panose="020B0503020204020204" charset="-122"/>
              </a:rPr>
              <a:t>10</a:t>
            </a:r>
            <a:r>
              <a:rPr lang="en-US" altLang="zh-CN" kern="100" baseline="30000" dirty="0">
                <a:solidFill>
                  <a:srgbClr val="C00000"/>
                </a:solidFill>
                <a:latin typeface="Times New Roman" panose="02020603050405020304" pitchFamily="18" charset="0"/>
                <a:ea typeface="微软雅黑" panose="020B0503020204020204" charset="-122"/>
              </a:rPr>
              <a:t>5</a:t>
            </a:r>
            <a:r>
              <a:rPr lang="en-US" altLang="zh-CN" kern="100" dirty="0">
                <a:solidFill>
                  <a:srgbClr val="C00000"/>
                </a:solidFill>
                <a:latin typeface="Times New Roman" panose="02020603050405020304" pitchFamily="18" charset="0"/>
                <a:ea typeface="微软雅黑" panose="020B0503020204020204" charset="-122"/>
              </a:rPr>
              <a:t> 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31813" y="4053259"/>
          <a:ext cx="11355387" cy="2303462"/>
        </p:xfrm>
        <a:graphic>
          <a:graphicData uri="http://schemas.openxmlformats.org/presentationml/2006/ole">
            <mc:AlternateContent xmlns:mc="http://schemas.openxmlformats.org/markup-compatibility/2006">
              <mc:Choice xmlns:v="urn:schemas-microsoft-com:vml" Requires="v">
                <p:oleObj spid="_x0000_s201734" name="文档" r:id="rId1" imgW="11364595" imgH="2315210" progId="Word.Document.12">
                  <p:embed/>
                </p:oleObj>
              </mc:Choice>
              <mc:Fallback>
                <p:oleObj name="文档" r:id="rId1" imgW="11364595" imgH="2315210" progId="Word.Document.12">
                  <p:embed/>
                  <p:pic>
                    <p:nvPicPr>
                      <p:cNvPr id="0" name="图片 201733"/>
                      <p:cNvPicPr/>
                      <p:nvPr/>
                    </p:nvPicPr>
                    <p:blipFill>
                      <a:blip r:embed="rId2"/>
                      <a:stretch>
                        <a:fillRect/>
                      </a:stretch>
                    </p:blipFill>
                    <p:spPr>
                      <a:xfrm>
                        <a:off x="531813" y="4053259"/>
                        <a:ext cx="11355387" cy="23034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37" y="981522"/>
            <a:ext cx="11296938" cy="577081"/>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这段时间内列车前进的距离是多少？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46737" y="1623085"/>
            <a:ext cx="11296938" cy="57708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1 600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33400" y="2474640"/>
          <a:ext cx="11068050" cy="1695450"/>
        </p:xfrm>
        <a:graphic>
          <a:graphicData uri="http://schemas.openxmlformats.org/presentationml/2006/ole">
            <mc:AlternateContent xmlns:mc="http://schemas.openxmlformats.org/markup-compatibility/2006">
              <mc:Choice xmlns:v="urn:schemas-microsoft-com:vml" Requires="v">
                <p:oleObj spid="_x0000_s202758" name="文档" r:id="rId1" imgW="14782800" imgH="2273300" progId="Word.Document.12">
                  <p:embed/>
                </p:oleObj>
              </mc:Choice>
              <mc:Fallback>
                <p:oleObj name="文档" r:id="rId1" imgW="14782800" imgH="2273300" progId="Word.Document.12">
                  <p:embed/>
                  <p:pic>
                    <p:nvPicPr>
                      <p:cNvPr id="0" name="图片 202757"/>
                      <p:cNvPicPr/>
                      <p:nvPr/>
                    </p:nvPicPr>
                    <p:blipFill>
                      <a:blip r:embed="rId2"/>
                      <a:stretch>
                        <a:fillRect/>
                      </a:stretch>
                    </p:blipFill>
                    <p:spPr>
                      <a:xfrm>
                        <a:off x="533400" y="2474640"/>
                        <a:ext cx="11068050" cy="1695450"/>
                      </a:xfrm>
                      <a:prstGeom prst="rect">
                        <a:avLst/>
                      </a:prstGeom>
                    </p:spPr>
                  </p:pic>
                </p:oleObj>
              </mc:Fallback>
            </mc:AlternateContent>
          </a:graphicData>
        </a:graphic>
      </p:graphicFrame>
      <p:sp>
        <p:nvSpPr>
          <p:cNvPr id="5" name="矩形 4"/>
          <p:cNvSpPr/>
          <p:nvPr/>
        </p:nvSpPr>
        <p:spPr>
          <a:xfrm>
            <a:off x="446737" y="4004841"/>
            <a:ext cx="11296938" cy="577081"/>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i="1" kern="100" dirty="0">
                <a:latin typeface="Times New Roman" panose="02020603050405020304" pitchFamily="18" charset="0"/>
                <a:ea typeface="楷体_GB2312" panose="02010609030101010101" pitchFamily="49" charset="-122"/>
              </a:rPr>
              <a:t>s</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rPr>
              <a:t>1 600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返回" descr="C:\Users\Administrator\Desktop\新建文件夹\返回.ti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随堂演练　逐点落实</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smtClean="0">
                <a:solidFill>
                  <a:prstClr val="white"/>
                </a:solidFill>
                <a:latin typeface="微软雅黑" panose="020B0503020204020204" charset="-122"/>
                <a:ea typeface="微软雅黑" panose="020B0503020204020204" charset="-122"/>
              </a:rPr>
              <a:t>03</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4"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5"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57019" y="846817"/>
            <a:ext cx="11076375" cy="2823826"/>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对动能的理解</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多选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关于动能的理解，下列说法正确的是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一般情况下，</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k</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m</a:t>
            </a:r>
            <a:r>
              <a:rPr lang="en-US" altLang="zh-CN" i="1" kern="100" dirty="0" smtClean="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30000" dirty="0" smtClean="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中的</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是相对于地面的速度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动能的大小由物体的质量和速率决定，与物体的运动方向无关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物体以相同的速率向东和向西运动，动能的大小相等、方向相反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当物体以不变的速率做曲线运动时其动能不断变化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3366326" y="1351087"/>
          <a:ext cx="454025" cy="838200"/>
        </p:xfrm>
        <a:graphic>
          <a:graphicData uri="http://schemas.openxmlformats.org/presentationml/2006/ole">
            <mc:AlternateContent xmlns:mc="http://schemas.openxmlformats.org/markup-compatibility/2006">
              <mc:Choice xmlns:v="urn:schemas-microsoft-com:vml" Requires="v">
                <p:oleObj spid="_x0000_s203782" name="文档" r:id="rId6" imgW="622300" imgH="1130300" progId="Word.Document.12">
                  <p:embed/>
                </p:oleObj>
              </mc:Choice>
              <mc:Fallback>
                <p:oleObj name="文档" r:id="rId6" imgW="622300" imgH="1130300" progId="Word.Document.12">
                  <p:embed/>
                  <p:pic>
                    <p:nvPicPr>
                      <p:cNvPr id="0" name="图片 203781"/>
                      <p:cNvPicPr/>
                      <p:nvPr/>
                    </p:nvPicPr>
                    <p:blipFill>
                      <a:blip r:embed="rId7"/>
                      <a:stretch>
                        <a:fillRect/>
                      </a:stretch>
                    </p:blipFill>
                    <p:spPr>
                      <a:xfrm>
                        <a:off x="3366326" y="1351087"/>
                        <a:ext cx="454025" cy="838200"/>
                      </a:xfrm>
                      <a:prstGeom prst="rect">
                        <a:avLst/>
                      </a:prstGeom>
                    </p:spPr>
                  </p:pic>
                </p:oleObj>
              </mc:Fallback>
            </mc:AlternateContent>
          </a:graphicData>
        </a:graphic>
      </p:graphicFrame>
      <p:sp>
        <p:nvSpPr>
          <p:cNvPr id="4" name="TextBox 14"/>
          <p:cNvSpPr txBox="1"/>
          <p:nvPr/>
        </p:nvSpPr>
        <p:spPr>
          <a:xfrm>
            <a:off x="425624" y="1413570"/>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2" name="TextBox 14"/>
          <p:cNvSpPr txBox="1"/>
          <p:nvPr/>
        </p:nvSpPr>
        <p:spPr>
          <a:xfrm>
            <a:off x="397049" y="1925139"/>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3" name="矩形 12"/>
          <p:cNvSpPr/>
          <p:nvPr/>
        </p:nvSpPr>
        <p:spPr>
          <a:xfrm>
            <a:off x="557019" y="3780963"/>
            <a:ext cx="11076375" cy="1160999"/>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动能是标量，由物体的质量和速率决定，与物体的运动方向无关；动能具有相对性，无特别说明，一般指相对于地面的动能，</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701" y="531078"/>
            <a:ext cx="11299010" cy="3447073"/>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对动能定理的理解</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，某同学用绳子拉动木箱，使它从静止开始沿粗糙水平路面运动至具有某一速度</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木箱获得的动能</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一定</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小于拉力所做的功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等于拉力所做的功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等于克服摩擦力所做的功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大于克服摩擦力所做的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矩形 13"/>
          <p:cNvSpPr/>
          <p:nvPr/>
        </p:nvSpPr>
        <p:spPr>
          <a:xfrm>
            <a:off x="445701" y="4141003"/>
            <a:ext cx="11299010" cy="1160999"/>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由题意知，</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zh-CN" altLang="zh-CN" kern="100" baseline="-25000" dirty="0">
                <a:latin typeface="Times New Roman" panose="02020603050405020304" pitchFamily="18" charset="0"/>
                <a:ea typeface="楷体_GB2312" panose="02010609030101010101" pitchFamily="49" charset="-122"/>
                <a:cs typeface="Times New Roman" panose="02020603050405020304" pitchFamily="18" charset="0"/>
              </a:rPr>
              <a:t>拉</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zh-CN" altLang="zh-CN" kern="100" baseline="-25000" dirty="0">
                <a:latin typeface="Times New Roman" panose="02020603050405020304" pitchFamily="18" charset="0"/>
                <a:ea typeface="楷体_GB2312" panose="02010609030101010101" pitchFamily="49" charset="-122"/>
                <a:cs typeface="Times New Roman" panose="02020603050405020304" pitchFamily="18" charset="0"/>
              </a:rPr>
              <a:t>克阻</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err="1">
                <a:latin typeface="Times New Roman" panose="02020603050405020304" pitchFamily="18" charset="0"/>
                <a:ea typeface="楷体_GB2312" panose="02010609030101010101" pitchFamily="49" charset="-122"/>
                <a:cs typeface="Courier New" panose="02070309020205020404" pitchFamily="49" charset="0"/>
              </a:rPr>
              <a:t>k</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，则</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zh-CN" altLang="zh-CN" kern="100" baseline="-25000" dirty="0">
                <a:latin typeface="Times New Roman" panose="02020603050405020304" pitchFamily="18" charset="0"/>
                <a:ea typeface="楷体_GB2312" panose="02010609030101010101" pitchFamily="49" charset="-122"/>
                <a:cs typeface="Times New Roman" panose="02020603050405020304" pitchFamily="18" charset="0"/>
              </a:rPr>
              <a:t>拉</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&gt;</a:t>
            </a:r>
            <a:r>
              <a:rPr lang="en-US" altLang="zh-CN"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err="1">
                <a:latin typeface="Times New Roman" panose="02020603050405020304" pitchFamily="18" charset="0"/>
                <a:ea typeface="楷体_GB2312" panose="02010609030101010101" pitchFamily="49" charset="-122"/>
                <a:cs typeface="Courier New" panose="02070309020205020404" pitchFamily="49" charset="0"/>
              </a:rPr>
              <a:t>k</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项正确，</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W</a:t>
            </a:r>
            <a:r>
              <a:rPr lang="zh-CN" altLang="zh-CN" kern="100" baseline="-25000" dirty="0">
                <a:latin typeface="Times New Roman" panose="02020603050405020304" pitchFamily="18" charset="0"/>
                <a:ea typeface="楷体_GB2312" panose="02010609030101010101" pitchFamily="49" charset="-122"/>
                <a:cs typeface="Times New Roman" panose="02020603050405020304" pitchFamily="18" charset="0"/>
              </a:rPr>
              <a:t>克阻</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err="1">
                <a:latin typeface="Times New Roman" panose="02020603050405020304" pitchFamily="18" charset="0"/>
                <a:ea typeface="楷体_GB2312" panose="02010609030101010101" pitchFamily="49" charset="-122"/>
                <a:cs typeface="Courier New" panose="02070309020205020404" pitchFamily="49" charset="0"/>
              </a:rPr>
              <a:t>k</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的大小关系不确定，</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项错误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0706" name="Picture 2" descr="8-8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5526" y="1649108"/>
            <a:ext cx="2527363" cy="111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915240" y="2763326"/>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5</a:t>
            </a:r>
            <a:endParaRPr lang="zh-CN" altLang="en-US" dirty="0"/>
          </a:p>
        </p:txBody>
      </p:sp>
      <p:sp>
        <p:nvSpPr>
          <p:cNvPr id="4" name="TextBox 14"/>
          <p:cNvSpPr txBox="1"/>
          <p:nvPr/>
        </p:nvSpPr>
        <p:spPr>
          <a:xfrm>
            <a:off x="296466" y="1681194"/>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linds(horizont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1637" y="968767"/>
            <a:ext cx="11187139" cy="2893075"/>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动能定理的应用</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a:t>
            </a:r>
            <a:r>
              <a:rPr lang="zh-CN" altLang="zh-CN" kern="100" spc="-20" dirty="0">
                <a:latin typeface="Times New Roman" panose="02020603050405020304" pitchFamily="18" charset="0"/>
                <a:ea typeface="微软雅黑" panose="020B0503020204020204" charset="-122"/>
                <a:cs typeface="Times New Roman" panose="02020603050405020304" pitchFamily="18" charset="0"/>
              </a:rPr>
              <a:t>辆汽车以</a:t>
            </a:r>
            <a:r>
              <a:rPr lang="en-US" altLang="zh-CN" i="1" kern="100" spc="-20" dirty="0">
                <a:latin typeface="Book Antiqua" panose="02040602050305030304" pitchFamily="18" charset="0"/>
                <a:ea typeface="微软雅黑" panose="020B0503020204020204" charset="-122"/>
                <a:cs typeface="Times New Roman" panose="02020603050405020304" pitchFamily="18" charset="0"/>
              </a:rPr>
              <a:t>v</a:t>
            </a:r>
            <a:r>
              <a:rPr lang="en-US" altLang="zh-CN" kern="100" spc="-2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spc="-2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charset="-122"/>
                <a:cs typeface="Courier New" panose="02070309020205020404" pitchFamily="49" charset="0"/>
              </a:rPr>
              <a:t>6 m/s</a:t>
            </a:r>
            <a:r>
              <a:rPr lang="zh-CN" altLang="zh-CN" kern="100" spc="-20" dirty="0">
                <a:latin typeface="Times New Roman" panose="02020603050405020304" pitchFamily="18" charset="0"/>
                <a:ea typeface="微软雅黑" panose="020B0503020204020204" charset="-122"/>
                <a:cs typeface="Times New Roman" panose="02020603050405020304" pitchFamily="18" charset="0"/>
              </a:rPr>
              <a:t>的速度沿水平路面行驶时，急刹车后能滑行</a:t>
            </a:r>
            <a:r>
              <a:rPr lang="en-US" altLang="zh-CN" i="1" kern="100" dirty="0">
                <a:latin typeface="Times New Roman" panose="02020603050405020304" pitchFamily="18" charset="0"/>
                <a:ea typeface="微软雅黑" panose="020B050302020402020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3.6 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，如果以</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8 m/s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的速度行驶，在同样的路面上急刹车后滑行的距离</a:t>
            </a:r>
            <a:r>
              <a:rPr lang="en-US" altLang="zh-CN" i="1" kern="100" dirty="0">
                <a:latin typeface="Times New Roman" panose="02020603050405020304" pitchFamily="18" charset="0"/>
                <a:ea typeface="微软雅黑" panose="020B050302020402020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应为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A.6.4 m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B.5.6 </a:t>
            </a:r>
            <a:r>
              <a:rPr lang="en-US" altLang="zh-CN" kern="100" dirty="0">
                <a:latin typeface="Times New Roman" panose="02020603050405020304" pitchFamily="18" charset="0"/>
                <a:ea typeface="微软雅黑" panose="020B0503020204020204" charset="-122"/>
                <a:cs typeface="Courier New" panose="02070309020205020404" pitchFamily="49" charset="0"/>
              </a:rPr>
              <a:t>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C.7.2 m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D.10.8 </a:t>
            </a:r>
            <a:r>
              <a:rPr lang="en-US" altLang="zh-CN" kern="100" dirty="0">
                <a:latin typeface="Times New Roman" panose="02020603050405020304" pitchFamily="18" charset="0"/>
                <a:ea typeface="微软雅黑" panose="020B0503020204020204" charset="-122"/>
                <a:cs typeface="Courier New" panose="02070309020205020404" pitchFamily="49" charset="0"/>
              </a:rPr>
              <a:t>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1" name="TextBox 14"/>
          <p:cNvSpPr txBox="1"/>
          <p:nvPr/>
        </p:nvSpPr>
        <p:spPr>
          <a:xfrm>
            <a:off x="353616" y="2672091"/>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1637" y="592907"/>
            <a:ext cx="11187139" cy="1144520"/>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急刹车后，车水平方向只受摩擦力的作用，且两种情况下摩擦力的大小是相同的，汽车的末速度皆为零，由动能定理得：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19125" y="1798315"/>
          <a:ext cx="10972800" cy="866775"/>
        </p:xfrm>
        <a:graphic>
          <a:graphicData uri="http://schemas.openxmlformats.org/presentationml/2006/ole">
            <mc:AlternateContent xmlns:mc="http://schemas.openxmlformats.org/markup-compatibility/2006">
              <mc:Choice xmlns:v="urn:schemas-microsoft-com:vml" Requires="v">
                <p:oleObj spid="_x0000_s204818" name="文档" r:id="rId6" imgW="14655800" imgH="1168400" progId="Word.Document.12">
                  <p:embed/>
                </p:oleObj>
              </mc:Choice>
              <mc:Fallback>
                <p:oleObj name="文档" r:id="rId6" imgW="14655800" imgH="1168400" progId="Word.Document.12">
                  <p:embed/>
                  <p:pic>
                    <p:nvPicPr>
                      <p:cNvPr id="0" name="图片 204817"/>
                      <p:cNvPicPr/>
                      <p:nvPr/>
                    </p:nvPicPr>
                    <p:blipFill>
                      <a:blip r:embed="rId7"/>
                      <a:stretch>
                        <a:fillRect/>
                      </a:stretch>
                    </p:blipFill>
                    <p:spPr>
                      <a:xfrm>
                        <a:off x="619125" y="1798315"/>
                        <a:ext cx="10972800" cy="86677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619125" y="2625502"/>
          <a:ext cx="10972800" cy="866775"/>
        </p:xfrm>
        <a:graphic>
          <a:graphicData uri="http://schemas.openxmlformats.org/presentationml/2006/ole">
            <mc:AlternateContent xmlns:mc="http://schemas.openxmlformats.org/markup-compatibility/2006">
              <mc:Choice xmlns:v="urn:schemas-microsoft-com:vml" Requires="v">
                <p:oleObj spid="_x0000_s204819" name="文档" r:id="rId8" imgW="14655800" imgH="1168400" progId="Word.Document.12">
                  <p:embed/>
                </p:oleObj>
              </mc:Choice>
              <mc:Fallback>
                <p:oleObj name="文档" r:id="rId8" imgW="14655800" imgH="1168400" progId="Word.Document.12">
                  <p:embed/>
                  <p:pic>
                    <p:nvPicPr>
                      <p:cNvPr id="0" name="图片 204818"/>
                      <p:cNvPicPr/>
                      <p:nvPr/>
                    </p:nvPicPr>
                    <p:blipFill>
                      <a:blip r:embed="rId9"/>
                      <a:stretch>
                        <a:fillRect/>
                      </a:stretch>
                    </p:blipFill>
                    <p:spPr>
                      <a:xfrm>
                        <a:off x="619125" y="2625502"/>
                        <a:ext cx="10972800" cy="86677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619125" y="3420269"/>
          <a:ext cx="10972800" cy="866775"/>
        </p:xfrm>
        <a:graphic>
          <a:graphicData uri="http://schemas.openxmlformats.org/presentationml/2006/ole">
            <mc:AlternateContent xmlns:mc="http://schemas.openxmlformats.org/markup-compatibility/2006">
              <mc:Choice xmlns:v="urn:schemas-microsoft-com:vml" Requires="v">
                <p:oleObj spid="_x0000_s204820" name="文档" r:id="rId10" imgW="14655800" imgH="1168400" progId="Word.Document.12">
                  <p:embed/>
                </p:oleObj>
              </mc:Choice>
              <mc:Fallback>
                <p:oleObj name="文档" r:id="rId10" imgW="14655800" imgH="1168400" progId="Word.Document.12">
                  <p:embed/>
                  <p:pic>
                    <p:nvPicPr>
                      <p:cNvPr id="0" name="图片 204819"/>
                      <p:cNvPicPr/>
                      <p:nvPr/>
                    </p:nvPicPr>
                    <p:blipFill>
                      <a:blip r:embed="rId11"/>
                      <a:stretch>
                        <a:fillRect/>
                      </a:stretch>
                    </p:blipFill>
                    <p:spPr>
                      <a:xfrm>
                        <a:off x="619125" y="3420269"/>
                        <a:ext cx="10972800" cy="866775"/>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615950" y="4358010"/>
          <a:ext cx="10972800" cy="1016000"/>
        </p:xfrm>
        <a:graphic>
          <a:graphicData uri="http://schemas.openxmlformats.org/presentationml/2006/ole">
            <mc:AlternateContent xmlns:mc="http://schemas.openxmlformats.org/markup-compatibility/2006">
              <mc:Choice xmlns:v="urn:schemas-microsoft-com:vml" Requires="v">
                <p:oleObj spid="_x0000_s204821" name="文档" r:id="rId12" imgW="10979150" imgH="1017905" progId="Word.Document.12">
                  <p:embed/>
                </p:oleObj>
              </mc:Choice>
              <mc:Fallback>
                <p:oleObj name="文档" r:id="rId12" imgW="10979150" imgH="1017905" progId="Word.Document.12">
                  <p:embed/>
                  <p:pic>
                    <p:nvPicPr>
                      <p:cNvPr id="0" name="图片 204820"/>
                      <p:cNvPicPr/>
                      <p:nvPr/>
                    </p:nvPicPr>
                    <p:blipFill>
                      <a:blip r:embed="rId13"/>
                      <a:stretch>
                        <a:fillRect/>
                      </a:stretch>
                    </p:blipFill>
                    <p:spPr>
                      <a:xfrm>
                        <a:off x="615950" y="4358010"/>
                        <a:ext cx="10972800" cy="1016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750"/>
                                        <p:tgtEl>
                                          <p:spTgt spid="15"/>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750"/>
                                        <p:tgtEl>
                                          <p:spTgt spid="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750"/>
                                        <p:tgtEl>
                                          <p:spTgt spid="11"/>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750"/>
                                        <p:tgtEl>
                                          <p:spTgt spid="17"/>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701" y="408959"/>
            <a:ext cx="11299010" cy="5109067"/>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动能定理的应用</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上海复旦附中期末</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一质量为</a:t>
            </a:r>
            <a:r>
              <a:rPr lang="en-US" altLang="zh-CN" kern="100" dirty="0">
                <a:latin typeface="Times New Roman" panose="02020603050405020304" pitchFamily="18" charset="0"/>
                <a:ea typeface="微软雅黑" panose="020B0503020204020204" charset="-122"/>
                <a:cs typeface="Courier New" panose="02070309020205020404" pitchFamily="49" charset="0"/>
              </a:rPr>
              <a:t>2 kg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的物体，在水平恒定拉力的作用下以某一速度在粗糙的水平面上做匀速直线运动，当运动一段时间后拉力逐渐减小，且当拉</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力减小到零时，物体刚好停止运动</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6</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所示为拉力</a:t>
            </a:r>
            <a:r>
              <a:rPr lang="en-US" altLang="zh-CN" i="1" kern="100" spc="-30" dirty="0">
                <a:latin typeface="Times New Roman" panose="02020603050405020304" pitchFamily="18" charset="0"/>
                <a:ea typeface="微软雅黑" panose="020B0503020204020204" charset="-122"/>
                <a:cs typeface="Courier New" panose="02070309020205020404" pitchFamily="49" charset="0"/>
              </a:rPr>
              <a:t>F</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随位移</a:t>
            </a:r>
            <a:r>
              <a:rPr lang="en-US" altLang="zh-CN" i="1" kern="100" spc="-30" dirty="0">
                <a:latin typeface="Times New Roman" panose="02020603050405020304" pitchFamily="18" charset="0"/>
                <a:ea typeface="微软雅黑" panose="020B0503020204020204" charset="-122"/>
                <a:cs typeface="Courier New" panose="02070309020205020404" pitchFamily="49" charset="0"/>
              </a:rPr>
              <a:t>x</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变化的关系图像，取</a:t>
            </a:r>
            <a:r>
              <a:rPr lang="en-US" altLang="zh-CN" i="1" kern="100" spc="-30" dirty="0">
                <a:latin typeface="Times New Roman" panose="02020603050405020304" pitchFamily="18" charset="0"/>
                <a:ea typeface="微软雅黑" panose="020B0503020204020204" charset="-122"/>
                <a:cs typeface="Courier New" panose="02070309020205020404" pitchFamily="49" charset="0"/>
              </a:rPr>
              <a:t>g</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10 </a:t>
            </a:r>
            <a:r>
              <a:rPr lang="en-US" altLang="zh-CN" kern="100" dirty="0">
                <a:latin typeface="Times New Roman" panose="02020603050405020304" pitchFamily="18" charset="0"/>
                <a:ea typeface="微软雅黑" panose="020B0503020204020204" charset="-122"/>
                <a:cs typeface="Courier New" panose="02070309020205020404" pitchFamily="49" charset="0"/>
              </a:rPr>
              <a:t>m/s</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，则据此可以</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求得</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物体与水平面间的动摩擦因数为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μ</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0.25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物体匀速运动时的速度为</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4       </a:t>
            </a:r>
            <a:r>
              <a:rPr lang="en-US" altLang="zh-CN" kern="100" dirty="0">
                <a:latin typeface="Times New Roman" panose="02020603050405020304" pitchFamily="18" charset="0"/>
                <a:ea typeface="微软雅黑" panose="020B0503020204020204" charset="-122"/>
                <a:cs typeface="Courier New" panose="02070309020205020404" pitchFamily="49" charset="0"/>
              </a:rPr>
              <a:t>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合外力对物体所做的功为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合</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32 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摩擦力对物体所做的功为</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W</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f</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64 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4861545" y="3332896"/>
          <a:ext cx="606425" cy="485775"/>
        </p:xfrm>
        <a:graphic>
          <a:graphicData uri="http://schemas.openxmlformats.org/presentationml/2006/ole">
            <mc:AlternateContent xmlns:mc="http://schemas.openxmlformats.org/markup-compatibility/2006">
              <mc:Choice xmlns:v="urn:schemas-microsoft-com:vml" Requires="v">
                <p:oleObj spid="_x0000_s205831" name="文档" r:id="rId6" imgW="825500" imgH="660400" progId="Word.Document.12">
                  <p:embed/>
                </p:oleObj>
              </mc:Choice>
              <mc:Fallback>
                <p:oleObj name="文档" r:id="rId6" imgW="825500" imgH="660400" progId="Word.Document.12">
                  <p:embed/>
                  <p:pic>
                    <p:nvPicPr>
                      <p:cNvPr id="0" name="图片 205830"/>
                      <p:cNvPicPr/>
                      <p:nvPr/>
                    </p:nvPicPr>
                    <p:blipFill>
                      <a:blip r:embed="rId7"/>
                      <a:stretch>
                        <a:fillRect/>
                      </a:stretch>
                    </p:blipFill>
                    <p:spPr>
                      <a:xfrm>
                        <a:off x="4861545" y="3332896"/>
                        <a:ext cx="606425" cy="485775"/>
                      </a:xfrm>
                      <a:prstGeom prst="rect">
                        <a:avLst/>
                      </a:prstGeom>
                    </p:spPr>
                  </p:pic>
                </p:oleObj>
              </mc:Fallback>
            </mc:AlternateContent>
          </a:graphicData>
        </a:graphic>
      </p:graphicFrame>
      <p:sp>
        <p:nvSpPr>
          <p:cNvPr id="4" name="TextBox 14"/>
          <p:cNvSpPr txBox="1"/>
          <p:nvPr/>
        </p:nvSpPr>
        <p:spPr>
          <a:xfrm>
            <a:off x="286846" y="4242421"/>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205827" name="Picture 3" descr="8-8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1405" y="2141419"/>
            <a:ext cx="3236409"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625642" y="4710781"/>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6</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47700" y="566408"/>
          <a:ext cx="10906125" cy="1676400"/>
        </p:xfrm>
        <a:graphic>
          <a:graphicData uri="http://schemas.openxmlformats.org/presentationml/2006/ole">
            <mc:AlternateContent xmlns:mc="http://schemas.openxmlformats.org/markup-compatibility/2006">
              <mc:Choice xmlns:v="urn:schemas-microsoft-com:vml" Requires="v">
                <p:oleObj spid="_x0000_s191502" name="文档" r:id="rId6" imgW="14566900" imgH="2247900" progId="Word.Document.12">
                  <p:embed/>
                </p:oleObj>
              </mc:Choice>
              <mc:Fallback>
                <p:oleObj name="文档" r:id="rId6" imgW="14566900" imgH="2247900" progId="Word.Document.12">
                  <p:embed/>
                  <p:pic>
                    <p:nvPicPr>
                      <p:cNvPr id="0" name="图片 191501"/>
                      <p:cNvPicPr/>
                      <p:nvPr/>
                    </p:nvPicPr>
                    <p:blipFill>
                      <a:blip r:embed="rId7"/>
                      <a:stretch>
                        <a:fillRect/>
                      </a:stretch>
                    </p:blipFill>
                    <p:spPr>
                      <a:xfrm>
                        <a:off x="647700" y="566408"/>
                        <a:ext cx="10906125" cy="16764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47700" y="2062841"/>
          <a:ext cx="10906125" cy="2095500"/>
        </p:xfrm>
        <a:graphic>
          <a:graphicData uri="http://schemas.openxmlformats.org/presentationml/2006/ole">
            <mc:AlternateContent xmlns:mc="http://schemas.openxmlformats.org/markup-compatibility/2006">
              <mc:Choice xmlns:v="urn:schemas-microsoft-com:vml" Requires="v">
                <p:oleObj spid="_x0000_s191503" name="文档" r:id="rId8" imgW="14566900" imgH="2806700" progId="Word.Document.12">
                  <p:embed/>
                </p:oleObj>
              </mc:Choice>
              <mc:Fallback>
                <p:oleObj name="文档" r:id="rId8" imgW="14566900" imgH="2806700" progId="Word.Document.12">
                  <p:embed/>
                  <p:pic>
                    <p:nvPicPr>
                      <p:cNvPr id="0" name="图片 191502"/>
                      <p:cNvPicPr/>
                      <p:nvPr/>
                    </p:nvPicPr>
                    <p:blipFill>
                      <a:blip r:embed="rId9"/>
                      <a:stretch>
                        <a:fillRect/>
                      </a:stretch>
                    </p:blipFill>
                    <p:spPr>
                      <a:xfrm>
                        <a:off x="647700" y="2062841"/>
                        <a:ext cx="10906125" cy="20955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44525" y="3746096"/>
          <a:ext cx="10898188" cy="2220912"/>
        </p:xfrm>
        <a:graphic>
          <a:graphicData uri="http://schemas.openxmlformats.org/presentationml/2006/ole">
            <mc:AlternateContent xmlns:mc="http://schemas.openxmlformats.org/markup-compatibility/2006">
              <mc:Choice xmlns:v="urn:schemas-microsoft-com:vml" Requires="v">
                <p:oleObj spid="_x0000_s191504" name="文档" r:id="rId10" imgW="10911840" imgH="2223770" progId="Word.Document.12">
                  <p:embed/>
                </p:oleObj>
              </mc:Choice>
              <mc:Fallback>
                <p:oleObj name="文档" r:id="rId10" imgW="10911840" imgH="2223770" progId="Word.Document.12">
                  <p:embed/>
                  <p:pic>
                    <p:nvPicPr>
                      <p:cNvPr id="0" name="图片 191503"/>
                      <p:cNvPicPr/>
                      <p:nvPr/>
                    </p:nvPicPr>
                    <p:blipFill>
                      <a:blip r:embed="rId11"/>
                      <a:stretch>
                        <a:fillRect/>
                      </a:stretch>
                    </p:blipFill>
                    <p:spPr>
                      <a:xfrm>
                        <a:off x="644525" y="3746096"/>
                        <a:ext cx="10898188" cy="222091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750"/>
                                        <p:tgtEl>
                                          <p:spTgt spid="8"/>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701" y="232867"/>
            <a:ext cx="11076375" cy="2893075"/>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动能定理的应用</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半径</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 m</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圆弧</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轨道下端与一光滑水平轨道连接，水平轨道离水平地面高度</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 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所示，有一质量</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1.0 kg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的小滑块自圆轨道最高点</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由静止开始滑下，经过水平轨道末端</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时速度为</a:t>
            </a:r>
            <a:r>
              <a:rPr lang="en-US" altLang="zh-CN" kern="100" dirty="0">
                <a:latin typeface="Times New Roman" panose="02020603050405020304" pitchFamily="18" charset="0"/>
                <a:ea typeface="微软雅黑" panose="020B0503020204020204" charset="-122"/>
                <a:cs typeface="Courier New" panose="02070309020205020404" pitchFamily="49" charset="0"/>
              </a:rPr>
              <a:t>4 m/s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，滑块最终落在地面上，</a:t>
            </a:r>
            <a:r>
              <a:rPr lang="en-US" altLang="zh-CN"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取</a:t>
            </a:r>
            <a:r>
              <a:rPr lang="en-US" altLang="zh-CN" kern="100" dirty="0">
                <a:latin typeface="Times New Roman" panose="02020603050405020304" pitchFamily="18" charset="0"/>
                <a:ea typeface="微软雅黑" panose="020B0503020204020204" charset="-122"/>
                <a:cs typeface="Courier New" panose="02070309020205020404" pitchFamily="49" charset="0"/>
              </a:rPr>
              <a:t>10 m/s</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，不计空气阻力，试求</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滑块落在地面上时速度的大小；</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066092" y="253513"/>
          <a:ext cx="292100" cy="952500"/>
        </p:xfrm>
        <a:graphic>
          <a:graphicData uri="http://schemas.openxmlformats.org/presentationml/2006/ole">
            <mc:AlternateContent xmlns:mc="http://schemas.openxmlformats.org/markup-compatibility/2006">
              <mc:Choice xmlns:v="urn:schemas-microsoft-com:vml" Requires="v">
                <p:oleObj spid="_x0000_s206857" name="文档" r:id="rId6" imgW="406400" imgH="1282700" progId="Word.Document.12">
                  <p:embed/>
                </p:oleObj>
              </mc:Choice>
              <mc:Fallback>
                <p:oleObj name="文档" r:id="rId6" imgW="406400" imgH="1282700" progId="Word.Document.12">
                  <p:embed/>
                  <p:pic>
                    <p:nvPicPr>
                      <p:cNvPr id="0" name="图片 206856"/>
                      <p:cNvPicPr/>
                      <p:nvPr/>
                    </p:nvPicPr>
                    <p:blipFill>
                      <a:blip r:embed="rId7"/>
                      <a:stretch>
                        <a:fillRect/>
                      </a:stretch>
                    </p:blipFill>
                    <p:spPr>
                      <a:xfrm>
                        <a:off x="5066092" y="253513"/>
                        <a:ext cx="292100" cy="952500"/>
                      </a:xfrm>
                      <a:prstGeom prst="rect">
                        <a:avLst/>
                      </a:prstGeom>
                    </p:spPr>
                  </p:pic>
                </p:oleObj>
              </mc:Fallback>
            </mc:AlternateContent>
          </a:graphicData>
        </a:graphic>
      </p:graphicFrame>
      <p:pic>
        <p:nvPicPr>
          <p:cNvPr id="206850" name="Picture 2" descr="8-8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406" y="2133650"/>
            <a:ext cx="3582285" cy="195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362581" y="4196335"/>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7</a:t>
            </a:r>
            <a:endParaRPr lang="zh-CN" altLang="en-US" dirty="0"/>
          </a:p>
        </p:txBody>
      </p:sp>
      <p:sp>
        <p:nvSpPr>
          <p:cNvPr id="20" name="矩形 19"/>
          <p:cNvSpPr/>
          <p:nvPr/>
        </p:nvSpPr>
        <p:spPr>
          <a:xfrm>
            <a:off x="445701" y="3005625"/>
            <a:ext cx="11299010" cy="611618"/>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6 m/s</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561975" y="3962400"/>
          <a:ext cx="7086600" cy="1743075"/>
        </p:xfrm>
        <a:graphic>
          <a:graphicData uri="http://schemas.openxmlformats.org/presentationml/2006/ole">
            <mc:AlternateContent xmlns:mc="http://schemas.openxmlformats.org/markup-compatibility/2006">
              <mc:Choice xmlns:v="urn:schemas-microsoft-com:vml" Requires="v">
                <p:oleObj spid="_x0000_s206858" name="文档" r:id="rId9" imgW="9474200" imgH="2336800" progId="Word.Document.12">
                  <p:embed/>
                </p:oleObj>
              </mc:Choice>
              <mc:Fallback>
                <p:oleObj name="文档" r:id="rId9" imgW="9474200" imgH="2336800" progId="Word.Document.12">
                  <p:embed/>
                  <p:pic>
                    <p:nvPicPr>
                      <p:cNvPr id="0" name="图片 206857"/>
                      <p:cNvPicPr/>
                      <p:nvPr/>
                    </p:nvPicPr>
                    <p:blipFill>
                      <a:blip r:embed="rId10"/>
                      <a:stretch>
                        <a:fillRect/>
                      </a:stretch>
                    </p:blipFill>
                    <p:spPr>
                      <a:xfrm>
                        <a:off x="561975" y="3962400"/>
                        <a:ext cx="7086600" cy="1743075"/>
                      </a:xfrm>
                      <a:prstGeom prst="rect">
                        <a:avLst/>
                      </a:prstGeom>
                    </p:spPr>
                  </p:pic>
                </p:oleObj>
              </mc:Fallback>
            </mc:AlternateContent>
          </a:graphicData>
        </a:graphic>
      </p:graphicFrame>
      <p:sp>
        <p:nvSpPr>
          <p:cNvPr id="21" name="矩形 20"/>
          <p:cNvSpPr/>
          <p:nvPr/>
        </p:nvSpPr>
        <p:spPr>
          <a:xfrm>
            <a:off x="445701" y="5463422"/>
            <a:ext cx="11299010" cy="611618"/>
          </a:xfrm>
          <a:prstGeom prst="rect">
            <a:avLst/>
          </a:prstGeom>
        </p:spPr>
        <p:txBody>
          <a:bodyPr wrap="square" lIns="121898" tIns="60948" rIns="121898" bIns="60948">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rPr>
              <a:t>6 m/s</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400"/>
            <a:ext cx="6392167" cy="6849431"/>
          </a:xfrm>
          <a:prstGeom prst="rect">
            <a:avLst/>
          </a:prstGeom>
        </p:spPr>
      </p:pic>
      <p:sp>
        <p:nvSpPr>
          <p:cNvPr id="13" name="TextBox 35">
            <a:hlinkClick r:id="rId2" action="ppaction://hlinksldjump"/>
          </p:cNvPr>
          <p:cNvSpPr txBox="1"/>
          <p:nvPr/>
        </p:nvSpPr>
        <p:spPr>
          <a:xfrm>
            <a:off x="6062860" y="1814848"/>
            <a:ext cx="4265877" cy="534826"/>
          </a:xfrm>
          <a:prstGeom prst="rect">
            <a:avLst/>
          </a:prstGeom>
          <a:noFill/>
        </p:spPr>
        <p:txBody>
          <a:bodyPr wrap="none" lIns="0" tIns="0" rIns="0" bIns="0" anchor="ctr" anchorCtr="0">
            <a:noAutofit/>
          </a:bodyPr>
          <a:lstStyle/>
          <a:p>
            <a:r>
              <a:rPr lang="zh-CN" altLang="en-US" sz="2800" b="1" dirty="0" smtClean="0">
                <a:solidFill>
                  <a:srgbClr val="0070C0"/>
                </a:solidFill>
                <a:latin typeface="+mj-ea"/>
                <a:ea typeface="+mj-ea"/>
              </a:rPr>
              <a:t>梳理教材　夯实基础</a:t>
            </a:r>
            <a:endParaRPr lang="zh-CN" altLang="en-US" sz="2800" b="1" dirty="0">
              <a:solidFill>
                <a:srgbClr val="0070C0"/>
              </a:solidFill>
              <a:latin typeface="+mj-ea"/>
              <a:ea typeface="+mj-ea"/>
            </a:endParaRPr>
          </a:p>
        </p:txBody>
      </p:sp>
      <p:sp>
        <p:nvSpPr>
          <p:cNvPr id="16" name="TextBox 40">
            <a:hlinkClick r:id="rId3" action="ppaction://hlinksldjump"/>
          </p:cNvPr>
          <p:cNvSpPr txBox="1"/>
          <p:nvPr/>
        </p:nvSpPr>
        <p:spPr>
          <a:xfrm>
            <a:off x="6062860" y="2974651"/>
            <a:ext cx="4265874" cy="478237"/>
          </a:xfrm>
          <a:prstGeom prst="rect">
            <a:avLst/>
          </a:prstGeom>
          <a:noFill/>
        </p:spPr>
        <p:txBody>
          <a:bodyPr wrap="none" lIns="0" tIns="0" rIns="0" bIns="0" anchor="ctr" anchorCtr="0">
            <a:noAutofit/>
          </a:bodyPr>
          <a:lstStyle/>
          <a:p>
            <a:r>
              <a:rPr lang="zh-CN" altLang="en-US" sz="2800" b="1">
                <a:solidFill>
                  <a:srgbClr val="0070C0"/>
                </a:solidFill>
                <a:latin typeface="+mj-ea"/>
                <a:ea typeface="+mj-ea"/>
              </a:rPr>
              <a:t>探究</a:t>
            </a:r>
            <a:r>
              <a:rPr lang="zh-CN" altLang="en-US" sz="2800" b="1" smtClean="0">
                <a:solidFill>
                  <a:srgbClr val="0070C0"/>
                </a:solidFill>
                <a:latin typeface="+mj-ea"/>
                <a:ea typeface="+mj-ea"/>
              </a:rPr>
              <a:t>重点　提升素养</a:t>
            </a:r>
            <a:endParaRPr lang="zh-CN" altLang="en-US" sz="2800" b="1" dirty="0">
              <a:solidFill>
                <a:srgbClr val="0070C0"/>
              </a:solidFill>
              <a:latin typeface="+mj-ea"/>
              <a:ea typeface="+mj-ea"/>
            </a:endParaRPr>
          </a:p>
        </p:txBody>
      </p:sp>
      <p:sp>
        <p:nvSpPr>
          <p:cNvPr id="23" name="TextBox 43">
            <a:hlinkClick r:id="rId4" action="ppaction://hlinksldjump"/>
          </p:cNvPr>
          <p:cNvSpPr txBox="1"/>
          <p:nvPr/>
        </p:nvSpPr>
        <p:spPr>
          <a:xfrm>
            <a:off x="6062860" y="4077866"/>
            <a:ext cx="4265876" cy="455092"/>
          </a:xfrm>
          <a:prstGeom prst="rect">
            <a:avLst/>
          </a:prstGeom>
          <a:noFill/>
        </p:spPr>
        <p:txBody>
          <a:bodyPr wrap="none" lIns="0" tIns="0" rIns="0" bIns="0" anchor="ctr" anchorCtr="0">
            <a:noAutofit/>
          </a:bodyPr>
          <a:lstStyle/>
          <a:p>
            <a:r>
              <a:rPr lang="zh-CN" altLang="en-US" sz="2800" b="1" dirty="0" smtClean="0">
                <a:solidFill>
                  <a:srgbClr val="0070C0"/>
                </a:solidFill>
                <a:latin typeface="+mj-ea"/>
                <a:ea typeface="+mj-ea"/>
              </a:rPr>
              <a:t>随堂演练　逐点落实</a:t>
            </a:r>
            <a:endParaRPr lang="zh-CN" altLang="en-US" sz="2800" b="1" dirty="0">
              <a:solidFill>
                <a:srgbClr val="0070C0"/>
              </a:solidFill>
              <a:latin typeface="+mj-ea"/>
              <a:ea typeface="+mj-ea"/>
            </a:endParaRPr>
          </a:p>
        </p:txBody>
      </p:sp>
      <p:grpSp>
        <p:nvGrpSpPr>
          <p:cNvPr id="25" name="Group 5"/>
          <p:cNvGrpSpPr/>
          <p:nvPr/>
        </p:nvGrpSpPr>
        <p:grpSpPr>
          <a:xfrm>
            <a:off x="2709075" y="2791477"/>
            <a:ext cx="2167620" cy="890539"/>
            <a:chOff x="4845920" y="205975"/>
            <a:chExt cx="2890159" cy="1187384"/>
          </a:xfrm>
        </p:grpSpPr>
        <p:sp>
          <p:nvSpPr>
            <p:cNvPr id="26" name="TextBox 2"/>
            <p:cNvSpPr txBox="1"/>
            <p:nvPr/>
          </p:nvSpPr>
          <p:spPr>
            <a:xfrm>
              <a:off x="4904442" y="205975"/>
              <a:ext cx="2831637" cy="492444"/>
            </a:xfrm>
            <a:prstGeom prst="rect">
              <a:avLst/>
            </a:prstGeom>
            <a:noFill/>
          </p:spPr>
          <p:txBody>
            <a:bodyPr wrap="square" lIns="0" tIns="0" rIns="0" bIns="0">
              <a:noAutofit/>
            </a:bodyPr>
            <a:lstStyle/>
            <a:p>
              <a:r>
                <a:rPr lang="zh-CN" altLang="en-US" sz="3600" dirty="0">
                  <a:solidFill>
                    <a:prstClr val="white"/>
                  </a:solidFill>
                </a:rPr>
                <a:t>内容索引</a:t>
              </a:r>
              <a:endParaRPr lang="zh-CN" altLang="en-US" sz="3600" dirty="0">
                <a:solidFill>
                  <a:prstClr val="white"/>
                </a:solidFill>
              </a:endParaRPr>
            </a:p>
          </p:txBody>
        </p:sp>
        <p:sp>
          <p:nvSpPr>
            <p:cNvPr id="28" name="TextBox 3"/>
            <p:cNvSpPr txBox="1"/>
            <p:nvPr/>
          </p:nvSpPr>
          <p:spPr>
            <a:xfrm>
              <a:off x="4845920" y="1116361"/>
              <a:ext cx="1269578" cy="276998"/>
            </a:xfrm>
            <a:prstGeom prst="rect">
              <a:avLst/>
            </a:prstGeom>
            <a:noFill/>
          </p:spPr>
          <p:txBody>
            <a:bodyPr wrap="none" lIns="0" tIns="0" rIns="0" bIns="0">
              <a:normAutofit fontScale="70000" lnSpcReduction="20000"/>
            </a:bodyPr>
            <a:lstStyle/>
            <a:p>
              <a:r>
                <a:rPr lang="en-US" altLang="zh-CN" dirty="0">
                  <a:solidFill>
                    <a:prstClr val="white"/>
                  </a:solidFill>
                </a:rPr>
                <a:t>NEIRONGSUOYIN</a:t>
              </a:r>
              <a:endParaRPr lang="en-US" altLang="zh-CN" dirty="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2057534"/>
            <a:ext cx="8039422" cy="3100452"/>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
        <p:nvSpPr>
          <p:cNvPr id="15" name="矩形 14"/>
          <p:cNvSpPr/>
          <p:nvPr/>
        </p:nvSpPr>
        <p:spPr>
          <a:xfrm>
            <a:off x="445701" y="761390"/>
            <a:ext cx="11299010" cy="611618"/>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滑块在轨道上滑行时克服摩擦力做的功</a:t>
            </a:r>
            <a:r>
              <a:rPr lang="en-US" altLang="zh-CN" kern="100" dirty="0">
                <a:latin typeface="Times New Roman" panose="02020603050405020304" pitchFamily="18" charset="0"/>
                <a:ea typeface="微软雅黑" panose="020B0503020204020204" charset="-122"/>
              </a:rPr>
              <a:t>.</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pic>
        <p:nvPicPr>
          <p:cNvPr id="16" name="返回" descr="C:\Users\Administrator\Desktop\新建文件夹\返回.tif">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pic>
        <p:nvPicPr>
          <p:cNvPr id="206850" name="Picture 2" descr="8-8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97" y="1005989"/>
            <a:ext cx="3940514" cy="214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445701" y="1366029"/>
            <a:ext cx="11299010" cy="611618"/>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2 J</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560388" y="2295922"/>
          <a:ext cx="7081837" cy="2286000"/>
        </p:xfrm>
        <a:graphic>
          <a:graphicData uri="http://schemas.openxmlformats.org/presentationml/2006/ole">
            <mc:AlternateContent xmlns:mc="http://schemas.openxmlformats.org/markup-compatibility/2006">
              <mc:Choice xmlns:v="urn:schemas-microsoft-com:vml" Requires="v">
                <p:oleObj spid="_x0000_s207877" name="文档" r:id="rId9" imgW="7096125" imgH="2286635" progId="Word.Document.12">
                  <p:embed/>
                </p:oleObj>
              </mc:Choice>
              <mc:Fallback>
                <p:oleObj name="文档" r:id="rId9" imgW="7096125" imgH="2286635" progId="Word.Document.12">
                  <p:embed/>
                  <p:pic>
                    <p:nvPicPr>
                      <p:cNvPr id="0" name="图片 207876"/>
                      <p:cNvPicPr/>
                      <p:nvPr/>
                    </p:nvPicPr>
                    <p:blipFill>
                      <a:blip r:embed="rId10"/>
                      <a:stretch>
                        <a:fillRect/>
                      </a:stretch>
                    </p:blipFill>
                    <p:spPr>
                      <a:xfrm>
                        <a:off x="560388" y="2295922"/>
                        <a:ext cx="7081837" cy="2286000"/>
                      </a:xfrm>
                      <a:prstGeom prst="rect">
                        <a:avLst/>
                      </a:prstGeom>
                    </p:spPr>
                  </p:pic>
                </p:oleObj>
              </mc:Fallback>
            </mc:AlternateContent>
          </a:graphicData>
        </a:graphic>
      </p:graphicFrame>
      <p:sp>
        <p:nvSpPr>
          <p:cNvPr id="21" name="矩形 20"/>
          <p:cNvSpPr/>
          <p:nvPr/>
        </p:nvSpPr>
        <p:spPr>
          <a:xfrm>
            <a:off x="445701" y="4258336"/>
            <a:ext cx="11299010" cy="611618"/>
          </a:xfrm>
          <a:prstGeom prst="rect">
            <a:avLst/>
          </a:prstGeom>
        </p:spPr>
        <p:txBody>
          <a:bodyPr wrap="square" lIns="121898" tIns="60948" rIns="121898" bIns="60948">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i="1" kern="100" dirty="0" err="1">
                <a:latin typeface="Times New Roman" panose="02020603050405020304" pitchFamily="18" charset="0"/>
                <a:ea typeface="楷体_GB2312" panose="02010609030101010101" pitchFamily="49" charset="-122"/>
              </a:rPr>
              <a:t>W</a:t>
            </a:r>
            <a:r>
              <a:rPr lang="en-US" altLang="zh-CN" kern="100" baseline="-25000" dirty="0" err="1">
                <a:latin typeface="Times New Roman" panose="02020603050405020304" pitchFamily="18" charset="0"/>
                <a:ea typeface="楷体_GB2312" panose="02010609030101010101" pitchFamily="49" charset="-122"/>
              </a:rPr>
              <a:t>f</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rPr>
              <a:t>2 J.</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梳理教材　夯实基础</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a:solidFill>
                  <a:prstClr val="white"/>
                </a:solidFill>
                <a:latin typeface="微软雅黑" panose="020B0503020204020204" charset="-122"/>
                <a:ea typeface="微软雅黑" panose="020B0503020204020204" charset="-122"/>
              </a:rPr>
              <a:t>01</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7"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8"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611852" y="1425932"/>
            <a:ext cx="10966708" cy="1785080"/>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表达式：</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k</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i="1" u="sng"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单位：</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与</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单位相同，国际单位</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为</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符号</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为</a:t>
            </a:r>
            <a:r>
              <a:rPr lang="en-US" altLang="zh-CN" u="sng"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标矢性：动能</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量</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只有</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没有方向</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动能的表达式</a:t>
            </a:r>
            <a:endParaRPr lang="zh-CN" altLang="zh-CN" sz="2800" b="1" dirty="0">
              <a:solidFill>
                <a:prstClr val="black"/>
              </a:solidFill>
            </a:endParaRPr>
          </a:p>
        </p:txBody>
      </p:sp>
      <p:sp>
        <p:nvSpPr>
          <p:cNvPr id="4"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dirty="0" smtClean="0">
                <a:solidFill>
                  <a:schemeClr val="bg1"/>
                </a:solidFill>
              </a:rPr>
              <a:t>一</a:t>
            </a:r>
            <a:endParaRPr lang="zh-CN" altLang="zh-CN" sz="2800" b="1" dirty="0">
              <a:solidFill>
                <a:schemeClr val="bg1"/>
              </a:solidFill>
            </a:endParaRPr>
          </a:p>
        </p:txBody>
      </p:sp>
      <p:graphicFrame>
        <p:nvGraphicFramePr>
          <p:cNvPr id="2" name="对象 1"/>
          <p:cNvGraphicFramePr>
            <a:graphicFrameLocks noChangeAspect="1"/>
          </p:cNvGraphicFramePr>
          <p:nvPr/>
        </p:nvGraphicFramePr>
        <p:xfrm>
          <a:off x="2864371" y="1197546"/>
          <a:ext cx="930275" cy="876300"/>
        </p:xfrm>
        <a:graphic>
          <a:graphicData uri="http://schemas.openxmlformats.org/presentationml/2006/ole">
            <mc:AlternateContent xmlns:mc="http://schemas.openxmlformats.org/markup-compatibility/2006">
              <mc:Choice xmlns:v="urn:schemas-microsoft-com:vml" Requires="v">
                <p:oleObj spid="_x0000_s193542" name="文档" r:id="rId3" imgW="1257300" imgH="1181100" progId="Word.Document.12">
                  <p:embed/>
                </p:oleObj>
              </mc:Choice>
              <mc:Fallback>
                <p:oleObj name="文档" r:id="rId3" imgW="1257300" imgH="1181100" progId="Word.Document.12">
                  <p:embed/>
                  <p:pic>
                    <p:nvPicPr>
                      <p:cNvPr id="0" name="图片 193541"/>
                      <p:cNvPicPr/>
                      <p:nvPr/>
                    </p:nvPicPr>
                    <p:blipFill>
                      <a:blip r:embed="rId4"/>
                      <a:stretch>
                        <a:fillRect/>
                      </a:stretch>
                    </p:blipFill>
                    <p:spPr>
                      <a:xfrm>
                        <a:off x="2864371" y="1197546"/>
                        <a:ext cx="930275" cy="876300"/>
                      </a:xfrm>
                      <a:prstGeom prst="rect">
                        <a:avLst/>
                      </a:prstGeom>
                    </p:spPr>
                  </p:pic>
                </p:oleObj>
              </mc:Fallback>
            </mc:AlternateContent>
          </a:graphicData>
        </a:graphic>
      </p:graphicFrame>
      <p:sp>
        <p:nvSpPr>
          <p:cNvPr id="9" name="矩形 8"/>
          <p:cNvSpPr/>
          <p:nvPr/>
        </p:nvSpPr>
        <p:spPr>
          <a:xfrm>
            <a:off x="2136854" y="2067397"/>
            <a:ext cx="492443"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功</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5865500" y="2059064"/>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焦耳</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矩形 12"/>
          <p:cNvSpPr/>
          <p:nvPr/>
        </p:nvSpPr>
        <p:spPr>
          <a:xfrm>
            <a:off x="7832923" y="2090217"/>
            <a:ext cx="304892" cy="461665"/>
          </a:xfrm>
          <a:prstGeom prst="rect">
            <a:avLst/>
          </a:prstGeom>
        </p:spPr>
        <p:txBody>
          <a:bodyPr wrap="none">
            <a:spAutoFit/>
          </a:bodyPr>
          <a:lstStyle/>
          <a:p>
            <a:r>
              <a:rPr lang="en-US"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J</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矩形 13"/>
          <p:cNvSpPr/>
          <p:nvPr/>
        </p:nvSpPr>
        <p:spPr>
          <a:xfrm>
            <a:off x="3070870" y="2622947"/>
            <a:ext cx="492443"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标</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4746104" y="2599606"/>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大小</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动能定理</a:t>
            </a:r>
            <a:endParaRPr lang="zh-CN" altLang="zh-CN" sz="2800" b="1" dirty="0">
              <a:solidFill>
                <a:prstClr val="black"/>
              </a:solidFill>
            </a:endParaRPr>
          </a:p>
        </p:txBody>
      </p:sp>
      <p:sp>
        <p:nvSpPr>
          <p:cNvPr id="4"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en-US" sz="2800" b="1" dirty="0" smtClean="0">
                <a:solidFill>
                  <a:schemeClr val="bg1"/>
                </a:solidFill>
              </a:rPr>
              <a:t>二</a:t>
            </a:r>
            <a:endParaRPr lang="zh-CN" altLang="zh-CN" sz="2800" b="1" dirty="0">
              <a:solidFill>
                <a:schemeClr val="bg1"/>
              </a:solidFill>
            </a:endParaRPr>
          </a:p>
        </p:txBody>
      </p:sp>
      <p:sp>
        <p:nvSpPr>
          <p:cNvPr id="9" name="矩形 8"/>
          <p:cNvSpPr/>
          <p:nvPr/>
        </p:nvSpPr>
        <p:spPr>
          <a:xfrm>
            <a:off x="479163" y="1125538"/>
            <a:ext cx="11232086" cy="3785652"/>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内容：力在一个过程中对物体做的功，等于物体在这个过程</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中</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表达式：</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i="1" u="sng"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如果物体受到几个力的共同作用，</a:t>
            </a:r>
            <a:r>
              <a:rPr lang="en-US" altLang="zh-CN" i="1" kern="100" dirty="0">
                <a:latin typeface="Times New Roman" panose="02020603050405020304" pitchFamily="18" charset="0"/>
                <a:ea typeface="微软雅黑" panose="020B0503020204020204" charset="-122"/>
                <a:cs typeface="Courier New" panose="02070309020205020404" pitchFamily="49" charset="0"/>
              </a:rPr>
              <a:t>W</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即</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为</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它等于</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适用范围：动能定理是物体在恒力作用下，并且做直线运动的情况下得到的，当物体</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受到</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作用</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，并且</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做</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运动</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时，可以采用把整个过程分成许多小段，也能得到动能定理</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999219" y="1197546"/>
            <a:ext cx="172354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动能的变化</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2663304" y="1716460"/>
          <a:ext cx="2063750" cy="838200"/>
        </p:xfrm>
        <a:graphic>
          <a:graphicData uri="http://schemas.openxmlformats.org/presentationml/2006/ole">
            <mc:AlternateContent xmlns:mc="http://schemas.openxmlformats.org/markup-compatibility/2006">
              <mc:Choice xmlns:v="urn:schemas-microsoft-com:vml" Requires="v">
                <p:oleObj spid="_x0000_s194566" name="文档" r:id="rId3" imgW="2768600" imgH="1130300" progId="Word.Document.12">
                  <p:embed/>
                </p:oleObj>
              </mc:Choice>
              <mc:Fallback>
                <p:oleObj name="文档" r:id="rId3" imgW="2768600" imgH="1130300" progId="Word.Document.12">
                  <p:embed/>
                  <p:pic>
                    <p:nvPicPr>
                      <p:cNvPr id="0" name="图片 194565"/>
                      <p:cNvPicPr/>
                      <p:nvPr/>
                    </p:nvPicPr>
                    <p:blipFill>
                      <a:blip r:embed="rId4"/>
                      <a:stretch>
                        <a:fillRect/>
                      </a:stretch>
                    </p:blipFill>
                    <p:spPr>
                      <a:xfrm>
                        <a:off x="2663304" y="1716460"/>
                        <a:ext cx="2063750" cy="838200"/>
                      </a:xfrm>
                      <a:prstGeom prst="rect">
                        <a:avLst/>
                      </a:prstGeom>
                    </p:spPr>
                  </p:pic>
                </p:oleObj>
              </mc:Fallback>
            </mc:AlternateContent>
          </a:graphicData>
        </a:graphic>
      </p:graphicFrame>
      <p:sp>
        <p:nvSpPr>
          <p:cNvPr id="10" name="矩形 9"/>
          <p:cNvSpPr/>
          <p:nvPr/>
        </p:nvSpPr>
        <p:spPr>
          <a:xfrm>
            <a:off x="9978175" y="2012975"/>
            <a:ext cx="172354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合力做的功</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矩形 11"/>
          <p:cNvSpPr/>
          <p:nvPr/>
        </p:nvSpPr>
        <p:spPr>
          <a:xfrm>
            <a:off x="1429544" y="2645817"/>
            <a:ext cx="2954655"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各个力做功的代数和</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矩形 13"/>
          <p:cNvSpPr/>
          <p:nvPr/>
        </p:nvSpPr>
        <p:spPr>
          <a:xfrm>
            <a:off x="1784251" y="3759453"/>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变力</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9" name="矩形 18"/>
          <p:cNvSpPr/>
          <p:nvPr/>
        </p:nvSpPr>
        <p:spPr>
          <a:xfrm>
            <a:off x="4387458" y="3753773"/>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曲线</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p:nvPr/>
        </p:nvSpPr>
        <p:spPr>
          <a:xfrm>
            <a:off x="910630" y="689775"/>
            <a:ext cx="3794786" cy="545732"/>
          </a:xfrm>
          <a:prstGeom prst="rect">
            <a:avLst/>
          </a:prstGeom>
        </p:spPr>
        <p:txBody>
          <a:bodyPr wrap="none">
            <a:noAutofit/>
          </a:bodyPr>
          <a:lstStyle/>
          <a:p>
            <a:r>
              <a:rPr lang="zh-CN" altLang="en-US" sz="2800" b="1" dirty="0" smtClean="0">
                <a:latin typeface="+mj-ea"/>
                <a:ea typeface="+mj-ea"/>
              </a:rPr>
              <a:t>即学即用</a:t>
            </a:r>
            <a:endParaRPr lang="zh-CN" altLang="en-US" sz="2800" b="1" dirty="0">
              <a:latin typeface="+mj-ea"/>
              <a:ea typeface="+mj-ea"/>
            </a:endParaRPr>
          </a:p>
        </p:txBody>
      </p:sp>
      <p:sp>
        <p:nvSpPr>
          <p:cNvPr id="8" name="等腰三角形 7"/>
          <p:cNvSpPr/>
          <p:nvPr/>
        </p:nvSpPr>
        <p:spPr>
          <a:xfrm rot="5400000">
            <a:off x="605408" y="786968"/>
            <a:ext cx="344050" cy="30967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22598" y="1278865"/>
            <a:ext cx="10945216" cy="4001071"/>
          </a:xfrm>
          <a:prstGeom prst="rect">
            <a:avLst/>
          </a:prstGeom>
        </p:spPr>
        <p:txBody>
          <a:bodyPr wrap="square" lIns="121898" tIns="60948" rIns="121898" bIns="60948">
            <a:spAutoFit/>
          </a:bodyPr>
          <a:lstStyle/>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判断下列说法的正误</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某物体的速度加倍，它的动能也加倍</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两质量相同的物体，动能相同，速度一定相同</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物体的速度变化，动能一定变化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合外力做功不等于零，物体的动能一定变化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物体的速度发生变化，合外力做功一定不等于零</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kern="100" dirty="0">
                <a:latin typeface="Times New Roman" panose="02020603050405020304" pitchFamily="18" charset="0"/>
                <a:ea typeface="微软雅黑" panose="020B0503020204020204" charset="-122"/>
                <a:cs typeface="Courier New" panose="02070309020205020404" pitchFamily="49" charset="0"/>
              </a:rPr>
              <a:t>(6)</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物体的动能增加，合外力做正功</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185178" y="1933412"/>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14" name="矩形 13"/>
          <p:cNvSpPr/>
          <p:nvPr/>
        </p:nvSpPr>
        <p:spPr>
          <a:xfrm>
            <a:off x="7403981" y="2485093"/>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16" name="矩形 15"/>
          <p:cNvSpPr/>
          <p:nvPr/>
        </p:nvSpPr>
        <p:spPr>
          <a:xfrm>
            <a:off x="5571014" y="3028867"/>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17" name="矩形 16"/>
          <p:cNvSpPr/>
          <p:nvPr/>
        </p:nvSpPr>
        <p:spPr>
          <a:xfrm>
            <a:off x="7066236" y="3603889"/>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endParaRPr lang="zh-CN" altLang="en-US" sz="2800" dirty="0">
              <a:solidFill>
                <a:srgbClr val="C00000"/>
              </a:solidFill>
            </a:endParaRPr>
          </a:p>
        </p:txBody>
      </p:sp>
      <p:sp>
        <p:nvSpPr>
          <p:cNvPr id="9" name="矩形 8"/>
          <p:cNvSpPr/>
          <p:nvPr/>
        </p:nvSpPr>
        <p:spPr>
          <a:xfrm>
            <a:off x="7705813" y="4137562"/>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10" name="矩形 9"/>
          <p:cNvSpPr/>
          <p:nvPr/>
        </p:nvSpPr>
        <p:spPr>
          <a:xfrm>
            <a:off x="5544543" y="4706774"/>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endParaRPr lang="zh-CN" altLang="en-US" sz="2800" dirty="0">
              <a:solidFill>
                <a:srgbClr val="C00000"/>
              </a:solidFill>
            </a:endParaRPr>
          </a:p>
        </p:txBody>
      </p:sp>
      <p:pic>
        <p:nvPicPr>
          <p:cNvPr id="12" name="返回" descr="C:\Users\Administrator\Desktop\新建文件夹\返回.tif">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探究重点　提升素养</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smtClean="0">
                <a:solidFill>
                  <a:prstClr val="white"/>
                </a:solidFill>
                <a:latin typeface="微软雅黑" panose="020B0503020204020204" charset="-122"/>
                <a:ea typeface="微软雅黑" panose="020B0503020204020204" charset="-122"/>
              </a:rPr>
              <a:t>02</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4"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5"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dirty="0"/>
              <a:t>动能</a:t>
            </a:r>
            <a:endParaRPr lang="zh-CN" altLang="zh-CN" sz="2800" b="1" dirty="0">
              <a:solidFill>
                <a:prstClr val="black"/>
              </a:solidFill>
            </a:endParaRPr>
          </a:p>
        </p:txBody>
      </p:sp>
      <p:sp>
        <p:nvSpPr>
          <p:cNvPr id="5"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dirty="0" smtClean="0">
                <a:solidFill>
                  <a:schemeClr val="bg1"/>
                </a:solidFill>
              </a:rPr>
              <a:t>一</a:t>
            </a:r>
            <a:endParaRPr lang="zh-CN" altLang="zh-CN" sz="2800" b="1" dirty="0">
              <a:solidFill>
                <a:schemeClr val="bg1"/>
              </a:solidFill>
            </a:endParaRPr>
          </a:p>
        </p:txBody>
      </p:sp>
      <p:sp>
        <p:nvSpPr>
          <p:cNvPr id="6"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7" name="矩形 6"/>
          <p:cNvSpPr/>
          <p:nvPr/>
        </p:nvSpPr>
        <p:spPr>
          <a:xfrm>
            <a:off x="333203" y="746448"/>
            <a:ext cx="11524006" cy="1066446"/>
          </a:xfrm>
          <a:prstGeom prst="rect">
            <a:avLst/>
          </a:prstGeom>
        </p:spPr>
        <p:txBody>
          <a:bodyPr>
            <a:spAutoFit/>
          </a:bodyPr>
          <a:lstStyle/>
          <a:p>
            <a:pPr algn="just">
              <a:lnSpc>
                <a:spcPct val="140000"/>
              </a:lnSpc>
              <a:spcAft>
                <a:spcPts val="0"/>
              </a:spcAft>
            </a:pPr>
            <a:r>
              <a:rPr lang="zh-CN" altLang="zh-CN" b="1"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导学探究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让铁球从光滑的斜面上由静止滚下，与木块相碰，推动木块做功</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33203" y="4273871"/>
            <a:ext cx="11524005" cy="2617640"/>
          </a:xfrm>
          <a:prstGeom prst="rect">
            <a:avLst/>
          </a:prstGeom>
        </p:spPr>
        <p:txBody>
          <a:bodyPr wrap="square">
            <a:spAutoFit/>
          </a:bodyPr>
          <a:lstStyle/>
          <a:p>
            <a:pPr algn="just">
              <a:lnSpc>
                <a:spcPct val="14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由于铁球从同一光滑斜面上由静止滚下，加速度相同</a:t>
            </a:r>
            <a:r>
              <a:rPr lang="en-US" altLang="zh-CN"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同一铁球从不同高度由静止滚下，高度大的到达水平面时的速度大，速度越大，把木块推得越远，对木块做功越多，故影响动能的因素有速度；质量不同的铁球从同一高度由静止滚下，到达水平面时的速度相等，质量大的铁球把木块推得远，对木块做功多，说明影响动能的因素有质量</a:t>
            </a:r>
            <a:r>
              <a:rPr lang="en-US" altLang="zh-CN"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333203" y="1745035"/>
            <a:ext cx="8066259" cy="1066446"/>
          </a:xfrm>
          <a:prstGeom prst="rect">
            <a:avLst/>
          </a:prstGeom>
        </p:spPr>
        <p:txBody>
          <a:bodyPr wrap="square">
            <a:spAutoFit/>
          </a:bodyPr>
          <a:lstStyle/>
          <a:p>
            <a:pPr algn="just">
              <a:lnSpc>
                <a:spcPct val="14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让同一铁球从不同的高度由静止滚下，可以看到：高度大时铁球把木块推得远，对木块做的功多</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2514" name="Picture 2" descr="8-8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214" y="1888009"/>
            <a:ext cx="3396995" cy="12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9834744" y="3184153"/>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1</a:t>
            </a:r>
            <a:endParaRPr lang="zh-CN" altLang="en-US" dirty="0"/>
          </a:p>
        </p:txBody>
      </p:sp>
      <p:sp>
        <p:nvSpPr>
          <p:cNvPr id="14" name="矩形 13"/>
          <p:cNvSpPr/>
          <p:nvPr/>
        </p:nvSpPr>
        <p:spPr>
          <a:xfrm>
            <a:off x="333203" y="2743622"/>
            <a:ext cx="8066259" cy="1583510"/>
          </a:xfrm>
          <a:prstGeom prst="rect">
            <a:avLst/>
          </a:prstGeom>
        </p:spPr>
        <p:txBody>
          <a:bodyPr wrap="square">
            <a:spAutoFit/>
          </a:bodyPr>
          <a:lstStyle/>
          <a:p>
            <a:pPr algn="just">
              <a:lnSpc>
                <a:spcPct val="14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让质量不同的铁球从同一高度由静止滚下，可以看到：质量大的铁球把木块推得远，对木块做的功多</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以上两个现象说明影响动能的因素有哪些？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p="http://schemas.openxmlformats.org/presentationml/2006/main">
  <p:tag name="MH" val="20190416135204"/>
  <p:tag name="MH_LIBRARY" val="CONTENTS"/>
  <p:tag name="MH_TYPE" val="NUMBER"/>
  <p:tag name="ID" val="553525"/>
  <p:tag name="MH_ORDER" val="1"/>
</p:tagLst>
</file>

<file path=ppt/tags/tag2.xml><?xml version="1.0" encoding="utf-8"?>
<p:tagLst xmlns:p="http://schemas.openxmlformats.org/presentationml/2006/main">
  <p:tag name="MH" val="20190416135204"/>
  <p:tag name="MH_LIBRARY" val="CONTENTS"/>
  <p:tag name="MH_TYPE" val="ENTRY"/>
  <p:tag name="ID" val="553525"/>
  <p:tag name="MH_ORDER" val="1"/>
</p:tagLst>
</file>

<file path=ppt/tags/tag3.xml><?xml version="1.0" encoding="utf-8"?>
<p:tagLst xmlns:p="http://schemas.openxmlformats.org/presentationml/2006/main">
  <p:tag name="MH" val="20190416135204"/>
  <p:tag name="MH_LIBRARY" val="CONTENTS"/>
  <p:tag name="MH_TYPE" val="NUMBER"/>
  <p:tag name="ID" val="553525"/>
  <p:tag name="MH_ORDER" val="1"/>
</p:tagLst>
</file>

<file path=ppt/tags/tag4.xml><?xml version="1.0" encoding="utf-8"?>
<p:tagLst xmlns:p="http://schemas.openxmlformats.org/presentationml/2006/main">
  <p:tag name="MH" val="20190416135204"/>
  <p:tag name="MH_LIBRARY" val="CONTENTS"/>
  <p:tag name="MH_TYPE" val="ENTRY"/>
  <p:tag name="ID" val="553525"/>
  <p:tag name="MH_ORDER" val="1"/>
</p:tagLst>
</file>

<file path=ppt/tags/tag5.xml><?xml version="1.0" encoding="utf-8"?>
<p:tagLst xmlns:p="http://schemas.openxmlformats.org/presentationml/2006/main">
  <p:tag name="MH" val="20190416135204"/>
  <p:tag name="MH_LIBRARY" val="CONTENTS"/>
  <p:tag name="MH_TYPE" val="NUMBER"/>
  <p:tag name="ID" val="553525"/>
  <p:tag name="MH_ORDER" val="1"/>
</p:tagLst>
</file>

<file path=ppt/tags/tag6.xml><?xml version="1.0" encoding="utf-8"?>
<p:tagLst xmlns:p="http://schemas.openxmlformats.org/presentationml/2006/main">
  <p:tag name="MH" val="20190416135204"/>
  <p:tag name="MH_LIBRARY" val="CONTENTS"/>
  <p:tag name="MH_TYPE" val="ENTRY"/>
  <p:tag name="ID" val="553525"/>
  <p:tag name="MH_ORDER" val="1"/>
</p:tagLst>
</file>

<file path=ppt/tags/tag7.xml><?xml version="1.0" encoding="utf-8"?>
<p:tagLst xmlns:p="http://schemas.openxmlformats.org/presentationml/2006/main">
  <p:tag name="MH" val="20190416135204"/>
  <p:tag name="MH_LIBRARY" val="CONTENTS"/>
  <p:tag name="MH_TYPE" val="NUMBER"/>
  <p:tag name="ID" val="553525"/>
  <p:tag name="MH_ORDER" val="1"/>
</p:tagLst>
</file>

<file path=ppt/tags/tag8.xml><?xml version="1.0" encoding="utf-8"?>
<p:tagLst xmlns:p="http://schemas.openxmlformats.org/presentationml/2006/main">
  <p:tag name="MH" val="20190416135204"/>
  <p:tag name="MH_LIBRARY" val="CONTENTS"/>
  <p:tag name="MH_TYPE" val="ENTRY"/>
  <p:tag name="ID" val="553525"/>
  <p:tag name="MH_ORDER" val="1"/>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3951</Words>
  <Application>WPS 演示</Application>
  <PresentationFormat>自定义</PresentationFormat>
  <Paragraphs>349</Paragraphs>
  <Slides>30</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22</vt:i4>
      </vt:variant>
      <vt:variant>
        <vt:lpstr>幻灯片标题</vt:lpstr>
      </vt:variant>
      <vt:variant>
        <vt:i4>30</vt:i4>
      </vt:variant>
    </vt:vector>
  </HeadingPairs>
  <TitlesOfParts>
    <vt:vector size="73" baseType="lpstr">
      <vt:lpstr>Arial</vt:lpstr>
      <vt:lpstr>宋体</vt:lpstr>
      <vt:lpstr>Wingdings</vt:lpstr>
      <vt:lpstr>迷你简菱心</vt:lpstr>
      <vt:lpstr>微软雅黑</vt:lpstr>
      <vt:lpstr>Times New Roman</vt:lpstr>
      <vt:lpstr>Courier New</vt:lpstr>
      <vt:lpstr>Arial Black</vt:lpstr>
      <vt:lpstr>Arial Narrow</vt:lpstr>
      <vt:lpstr>楷体_GB2312</vt:lpstr>
      <vt:lpstr>新宋体</vt:lpstr>
      <vt:lpstr>华文细黑</vt:lpstr>
      <vt:lpstr>Book Antiqua</vt:lpstr>
      <vt:lpstr>IPAPANNEW</vt:lpstr>
      <vt:lpstr>Sitka Text</vt:lpstr>
      <vt:lpstr>Broadway</vt:lpstr>
      <vt:lpstr>楷体</vt:lpstr>
      <vt:lpstr>经典繁仿黑</vt:lpstr>
      <vt:lpstr>Gabriola</vt:lpstr>
      <vt:lpstr>黑体</vt:lpstr>
      <vt:lpstr>7_Office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爱奋旗舰店13629447162（Q:155397219）</dc:description>
  <cp:lastModifiedBy>join2</cp:lastModifiedBy>
  <cp:revision>5603</cp:revision>
  <dcterms:created xsi:type="dcterms:W3CDTF">2014-11-27T01:03:00Z</dcterms:created>
  <dcterms:modified xsi:type="dcterms:W3CDTF">2020-02-10T14:44:26Z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