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png" ContentType="image/png"/>
  <Default Extension="tiff" ContentType="image/tiff"/>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1813" r:id="rId3"/>
    <p:sldId id="1714" r:id="rId4"/>
    <p:sldId id="1631" r:id="rId5"/>
    <p:sldId id="1632" r:id="rId6"/>
    <p:sldId id="1635" r:id="rId7"/>
    <p:sldId id="1814" r:id="rId8"/>
    <p:sldId id="1916" r:id="rId9"/>
    <p:sldId id="1766" r:id="rId10"/>
    <p:sldId id="1917" r:id="rId11"/>
    <p:sldId id="1809" r:id="rId12"/>
    <p:sldId id="1772" r:id="rId13"/>
    <p:sldId id="1918" r:id="rId14"/>
    <p:sldId id="1856" r:id="rId15"/>
    <p:sldId id="1919" r:id="rId16"/>
    <p:sldId id="1834" r:id="rId17"/>
    <p:sldId id="1921" r:id="rId18"/>
    <p:sldId id="1922" r:id="rId19"/>
    <p:sldId id="1924" r:id="rId20"/>
    <p:sldId id="1923" r:id="rId21"/>
    <p:sldId id="1818" r:id="rId22"/>
    <p:sldId id="1925" r:id="rId23"/>
    <p:sldId id="1874" r:id="rId24"/>
    <p:sldId id="1926" r:id="rId25"/>
    <p:sldId id="1910" r:id="rId26"/>
    <p:sldId id="1927" r:id="rId27"/>
    <p:sldId id="1928" r:id="rId28"/>
    <p:sldId id="1810" r:id="rId29"/>
    <p:sldId id="1780" r:id="rId30"/>
    <p:sldId id="1828" r:id="rId31"/>
    <p:sldId id="1929" r:id="rId32"/>
    <p:sldId id="1829" r:id="rId33"/>
    <p:sldId id="1914" r:id="rId34"/>
    <p:sldId id="1830" r:id="rId35"/>
    <p:sldId id="1909" r:id="rId36"/>
    <p:sldId id="1930" r:id="rId37"/>
    <p:sldId id="1931" r:id="rId38"/>
  </p:sldIdLst>
  <p:sldSz cx="12190095" cy="685927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1481E2"/>
    <a:srgbClr val="0000FF"/>
    <a:srgbClr val="044491"/>
    <a:srgbClr val="EAE8ED"/>
    <a:srgbClr val="FFFFFF"/>
    <a:srgbClr val="FFD966"/>
    <a:srgbClr val="EEEFF3"/>
    <a:srgbClr val="9DC3E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2" autoAdjust="0"/>
    <p:restoredTop sz="95107" autoAdjust="0"/>
  </p:normalViewPr>
  <p:slideViewPr>
    <p:cSldViewPr>
      <p:cViewPr varScale="1">
        <p:scale>
          <a:sx n="106" d="100"/>
          <a:sy n="106" d="100"/>
        </p:scale>
        <p:origin x="84" y="228"/>
      </p:cViewPr>
      <p:guideLst>
        <p:guide orient="horz" pos="2161"/>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notesMaster" Target="notesMasters/notesMaster1.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4.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789834"/>
            <a:ext cx="12190413" cy="30697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149874"/>
            <a:ext cx="12190413" cy="27097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3.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509914"/>
            <a:ext cx="12190413" cy="234967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3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869954"/>
            <a:ext cx="12190413" cy="19896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2.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229994"/>
            <a:ext cx="12190413" cy="16295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2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590034"/>
            <a:ext cx="12190413" cy="12695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1.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950074"/>
            <a:ext cx="12190413" cy="9095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8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0" y="0"/>
            <a:ext cx="12190413" cy="6859588"/>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8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269554"/>
            <a:ext cx="12190413" cy="55900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7.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629594"/>
            <a:ext cx="12190413" cy="52299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7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989634"/>
            <a:ext cx="12190413" cy="48699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6.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2349674"/>
            <a:ext cx="12190413" cy="45099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6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2709714"/>
            <a:ext cx="12190413" cy="414987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5.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069754"/>
            <a:ext cx="12190413" cy="37898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429794"/>
            <a:ext cx="12190413" cy="34297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19"/>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1.xml"/><Relationship Id="rId7" Type="http://schemas.openxmlformats.org/officeDocument/2006/relationships/image" Target="../media/image9.emf"/><Relationship Id="rId6" Type="http://schemas.openxmlformats.org/officeDocument/2006/relationships/package" Target="../embeddings/Document3.docx"/><Relationship Id="rId5" Type="http://schemas.openxmlformats.org/officeDocument/2006/relationships/image" Target="../media/image8.emf"/><Relationship Id="rId4" Type="http://schemas.openxmlformats.org/officeDocument/2006/relationships/package" Target="../embeddings/Document2.docx"/><Relationship Id="rId3"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package" Target="../embeddings/Document5.docx"/><Relationship Id="rId3" Type="http://schemas.openxmlformats.org/officeDocument/2006/relationships/image" Target="../media/image10.emf"/><Relationship Id="rId2" Type="http://schemas.openxmlformats.org/officeDocument/2006/relationships/package" Target="../embeddings/Document4.docx"/><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9" Type="http://schemas.openxmlformats.org/officeDocument/2006/relationships/vmlDrawing" Target="../drawings/vmlDrawing4.vml"/><Relationship Id="rId8" Type="http://schemas.openxmlformats.org/officeDocument/2006/relationships/slideLayout" Target="../slideLayouts/slideLayout10.xml"/><Relationship Id="rId7" Type="http://schemas.openxmlformats.org/officeDocument/2006/relationships/image" Target="../media/image17.emf"/><Relationship Id="rId6" Type="http://schemas.openxmlformats.org/officeDocument/2006/relationships/package" Target="../embeddings/Document8.docx"/><Relationship Id="rId5" Type="http://schemas.openxmlformats.org/officeDocument/2006/relationships/image" Target="../media/image16.emf"/><Relationship Id="rId4" Type="http://schemas.openxmlformats.org/officeDocument/2006/relationships/package" Target="../embeddings/Document7.docx"/><Relationship Id="rId3" Type="http://schemas.openxmlformats.org/officeDocument/2006/relationships/image" Target="../media/image15.emf"/><Relationship Id="rId2" Type="http://schemas.openxmlformats.org/officeDocument/2006/relationships/package" Target="../embeddings/Document6.docx"/><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6.xml"/><Relationship Id="rId7" Type="http://schemas.openxmlformats.org/officeDocument/2006/relationships/image" Target="../media/image20.emf"/><Relationship Id="rId6" Type="http://schemas.openxmlformats.org/officeDocument/2006/relationships/package" Target="../embeddings/Document11.docx"/><Relationship Id="rId5" Type="http://schemas.openxmlformats.org/officeDocument/2006/relationships/image" Target="../media/image19.emf"/><Relationship Id="rId4" Type="http://schemas.openxmlformats.org/officeDocument/2006/relationships/package" Target="../embeddings/Document10.docx"/><Relationship Id="rId3" Type="http://schemas.openxmlformats.org/officeDocument/2006/relationships/image" Target="../media/image18.emf"/><Relationship Id="rId2" Type="http://schemas.openxmlformats.org/officeDocument/2006/relationships/package" Target="../embeddings/Document9.docx"/><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1.xml"/><Relationship Id="rId3" Type="http://schemas.openxmlformats.org/officeDocument/2006/relationships/image" Target="../media/image22.emf"/><Relationship Id="rId2" Type="http://schemas.openxmlformats.org/officeDocument/2006/relationships/package" Target="../embeddings/Document12.docx"/><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slide" Target="slide3.xml"/><Relationship Id="rId3" Type="http://schemas.openxmlformats.org/officeDocument/2006/relationships/image" Target="../media/image23.emf"/><Relationship Id="rId2" Type="http://schemas.openxmlformats.org/officeDocument/2006/relationships/package" Target="../embeddings/Document13.docx"/><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slide" Target="slide33.xml"/><Relationship Id="rId3" Type="http://schemas.openxmlformats.org/officeDocument/2006/relationships/slide" Target="slide31.xml"/><Relationship Id="rId2" Type="http://schemas.openxmlformats.org/officeDocument/2006/relationships/slide" Target="slide29.xml"/><Relationship Id="rId1" Type="http://schemas.openxmlformats.org/officeDocument/2006/relationships/slide" Target="slide28.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slide" Target="slide33.xml"/><Relationship Id="rId3" Type="http://schemas.openxmlformats.org/officeDocument/2006/relationships/slide" Target="slide31.xml"/><Relationship Id="rId2" Type="http://schemas.openxmlformats.org/officeDocument/2006/relationships/slide" Target="slide29.xml"/><Relationship Id="rId1" Type="http://schemas.openxmlformats.org/officeDocument/2006/relationships/slide" Target="slide2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slide" Target="slide27.xml"/><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vmlDrawing" Target="../drawings/vmlDrawing8.vml"/><Relationship Id="rId7"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package" Target="../embeddings/Document14.docx"/><Relationship Id="rId4" Type="http://schemas.openxmlformats.org/officeDocument/2006/relationships/slide" Target="slide33.xml"/><Relationship Id="rId3" Type="http://schemas.openxmlformats.org/officeDocument/2006/relationships/slide" Target="slide31.xml"/><Relationship Id="rId2" Type="http://schemas.openxmlformats.org/officeDocument/2006/relationships/slide" Target="slide29.xml"/><Relationship Id="rId1" Type="http://schemas.openxmlformats.org/officeDocument/2006/relationships/slide" Target="slide28.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slide" Target="slide33.xml"/><Relationship Id="rId3" Type="http://schemas.openxmlformats.org/officeDocument/2006/relationships/slide" Target="slide31.xml"/><Relationship Id="rId2" Type="http://schemas.openxmlformats.org/officeDocument/2006/relationships/slide" Target="slide29.xml"/><Relationship Id="rId1" Type="http://schemas.openxmlformats.org/officeDocument/2006/relationships/slide" Target="slide28.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33.xml"/><Relationship Id="rId3" Type="http://schemas.openxmlformats.org/officeDocument/2006/relationships/slide" Target="slide31.xml"/><Relationship Id="rId2" Type="http://schemas.openxmlformats.org/officeDocument/2006/relationships/slide" Target="slide29.xml"/><Relationship Id="rId1" Type="http://schemas.openxmlformats.org/officeDocument/2006/relationships/slide" Target="slide28.xml"/></Relationships>
</file>

<file path=ppt/slides/_rels/slide33.xml.rels><?xml version="1.0" encoding="UTF-8" standalone="yes"?>
<Relationships xmlns="http://schemas.openxmlformats.org/package/2006/relationships"><Relationship Id="rId9" Type="http://schemas.openxmlformats.org/officeDocument/2006/relationships/vmlDrawing" Target="../drawings/vmlDrawing9.vml"/><Relationship Id="rId8" Type="http://schemas.openxmlformats.org/officeDocument/2006/relationships/slideLayout" Target="../slideLayouts/slideLayout1.xml"/><Relationship Id="rId7" Type="http://schemas.openxmlformats.org/officeDocument/2006/relationships/image" Target="../media/image28.png"/><Relationship Id="rId6" Type="http://schemas.openxmlformats.org/officeDocument/2006/relationships/image" Target="../media/image27.emf"/><Relationship Id="rId5" Type="http://schemas.openxmlformats.org/officeDocument/2006/relationships/package" Target="../embeddings/Document15.docx"/><Relationship Id="rId4" Type="http://schemas.openxmlformats.org/officeDocument/2006/relationships/slide" Target="slide33.xml"/><Relationship Id="rId3" Type="http://schemas.openxmlformats.org/officeDocument/2006/relationships/slide" Target="slide31.xml"/><Relationship Id="rId2" Type="http://schemas.openxmlformats.org/officeDocument/2006/relationships/slide" Target="slide29.xml"/><Relationship Id="rId1" Type="http://schemas.openxmlformats.org/officeDocument/2006/relationships/slide" Target="slide28.xml"/></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0.emf"/><Relationship Id="rId7" Type="http://schemas.openxmlformats.org/officeDocument/2006/relationships/package" Target="../embeddings/Document17.docx"/><Relationship Id="rId6" Type="http://schemas.openxmlformats.org/officeDocument/2006/relationships/image" Target="../media/image29.emf"/><Relationship Id="rId5" Type="http://schemas.openxmlformats.org/officeDocument/2006/relationships/package" Target="../embeddings/Document16.docx"/><Relationship Id="rId4" Type="http://schemas.openxmlformats.org/officeDocument/2006/relationships/slide" Target="slide33.xml"/><Relationship Id="rId3" Type="http://schemas.openxmlformats.org/officeDocument/2006/relationships/slide" Target="slide31.xml"/><Relationship Id="rId2" Type="http://schemas.openxmlformats.org/officeDocument/2006/relationships/slide" Target="slide29.xml"/><Relationship Id="rId10" Type="http://schemas.openxmlformats.org/officeDocument/2006/relationships/vmlDrawing" Target="../drawings/vmlDrawing10.vml"/><Relationship Id="rId1" Type="http://schemas.openxmlformats.org/officeDocument/2006/relationships/slide" Target="slide28.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slide" Target="slide33.xml"/><Relationship Id="rId3" Type="http://schemas.openxmlformats.org/officeDocument/2006/relationships/slide" Target="slide31.xml"/><Relationship Id="rId2" Type="http://schemas.openxmlformats.org/officeDocument/2006/relationships/slide" Target="slide29.xml"/><Relationship Id="rId1" Type="http://schemas.openxmlformats.org/officeDocument/2006/relationships/slide" Target="slide28.xml"/></Relationships>
</file>

<file path=ppt/slides/_rels/slide36.xml.rels><?xml version="1.0" encoding="UTF-8" standalone="yes"?>
<Relationships xmlns="http://schemas.openxmlformats.org/package/2006/relationships"><Relationship Id="rId9" Type="http://schemas.openxmlformats.org/officeDocument/2006/relationships/package" Target="../embeddings/Document20.docx"/><Relationship Id="rId8" Type="http://schemas.openxmlformats.org/officeDocument/2006/relationships/image" Target="../media/image32.emf"/><Relationship Id="rId7" Type="http://schemas.openxmlformats.org/officeDocument/2006/relationships/package" Target="../embeddings/Document19.docx"/><Relationship Id="rId6" Type="http://schemas.openxmlformats.org/officeDocument/2006/relationships/image" Target="../media/image31.emf"/><Relationship Id="rId5" Type="http://schemas.openxmlformats.org/officeDocument/2006/relationships/package" Target="../embeddings/Document18.docx"/><Relationship Id="rId4" Type="http://schemas.openxmlformats.org/officeDocument/2006/relationships/slide" Target="slide33.xml"/><Relationship Id="rId3" Type="http://schemas.openxmlformats.org/officeDocument/2006/relationships/slide" Target="slide31.xml"/><Relationship Id="rId2" Type="http://schemas.openxmlformats.org/officeDocument/2006/relationships/slide" Target="slide29.xml"/><Relationship Id="rId14" Type="http://schemas.openxmlformats.org/officeDocument/2006/relationships/vmlDrawing" Target="../drawings/vmlDrawing11.vml"/><Relationship Id="rId13" Type="http://schemas.openxmlformats.org/officeDocument/2006/relationships/slideLayout" Target="../slideLayouts/slideLayout2.xml"/><Relationship Id="rId12" Type="http://schemas.openxmlformats.org/officeDocument/2006/relationships/image" Target="../media/image1.tiff"/><Relationship Id="rId11" Type="http://schemas.openxmlformats.org/officeDocument/2006/relationships/slide" Target="slide3.xml"/><Relationship Id="rId10" Type="http://schemas.openxmlformats.org/officeDocument/2006/relationships/image" Target="../media/image33.emf"/><Relationship Id="rId1" Type="http://schemas.openxmlformats.org/officeDocument/2006/relationships/slide" Target="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image" Target="../media/image5.emf"/><Relationship Id="rId3" Type="http://schemas.openxmlformats.org/officeDocument/2006/relationships/package" Target="../embeddings/Document1.docx"/><Relationship Id="rId2" Type="http://schemas.openxmlformats.org/officeDocument/2006/relationships/tags" Target="../tags/tag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直角三角形 9"/>
          <p:cNvSpPr/>
          <p:nvPr/>
        </p:nvSpPr>
        <p:spPr>
          <a:xfrm>
            <a:off x="0" y="-73198"/>
            <a:ext cx="6880485" cy="6932785"/>
          </a:xfrm>
          <a:prstGeom prst="rtTriangle">
            <a:avLst/>
          </a:prstGeom>
          <a:blipFill dpi="0" rotWithShape="1">
            <a:blip r:embed="rId1">
              <a:alphaModFix amt="60000"/>
            </a:blip>
            <a:srcRect/>
            <a:stretch>
              <a:fillRect l="-50700" t="1000" r="-2286" b="-5200"/>
            </a:stretch>
          </a:blipFill>
          <a:ln>
            <a:noFill/>
          </a:ln>
          <a:effectLst>
            <a:outerShdw blurRad="63500" algn="ctr" rotWithShape="0">
              <a:prstClr val="black">
                <a:alpha val="40000"/>
              </a:prstClr>
            </a:outerShdw>
          </a:effectLst>
        </p:spPr>
        <p:txBody>
          <a:bodyPr vert="horz" wrap="square" lIns="91440" tIns="45720" rIns="91440" bIns="45720" numCol="1" anchor="ctr" anchorCtr="0" compatLnSpc="1"/>
          <a:lstStyle/>
          <a:p>
            <a:pPr algn="ctr"/>
            <a:endParaRPr lang="zh-CN" altLang="en-US" sz="4800">
              <a:solidFill>
                <a:prstClr val="white"/>
              </a:solidFill>
              <a:latin typeface="迷你简菱心" panose="02010609000101010101" pitchFamily="49" charset="-122"/>
              <a:ea typeface="迷你简菱心" panose="02010609000101010101" pitchFamily="49" charset="-122"/>
            </a:endParaRPr>
          </a:p>
        </p:txBody>
      </p:sp>
      <p:sp>
        <p:nvSpPr>
          <p:cNvPr id="14" name="矩形 13"/>
          <p:cNvSpPr/>
          <p:nvPr/>
        </p:nvSpPr>
        <p:spPr>
          <a:xfrm>
            <a:off x="10629073" y="764704"/>
            <a:ext cx="1371583" cy="835275"/>
          </a:xfrm>
          <a:prstGeom prst="rect">
            <a:avLst/>
          </a:prstGeom>
          <a:solidFill>
            <a:srgbClr val="0070C0"/>
          </a:solidFill>
          <a:ln w="12700" cap="flat" cmpd="sng" algn="ctr">
            <a:noFill/>
            <a:prstDash val="solid"/>
            <a:miter lim="800000"/>
          </a:ln>
          <a:effectLst/>
        </p:spPr>
        <p:txBody>
          <a:bodyPr rtlCol="0" anchor="ctr"/>
          <a:lstStyle/>
          <a:p>
            <a:pPr algn="ctr" defTabSz="914400">
              <a:defRPr/>
            </a:pPr>
            <a:endParaRPr lang="zh-CN" altLang="en-US" sz="1800" kern="0" smtClean="0">
              <a:solidFill>
                <a:prstClr val="white"/>
              </a:solidFill>
              <a:latin typeface="微软雅黑" panose="020B0503020204020204" charset="-122"/>
              <a:ea typeface="微软雅黑" panose="020B0503020204020204" charset="-122"/>
            </a:endParaRPr>
          </a:p>
        </p:txBody>
      </p:sp>
      <p:sp>
        <p:nvSpPr>
          <p:cNvPr id="11" name="任意多边形 2"/>
          <p:cNvSpPr/>
          <p:nvPr/>
        </p:nvSpPr>
        <p:spPr>
          <a:xfrm rot="5400000" flipV="1">
            <a:off x="724693" y="-405898"/>
            <a:ext cx="2892155" cy="3672407"/>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 name="connsiteX0-1" fmla="*/ 0 w 3538922"/>
              <a:gd name="connsiteY0-2" fmla="*/ 0 h 4343400"/>
              <a:gd name="connsiteX1-3" fmla="*/ 3538922 w 3538922"/>
              <a:gd name="connsiteY1-4" fmla="*/ 3543442 h 4343400"/>
              <a:gd name="connsiteX2-5" fmla="*/ 3486149 w 3538922"/>
              <a:gd name="connsiteY2-6" fmla="*/ 4343400 h 4343400"/>
              <a:gd name="connsiteX3-7" fmla="*/ 0 w 3538922"/>
              <a:gd name="connsiteY3-8" fmla="*/ 857251 h 4343400"/>
              <a:gd name="connsiteX4-9" fmla="*/ 0 w 3538922"/>
              <a:gd name="connsiteY4-10" fmla="*/ 0 h 434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38922" h="4343400">
                <a:moveTo>
                  <a:pt x="0" y="0"/>
                </a:moveTo>
                <a:lnTo>
                  <a:pt x="3538922" y="3543442"/>
                </a:lnTo>
                <a:lnTo>
                  <a:pt x="3486149" y="4343400"/>
                </a:lnTo>
                <a:lnTo>
                  <a:pt x="0" y="857251"/>
                </a:lnTo>
                <a:lnTo>
                  <a:pt x="0" y="0"/>
                </a:lnTo>
                <a:close/>
              </a:path>
            </a:pathLst>
          </a:custGeom>
          <a:solidFill>
            <a:srgbClr val="003473"/>
          </a:solidFill>
          <a:ln>
            <a:noFill/>
          </a:ln>
          <a:effectLst>
            <a:outerShdw blurRad="63500" algn="ctr" rotWithShape="0">
              <a:prstClr val="black">
                <a:alpha val="40000"/>
              </a:prstClr>
            </a:outerShdw>
          </a:effectLst>
        </p:spPr>
        <p:txBody>
          <a:bodyPr vert="horz" wrap="square" lIns="91440" tIns="45720" rIns="91440" bIns="45720" numCol="1" anchor="ctr" anchorCtr="0" compatLnSpc="1"/>
          <a:lstStyle/>
          <a:p>
            <a:pPr algn="ctr"/>
            <a:endParaRPr lang="zh-CN" altLang="en-US" sz="4800">
              <a:solidFill>
                <a:prstClr val="white"/>
              </a:solidFill>
              <a:latin typeface="迷你简菱心" panose="02010609000101010101" pitchFamily="49" charset="-122"/>
              <a:ea typeface="迷你简菱心" panose="02010609000101010101" pitchFamily="49" charset="-122"/>
            </a:endParaRPr>
          </a:p>
        </p:txBody>
      </p:sp>
      <p:sp>
        <p:nvSpPr>
          <p:cNvPr id="8" name="文本框 7"/>
          <p:cNvSpPr txBox="1"/>
          <p:nvPr/>
        </p:nvSpPr>
        <p:spPr>
          <a:xfrm>
            <a:off x="5159101" y="2772451"/>
            <a:ext cx="7031311" cy="646331"/>
          </a:xfrm>
          <a:prstGeom prst="rect">
            <a:avLst/>
          </a:prstGeom>
          <a:noFill/>
        </p:spPr>
        <p:txBody>
          <a:bodyPr wrap="square" rtlCol="0">
            <a:spAutoFit/>
            <a:scene3d>
              <a:camera prst="orthographicFront"/>
              <a:lightRig rig="threePt" dir="t"/>
            </a:scene3d>
            <a:sp3d contourW="12700"/>
          </a:bodyPr>
          <a:lstStyle/>
          <a:p>
            <a:pPr>
              <a:tabLst>
                <a:tab pos="2250440" algn="l"/>
              </a:tabLst>
            </a:pPr>
            <a:r>
              <a:rPr lang="en-US" altLang="zh-CN" sz="3600" b="1" dirty="0">
                <a:solidFill>
                  <a:srgbClr val="044491"/>
                </a:solidFill>
                <a:latin typeface="微软雅黑" panose="020B0503020204020204" charset="-122"/>
                <a:ea typeface="微软雅黑" panose="020B0503020204020204" charset="-122"/>
              </a:rPr>
              <a:t>4</a:t>
            </a:r>
            <a:r>
              <a:rPr lang="zh-CN" altLang="zh-CN" sz="3600" b="1" dirty="0">
                <a:solidFill>
                  <a:srgbClr val="044491"/>
                </a:solidFill>
                <a:latin typeface="微软雅黑" panose="020B0503020204020204" charset="-122"/>
                <a:ea typeface="微软雅黑" panose="020B0503020204020204" charset="-122"/>
              </a:rPr>
              <a:t>　机械能守恒定律</a:t>
            </a:r>
            <a:endParaRPr lang="zh-CN" altLang="zh-CN" sz="3600" b="1" dirty="0">
              <a:solidFill>
                <a:srgbClr val="044491"/>
              </a:solidFill>
              <a:latin typeface="微软雅黑" panose="020B0503020204020204" charset="-122"/>
              <a:ea typeface="微软雅黑" panose="020B0503020204020204" charset="-122"/>
            </a:endParaRPr>
          </a:p>
        </p:txBody>
      </p:sp>
      <p:sp>
        <p:nvSpPr>
          <p:cNvPr id="9" name="矩形 8"/>
          <p:cNvSpPr/>
          <p:nvPr/>
        </p:nvSpPr>
        <p:spPr>
          <a:xfrm>
            <a:off x="5159102" y="2205658"/>
            <a:ext cx="6624735" cy="464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800" dirty="0" smtClean="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rPr>
              <a:t>第八章</a:t>
            </a:r>
            <a:r>
              <a:rPr lang="zh-CN" altLang="en-US" sz="1800" dirty="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rPr>
              <a:t>　</a:t>
            </a:r>
            <a:r>
              <a:rPr lang="zh-CN" altLang="en-US" sz="1800" dirty="0" smtClean="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rPr>
              <a:t>机械能守恒定律</a:t>
            </a:r>
            <a:endParaRPr lang="zh-CN" altLang="en-US" sz="1800" dirty="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
          <p:cNvSpPr/>
          <p:nvPr/>
        </p:nvSpPr>
        <p:spPr>
          <a:xfrm>
            <a:off x="4748712" y="3081059"/>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rgbClr val="262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2"/>
          <p:cNvSpPr/>
          <p:nvPr/>
        </p:nvSpPr>
        <p:spPr>
          <a:xfrm>
            <a:off x="693580" y="2172756"/>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33"/>
          <p:cNvSpPr txBox="1"/>
          <p:nvPr/>
        </p:nvSpPr>
        <p:spPr>
          <a:xfrm>
            <a:off x="3717916" y="2513479"/>
            <a:ext cx="4093935" cy="611706"/>
          </a:xfrm>
          <a:prstGeom prst="rect">
            <a:avLst/>
          </a:prstGeom>
          <a:noFill/>
          <a:ln w="9525">
            <a:noFill/>
          </a:ln>
        </p:spPr>
        <p:txBody>
          <a:bodyPr wrap="square" anchor="t">
            <a:spAutoFit/>
          </a:bodyPr>
          <a:lstStyle/>
          <a:p>
            <a:r>
              <a:rPr lang="zh-CN" altLang="en-US" sz="3375" b="1" dirty="0" smtClean="0">
                <a:solidFill>
                  <a:prstClr val="white"/>
                </a:solidFill>
                <a:latin typeface="微软雅黑" panose="020B0503020204020204" charset="-122"/>
                <a:ea typeface="微软雅黑" panose="020B0503020204020204" charset="-122"/>
              </a:rPr>
              <a:t>探究重点　提升素养</a:t>
            </a:r>
            <a:endParaRPr lang="zh-CN" altLang="en-US" sz="3375" b="1" dirty="0">
              <a:solidFill>
                <a:prstClr val="white"/>
              </a:solidFill>
              <a:latin typeface="微软雅黑" panose="020B0503020204020204" charset="-122"/>
              <a:ea typeface="微软雅黑" panose="020B0503020204020204" charset="-122"/>
            </a:endParaRPr>
          </a:p>
        </p:txBody>
      </p:sp>
      <p:cxnSp>
        <p:nvCxnSpPr>
          <p:cNvPr id="12" name="直接连接符 10"/>
          <p:cNvCxnSpPr/>
          <p:nvPr/>
        </p:nvCxnSpPr>
        <p:spPr>
          <a:xfrm>
            <a:off x="3831181" y="3205384"/>
            <a:ext cx="38482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8128127" y="3125185"/>
            <a:ext cx="1229824" cy="1107996"/>
          </a:xfrm>
          <a:prstGeom prst="rect">
            <a:avLst/>
          </a:prstGeom>
          <a:noFill/>
        </p:spPr>
        <p:txBody>
          <a:bodyPr wrap="none" rtlCol="0">
            <a:spAutoFit/>
          </a:bodyPr>
          <a:lstStyle/>
          <a:p>
            <a:r>
              <a:rPr lang="en-US" altLang="zh-CN" sz="6600" b="1" dirty="0" smtClean="0">
                <a:solidFill>
                  <a:prstClr val="white"/>
                </a:solidFill>
                <a:latin typeface="微软雅黑" panose="020B0503020204020204" charset="-122"/>
                <a:ea typeface="微软雅黑" panose="020B0503020204020204" charset="-122"/>
              </a:rPr>
              <a:t>02</a:t>
            </a:r>
            <a:endParaRPr lang="zh-CN" altLang="en-US" sz="6600" b="1" dirty="0">
              <a:solidFill>
                <a:prstClr val="white"/>
              </a:solidFill>
              <a:latin typeface="微软雅黑" panose="020B0503020204020204" charset="-122"/>
              <a:ea typeface="微软雅黑" panose="020B0503020204020204" charset="-122"/>
            </a:endParaRPr>
          </a:p>
        </p:txBody>
      </p:sp>
      <p:cxnSp>
        <p:nvCxnSpPr>
          <p:cNvPr id="14" name="直接连接符 29"/>
          <p:cNvCxnSpPr/>
          <p:nvPr/>
        </p:nvCxnSpPr>
        <p:spPr>
          <a:xfrm flipH="1">
            <a:off x="8743039" y="794313"/>
            <a:ext cx="978603" cy="1856172"/>
          </a:xfrm>
          <a:prstGeom prst="line">
            <a:avLst/>
          </a:prstGeom>
          <a:ln>
            <a:solidFill>
              <a:srgbClr val="262F38"/>
            </a:solidFill>
          </a:ln>
        </p:spPr>
        <p:style>
          <a:lnRef idx="1">
            <a:schemeClr val="accent1"/>
          </a:lnRef>
          <a:fillRef idx="0">
            <a:schemeClr val="accent1"/>
          </a:fillRef>
          <a:effectRef idx="0">
            <a:schemeClr val="accent1"/>
          </a:effectRef>
          <a:fontRef idx="minor">
            <a:schemeClr val="tx1"/>
          </a:fontRef>
        </p:style>
      </p:cxnSp>
      <p:cxnSp>
        <p:nvCxnSpPr>
          <p:cNvPr id="15" name="直接连接符 30"/>
          <p:cNvCxnSpPr/>
          <p:nvPr/>
        </p:nvCxnSpPr>
        <p:spPr>
          <a:xfrm flipH="1">
            <a:off x="9047534" y="2277666"/>
            <a:ext cx="1930331" cy="3661370"/>
          </a:xfrm>
          <a:prstGeom prst="line">
            <a:avLst/>
          </a:prstGeom>
          <a:ln>
            <a:solidFill>
              <a:srgbClr val="04449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_1"/>
          <p:cNvSpPr/>
          <p:nvPr>
            <p:custDataLst>
              <p:tags r:id="rId1"/>
            </p:custDataLst>
          </p:nvPr>
        </p:nvSpPr>
        <p:spPr bwMode="auto">
          <a:xfrm>
            <a:off x="0" y="261442"/>
            <a:ext cx="825500" cy="50400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4F81BD"/>
          </a:solidFill>
          <a:ln w="12700">
            <a:solidFill>
              <a:srgbClr val="4F81BD"/>
            </a:solidFill>
            <a:miter lim="800000"/>
          </a:ln>
        </p:spPr>
        <p:txBody>
          <a:bodyPr wrap="square" lIns="0" tIns="0" rIns="72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20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标题 5"/>
          <p:cNvSpPr txBox="1"/>
          <p:nvPr/>
        </p:nvSpPr>
        <p:spPr>
          <a:xfrm>
            <a:off x="946413" y="272738"/>
            <a:ext cx="10189353" cy="531816"/>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kern="100" dirty="0">
                <a:latin typeface="Times New Roman" panose="02020603050405020304" pitchFamily="18" charset="0"/>
                <a:cs typeface="Times New Roman" panose="02020603050405020304" pitchFamily="18" charset="0"/>
              </a:rPr>
              <a:t>机械能守恒定律</a:t>
            </a:r>
            <a:endParaRPr lang="zh-CN" altLang="zh-CN" sz="2800" b="1" dirty="0">
              <a:solidFill>
                <a:prstClr val="black"/>
              </a:solidFill>
            </a:endParaRPr>
          </a:p>
        </p:txBody>
      </p:sp>
      <p:sp>
        <p:nvSpPr>
          <p:cNvPr id="5" name="标题 5"/>
          <p:cNvSpPr txBox="1"/>
          <p:nvPr/>
        </p:nvSpPr>
        <p:spPr>
          <a:xfrm>
            <a:off x="84674" y="307048"/>
            <a:ext cx="609932" cy="419944"/>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dirty="0" smtClean="0">
                <a:solidFill>
                  <a:schemeClr val="bg1"/>
                </a:solidFill>
              </a:rPr>
              <a:t>一</a:t>
            </a:r>
            <a:endParaRPr lang="zh-CN" altLang="zh-CN" sz="2800" b="1" dirty="0">
              <a:solidFill>
                <a:schemeClr val="bg1"/>
              </a:solidFill>
            </a:endParaRPr>
          </a:p>
        </p:txBody>
      </p:sp>
      <p:sp>
        <p:nvSpPr>
          <p:cNvPr id="6" name="MH_Entry_1"/>
          <p:cNvSpPr/>
          <p:nvPr>
            <p:custDataLst>
              <p:tags r:id="rId2"/>
            </p:custDataLst>
          </p:nvPr>
        </p:nvSpPr>
        <p:spPr>
          <a:xfrm>
            <a:off x="0" y="302155"/>
            <a:ext cx="12190413" cy="504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cmpd="sng" algn="ctr">
            <a:solidFill>
              <a:srgbClr val="0070C0"/>
            </a:solidFill>
            <a:prstDash val="solid"/>
            <a:bevel/>
          </a:ln>
          <a:effectLst/>
        </p:spPr>
        <p:txBody>
          <a:bodyPr rot="0" spcFirstLastPara="0" vertOverflow="overflow" horzOverflow="overflow" vert="horz" wrap="square" lIns="108000" tIns="0" rIns="0" bIns="0" numCol="1" spcCol="0" rtlCol="0" fromWordArt="0" anchor="ctr" anchorCtr="0" forceAA="0" compatLnSpc="1">
            <a:norm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endParaRPr>
          </a:p>
        </p:txBody>
      </p:sp>
      <p:sp>
        <p:nvSpPr>
          <p:cNvPr id="7" name="矩形 6"/>
          <p:cNvSpPr/>
          <p:nvPr/>
        </p:nvSpPr>
        <p:spPr>
          <a:xfrm>
            <a:off x="333203" y="927512"/>
            <a:ext cx="11524006" cy="2862322"/>
          </a:xfrm>
          <a:prstGeom prst="rect">
            <a:avLst/>
          </a:prstGeom>
        </p:spPr>
        <p:txBody>
          <a:bodyPr>
            <a:spAutoFit/>
          </a:bodyPr>
          <a:lstStyle/>
          <a:p>
            <a:pPr algn="just">
              <a:lnSpc>
                <a:spcPct val="150000"/>
              </a:lnSpc>
              <a:spcAft>
                <a:spcPts val="0"/>
              </a:spcAft>
            </a:pPr>
            <a:r>
              <a:rPr lang="zh-CN" altLang="zh-CN" b="1"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导学探究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所示，质量为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的物体沿光滑曲面滑下的过程中，下落到高度为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处时速度为</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，下落到高度为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处时速度为</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，重力加速度为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，不计空气阻力，选择地面为参考平面</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求从</a:t>
            </a:r>
            <a:r>
              <a:rPr lang="en-US" altLang="zh-CN" i="1" kern="100" dirty="0">
                <a:latin typeface="Times New Roman" panose="02020603050405020304" pitchFamily="18" charset="0"/>
                <a:ea typeface="微软雅黑" panose="020B0503020204020204" charset="-122"/>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至</a:t>
            </a:r>
            <a:r>
              <a:rPr lang="en-US" altLang="zh-CN" i="1" kern="100" dirty="0">
                <a:latin typeface="Times New Roman" panose="02020603050405020304" pitchFamily="18" charset="0"/>
                <a:ea typeface="微软雅黑" panose="020B0503020204020204" charset="-122"/>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的过程中重力做的功；</a:t>
            </a:r>
            <a:endParaRPr lang="en-US" altLang="zh-CN" kern="100" dirty="0" smtClean="0">
              <a:latin typeface="Times New Roman" panose="02020603050405020304" pitchFamily="18" charset="0"/>
              <a:ea typeface="微软雅黑" panose="020B0503020204020204" charset="-122"/>
              <a:cs typeface="Courier New" panose="02070309020205020404" pitchFamily="49" charset="0"/>
            </a:endParaRPr>
          </a:p>
        </p:txBody>
      </p:sp>
      <p:pic>
        <p:nvPicPr>
          <p:cNvPr id="209922" name="Picture 2" descr="8-1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7154" y="2781722"/>
            <a:ext cx="3043704" cy="293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9905039" y="5716724"/>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3</a:t>
            </a:r>
            <a:endParaRPr lang="zh-CN" altLang="en-US" dirty="0"/>
          </a:p>
        </p:txBody>
      </p:sp>
      <p:sp>
        <p:nvSpPr>
          <p:cNvPr id="15" name="矩形 14"/>
          <p:cNvSpPr/>
          <p:nvPr/>
        </p:nvSpPr>
        <p:spPr>
          <a:xfrm>
            <a:off x="333203" y="3716809"/>
            <a:ext cx="11524006" cy="646331"/>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i="1" kern="100" dirty="0">
                <a:solidFill>
                  <a:srgbClr val="C00000"/>
                </a:solidFill>
                <a:latin typeface="Times New Roman" panose="02020603050405020304" pitchFamily="18" charset="0"/>
                <a:ea typeface="微软雅黑" panose="020B0503020204020204" charset="-122"/>
                <a:cs typeface="Courier New" panose="02070309020205020404" pitchFamily="49" charset="0"/>
              </a:rPr>
              <a:t>W</a:t>
            </a:r>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err="1">
                <a:solidFill>
                  <a:srgbClr val="C00000"/>
                </a:solidFill>
                <a:latin typeface="Times New Roman" panose="02020603050405020304" pitchFamily="18" charset="0"/>
                <a:ea typeface="微软雅黑" panose="020B0503020204020204" charset="-122"/>
                <a:cs typeface="Courier New" panose="02070309020205020404" pitchFamily="49" charset="0"/>
              </a:rPr>
              <a:t>mg</a:t>
            </a:r>
            <a:r>
              <a:rPr lang="en-US" altLang="zh-CN" kern="100" dirty="0" err="1">
                <a:solidFill>
                  <a:srgbClr val="C00000"/>
                </a:solidFill>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err="1">
                <a:solidFill>
                  <a:srgbClr val="C00000"/>
                </a:solidFill>
                <a:latin typeface="Times New Roman" panose="02020603050405020304" pitchFamily="18" charset="0"/>
                <a:ea typeface="微软雅黑" panose="020B0503020204020204" charset="-122"/>
                <a:cs typeface="Courier New" panose="02070309020205020404" pitchFamily="49" charset="0"/>
              </a:rPr>
              <a:t>h</a:t>
            </a:r>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solidFill>
                  <a:srgbClr val="C00000"/>
                </a:solidFill>
                <a:latin typeface="Times New Roman" panose="02020603050405020304" pitchFamily="18" charset="0"/>
                <a:ea typeface="微软雅黑" panose="020B0503020204020204" charset="-122"/>
                <a:cs typeface="Courier New" panose="02070309020205020404" pitchFamily="49" charset="0"/>
              </a:rPr>
              <a:t>mg</a:t>
            </a:r>
            <a:r>
              <a:rPr lang="en-US" altLang="zh-CN" kern="100" dirty="0">
                <a:solidFill>
                  <a:srgbClr val="C00000"/>
                </a:solidFill>
                <a:latin typeface="Times New Roman" panose="02020603050405020304" pitchFamily="18" charset="0"/>
                <a:ea typeface="微软雅黑" panose="020B0503020204020204" charset="-122"/>
                <a:cs typeface="Courier New" panose="02070309020205020404" pitchFamily="49" charset="0"/>
              </a:rPr>
              <a:t>(</a:t>
            </a:r>
            <a:r>
              <a:rPr lang="en-US" altLang="zh-CN" i="1" kern="100" dirty="0">
                <a:solidFill>
                  <a:srgbClr val="C00000"/>
                </a:solidFill>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solidFill>
                  <a:srgbClr val="C00000"/>
                </a:solidFill>
                <a:latin typeface="Times New Roman" panose="02020603050405020304" pitchFamily="18" charset="0"/>
                <a:ea typeface="微软雅黑" panose="020B0503020204020204" charset="-122"/>
                <a:cs typeface="Courier New" panose="02070309020205020404" pitchFamily="49" charset="0"/>
              </a:rPr>
              <a:t>1</a:t>
            </a:r>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solidFill>
                  <a:srgbClr val="C00000"/>
                </a:solidFill>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solidFill>
                  <a:srgbClr val="C00000"/>
                </a:solidFill>
                <a:latin typeface="Times New Roman" panose="02020603050405020304" pitchFamily="18" charset="0"/>
                <a:ea typeface="微软雅黑" panose="020B0503020204020204" charset="-122"/>
                <a:cs typeface="Courier New" panose="02070309020205020404" pitchFamily="49" charset="0"/>
              </a:rPr>
              <a:t>2</a:t>
            </a:r>
            <a:r>
              <a:rPr lang="en-US" altLang="zh-CN" kern="100" dirty="0">
                <a:solidFill>
                  <a:srgbClr val="C0000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solidFill>
                  <a:srgbClr val="C00000"/>
                </a:solidFill>
                <a:latin typeface="Times New Roman" panose="02020603050405020304" pitchFamily="18" charset="0"/>
                <a:ea typeface="微软雅黑" panose="020B0503020204020204" charset="-122"/>
                <a:cs typeface="Courier New" panose="02070309020205020404" pitchFamily="49" charset="0"/>
              </a:rPr>
              <a:t>mgh</a:t>
            </a:r>
            <a:r>
              <a:rPr lang="en-US" altLang="zh-CN" kern="100" baseline="-25000" dirty="0">
                <a:solidFill>
                  <a:srgbClr val="C00000"/>
                </a:solidFill>
                <a:latin typeface="Times New Roman" panose="02020603050405020304" pitchFamily="18" charset="0"/>
                <a:ea typeface="微软雅黑" panose="020B0503020204020204" charset="-122"/>
                <a:cs typeface="Courier New" panose="02070309020205020404" pitchFamily="49" charset="0"/>
              </a:rPr>
              <a:t>1</a:t>
            </a:r>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smtClean="0">
                <a:solidFill>
                  <a:srgbClr val="C00000"/>
                </a:solidFill>
                <a:latin typeface="Times New Roman" panose="02020603050405020304" pitchFamily="18" charset="0"/>
                <a:ea typeface="微软雅黑" panose="020B0503020204020204" charset="-122"/>
                <a:cs typeface="Courier New" panose="02070309020205020404" pitchFamily="49" charset="0"/>
              </a:rPr>
              <a:t>mgh</a:t>
            </a:r>
            <a:r>
              <a:rPr lang="en-US" altLang="zh-CN" kern="100" baseline="-25000" dirty="0" smtClean="0">
                <a:solidFill>
                  <a:srgbClr val="C00000"/>
                </a:solidFill>
                <a:latin typeface="Times New Roman" panose="02020603050405020304" pitchFamily="18" charset="0"/>
                <a:ea typeface="微软雅黑" panose="020B0503020204020204" charset="-122"/>
                <a:cs typeface="Courier New" panose="02070309020205020404" pitchFamily="49" charset="0"/>
              </a:rPr>
              <a:t>2                                        </a:t>
            </a:r>
            <a:r>
              <a:rPr lang="en-US" altLang="zh-CN" kern="100" dirty="0" smtClean="0">
                <a:solidFill>
                  <a:srgbClr val="C00000"/>
                </a:solidFill>
                <a:latin typeface="宋体" panose="02010600030101010101" pitchFamily="2" charset="-122"/>
                <a:ea typeface="微软雅黑" panose="020B0503020204020204" charset="-122"/>
                <a:cs typeface="Times New Roman" panose="02020603050405020304" pitchFamily="18" charset="0"/>
              </a:rPr>
              <a:t>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p:nvPr/>
        </p:nvSpPr>
        <p:spPr>
          <a:xfrm>
            <a:off x="333203" y="4289089"/>
            <a:ext cx="11524006" cy="580865"/>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求物体在</a:t>
            </a:r>
            <a:r>
              <a:rPr lang="en-US" altLang="zh-CN" i="1" kern="100" dirty="0">
                <a:latin typeface="Times New Roman" panose="02020603050405020304" pitchFamily="18" charset="0"/>
                <a:ea typeface="微软雅黑" panose="020B0503020204020204" charset="-122"/>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处的机械能</a:t>
            </a:r>
            <a:r>
              <a:rPr lang="en-US" altLang="zh-CN" i="1" kern="100" dirty="0">
                <a:latin typeface="Times New Roman" panose="02020603050405020304" pitchFamily="18" charset="0"/>
                <a:ea typeface="微软雅黑" panose="020B0503020204020204" charset="-122"/>
              </a:rPr>
              <a:t>E</a:t>
            </a:r>
            <a:r>
              <a:rPr lang="en-US" altLang="zh-CN" i="1" kern="100" baseline="-25000" dirty="0">
                <a:latin typeface="Times New Roman" panose="02020603050405020304" pitchFamily="18" charset="0"/>
                <a:ea typeface="微软雅黑" panose="020B0503020204020204" charset="-122"/>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rPr>
              <a:t>E</a:t>
            </a:r>
            <a:r>
              <a:rPr lang="en-US" altLang="zh-CN" i="1" kern="100" baseline="-25000" dirty="0">
                <a:latin typeface="Times New Roman" panose="02020603050405020304" pitchFamily="18" charset="0"/>
                <a:ea typeface="微软雅黑" panose="020B0503020204020204" charset="-122"/>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charset="-122"/>
              <a:cs typeface="Courier New" panose="02070309020205020404" pitchFamily="49" charset="0"/>
            </a:endParaRPr>
          </a:p>
        </p:txBody>
      </p:sp>
      <p:graphicFrame>
        <p:nvGraphicFramePr>
          <p:cNvPr id="11" name="对象 10"/>
          <p:cNvGraphicFramePr>
            <a:graphicFrameLocks noChangeAspect="1"/>
          </p:cNvGraphicFramePr>
          <p:nvPr/>
        </p:nvGraphicFramePr>
        <p:xfrm>
          <a:off x="428625" y="4876800"/>
          <a:ext cx="9610725" cy="847725"/>
        </p:xfrm>
        <a:graphic>
          <a:graphicData uri="http://schemas.openxmlformats.org/presentationml/2006/ole">
            <mc:AlternateContent xmlns:mc="http://schemas.openxmlformats.org/markup-compatibility/2006">
              <mc:Choice xmlns:v="urn:schemas-microsoft-com:vml" Requires="v">
                <p:oleObj spid="_x0000_s209937" name="文档" r:id="rId4" imgW="12839700" imgH="1143000" progId="Word.Document.12">
                  <p:embed/>
                </p:oleObj>
              </mc:Choice>
              <mc:Fallback>
                <p:oleObj name="文档" r:id="rId4" imgW="12839700" imgH="1143000" progId="Word.Document.12">
                  <p:embed/>
                  <p:pic>
                    <p:nvPicPr>
                      <p:cNvPr id="0" name="图片 209936"/>
                      <p:cNvPicPr/>
                      <p:nvPr/>
                    </p:nvPicPr>
                    <p:blipFill>
                      <a:blip r:embed="rId5"/>
                      <a:stretch>
                        <a:fillRect/>
                      </a:stretch>
                    </p:blipFill>
                    <p:spPr>
                      <a:xfrm>
                        <a:off x="428625" y="4876800"/>
                        <a:ext cx="9610725" cy="847725"/>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428625" y="5678413"/>
          <a:ext cx="9610725" cy="847725"/>
        </p:xfrm>
        <a:graphic>
          <a:graphicData uri="http://schemas.openxmlformats.org/presentationml/2006/ole">
            <mc:AlternateContent xmlns:mc="http://schemas.openxmlformats.org/markup-compatibility/2006">
              <mc:Choice xmlns:v="urn:schemas-microsoft-com:vml" Requires="v">
                <p:oleObj spid="_x0000_s209938" name="文档" r:id="rId6" imgW="12839700" imgH="1143000" progId="Word.Document.12">
                  <p:embed/>
                </p:oleObj>
              </mc:Choice>
              <mc:Fallback>
                <p:oleObj name="文档" r:id="rId6" imgW="12839700" imgH="1143000" progId="Word.Document.12">
                  <p:embed/>
                  <p:pic>
                    <p:nvPicPr>
                      <p:cNvPr id="0" name="图片 209937"/>
                      <p:cNvPicPr/>
                      <p:nvPr/>
                    </p:nvPicPr>
                    <p:blipFill>
                      <a:blip r:embed="rId7"/>
                      <a:stretch>
                        <a:fillRect/>
                      </a:stretch>
                    </p:blipFill>
                    <p:spPr>
                      <a:xfrm>
                        <a:off x="428625" y="5678413"/>
                        <a:ext cx="9610725" cy="8477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3203" y="1071528"/>
            <a:ext cx="11524006" cy="580865"/>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比较物体在</a:t>
            </a:r>
            <a:r>
              <a:rPr lang="en-US" altLang="zh-CN" i="1" kern="100" dirty="0">
                <a:latin typeface="Times New Roman" panose="02020603050405020304" pitchFamily="18" charset="0"/>
                <a:ea typeface="微软雅黑" panose="020B0503020204020204" charset="-122"/>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处的机械能的大小</a:t>
            </a:r>
            <a:r>
              <a:rPr lang="en-US" altLang="zh-CN" kern="100" dirty="0">
                <a:latin typeface="Times New Roman" panose="02020603050405020304" pitchFamily="18" charset="0"/>
                <a:ea typeface="微软雅黑" panose="020B0503020204020204" charset="-122"/>
              </a:rPr>
              <a:t>.</a:t>
            </a:r>
            <a:endParaRPr lang="en-US" altLang="zh-CN" kern="100" dirty="0" smtClean="0">
              <a:latin typeface="Times New Roman" panose="02020603050405020304" pitchFamily="18" charset="0"/>
              <a:ea typeface="微软雅黑" panose="020B0503020204020204" charset="-122"/>
              <a:cs typeface="Courier New" panose="02070309020205020404" pitchFamily="49" charset="0"/>
            </a:endParaRPr>
          </a:p>
        </p:txBody>
      </p:sp>
      <p:pic>
        <p:nvPicPr>
          <p:cNvPr id="209922" name="Picture 2" descr="8-126"/>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3950" y="1214872"/>
            <a:ext cx="3043704" cy="293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对象 10"/>
          <p:cNvGraphicFramePr>
            <a:graphicFrameLocks noChangeAspect="1"/>
          </p:cNvGraphicFramePr>
          <p:nvPr/>
        </p:nvGraphicFramePr>
        <p:xfrm>
          <a:off x="428625" y="1717973"/>
          <a:ext cx="9610725" cy="847725"/>
        </p:xfrm>
        <a:graphic>
          <a:graphicData uri="http://schemas.openxmlformats.org/presentationml/2006/ole">
            <mc:AlternateContent xmlns:mc="http://schemas.openxmlformats.org/markup-compatibility/2006">
              <mc:Choice xmlns:v="urn:schemas-microsoft-com:vml" Requires="v">
                <p:oleObj spid="_x0000_s214031" name="文档" r:id="rId2" imgW="12839700" imgH="1143000" progId="Word.Document.12">
                  <p:embed/>
                </p:oleObj>
              </mc:Choice>
              <mc:Fallback>
                <p:oleObj name="文档" r:id="rId2" imgW="12839700" imgH="1143000" progId="Word.Document.12">
                  <p:embed/>
                  <p:pic>
                    <p:nvPicPr>
                      <p:cNvPr id="0" name="图片 214030"/>
                      <p:cNvPicPr/>
                      <p:nvPr/>
                    </p:nvPicPr>
                    <p:blipFill>
                      <a:blip r:embed="rId3"/>
                      <a:stretch>
                        <a:fillRect/>
                      </a:stretch>
                    </p:blipFill>
                    <p:spPr>
                      <a:xfrm>
                        <a:off x="428625" y="1717973"/>
                        <a:ext cx="9610725" cy="847725"/>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428625" y="2637706"/>
          <a:ext cx="9610725" cy="847725"/>
        </p:xfrm>
        <a:graphic>
          <a:graphicData uri="http://schemas.openxmlformats.org/presentationml/2006/ole">
            <mc:AlternateContent xmlns:mc="http://schemas.openxmlformats.org/markup-compatibility/2006">
              <mc:Choice xmlns:v="urn:schemas-microsoft-com:vml" Requires="v">
                <p:oleObj spid="_x0000_s214032" name="文档" r:id="rId4" imgW="12839700" imgH="1143000" progId="Word.Document.12">
                  <p:embed/>
                </p:oleObj>
              </mc:Choice>
              <mc:Fallback>
                <p:oleObj name="文档" r:id="rId4" imgW="12839700" imgH="1143000" progId="Word.Document.12">
                  <p:embed/>
                  <p:pic>
                    <p:nvPicPr>
                      <p:cNvPr id="0" name="图片 214031"/>
                      <p:cNvPicPr/>
                      <p:nvPr/>
                    </p:nvPicPr>
                    <p:blipFill>
                      <a:blip r:embed="rId5"/>
                      <a:stretch>
                        <a:fillRect/>
                      </a:stretch>
                    </p:blipFill>
                    <p:spPr>
                      <a:xfrm>
                        <a:off x="428625" y="2637706"/>
                        <a:ext cx="9610725" cy="847725"/>
                      </a:xfrm>
                      <a:prstGeom prst="rect">
                        <a:avLst/>
                      </a:prstGeom>
                    </p:spPr>
                  </p:pic>
                </p:oleObj>
              </mc:Fallback>
            </mc:AlternateContent>
          </a:graphicData>
        </a:graphic>
      </p:graphicFrame>
      <p:sp>
        <p:nvSpPr>
          <p:cNvPr id="13" name="矩形 12"/>
          <p:cNvSpPr/>
          <p:nvPr/>
        </p:nvSpPr>
        <p:spPr>
          <a:xfrm>
            <a:off x="333203" y="3429794"/>
            <a:ext cx="11524006" cy="580865"/>
          </a:xfrm>
          <a:prstGeom prst="rect">
            <a:avLst/>
          </a:prstGeom>
        </p:spPr>
        <p:txBody>
          <a:bodyPr>
            <a:spAutoFit/>
          </a:bodyPr>
          <a:lstStyle/>
          <a:p>
            <a:pPr algn="just">
              <a:lnSpc>
                <a:spcPct val="150000"/>
              </a:lnSpc>
              <a:spcAft>
                <a:spcPts val="0"/>
              </a:spcAft>
            </a:pPr>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即</a:t>
            </a:r>
            <a:r>
              <a:rPr lang="en-US" altLang="zh-CN" i="1" kern="100" dirty="0">
                <a:solidFill>
                  <a:srgbClr val="C00000"/>
                </a:solidFill>
                <a:latin typeface="Times New Roman" panose="02020603050405020304" pitchFamily="18" charset="0"/>
                <a:ea typeface="微软雅黑" panose="020B0503020204020204" charset="-122"/>
              </a:rPr>
              <a:t>E</a:t>
            </a:r>
            <a:r>
              <a:rPr lang="en-US" altLang="zh-CN" i="1" kern="100" baseline="-25000" dirty="0">
                <a:solidFill>
                  <a:srgbClr val="C00000"/>
                </a:solidFill>
                <a:latin typeface="Times New Roman" panose="02020603050405020304" pitchFamily="18" charset="0"/>
                <a:ea typeface="微软雅黑" panose="020B0503020204020204" charset="-122"/>
              </a:rPr>
              <a:t>B</a:t>
            </a:r>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solidFill>
                  <a:srgbClr val="C00000"/>
                </a:solidFill>
                <a:latin typeface="Times New Roman" panose="02020603050405020304" pitchFamily="18" charset="0"/>
                <a:ea typeface="微软雅黑" panose="020B0503020204020204" charset="-122"/>
              </a:rPr>
              <a:t>E</a:t>
            </a:r>
            <a:r>
              <a:rPr lang="en-US" altLang="zh-CN" i="1" kern="100" baseline="-25000" dirty="0">
                <a:solidFill>
                  <a:srgbClr val="C00000"/>
                </a:solidFill>
                <a:latin typeface="Times New Roman" panose="02020603050405020304" pitchFamily="18" charset="0"/>
                <a:ea typeface="微软雅黑" panose="020B0503020204020204" charset="-122"/>
              </a:rPr>
              <a:t>A</a:t>
            </a:r>
            <a:r>
              <a:rPr lang="en-US" altLang="zh-CN" kern="100" dirty="0">
                <a:solidFill>
                  <a:srgbClr val="C00000"/>
                </a:solidFill>
                <a:latin typeface="Times New Roman" panose="02020603050405020304" pitchFamily="18" charset="0"/>
                <a:ea typeface="微软雅黑" panose="020B0503020204020204" charset="-122"/>
              </a:rPr>
              <a:t>.</a:t>
            </a:r>
            <a:endParaRPr lang="en-US" altLang="zh-CN" kern="100" dirty="0" smtClean="0">
              <a:latin typeface="Times New Roman" panose="02020603050405020304" pitchFamily="18" charset="0"/>
              <a:ea typeface="微软雅黑" panose="020B0503020204020204"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02663" y="621482"/>
            <a:ext cx="11185087" cy="4524315"/>
          </a:xfrm>
          <a:prstGeom prst="rect">
            <a:avLst/>
          </a:prstGeom>
        </p:spPr>
        <p:txBody>
          <a:bodyPr>
            <a:spAutoFit/>
          </a:bodyPr>
          <a:lstStyle/>
          <a:p>
            <a:pPr algn="just">
              <a:lnSpc>
                <a:spcPct val="150000"/>
              </a:lnSpc>
              <a:spcAft>
                <a:spcPts val="0"/>
              </a:spcAft>
            </a:pPr>
            <a:r>
              <a:rPr lang="zh-CN" altLang="zh-CN" b="1"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知识深化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b="1" kern="100" dirty="0">
                <a:latin typeface="+mj-ea"/>
                <a:ea typeface="+mj-ea"/>
                <a:cs typeface="Courier New" panose="02070309020205020404" pitchFamily="49" charset="0"/>
              </a:rPr>
              <a:t>1.</a:t>
            </a:r>
            <a:r>
              <a:rPr lang="zh-CN" altLang="zh-CN" b="1" kern="100" dirty="0">
                <a:latin typeface="Times New Roman" panose="02020603050405020304" pitchFamily="18" charset="0"/>
                <a:ea typeface="微软雅黑" panose="020B0503020204020204" charset="-122"/>
                <a:cs typeface="Times New Roman" panose="02020603050405020304" pitchFamily="18" charset="0"/>
              </a:rPr>
              <a:t>对机械能守恒条件的理解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只有重力做功，只发生动能和重力势能的相互转化</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只有弹力做功，只发生动能和弹性势能的相互转化</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只有重力和弹力做功，发生动能、弹性势能、重力势能的相互转化</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除受重力或弹力外，其他力也做功，但其他力做功的代数和为零</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如物体在沿斜面的拉力</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的作用下沿斜面运动，若已知拉力与摩擦力的大小相等，方向相反，在此运动过程中，其机械能守恒</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02663" y="896878"/>
            <a:ext cx="11185087" cy="3901068"/>
          </a:xfrm>
          <a:prstGeom prst="rect">
            <a:avLst/>
          </a:prstGeom>
        </p:spPr>
        <p:txBody>
          <a:bodyPr>
            <a:spAutoFit/>
          </a:bodyPr>
          <a:lstStyle/>
          <a:p>
            <a:pPr algn="just">
              <a:lnSpc>
                <a:spcPct val="150000"/>
              </a:lnSpc>
              <a:spcAft>
                <a:spcPts val="0"/>
              </a:spcAft>
            </a:pPr>
            <a:r>
              <a:rPr lang="en-US" altLang="zh-CN" b="1" kern="100" dirty="0">
                <a:latin typeface="+mj-ea"/>
                <a:ea typeface="+mj-ea"/>
                <a:cs typeface="Courier New" panose="02070309020205020404" pitchFamily="49" charset="0"/>
              </a:rPr>
              <a:t>2.</a:t>
            </a:r>
            <a:r>
              <a:rPr lang="zh-CN" altLang="zh-CN" b="1" kern="100" dirty="0">
                <a:latin typeface="Times New Roman" panose="02020603050405020304" pitchFamily="18" charset="0"/>
                <a:ea typeface="微软雅黑" panose="020B0503020204020204" charset="-122"/>
                <a:cs typeface="Times New Roman" panose="02020603050405020304" pitchFamily="18" charset="0"/>
              </a:rPr>
              <a:t>判断机械能是否守恒的方法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利用机械能的定义直接判断：若动能和势能中，一种能变化，另一种能不变，则其机械能一定变化</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用做功判断：若物体或系统只有重力</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或弹力</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做功，虽受其他力，但其他力不做功，机械能守恒</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用能量转化来判断：若物体系统中只有动能和势能的相互转化而无机械能与其他形式的能的转化，则物体系统机械能守恒</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943" y="422496"/>
            <a:ext cx="11296938" cy="646331"/>
          </a:xfrm>
          <a:prstGeom prst="rect">
            <a:avLst/>
          </a:prstGeom>
        </p:spPr>
        <p:txBody>
          <a:bodyPr>
            <a:spAutoFit/>
          </a:bodyPr>
          <a:lstStyle/>
          <a:p>
            <a:pPr algn="just">
              <a:lnSpc>
                <a:spcPct val="150000"/>
              </a:lnSpc>
              <a:spcAft>
                <a:spcPts val="0"/>
              </a:spcAft>
            </a:pP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例</a:t>
            </a:r>
            <a:r>
              <a:rPr lang="en-US" altLang="zh-CN" b="1" kern="100" dirty="0" smtClean="0">
                <a:solidFill>
                  <a:srgbClr val="0000FF"/>
                </a:solidFill>
                <a:latin typeface="+mj-ea"/>
                <a:ea typeface="+mj-ea"/>
                <a:cs typeface="Times New Roman" panose="02020603050405020304" pitchFamily="18" charset="0"/>
              </a:rPr>
              <a:t>1</a:t>
            </a: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多选</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所示，下列关于机械能是否守恒的判断正确的是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84337" name="Picture 17" descr="8-12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80918" y="1070568"/>
            <a:ext cx="5961963" cy="200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45943" y="1007291"/>
            <a:ext cx="11296938" cy="4524315"/>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甲图中，物体将弹簧压缩的过程中</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zh-CN" altLang="en-US"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物体</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和弹簧组成的系统机械能</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守恒</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zh-CN" altLang="en-US"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不计空气阻力</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乙图中，物体在大小等于摩擦力</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zh-CN" altLang="en-US"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沿</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斜面向下的拉力</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作用下沿</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斜面</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zh-CN" altLang="en-US"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下滑</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时，物体机械能守恒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丙图中，物体沿斜面匀速下滑的过程中，物体机械能守恒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丁图中，斜面光滑，物体在斜面上下滑的过程中，物体机械能守恒</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8437932" y="3073229"/>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4</a:t>
            </a:r>
            <a:endParaRPr lang="zh-CN" altLang="en-US" dirty="0"/>
          </a:p>
        </p:txBody>
      </p:sp>
      <p:sp>
        <p:nvSpPr>
          <p:cNvPr id="9" name="TextBox 14"/>
          <p:cNvSpPr txBox="1"/>
          <p:nvPr/>
        </p:nvSpPr>
        <p:spPr>
          <a:xfrm>
            <a:off x="272083" y="1041993"/>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0" name="TextBox 14"/>
          <p:cNvSpPr txBox="1"/>
          <p:nvPr/>
        </p:nvSpPr>
        <p:spPr>
          <a:xfrm>
            <a:off x="262558" y="2643207"/>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1" name="TextBox 14"/>
          <p:cNvSpPr txBox="1"/>
          <p:nvPr/>
        </p:nvSpPr>
        <p:spPr>
          <a:xfrm>
            <a:off x="262558" y="4834034"/>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943" y="352198"/>
            <a:ext cx="11296938" cy="577081"/>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弄清楚机械能守恒的条件是分析此问题的关键</a:t>
            </a:r>
            <a:r>
              <a:rPr lang="en-US" altLang="zh-CN" kern="100" dirty="0">
                <a:latin typeface="Times New Roman" panose="02020603050405020304" pitchFamily="18" charset="0"/>
                <a:ea typeface="楷体_GB2312" panose="02010609030101010101" pitchFamily="49" charset="-122"/>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表解如下：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nvGraphicFramePr>
        <p:xfrm>
          <a:off x="445943" y="1072279"/>
          <a:ext cx="8529583" cy="5021811"/>
        </p:xfrm>
        <a:graphic>
          <a:graphicData uri="http://schemas.openxmlformats.org/drawingml/2006/table">
            <a:tbl>
              <a:tblPr/>
              <a:tblGrid>
                <a:gridCol w="865044"/>
                <a:gridCol w="865044"/>
                <a:gridCol w="6799495"/>
              </a:tblGrid>
              <a:tr h="761836">
                <a:tc>
                  <a:txBody>
                    <a:bodyPr/>
                    <a:lstStyle/>
                    <a:p>
                      <a:pPr algn="ctr">
                        <a:lnSpc>
                          <a:spcPct val="150000"/>
                        </a:lnSpc>
                        <a:spcAft>
                          <a:spcPts val="0"/>
                        </a:spcAft>
                      </a:pPr>
                      <a:r>
                        <a:rPr lang="zh-CN" sz="2400" kern="100" baseline="0" dirty="0">
                          <a:effectLst/>
                          <a:latin typeface="Times New Roman" panose="02020603050405020304" pitchFamily="18" charset="0"/>
                          <a:ea typeface="楷体_GB2312" panose="02010609030101010101" pitchFamily="49" charset="-122"/>
                          <a:cs typeface="Times New Roman" panose="02020603050405020304" pitchFamily="18" charset="0"/>
                        </a:rPr>
                        <a:t>选项</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baseline="0">
                          <a:effectLst/>
                          <a:latin typeface="Times New Roman" panose="02020603050405020304" pitchFamily="18" charset="0"/>
                          <a:ea typeface="楷体_GB2312" panose="02010609030101010101" pitchFamily="49" charset="-122"/>
                          <a:cs typeface="Times New Roman" panose="02020603050405020304" pitchFamily="18" charset="0"/>
                        </a:rPr>
                        <a:t>结论</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baseline="0">
                          <a:effectLst/>
                          <a:latin typeface="Times New Roman" panose="02020603050405020304" pitchFamily="18" charset="0"/>
                          <a:ea typeface="楷体_GB2312" panose="02010609030101010101" pitchFamily="49" charset="-122"/>
                          <a:cs typeface="Times New Roman" panose="02020603050405020304" pitchFamily="18" charset="0"/>
                        </a:rPr>
                        <a:t>分析</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836">
                <a:tc>
                  <a:txBody>
                    <a:bodyPr/>
                    <a:lstStyle/>
                    <a:p>
                      <a:pPr algn="ctr">
                        <a:lnSpc>
                          <a:spcPct val="150000"/>
                        </a:lnSpc>
                        <a:spcAft>
                          <a:spcPts val="0"/>
                        </a:spcAft>
                      </a:pPr>
                      <a:r>
                        <a:rPr lang="en-US" sz="2400" kern="100" baseline="0">
                          <a:effectLst/>
                          <a:latin typeface="Times New Roman" panose="02020603050405020304" pitchFamily="18" charset="0"/>
                          <a:ea typeface="楷体_GB2312" panose="02010609030101010101" pitchFamily="49" charset="-122"/>
                          <a:cs typeface="Courier New" panose="02070309020205020404" pitchFamily="49" charset="0"/>
                        </a:rPr>
                        <a:t>A</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宋体" panose="02010600030101010101" pitchFamily="2" charset="-122"/>
                          <a:ea typeface="楷体_GB2312" panose="02010609030101010101" pitchFamily="49" charset="-122"/>
                          <a:cs typeface="Times New Roman" panose="02020603050405020304" pitchFamily="18" charset="0"/>
                        </a:rPr>
                        <a:t>√</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baseline="0">
                          <a:effectLst/>
                          <a:latin typeface="Times New Roman" panose="02020603050405020304" pitchFamily="18" charset="0"/>
                          <a:ea typeface="楷体_GB2312" panose="02010609030101010101" pitchFamily="49" charset="-122"/>
                          <a:cs typeface="Times New Roman" panose="02020603050405020304" pitchFamily="18" charset="0"/>
                        </a:rPr>
                        <a:t>只有重力和弹力对系统做功，系统机械能守恒</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2631">
                <a:tc>
                  <a:txBody>
                    <a:bodyPr/>
                    <a:lstStyle/>
                    <a:p>
                      <a:pPr algn="ctr">
                        <a:lnSpc>
                          <a:spcPct val="150000"/>
                        </a:lnSpc>
                        <a:spcAft>
                          <a:spcPts val="0"/>
                        </a:spcAft>
                      </a:pPr>
                      <a:r>
                        <a:rPr lang="en-US" sz="2400" kern="100" baseline="0">
                          <a:effectLst/>
                          <a:latin typeface="Times New Roman" panose="02020603050405020304" pitchFamily="18" charset="0"/>
                          <a:ea typeface="楷体_GB2312" panose="02010609030101010101" pitchFamily="49" charset="-122"/>
                          <a:cs typeface="Courier New" panose="02070309020205020404" pitchFamily="49" charset="0"/>
                        </a:rPr>
                        <a:t>B</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宋体" panose="02010600030101010101" pitchFamily="2" charset="-122"/>
                          <a:ea typeface="楷体_GB2312" panose="02010609030101010101" pitchFamily="49" charset="-122"/>
                          <a:cs typeface="Times New Roman" panose="02020603050405020304" pitchFamily="18" charset="0"/>
                        </a:rPr>
                        <a:t>√</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400" kern="100" baseline="0" dirty="0">
                          <a:effectLst/>
                          <a:latin typeface="Times New Roman" panose="02020603050405020304" pitchFamily="18" charset="0"/>
                          <a:ea typeface="楷体_GB2312" panose="02010609030101010101" pitchFamily="49" charset="-122"/>
                          <a:cs typeface="Times New Roman" panose="02020603050405020304" pitchFamily="18" charset="0"/>
                        </a:rPr>
                        <a:t>物体沿斜面下滑过程中，除重力做功外，其他力做功的代数和始终为零，所以物体机械能守恒</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2754">
                <a:tc>
                  <a:txBody>
                    <a:bodyPr/>
                    <a:lstStyle/>
                    <a:p>
                      <a:pPr algn="ctr">
                        <a:lnSpc>
                          <a:spcPct val="150000"/>
                        </a:lnSpc>
                        <a:spcAft>
                          <a:spcPts val="0"/>
                        </a:spcAft>
                      </a:pPr>
                      <a:r>
                        <a:rPr lang="en-US" sz="2400" kern="100" baseline="0">
                          <a:effectLst/>
                          <a:latin typeface="Times New Roman" panose="02020603050405020304" pitchFamily="18" charset="0"/>
                          <a:ea typeface="楷体_GB2312" panose="02010609030101010101" pitchFamily="49" charset="-122"/>
                          <a:cs typeface="Courier New" panose="02070309020205020404" pitchFamily="49" charset="0"/>
                        </a:rPr>
                        <a:t>C</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宋体" panose="02010600030101010101" pitchFamily="2" charset="-122"/>
                          <a:ea typeface="楷体_GB2312" panose="02010609030101010101" pitchFamily="49" charset="-122"/>
                          <a:cs typeface="Times New Roman" panose="02020603050405020304" pitchFamily="18" charset="0"/>
                        </a:rPr>
                        <a:t>×</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400" kern="100" baseline="0" dirty="0">
                          <a:effectLst/>
                          <a:latin typeface="Times New Roman" panose="02020603050405020304" pitchFamily="18" charset="0"/>
                          <a:ea typeface="楷体_GB2312" panose="02010609030101010101" pitchFamily="49" charset="-122"/>
                          <a:cs typeface="Times New Roman" panose="02020603050405020304" pitchFamily="18" charset="0"/>
                        </a:rPr>
                        <a:t>物体沿斜面匀速下滑的过程中动能不变，重力势能减小，所以物体机械能不守恒</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2754">
                <a:tc>
                  <a:txBody>
                    <a:bodyPr/>
                    <a:lstStyle/>
                    <a:p>
                      <a:pPr algn="ctr">
                        <a:lnSpc>
                          <a:spcPct val="150000"/>
                        </a:lnSpc>
                        <a:spcAft>
                          <a:spcPts val="0"/>
                        </a:spcAft>
                      </a:pPr>
                      <a:r>
                        <a:rPr lang="en-US" sz="2400" kern="100" baseline="0">
                          <a:effectLst/>
                          <a:latin typeface="Times New Roman" panose="02020603050405020304" pitchFamily="18" charset="0"/>
                          <a:ea typeface="楷体_GB2312" panose="02010609030101010101" pitchFamily="49" charset="-122"/>
                          <a:cs typeface="Courier New" panose="02070309020205020404" pitchFamily="49" charset="0"/>
                        </a:rPr>
                        <a:t>D</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宋体" panose="02010600030101010101" pitchFamily="2" charset="-122"/>
                          <a:ea typeface="楷体_GB2312" panose="02010609030101010101" pitchFamily="49" charset="-122"/>
                          <a:cs typeface="Times New Roman" panose="02020603050405020304" pitchFamily="18" charset="0"/>
                        </a:rPr>
                        <a:t>√</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400" kern="100" baseline="0" dirty="0">
                          <a:effectLst/>
                          <a:latin typeface="Times New Roman" panose="02020603050405020304" pitchFamily="18" charset="0"/>
                          <a:ea typeface="楷体_GB2312" panose="02010609030101010101" pitchFamily="49" charset="-122"/>
                          <a:cs typeface="Times New Roman" panose="02020603050405020304" pitchFamily="18" charset="0"/>
                        </a:rPr>
                        <a:t>物体沿斜面下滑过程中，只有重力对其做功，所以物体机械能守恒</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75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943" y="232867"/>
            <a:ext cx="11296938" cy="2793072"/>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针对训练</a:t>
            </a:r>
            <a:r>
              <a:rPr lang="en-US" altLang="zh-CN" b="1" kern="100" dirty="0">
                <a:solidFill>
                  <a:srgbClr val="0000FF"/>
                </a:solidFill>
                <a:latin typeface="+mj-ea"/>
                <a:ea typeface="+mj-ea"/>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厦门市高一下学期期末</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以下物体运动过程</a:t>
            </a:r>
            <a:r>
              <a:rPr lang="zh-CN" altLang="zh-CN" kern="100" spc="-100" dirty="0">
                <a:latin typeface="宋体" panose="02010600030101010101" pitchFamily="2" charset="-122"/>
                <a:ea typeface="Times New Roman" panose="02020603050405020304" pitchFamily="18" charset="0"/>
                <a:cs typeface="Courier New" panose="02070309020205020404" pitchFamily="49" charset="0"/>
              </a:rPr>
              <a:t> </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，满足机械能守恒的</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在草地上滚动的足球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从旋转滑梯上滑下的小朋友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竖直真空管内自由下落的硬币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匀速下落的跳伞运动员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TextBox 14"/>
          <p:cNvSpPr txBox="1"/>
          <p:nvPr/>
        </p:nvSpPr>
        <p:spPr>
          <a:xfrm>
            <a:off x="281608" y="1836093"/>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2" name="矩形 11"/>
          <p:cNvSpPr/>
          <p:nvPr/>
        </p:nvSpPr>
        <p:spPr>
          <a:xfrm>
            <a:off x="445943" y="3062280"/>
            <a:ext cx="11296938" cy="3346237"/>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在草地上滚动的足球要克服阻力做功，机械能不守恒，故</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小朋友从旋转滑梯上滑下时，受阻力作用，阻力做负功，机械能减小，故</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真空管内自由下落的硬币只有重力做功，重力势能转化为动能，机械能守恒，故</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匀速下落的跳伞运动员受重力和空气阻力而平衡，阻力做负功，故机械能减少，</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linds(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linds(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linds(horizontal)">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943" y="640229"/>
            <a:ext cx="11296938" cy="3970318"/>
          </a:xfrm>
          <a:prstGeom prst="rect">
            <a:avLst/>
          </a:prstGeom>
        </p:spPr>
        <p:txBody>
          <a:bodyPr>
            <a:spAutoFit/>
          </a:bodyPr>
          <a:lstStyle/>
          <a:p>
            <a:pPr algn="just">
              <a:lnSpc>
                <a:spcPct val="150000"/>
              </a:lnSpc>
              <a:spcAft>
                <a:spcPts val="0"/>
              </a:spcAft>
            </a:pP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例</a:t>
            </a:r>
            <a:r>
              <a:rPr lang="en-US" altLang="zh-CN" b="1" kern="100" dirty="0" smtClean="0">
                <a:solidFill>
                  <a:srgbClr val="0000FF"/>
                </a:solidFill>
                <a:latin typeface="+mj-ea"/>
                <a:ea typeface="+mj-ea"/>
                <a:cs typeface="Times New Roman" panose="02020603050405020304" pitchFamily="18"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多选</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鹤壁市高一下学期期末</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5</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，一根轻弹簧下端固定，竖立在水</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平面上</a:t>
            </a:r>
            <a:r>
              <a:rPr lang="en-US" altLang="zh-CN" kern="100" spc="-100" dirty="0">
                <a:latin typeface="Times New Roman" panose="02020603050405020304" pitchFamily="18" charset="0"/>
                <a:ea typeface="微软雅黑" panose="020B0503020204020204"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其上方</a:t>
            </a:r>
            <a:r>
              <a:rPr lang="en-US" altLang="zh-CN" i="1" kern="100" spc="-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位置有一小球，小球从静止开始下落到</a:t>
            </a:r>
            <a:r>
              <a:rPr lang="en-US" altLang="zh-CN" i="1" kern="100" spc="-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位置接触弹簧的上端，在</a:t>
            </a:r>
            <a:r>
              <a:rPr lang="en-US" altLang="zh-CN" i="1" kern="100" spc="-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位置小球所受弹力大小等于重力，在</a:t>
            </a:r>
            <a:r>
              <a:rPr lang="en-US" altLang="zh-CN" i="1"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位置小球速度减小到零</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不计空气阻力，则</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小球</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下落至</a:t>
            </a:r>
            <a:r>
              <a:rPr lang="en-US" altLang="zh-CN" i="1"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处速度最大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由</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至</a:t>
            </a:r>
            <a:r>
              <a:rPr lang="en-US" altLang="zh-CN" i="1"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下落过程中机械能守恒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由</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至</a:t>
            </a:r>
            <a:r>
              <a:rPr lang="en-US" altLang="zh-CN" i="1"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的过程中，动能先增大后减小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由</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至</a:t>
            </a:r>
            <a:r>
              <a:rPr lang="en-US" altLang="zh-CN" i="1"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的过程中重力势能的减少量等于弹簧弹性势能的增加</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15042" name="Picture 2" descr="8-12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37028" y="2362670"/>
            <a:ext cx="1605853" cy="205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0615987" y="4408289"/>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5</a:t>
            </a:r>
            <a:endParaRPr lang="zh-CN" altLang="en-US" dirty="0"/>
          </a:p>
        </p:txBody>
      </p:sp>
      <p:sp>
        <p:nvSpPr>
          <p:cNvPr id="9" name="TextBox 14"/>
          <p:cNvSpPr txBox="1"/>
          <p:nvPr/>
        </p:nvSpPr>
        <p:spPr>
          <a:xfrm>
            <a:off x="272083" y="2308118"/>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8" name="TextBox 14"/>
          <p:cNvSpPr txBox="1"/>
          <p:nvPr/>
        </p:nvSpPr>
        <p:spPr>
          <a:xfrm>
            <a:off x="286846" y="3340613"/>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0" name="TextBox 14"/>
          <p:cNvSpPr txBox="1"/>
          <p:nvPr/>
        </p:nvSpPr>
        <p:spPr>
          <a:xfrm>
            <a:off x="262558" y="3914497"/>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6737" y="897711"/>
            <a:ext cx="11296938" cy="3900235"/>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小球从</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至</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过程，重力大于弹力，合力向下，小球加速运动，小球从</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至</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过程，重力小于弹力，合力向上，小球减速运动，所以动能先增大后减小，在</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点动能最大，故</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至</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下落过程中小球只受重力，其机械能守恒，从</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B</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过程，小球和弹簧组成的系统机械能守恒，但小球的机械能不守恒，故</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在</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位置小球速度减小到零，小球的动能为零，则从</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A</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的过程中，根据机械能守恒知，小球重力势能的减少量等于弹簧弹性势能的增加量，故</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750"/>
                                        <p:tgtEl>
                                          <p:spTgt spid="4">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750"/>
                                        <p:tgtEl>
                                          <p:spTgt spid="4">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矩形 9"/>
          <p:cNvSpPr/>
          <p:nvPr/>
        </p:nvSpPr>
        <p:spPr>
          <a:xfrm>
            <a:off x="901106" y="1622768"/>
            <a:ext cx="10090644" cy="2308324"/>
          </a:xfrm>
          <a:prstGeom prst="rect">
            <a:avLst/>
          </a:prstGeom>
        </p:spPr>
        <p:txBody>
          <a:bodyPr wrap="square">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了解人们追寻守恒量和建立</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能量</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概念的漫长过程</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知道什么是机械能，知道物体的动能和势能可以相互转化</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能够推导出机械能守恒定律</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会判断一个过程机械能是否守恒，能运用机械能守恒定律解决有关问题</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33"/>
          <p:cNvSpPr/>
          <p:nvPr/>
        </p:nvSpPr>
        <p:spPr>
          <a:xfrm>
            <a:off x="910630" y="477466"/>
            <a:ext cx="3794786" cy="545732"/>
          </a:xfrm>
          <a:prstGeom prst="rect">
            <a:avLst/>
          </a:prstGeom>
        </p:spPr>
        <p:txBody>
          <a:bodyPr wrap="none">
            <a:noAutofit/>
          </a:bodyPr>
          <a:lstStyle/>
          <a:p>
            <a:r>
              <a:rPr lang="zh-CN" altLang="en-US" sz="2800" b="1" dirty="0" smtClean="0">
                <a:latin typeface="+mj-ea"/>
                <a:ea typeface="+mj-ea"/>
              </a:rPr>
              <a:t>学习目标</a:t>
            </a:r>
            <a:endParaRPr lang="zh-CN" altLang="en-US" sz="2800" b="1" dirty="0">
              <a:latin typeface="+mj-ea"/>
              <a:ea typeface="+mj-ea"/>
            </a:endParaRPr>
          </a:p>
        </p:txBody>
      </p:sp>
      <p:sp>
        <p:nvSpPr>
          <p:cNvPr id="6" name="等腰三角形 5"/>
          <p:cNvSpPr/>
          <p:nvPr/>
        </p:nvSpPr>
        <p:spPr>
          <a:xfrm rot="5400000">
            <a:off x="605408" y="574659"/>
            <a:ext cx="344050" cy="30967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_1"/>
          <p:cNvSpPr/>
          <p:nvPr>
            <p:custDataLst>
              <p:tags r:id="rId1"/>
            </p:custDataLst>
          </p:nvPr>
        </p:nvSpPr>
        <p:spPr bwMode="auto">
          <a:xfrm>
            <a:off x="0" y="261442"/>
            <a:ext cx="825500" cy="50400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4F81BD"/>
          </a:solidFill>
          <a:ln w="12700">
            <a:solidFill>
              <a:srgbClr val="4F81BD"/>
            </a:solidFill>
            <a:miter lim="800000"/>
          </a:ln>
        </p:spPr>
        <p:txBody>
          <a:bodyPr wrap="square" lIns="0" tIns="0" rIns="72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20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标题 5"/>
          <p:cNvSpPr txBox="1"/>
          <p:nvPr/>
        </p:nvSpPr>
        <p:spPr>
          <a:xfrm>
            <a:off x="946413" y="272738"/>
            <a:ext cx="10189353" cy="531816"/>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kern="100" dirty="0">
                <a:latin typeface="Times New Roman" panose="02020603050405020304" pitchFamily="18" charset="0"/>
                <a:cs typeface="Times New Roman" panose="02020603050405020304" pitchFamily="18" charset="0"/>
              </a:rPr>
              <a:t>机械能守恒定律的应用</a:t>
            </a:r>
            <a:endParaRPr lang="zh-CN" altLang="zh-CN" sz="2800" b="1" dirty="0">
              <a:solidFill>
                <a:prstClr val="black"/>
              </a:solidFill>
            </a:endParaRPr>
          </a:p>
        </p:txBody>
      </p:sp>
      <p:sp>
        <p:nvSpPr>
          <p:cNvPr id="5" name="标题 5"/>
          <p:cNvSpPr txBox="1"/>
          <p:nvPr/>
        </p:nvSpPr>
        <p:spPr>
          <a:xfrm>
            <a:off x="84674" y="307048"/>
            <a:ext cx="609932" cy="419944"/>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en-US" sz="2800" b="1" smtClean="0">
                <a:solidFill>
                  <a:schemeClr val="bg1"/>
                </a:solidFill>
              </a:rPr>
              <a:t>二</a:t>
            </a:r>
            <a:endParaRPr lang="zh-CN" altLang="zh-CN" sz="2800" b="1" dirty="0">
              <a:solidFill>
                <a:schemeClr val="bg1"/>
              </a:solidFill>
            </a:endParaRPr>
          </a:p>
        </p:txBody>
      </p:sp>
      <p:sp>
        <p:nvSpPr>
          <p:cNvPr id="6" name="MH_Entry_1"/>
          <p:cNvSpPr/>
          <p:nvPr>
            <p:custDataLst>
              <p:tags r:id="rId2"/>
            </p:custDataLst>
          </p:nvPr>
        </p:nvSpPr>
        <p:spPr>
          <a:xfrm>
            <a:off x="0" y="302155"/>
            <a:ext cx="12190413" cy="504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cmpd="sng" algn="ctr">
            <a:solidFill>
              <a:srgbClr val="0070C0"/>
            </a:solidFill>
            <a:prstDash val="solid"/>
            <a:bevel/>
          </a:ln>
          <a:effectLst/>
        </p:spPr>
        <p:txBody>
          <a:bodyPr rot="0" spcFirstLastPara="0" vertOverflow="overflow" horzOverflow="overflow" vert="horz" wrap="square" lIns="108000" tIns="0" rIns="0" bIns="0" numCol="1" spcCol="0" rtlCol="0" fromWordArt="0" anchor="ctr" anchorCtr="0" forceAA="0" compatLnSpc="1">
            <a:norm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endParaRPr>
          </a:p>
        </p:txBody>
      </p:sp>
      <p:sp>
        <p:nvSpPr>
          <p:cNvPr id="7" name="矩形 6"/>
          <p:cNvSpPr/>
          <p:nvPr/>
        </p:nvSpPr>
        <p:spPr>
          <a:xfrm>
            <a:off x="445943" y="1053530"/>
            <a:ext cx="11296938" cy="4524315"/>
          </a:xfrm>
          <a:prstGeom prst="rect">
            <a:avLst/>
          </a:prstGeom>
        </p:spPr>
        <p:txBody>
          <a:bodyPr>
            <a:spAutoFit/>
          </a:bodyPr>
          <a:lstStyle/>
          <a:p>
            <a:pPr algn="just">
              <a:lnSpc>
                <a:spcPct val="150000"/>
              </a:lnSpc>
              <a:spcAft>
                <a:spcPts val="0"/>
              </a:spcAft>
            </a:pPr>
            <a:r>
              <a:rPr lang="zh-CN" altLang="zh-CN" b="1"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导学探究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b="1" kern="100" dirty="0">
                <a:latin typeface="+mj-ea"/>
                <a:ea typeface="+mj-ea"/>
                <a:cs typeface="Courier New" panose="02070309020205020404" pitchFamily="49" charset="0"/>
              </a:rPr>
              <a:t>1.</a:t>
            </a:r>
            <a:r>
              <a:rPr lang="zh-CN" altLang="zh-CN" b="1" kern="100" dirty="0">
                <a:latin typeface="Times New Roman" panose="02020603050405020304" pitchFamily="18" charset="0"/>
                <a:ea typeface="微软雅黑" panose="020B0503020204020204" charset="-122"/>
                <a:cs typeface="Times New Roman" panose="02020603050405020304" pitchFamily="18" charset="0"/>
              </a:rPr>
              <a:t>机械能守恒定律常用的三种表达式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从不同状态看：</a:t>
            </a:r>
            <a:r>
              <a:rPr lang="en-US" altLang="zh-CN" i="1" kern="100" dirty="0">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k1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p1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k2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p2</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或</a:t>
            </a:r>
            <a:r>
              <a:rPr lang="en-US" altLang="zh-CN" i="1" kern="100" dirty="0">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此式表示系统两个状态的机械能总量相等</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从能的转化角度看：</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err="1">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err="1">
                <a:latin typeface="Times New Roman" panose="02020603050405020304" pitchFamily="18" charset="0"/>
                <a:ea typeface="微软雅黑" panose="020B0503020204020204" charset="-122"/>
                <a:cs typeface="Courier New" panose="02070309020205020404" pitchFamily="49" charset="0"/>
              </a:rPr>
              <a:t>k</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err="1">
                <a:latin typeface="Times New Roman" panose="02020603050405020304" pitchFamily="18" charset="0"/>
                <a:ea typeface="微软雅黑" panose="020B0503020204020204" charset="-122"/>
                <a:cs typeface="Courier New" panose="02070309020205020404" pitchFamily="49" charset="0"/>
              </a:rPr>
              <a:t>E</a:t>
            </a:r>
            <a:r>
              <a:rPr lang="en-US" altLang="zh-CN" kern="100" baseline="-25000" dirty="0" err="1">
                <a:latin typeface="Times New Roman" panose="02020603050405020304" pitchFamily="18" charset="0"/>
                <a:ea typeface="微软雅黑" panose="020B0503020204020204" charset="-122"/>
                <a:cs typeface="Courier New" panose="02070309020205020404" pitchFamily="49" charset="0"/>
              </a:rPr>
              <a:t>p</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此式表示系统动能的增加</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减少</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量等于势能的减少</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增加</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量</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从能的转移角度看：</a:t>
            </a:r>
            <a:r>
              <a:rPr lang="en-US" altLang="zh-CN" kern="100" dirty="0">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charset="-122"/>
                <a:cs typeface="Courier New" panose="02070309020205020404" pitchFamily="49" charset="0"/>
              </a:rPr>
              <a:t>E</a:t>
            </a:r>
            <a:r>
              <a:rPr lang="en-US" altLang="zh-CN" i="1" kern="100" baseline="-25000" dirty="0">
                <a:latin typeface="Times New Roman" panose="02020603050405020304" pitchFamily="18" charset="0"/>
                <a:ea typeface="微软雅黑" panose="020B0503020204020204" charset="-122"/>
                <a:cs typeface="Courier New" panose="02070309020205020404" pitchFamily="49" charset="0"/>
              </a:rPr>
              <a:t>A</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增</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charset="-122"/>
                <a:cs typeface="Courier New" panose="02070309020205020404" pitchFamily="49" charset="0"/>
              </a:rPr>
              <a:t>E</a:t>
            </a:r>
            <a:r>
              <a:rPr lang="en-US" altLang="zh-CN" i="1" kern="100" baseline="-25000" dirty="0">
                <a:latin typeface="Times New Roman" panose="02020603050405020304" pitchFamily="18" charset="0"/>
                <a:ea typeface="微软雅黑" panose="020B0503020204020204" charset="-122"/>
                <a:cs typeface="Courier New" panose="02070309020205020404" pitchFamily="49" charset="0"/>
              </a:rPr>
              <a:t>B</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此式表示系统</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部分机械能的增加量等于系统剩余部分，即</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部分机械能的减少量</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6737" y="1406744"/>
            <a:ext cx="11296938" cy="2239074"/>
          </a:xfrm>
          <a:prstGeom prst="rect">
            <a:avLst/>
          </a:prstGeom>
        </p:spPr>
        <p:txBody>
          <a:bodyPr>
            <a:spAutoFit/>
          </a:bodyPr>
          <a:lstStyle/>
          <a:p>
            <a:pPr algn="just">
              <a:lnSpc>
                <a:spcPct val="150000"/>
              </a:lnSpc>
              <a:spcAft>
                <a:spcPts val="0"/>
              </a:spcAft>
            </a:pPr>
            <a:r>
              <a:rPr lang="en-US" altLang="zh-CN" b="1" kern="100" dirty="0">
                <a:latin typeface="+mj-ea"/>
                <a:ea typeface="+mj-ea"/>
                <a:cs typeface="Courier New" panose="02070309020205020404" pitchFamily="49" charset="0"/>
              </a:rPr>
              <a:t>2.</a:t>
            </a:r>
            <a:r>
              <a:rPr lang="zh-CN" altLang="zh-CN" b="1" kern="100" dirty="0">
                <a:latin typeface="Times New Roman" panose="02020603050405020304" pitchFamily="18" charset="0"/>
                <a:ea typeface="微软雅黑" panose="020B0503020204020204" charset="-122"/>
                <a:cs typeface="Times New Roman" panose="02020603050405020304" pitchFamily="18" charset="0"/>
              </a:rPr>
              <a:t>机械能守恒定律的应用步骤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首先对研究对象进行正确的受力分析，判断各个力是否做功，分析是否符合机械能守恒的条件</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若机械能守恒，则根据机械能守恒定律列出方程，或再辅以其他方程进行求解</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663" y="54943"/>
            <a:ext cx="11185087" cy="2795958"/>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例</a:t>
            </a:r>
            <a:r>
              <a:rPr lang="en-US" altLang="zh-CN" b="1" kern="100" dirty="0">
                <a:solidFill>
                  <a:srgbClr val="0000FF"/>
                </a:solidFill>
                <a:latin typeface="+mj-ea"/>
                <a:ea typeface="+mj-ea"/>
                <a:cs typeface="Courier New" panose="02070309020205020404" pitchFamily="49" charset="0"/>
              </a:rPr>
              <a:t>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山师大附中高一下学期期末</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6</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是一个设计</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过山车</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的试验装置的原理示意图，斜面</a:t>
            </a:r>
            <a:r>
              <a:rPr lang="en-US" altLang="zh-CN" i="1" kern="100" dirty="0">
                <a:latin typeface="Times New Roman" panose="02020603050405020304" pitchFamily="18" charset="0"/>
                <a:ea typeface="微软雅黑" panose="020B0503020204020204" charset="-122"/>
                <a:cs typeface="Courier New" panose="02070309020205020404" pitchFamily="49" charset="0"/>
              </a:rPr>
              <a:t>AB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与竖直面内的圆形轨道在</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点平滑连接，斜面</a:t>
            </a:r>
            <a:r>
              <a:rPr lang="en-US" altLang="zh-CN" i="1" kern="100" dirty="0">
                <a:latin typeface="Times New Roman" panose="02020603050405020304" pitchFamily="18" charset="0"/>
                <a:ea typeface="微软雅黑" panose="020B0503020204020204" charset="-122"/>
                <a:cs typeface="Courier New" panose="02070309020205020404" pitchFamily="49" charset="0"/>
              </a:rPr>
              <a:t>AB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和圆形轨道都是光滑的，圆形轨道半径为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R</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，一个质量为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的小车</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可视为质点</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点由静止释放沿斜面滑下，小车恰能通过圆形轨道的最高点</a:t>
            </a:r>
            <a:r>
              <a:rPr lang="en-US" altLang="zh-CN" i="1" kern="100" dirty="0">
                <a:latin typeface="Times New Roman" panose="02020603050405020304" pitchFamily="18" charset="0"/>
                <a:ea typeface="微软雅黑" panose="020B0503020204020204" charset="-122"/>
                <a:cs typeface="Courier New" panose="02070309020205020404" pitchFamily="49" charset="0"/>
              </a:rPr>
              <a:t>C</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已知重力加速度为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g</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求</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rPr>
              <a:t>(1)</a:t>
            </a:r>
            <a:r>
              <a:rPr lang="en-US" altLang="zh-CN" i="1" kern="100" dirty="0">
                <a:latin typeface="Times New Roman" panose="02020603050405020304" pitchFamily="18" charset="0"/>
                <a:ea typeface="微软雅黑" panose="020B0503020204020204" charset="-122"/>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点距水平面的高度</a:t>
            </a:r>
            <a:r>
              <a:rPr lang="en-US" altLang="zh-CN" i="1" kern="100" dirty="0">
                <a:latin typeface="Times New Roman" panose="02020603050405020304" pitchFamily="18" charset="0"/>
                <a:ea typeface="微软雅黑" panose="020B0503020204020204" charset="-122"/>
              </a:rPr>
              <a:t>h</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pic>
        <p:nvPicPr>
          <p:cNvPr id="199686" name="Picture 6" descr="8-12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9573" y="2277666"/>
            <a:ext cx="3088177" cy="165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9819694" y="3789834"/>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6</a:t>
            </a:r>
            <a:endParaRPr lang="zh-CN" altLang="en-US" dirty="0"/>
          </a:p>
        </p:txBody>
      </p:sp>
      <p:sp>
        <p:nvSpPr>
          <p:cNvPr id="8" name="矩形 7"/>
          <p:cNvSpPr/>
          <p:nvPr/>
        </p:nvSpPr>
        <p:spPr>
          <a:xfrm>
            <a:off x="502663" y="2859352"/>
            <a:ext cx="11185087" cy="579967"/>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kern="100" dirty="0">
                <a:solidFill>
                  <a:srgbClr val="C00000"/>
                </a:solidFill>
                <a:latin typeface="Times New Roman" panose="02020603050405020304" pitchFamily="18" charset="0"/>
                <a:ea typeface="微软雅黑" panose="020B0503020204020204" charset="-122"/>
              </a:rPr>
              <a:t>2.5</a:t>
            </a:r>
            <a:r>
              <a:rPr lang="en-US" altLang="zh-CN" i="1" kern="100" dirty="0">
                <a:solidFill>
                  <a:srgbClr val="C00000"/>
                </a:solidFill>
                <a:latin typeface="Times New Roman" panose="02020603050405020304" pitchFamily="18" charset="0"/>
                <a:ea typeface="微软雅黑" panose="020B0503020204020204" charset="-122"/>
              </a:rPr>
              <a:t>R</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7" name="对象 6"/>
          <p:cNvGraphicFramePr>
            <a:graphicFrameLocks noChangeAspect="1"/>
          </p:cNvGraphicFramePr>
          <p:nvPr/>
        </p:nvGraphicFramePr>
        <p:xfrm>
          <a:off x="594023" y="3777630"/>
          <a:ext cx="7312025" cy="847725"/>
        </p:xfrm>
        <a:graphic>
          <a:graphicData uri="http://schemas.openxmlformats.org/presentationml/2006/ole">
            <mc:AlternateContent xmlns:mc="http://schemas.openxmlformats.org/markup-compatibility/2006">
              <mc:Choice xmlns:v="urn:schemas-microsoft-com:vml" Requires="v">
                <p:oleObj spid="_x0000_s199708" name="文档" r:id="rId2" imgW="9766300" imgH="1143000" progId="Word.Document.12">
                  <p:embed/>
                </p:oleObj>
              </mc:Choice>
              <mc:Fallback>
                <p:oleObj name="文档" r:id="rId2" imgW="9766300" imgH="1143000" progId="Word.Document.12">
                  <p:embed/>
                  <p:pic>
                    <p:nvPicPr>
                      <p:cNvPr id="0" name="图片 199707"/>
                      <p:cNvPicPr/>
                      <p:nvPr/>
                    </p:nvPicPr>
                    <p:blipFill>
                      <a:blip r:embed="rId3"/>
                      <a:stretch>
                        <a:fillRect/>
                      </a:stretch>
                    </p:blipFill>
                    <p:spPr>
                      <a:xfrm>
                        <a:off x="594023" y="3777630"/>
                        <a:ext cx="7312025" cy="847725"/>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594023" y="4491236"/>
          <a:ext cx="7305675" cy="619125"/>
        </p:xfrm>
        <a:graphic>
          <a:graphicData uri="http://schemas.openxmlformats.org/presentationml/2006/ole">
            <mc:AlternateContent xmlns:mc="http://schemas.openxmlformats.org/markup-compatibility/2006">
              <mc:Choice xmlns:v="urn:schemas-microsoft-com:vml" Requires="v">
                <p:oleObj spid="_x0000_s199709" name="文档" r:id="rId4" imgW="9766300" imgH="838200" progId="Word.Document.12">
                  <p:embed/>
                </p:oleObj>
              </mc:Choice>
              <mc:Fallback>
                <p:oleObj name="文档" r:id="rId4" imgW="9766300" imgH="838200" progId="Word.Document.12">
                  <p:embed/>
                  <p:pic>
                    <p:nvPicPr>
                      <p:cNvPr id="0" name="图片 199708"/>
                      <p:cNvPicPr/>
                      <p:nvPr/>
                    </p:nvPicPr>
                    <p:blipFill>
                      <a:blip r:embed="rId5"/>
                      <a:stretch>
                        <a:fillRect/>
                      </a:stretch>
                    </p:blipFill>
                    <p:spPr>
                      <a:xfrm>
                        <a:off x="594023" y="4491236"/>
                        <a:ext cx="7305675" cy="619125"/>
                      </a:xfrm>
                      <a:prstGeom prst="rect">
                        <a:avLst/>
                      </a:prstGeom>
                    </p:spPr>
                  </p:pic>
                </p:oleObj>
              </mc:Fallback>
            </mc:AlternateContent>
          </a:graphicData>
        </a:graphic>
      </p:graphicFrame>
      <p:sp>
        <p:nvSpPr>
          <p:cNvPr id="11" name="矩形 10"/>
          <p:cNvSpPr/>
          <p:nvPr/>
        </p:nvSpPr>
        <p:spPr>
          <a:xfrm>
            <a:off x="502663" y="4966345"/>
            <a:ext cx="11185087" cy="576248"/>
          </a:xfrm>
          <a:prstGeom prst="rect">
            <a:avLst/>
          </a:prstGeom>
        </p:spPr>
        <p:txBody>
          <a:bodyPr>
            <a:spAutoFit/>
          </a:bodyPr>
          <a:lstStyle/>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i="1" kern="100" dirty="0">
                <a:latin typeface="Times New Roman" panose="02020603050405020304" pitchFamily="18" charset="0"/>
                <a:ea typeface="楷体_GB2312" panose="02010609030101010101" pitchFamily="49" charset="-122"/>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运动到</a:t>
            </a:r>
            <a:r>
              <a:rPr lang="en-US" altLang="zh-CN" i="1" kern="100" dirty="0">
                <a:latin typeface="Times New Roman" panose="02020603050405020304" pitchFamily="18" charset="0"/>
                <a:ea typeface="楷体_GB2312" panose="02010609030101010101" pitchFamily="49" charset="-122"/>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，根据机械能守恒定律得：</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12" name="对象 11"/>
          <p:cNvGraphicFramePr>
            <a:graphicFrameLocks noChangeAspect="1"/>
          </p:cNvGraphicFramePr>
          <p:nvPr/>
        </p:nvGraphicFramePr>
        <p:xfrm>
          <a:off x="594023" y="5544106"/>
          <a:ext cx="7305675" cy="790575"/>
        </p:xfrm>
        <a:graphic>
          <a:graphicData uri="http://schemas.openxmlformats.org/presentationml/2006/ole">
            <mc:AlternateContent xmlns:mc="http://schemas.openxmlformats.org/markup-compatibility/2006">
              <mc:Choice xmlns:v="urn:schemas-microsoft-com:vml" Requires="v">
                <p:oleObj spid="_x0000_s199710" name="文档" r:id="rId6" imgW="9766300" imgH="1066800" progId="Word.Document.12">
                  <p:embed/>
                </p:oleObj>
              </mc:Choice>
              <mc:Fallback>
                <p:oleObj name="文档" r:id="rId6" imgW="9766300" imgH="1066800" progId="Word.Document.12">
                  <p:embed/>
                  <p:pic>
                    <p:nvPicPr>
                      <p:cNvPr id="0" name="图片 199709"/>
                      <p:cNvPicPr/>
                      <p:nvPr/>
                    </p:nvPicPr>
                    <p:blipFill>
                      <a:blip r:embed="rId7"/>
                      <a:stretch>
                        <a:fillRect/>
                      </a:stretch>
                    </p:blipFill>
                    <p:spPr>
                      <a:xfrm>
                        <a:off x="594023" y="5544106"/>
                        <a:ext cx="7305675" cy="790575"/>
                      </a:xfrm>
                      <a:prstGeom prst="rect">
                        <a:avLst/>
                      </a:prstGeom>
                    </p:spPr>
                  </p:pic>
                </p:oleObj>
              </mc:Fallback>
            </mc:AlternateContent>
          </a:graphicData>
        </a:graphic>
      </p:graphicFrame>
      <p:sp>
        <p:nvSpPr>
          <p:cNvPr id="13" name="矩形 12"/>
          <p:cNvSpPr/>
          <p:nvPr/>
        </p:nvSpPr>
        <p:spPr>
          <a:xfrm>
            <a:off x="502663" y="6209531"/>
            <a:ext cx="11185087" cy="576248"/>
          </a:xfrm>
          <a:prstGeom prst="rect">
            <a:avLst/>
          </a:prstGeom>
        </p:spPr>
        <p:txBody>
          <a:bodyPr>
            <a:spAutoFit/>
          </a:bodyPr>
          <a:lstStyle/>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i="1" kern="100" dirty="0">
                <a:latin typeface="Times New Roman" panose="02020603050405020304" pitchFamily="18" charset="0"/>
                <a:ea typeface="楷体_GB2312" panose="02010609030101010101" pitchFamily="49" charset="-122"/>
              </a:rPr>
              <a:t>h</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rPr>
              <a:t>2.5</a:t>
            </a:r>
            <a:r>
              <a:rPr lang="en-US" altLang="zh-CN" i="1" kern="100" dirty="0">
                <a:latin typeface="Times New Roman" panose="02020603050405020304" pitchFamily="18" charset="0"/>
                <a:ea typeface="楷体_GB2312" panose="02010609030101010101" pitchFamily="49" charset="-122"/>
              </a:rPr>
              <a:t>R</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663" y="909514"/>
            <a:ext cx="11185087" cy="580865"/>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运动到</a:t>
            </a:r>
            <a:r>
              <a:rPr lang="en-US" altLang="zh-CN" i="1" kern="100" dirty="0">
                <a:latin typeface="Times New Roman" panose="02020603050405020304" pitchFamily="18" charset="0"/>
                <a:ea typeface="微软雅黑" panose="020B0503020204020204" charset="-122"/>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点时小车对轨道压力的大小</a:t>
            </a:r>
            <a:r>
              <a:rPr lang="en-US" altLang="zh-CN" kern="100" dirty="0">
                <a:latin typeface="Times New Roman" panose="02020603050405020304" pitchFamily="18" charset="0"/>
                <a:ea typeface="微软雅黑" panose="020B0503020204020204" charset="-122"/>
              </a:rPr>
              <a:t>.</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pic>
        <p:nvPicPr>
          <p:cNvPr id="199686" name="Picture 6" descr="8-12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9573" y="550396"/>
            <a:ext cx="3088177" cy="165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02663" y="1499904"/>
            <a:ext cx="11185087" cy="579967"/>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kern="100" dirty="0">
                <a:solidFill>
                  <a:srgbClr val="C00000"/>
                </a:solidFill>
                <a:latin typeface="Times New Roman" panose="02020603050405020304" pitchFamily="18" charset="0"/>
                <a:ea typeface="微软雅黑" panose="020B0503020204020204" charset="-122"/>
              </a:rPr>
              <a:t>6</a:t>
            </a:r>
            <a:r>
              <a:rPr lang="en-US" altLang="zh-CN" i="1" kern="100" dirty="0">
                <a:solidFill>
                  <a:srgbClr val="C00000"/>
                </a:solidFill>
                <a:latin typeface="Times New Roman" panose="02020603050405020304" pitchFamily="18" charset="0"/>
                <a:ea typeface="微软雅黑" panose="020B0503020204020204" charset="-122"/>
              </a:rPr>
              <a:t>mg</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7" name="对象 6"/>
          <p:cNvGraphicFramePr>
            <a:graphicFrameLocks noChangeAspect="1"/>
          </p:cNvGraphicFramePr>
          <p:nvPr/>
        </p:nvGraphicFramePr>
        <p:xfrm>
          <a:off x="594023" y="3004592"/>
          <a:ext cx="7312025" cy="847725"/>
        </p:xfrm>
        <a:graphic>
          <a:graphicData uri="http://schemas.openxmlformats.org/presentationml/2006/ole">
            <mc:AlternateContent xmlns:mc="http://schemas.openxmlformats.org/markup-compatibility/2006">
              <mc:Choice xmlns:v="urn:schemas-microsoft-com:vml" Requires="v">
                <p:oleObj spid="_x0000_s217108" name="文档" r:id="rId2" imgW="9766300" imgH="1143000" progId="Word.Document.12">
                  <p:embed/>
                </p:oleObj>
              </mc:Choice>
              <mc:Fallback>
                <p:oleObj name="文档" r:id="rId2" imgW="9766300" imgH="1143000" progId="Word.Document.12">
                  <p:embed/>
                  <p:pic>
                    <p:nvPicPr>
                      <p:cNvPr id="0" name="图片 217107"/>
                      <p:cNvPicPr/>
                      <p:nvPr/>
                    </p:nvPicPr>
                    <p:blipFill>
                      <a:blip r:embed="rId3"/>
                      <a:stretch>
                        <a:fillRect/>
                      </a:stretch>
                    </p:blipFill>
                    <p:spPr>
                      <a:xfrm>
                        <a:off x="594023" y="3004592"/>
                        <a:ext cx="7312025" cy="847725"/>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594023" y="3818781"/>
          <a:ext cx="7305675" cy="619125"/>
        </p:xfrm>
        <a:graphic>
          <a:graphicData uri="http://schemas.openxmlformats.org/presentationml/2006/ole">
            <mc:AlternateContent xmlns:mc="http://schemas.openxmlformats.org/markup-compatibility/2006">
              <mc:Choice xmlns:v="urn:schemas-microsoft-com:vml" Requires="v">
                <p:oleObj spid="_x0000_s217109" name="文档" r:id="rId4" imgW="9766300" imgH="838200" progId="Word.Document.12">
                  <p:embed/>
                </p:oleObj>
              </mc:Choice>
              <mc:Fallback>
                <p:oleObj name="文档" r:id="rId4" imgW="9766300" imgH="838200" progId="Word.Document.12">
                  <p:embed/>
                  <p:pic>
                    <p:nvPicPr>
                      <p:cNvPr id="0" name="图片 217108"/>
                      <p:cNvPicPr/>
                      <p:nvPr/>
                    </p:nvPicPr>
                    <p:blipFill>
                      <a:blip r:embed="rId5"/>
                      <a:stretch>
                        <a:fillRect/>
                      </a:stretch>
                    </p:blipFill>
                    <p:spPr>
                      <a:xfrm>
                        <a:off x="594023" y="3818781"/>
                        <a:ext cx="7305675" cy="619125"/>
                      </a:xfrm>
                      <a:prstGeom prst="rect">
                        <a:avLst/>
                      </a:prstGeom>
                    </p:spPr>
                  </p:pic>
                </p:oleObj>
              </mc:Fallback>
            </mc:AlternateContent>
          </a:graphicData>
        </a:graphic>
      </p:graphicFrame>
      <p:sp>
        <p:nvSpPr>
          <p:cNvPr id="11" name="矩形 10"/>
          <p:cNvSpPr/>
          <p:nvPr/>
        </p:nvSpPr>
        <p:spPr>
          <a:xfrm>
            <a:off x="502663" y="2412157"/>
            <a:ext cx="11185087" cy="576248"/>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i="1" kern="100" dirty="0">
                <a:latin typeface="Times New Roman" panose="02020603050405020304" pitchFamily="18" charset="0"/>
                <a:ea typeface="楷体_GB2312" panose="02010609030101010101" pitchFamily="49" charset="-122"/>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运动到</a:t>
            </a:r>
            <a:r>
              <a:rPr lang="en-US" altLang="zh-CN" i="1" kern="100" dirty="0">
                <a:latin typeface="Times New Roman" panose="02020603050405020304" pitchFamily="18" charset="0"/>
                <a:ea typeface="楷体_GB2312" panose="02010609030101010101" pitchFamily="49" charset="-122"/>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，根据机械能守恒定律得：</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12" name="对象 11"/>
          <p:cNvGraphicFramePr>
            <a:graphicFrameLocks noChangeAspect="1"/>
          </p:cNvGraphicFramePr>
          <p:nvPr/>
        </p:nvGraphicFramePr>
        <p:xfrm>
          <a:off x="594023" y="4428381"/>
          <a:ext cx="7305675" cy="790575"/>
        </p:xfrm>
        <a:graphic>
          <a:graphicData uri="http://schemas.openxmlformats.org/presentationml/2006/ole">
            <mc:AlternateContent xmlns:mc="http://schemas.openxmlformats.org/markup-compatibility/2006">
              <mc:Choice xmlns:v="urn:schemas-microsoft-com:vml" Requires="v">
                <p:oleObj spid="_x0000_s217110" name="文档" r:id="rId6" imgW="9766300" imgH="1066800" progId="Word.Document.12">
                  <p:embed/>
                </p:oleObj>
              </mc:Choice>
              <mc:Fallback>
                <p:oleObj name="文档" r:id="rId6" imgW="9766300" imgH="1066800" progId="Word.Document.12">
                  <p:embed/>
                  <p:pic>
                    <p:nvPicPr>
                      <p:cNvPr id="0" name="图片 217109"/>
                      <p:cNvPicPr/>
                      <p:nvPr/>
                    </p:nvPicPr>
                    <p:blipFill>
                      <a:blip r:embed="rId7"/>
                      <a:stretch>
                        <a:fillRect/>
                      </a:stretch>
                    </p:blipFill>
                    <p:spPr>
                      <a:xfrm>
                        <a:off x="594023" y="4428381"/>
                        <a:ext cx="7305675" cy="790575"/>
                      </a:xfrm>
                      <a:prstGeom prst="rect">
                        <a:avLst/>
                      </a:prstGeom>
                    </p:spPr>
                  </p:pic>
                </p:oleObj>
              </mc:Fallback>
            </mc:AlternateContent>
          </a:graphicData>
        </a:graphic>
      </p:graphicFrame>
      <p:sp>
        <p:nvSpPr>
          <p:cNvPr id="13" name="矩形 12"/>
          <p:cNvSpPr/>
          <p:nvPr/>
        </p:nvSpPr>
        <p:spPr>
          <a:xfrm>
            <a:off x="502663" y="5304834"/>
            <a:ext cx="11185087" cy="1130246"/>
          </a:xfrm>
          <a:prstGeom prst="rect">
            <a:avLst/>
          </a:prstGeom>
        </p:spPr>
        <p:txBody>
          <a:bodyPr>
            <a:spAutoFit/>
          </a:bodyPr>
          <a:lstStyle/>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6</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mg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由牛顿第三定律可知，运动到</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点时小车对轨道的压力大小为</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6</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mg</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linds(horizontal)">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blinds(horizontal)">
                                      <p:cBhvr>
                                        <p:cTn id="3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 y="3645818"/>
            <a:ext cx="9551590" cy="201622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
        <p:nvSpPr>
          <p:cNvPr id="4" name="矩形 3"/>
          <p:cNvSpPr/>
          <p:nvPr/>
        </p:nvSpPr>
        <p:spPr>
          <a:xfrm>
            <a:off x="390253" y="633994"/>
            <a:ext cx="11409907" cy="2308324"/>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针对训练</a:t>
            </a:r>
            <a:r>
              <a:rPr lang="en-US" altLang="zh-CN" b="1" kern="100" dirty="0">
                <a:solidFill>
                  <a:srgbClr val="0000FF"/>
                </a:solidFill>
                <a:latin typeface="+mj-ea"/>
                <a:ea typeface="+mj-ea"/>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7</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所示，质量</a:t>
            </a:r>
            <a:r>
              <a:rPr lang="en-US" altLang="zh-CN"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50 kg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的跳水运动员从距水面高</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10 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的跳台上以</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5 m/s</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的速度斜向上起跳，最终落入水中，若忽略运动员的身高，取</a:t>
            </a:r>
            <a:r>
              <a:rPr lang="en-US" altLang="zh-CN" i="1" kern="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10 m/s</a:t>
            </a:r>
            <a:r>
              <a:rPr lang="en-US" altLang="zh-CN" kern="100" baseline="30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，不计空气阻力</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求</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运动员在跳台上时具有的重力势能</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以水面为零势能参考平面</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16066" name="Picture 2" descr="8-130"/>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9203" y="1865526"/>
            <a:ext cx="2120957" cy="322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0415714" y="5128369"/>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7</a:t>
            </a:r>
            <a:endParaRPr lang="zh-CN" altLang="en-US" dirty="0"/>
          </a:p>
        </p:txBody>
      </p:sp>
      <p:sp>
        <p:nvSpPr>
          <p:cNvPr id="6" name="矩形 5"/>
          <p:cNvSpPr/>
          <p:nvPr/>
        </p:nvSpPr>
        <p:spPr>
          <a:xfrm>
            <a:off x="390253" y="2865225"/>
            <a:ext cx="11409907" cy="577081"/>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kern="100" dirty="0">
                <a:solidFill>
                  <a:srgbClr val="C00000"/>
                </a:solidFill>
                <a:latin typeface="Times New Roman" panose="02020603050405020304" pitchFamily="18" charset="0"/>
                <a:ea typeface="微软雅黑" panose="020B0503020204020204" charset="-122"/>
              </a:rPr>
              <a:t>5 000 J</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90254" y="3752220"/>
            <a:ext cx="9089328" cy="1754326"/>
          </a:xfrm>
          <a:prstGeom prst="rect">
            <a:avLst/>
          </a:prstGeom>
        </p:spPr>
        <p:txBody>
          <a:bodyPr wrap="square">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以水面为零势能参考平面，则运动员在跳台上时具有的重力势能为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i="1" kern="100" dirty="0" err="1">
                <a:latin typeface="Times New Roman" panose="02020603050405020304" pitchFamily="18" charset="0"/>
                <a:ea typeface="楷体_GB2312" panose="02010609030101010101" pitchFamily="49" charset="-122"/>
                <a:cs typeface="Courier New" panose="02070309020205020404" pitchFamily="49" charset="0"/>
              </a:rPr>
              <a:t>E</a:t>
            </a:r>
            <a:r>
              <a:rPr lang="en-US" altLang="zh-CN" kern="100" baseline="-25000" dirty="0" err="1">
                <a:latin typeface="Times New Roman" panose="02020603050405020304" pitchFamily="18" charset="0"/>
                <a:ea typeface="楷体_GB2312" panose="02010609030101010101" pitchFamily="49" charset="-122"/>
                <a:cs typeface="Courier New" panose="02070309020205020404" pitchFamily="49" charset="0"/>
              </a:rPr>
              <a:t>p</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err="1">
                <a:latin typeface="Times New Roman" panose="02020603050405020304" pitchFamily="18" charset="0"/>
                <a:ea typeface="楷体_GB2312" panose="02010609030101010101" pitchFamily="49" charset="-122"/>
                <a:cs typeface="Courier New" panose="02070309020205020404" pitchFamily="49" charset="0"/>
              </a:rPr>
              <a:t>mgh</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5 000 J.</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linds(horizontal)">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 y="2545790"/>
            <a:ext cx="9551590" cy="201622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
        <p:nvSpPr>
          <p:cNvPr id="4" name="矩形 3"/>
          <p:cNvSpPr/>
          <p:nvPr/>
        </p:nvSpPr>
        <p:spPr>
          <a:xfrm>
            <a:off x="390253" y="1104613"/>
            <a:ext cx="11409907" cy="577081"/>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运动员起跳时的动能；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16066" name="Picture 2" descr="8-130"/>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9203" y="1358070"/>
            <a:ext cx="2120957" cy="322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253" y="1765197"/>
            <a:ext cx="11409907" cy="577081"/>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kern="100" dirty="0">
                <a:solidFill>
                  <a:srgbClr val="C00000"/>
                </a:solidFill>
                <a:latin typeface="Times New Roman" panose="02020603050405020304" pitchFamily="18" charset="0"/>
                <a:ea typeface="微软雅黑" panose="020B0503020204020204" charset="-122"/>
              </a:rPr>
              <a:t>625 J</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90254" y="2617798"/>
            <a:ext cx="9089328" cy="1113766"/>
          </a:xfrm>
          <a:prstGeom prst="rect">
            <a:avLst/>
          </a:prstGeom>
        </p:spPr>
        <p:txBody>
          <a:bodyPr wrap="square">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运动员起跳时的速度为</a:t>
            </a:r>
            <a:r>
              <a:rPr lang="en-US" altLang="zh-CN"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5 m/s</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则运动员起跳时的动能为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86668" y="3733339"/>
          <a:ext cx="2997200" cy="828675"/>
        </p:xfrm>
        <a:graphic>
          <a:graphicData uri="http://schemas.openxmlformats.org/presentationml/2006/ole">
            <mc:AlternateContent xmlns:mc="http://schemas.openxmlformats.org/markup-compatibility/2006">
              <mc:Choice xmlns:v="urn:schemas-microsoft-com:vml" Requires="v">
                <p:oleObj spid="_x0000_s218120" name="文档" r:id="rId2" imgW="4013200" imgH="1117600" progId="Word.Document.12">
                  <p:embed/>
                </p:oleObj>
              </mc:Choice>
              <mc:Fallback>
                <p:oleObj name="文档" r:id="rId2" imgW="4013200" imgH="1117600" progId="Word.Document.12">
                  <p:embed/>
                  <p:pic>
                    <p:nvPicPr>
                      <p:cNvPr id="0" name="图片 218119"/>
                      <p:cNvPicPr/>
                      <p:nvPr/>
                    </p:nvPicPr>
                    <p:blipFill>
                      <a:blip r:embed="rId3"/>
                      <a:stretch>
                        <a:fillRect/>
                      </a:stretch>
                    </p:blipFill>
                    <p:spPr>
                      <a:xfrm>
                        <a:off x="486668" y="3733339"/>
                        <a:ext cx="2997200" cy="82867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linds(horizont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 y="2134667"/>
            <a:ext cx="9551590" cy="3260268"/>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
        <p:nvSpPr>
          <p:cNvPr id="4" name="矩形 3"/>
          <p:cNvSpPr/>
          <p:nvPr/>
        </p:nvSpPr>
        <p:spPr>
          <a:xfrm>
            <a:off x="390253" y="693490"/>
            <a:ext cx="11409907" cy="577081"/>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运动员入水时的速度大小；入水时的速度大小与起跳时的方向有关吗？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6066" name="Picture 2" descr="8-130"/>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9203" y="946947"/>
            <a:ext cx="2120957" cy="322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253" y="1354074"/>
            <a:ext cx="11409907" cy="577081"/>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kern="100" dirty="0">
                <a:solidFill>
                  <a:srgbClr val="C00000"/>
                </a:solidFill>
                <a:latin typeface="Times New Roman" panose="02020603050405020304" pitchFamily="18" charset="0"/>
                <a:ea typeface="微软雅黑" panose="020B0503020204020204" charset="-122"/>
              </a:rPr>
              <a:t>15 m/s</a:t>
            </a:r>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无关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90254" y="2154575"/>
            <a:ext cx="9089328" cy="1113766"/>
          </a:xfrm>
          <a:prstGeom prst="rect">
            <a:avLst/>
          </a:prstGeom>
        </p:spPr>
        <p:txBody>
          <a:bodyPr wrap="square">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运动员从起跳到入水过程中，只有重力做功，运动员的机械能守恒，则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85775" y="3351252"/>
          <a:ext cx="5324475" cy="828675"/>
        </p:xfrm>
        <a:graphic>
          <a:graphicData uri="http://schemas.openxmlformats.org/presentationml/2006/ole">
            <mc:AlternateContent xmlns:mc="http://schemas.openxmlformats.org/markup-compatibility/2006">
              <mc:Choice xmlns:v="urn:schemas-microsoft-com:vml" Requires="v">
                <p:oleObj spid="_x0000_s219143" name="文档" r:id="rId2" imgW="7124700" imgH="1117600" progId="Word.Document.12">
                  <p:embed/>
                </p:oleObj>
              </mc:Choice>
              <mc:Fallback>
                <p:oleObj name="文档" r:id="rId2" imgW="7124700" imgH="1117600" progId="Word.Document.12">
                  <p:embed/>
                  <p:pic>
                    <p:nvPicPr>
                      <p:cNvPr id="0" name="图片 219142"/>
                      <p:cNvPicPr/>
                      <p:nvPr/>
                    </p:nvPicPr>
                    <p:blipFill>
                      <a:blip r:embed="rId3"/>
                      <a:stretch>
                        <a:fillRect/>
                      </a:stretch>
                    </p:blipFill>
                    <p:spPr>
                      <a:xfrm>
                        <a:off x="485775" y="3351252"/>
                        <a:ext cx="5324475" cy="828675"/>
                      </a:xfrm>
                      <a:prstGeom prst="rect">
                        <a:avLst/>
                      </a:prstGeom>
                    </p:spPr>
                  </p:pic>
                </p:oleObj>
              </mc:Fallback>
            </mc:AlternateContent>
          </a:graphicData>
        </a:graphic>
      </p:graphicFrame>
      <p:sp>
        <p:nvSpPr>
          <p:cNvPr id="9" name="矩形 8"/>
          <p:cNvSpPr/>
          <p:nvPr/>
        </p:nvSpPr>
        <p:spPr>
          <a:xfrm>
            <a:off x="390254" y="4108316"/>
            <a:ext cx="9089328" cy="1130246"/>
          </a:xfrm>
          <a:prstGeom prst="rect">
            <a:avLst/>
          </a:prstGeom>
        </p:spPr>
        <p:txBody>
          <a:bodyPr wrap="square">
            <a:spAutoFit/>
          </a:bodyPr>
          <a:lstStyle/>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15 m/s.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此速度大小与起跳时的方向无关</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返回" descr="C:\Users\Administrator\Desktop\新建文件夹\返回.tif">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horizont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linds(horizontal)">
                                      <p:cBhvr>
                                        <p:cTn id="3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
          <p:cNvSpPr/>
          <p:nvPr/>
        </p:nvSpPr>
        <p:spPr>
          <a:xfrm>
            <a:off x="4748712" y="3081059"/>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rgbClr val="262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2"/>
          <p:cNvSpPr/>
          <p:nvPr/>
        </p:nvSpPr>
        <p:spPr>
          <a:xfrm>
            <a:off x="693580" y="2172756"/>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33"/>
          <p:cNvSpPr txBox="1"/>
          <p:nvPr/>
        </p:nvSpPr>
        <p:spPr>
          <a:xfrm>
            <a:off x="3717916" y="2513479"/>
            <a:ext cx="4093935" cy="611706"/>
          </a:xfrm>
          <a:prstGeom prst="rect">
            <a:avLst/>
          </a:prstGeom>
          <a:noFill/>
          <a:ln w="9525">
            <a:noFill/>
          </a:ln>
        </p:spPr>
        <p:txBody>
          <a:bodyPr wrap="square" anchor="t">
            <a:spAutoFit/>
          </a:bodyPr>
          <a:lstStyle/>
          <a:p>
            <a:r>
              <a:rPr lang="zh-CN" altLang="en-US" sz="3375" b="1" dirty="0" smtClean="0">
                <a:solidFill>
                  <a:prstClr val="white"/>
                </a:solidFill>
                <a:latin typeface="微软雅黑" panose="020B0503020204020204" charset="-122"/>
                <a:ea typeface="微软雅黑" panose="020B0503020204020204" charset="-122"/>
              </a:rPr>
              <a:t>随堂演练　逐点落实</a:t>
            </a:r>
            <a:endParaRPr lang="zh-CN" altLang="en-US" sz="3375" b="1" dirty="0">
              <a:solidFill>
                <a:prstClr val="white"/>
              </a:solidFill>
              <a:latin typeface="微软雅黑" panose="020B0503020204020204" charset="-122"/>
              <a:ea typeface="微软雅黑" panose="020B0503020204020204" charset="-122"/>
            </a:endParaRPr>
          </a:p>
        </p:txBody>
      </p:sp>
      <p:cxnSp>
        <p:nvCxnSpPr>
          <p:cNvPr id="12" name="直接连接符 10"/>
          <p:cNvCxnSpPr/>
          <p:nvPr/>
        </p:nvCxnSpPr>
        <p:spPr>
          <a:xfrm>
            <a:off x="3831181" y="3205384"/>
            <a:ext cx="38482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8128127" y="3125185"/>
            <a:ext cx="1229824" cy="1107996"/>
          </a:xfrm>
          <a:prstGeom prst="rect">
            <a:avLst/>
          </a:prstGeom>
          <a:noFill/>
        </p:spPr>
        <p:txBody>
          <a:bodyPr wrap="none" rtlCol="0">
            <a:spAutoFit/>
          </a:bodyPr>
          <a:lstStyle/>
          <a:p>
            <a:r>
              <a:rPr lang="en-US" altLang="zh-CN" sz="6600" b="1" dirty="0" smtClean="0">
                <a:solidFill>
                  <a:prstClr val="white"/>
                </a:solidFill>
                <a:latin typeface="微软雅黑" panose="020B0503020204020204" charset="-122"/>
                <a:ea typeface="微软雅黑" panose="020B0503020204020204" charset="-122"/>
              </a:rPr>
              <a:t>03</a:t>
            </a:r>
            <a:endParaRPr lang="zh-CN" altLang="en-US" sz="6600" b="1" dirty="0">
              <a:solidFill>
                <a:prstClr val="white"/>
              </a:solidFill>
              <a:latin typeface="微软雅黑" panose="020B0503020204020204" charset="-122"/>
              <a:ea typeface="微软雅黑" panose="020B0503020204020204" charset="-122"/>
            </a:endParaRPr>
          </a:p>
        </p:txBody>
      </p:sp>
      <p:cxnSp>
        <p:nvCxnSpPr>
          <p:cNvPr id="14" name="直接连接符 29"/>
          <p:cNvCxnSpPr/>
          <p:nvPr/>
        </p:nvCxnSpPr>
        <p:spPr>
          <a:xfrm flipH="1">
            <a:off x="8743039" y="794313"/>
            <a:ext cx="978603" cy="1856172"/>
          </a:xfrm>
          <a:prstGeom prst="line">
            <a:avLst/>
          </a:prstGeom>
          <a:ln>
            <a:solidFill>
              <a:srgbClr val="262F38"/>
            </a:solidFill>
          </a:ln>
        </p:spPr>
        <p:style>
          <a:lnRef idx="1">
            <a:schemeClr val="accent1"/>
          </a:lnRef>
          <a:fillRef idx="0">
            <a:schemeClr val="accent1"/>
          </a:fillRef>
          <a:effectRef idx="0">
            <a:schemeClr val="accent1"/>
          </a:effectRef>
          <a:fontRef idx="minor">
            <a:schemeClr val="tx1"/>
          </a:fontRef>
        </p:style>
      </p:cxnSp>
      <p:cxnSp>
        <p:nvCxnSpPr>
          <p:cNvPr id="15" name="直接连接符 30"/>
          <p:cNvCxnSpPr/>
          <p:nvPr/>
        </p:nvCxnSpPr>
        <p:spPr>
          <a:xfrm flipH="1">
            <a:off x="9047534" y="2277666"/>
            <a:ext cx="1930331" cy="3661370"/>
          </a:xfrm>
          <a:prstGeom prst="line">
            <a:avLst/>
          </a:prstGeom>
          <a:ln>
            <a:solidFill>
              <a:srgbClr val="04449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57019" y="136476"/>
            <a:ext cx="11076375" cy="2823826"/>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机械能是否守恒的判断</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郑州市高一下学期期末</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拉着一个物体沿着光滑的斜面匀速上升时，物体的机械能守恒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物体做竖直上抛运动时，机械能守恒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物体从置于光滑水平面的光滑斜面体上自由下滑时，机械能守恒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合外力对物体做功为零时，物体机械能一定守恒</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矩形 12"/>
          <p:cNvSpPr/>
          <p:nvPr/>
        </p:nvSpPr>
        <p:spPr>
          <a:xfrm>
            <a:off x="557019" y="2902232"/>
            <a:ext cx="11076375" cy="3447073"/>
          </a:xfrm>
          <a:prstGeom prst="rect">
            <a:avLst/>
          </a:prstGeom>
        </p:spPr>
        <p:txBody>
          <a:bodyPr wrap="square" lIns="121898" tIns="60948" rIns="121898" bIns="60948">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拉着一个物体沿着光滑的斜面匀速上升时，动能不变，重力势能变大，物体的机械能增大，选项</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物体做竖直上抛运动时，只有重力做功，机械能守恒，选项</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物体从置于光滑水平面的光滑斜面体上自由下滑时，物体和斜面体组成的系统机械能守恒，但是物体的机械能不守恒，选项</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例如匀速上升的物体，合外力对物体做功为零，但物体机械能不守恒，选项</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4"/>
          <p:cNvSpPr txBox="1"/>
          <p:nvPr/>
        </p:nvSpPr>
        <p:spPr>
          <a:xfrm>
            <a:off x="406574" y="1216596"/>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linds(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linds(horizont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blinds(horizontal)">
                                      <p:cBhvr>
                                        <p:cTn id="2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5701" y="561836"/>
            <a:ext cx="11299010" cy="4001071"/>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机械能守恒定律的应用</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以相同大小的初速度</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将物体从同一水平面分别竖直上抛、斜上抛、沿光滑斜面</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足够长</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上滑，如图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8</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所示，三种情况达到的最大高度分别为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，不计空气阻力，</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则</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3</a:t>
            </a:r>
            <a:endPar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B.</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2</a:t>
            </a:r>
            <a:endPar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D.</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pic>
        <p:nvPicPr>
          <p:cNvPr id="220162" name="Picture 2" descr="8-13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9620" y="1773610"/>
            <a:ext cx="5205091" cy="19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4"/>
          <p:cNvSpPr txBox="1"/>
          <p:nvPr/>
        </p:nvSpPr>
        <p:spPr>
          <a:xfrm>
            <a:off x="296466" y="3825922"/>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5" name="矩形 4"/>
          <p:cNvSpPr/>
          <p:nvPr/>
        </p:nvSpPr>
        <p:spPr>
          <a:xfrm>
            <a:off x="8818198" y="3688209"/>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8</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400"/>
            <a:ext cx="6392167" cy="6849431"/>
          </a:xfrm>
          <a:prstGeom prst="rect">
            <a:avLst/>
          </a:prstGeom>
        </p:spPr>
      </p:pic>
      <p:sp>
        <p:nvSpPr>
          <p:cNvPr id="13" name="TextBox 35">
            <a:hlinkClick r:id="rId2" action="ppaction://hlinksldjump"/>
          </p:cNvPr>
          <p:cNvSpPr txBox="1"/>
          <p:nvPr/>
        </p:nvSpPr>
        <p:spPr>
          <a:xfrm>
            <a:off x="6062860" y="1814848"/>
            <a:ext cx="4265877" cy="534826"/>
          </a:xfrm>
          <a:prstGeom prst="rect">
            <a:avLst/>
          </a:prstGeom>
          <a:noFill/>
        </p:spPr>
        <p:txBody>
          <a:bodyPr wrap="none" lIns="0" tIns="0" rIns="0" bIns="0" anchor="ctr" anchorCtr="0">
            <a:noAutofit/>
          </a:bodyPr>
          <a:lstStyle/>
          <a:p>
            <a:r>
              <a:rPr lang="zh-CN" altLang="en-US" sz="2800" b="1" dirty="0" smtClean="0">
                <a:solidFill>
                  <a:srgbClr val="0070C0"/>
                </a:solidFill>
                <a:latin typeface="+mj-ea"/>
                <a:ea typeface="+mj-ea"/>
              </a:rPr>
              <a:t>梳理教材　夯实基础</a:t>
            </a:r>
            <a:endParaRPr lang="zh-CN" altLang="en-US" sz="2800" b="1" dirty="0">
              <a:solidFill>
                <a:srgbClr val="0070C0"/>
              </a:solidFill>
              <a:latin typeface="+mj-ea"/>
              <a:ea typeface="+mj-ea"/>
            </a:endParaRPr>
          </a:p>
        </p:txBody>
      </p:sp>
      <p:sp>
        <p:nvSpPr>
          <p:cNvPr id="16" name="TextBox 40">
            <a:hlinkClick r:id="rId3" action="ppaction://hlinksldjump"/>
          </p:cNvPr>
          <p:cNvSpPr txBox="1"/>
          <p:nvPr/>
        </p:nvSpPr>
        <p:spPr>
          <a:xfrm>
            <a:off x="6062860" y="2974651"/>
            <a:ext cx="4265874" cy="478237"/>
          </a:xfrm>
          <a:prstGeom prst="rect">
            <a:avLst/>
          </a:prstGeom>
          <a:noFill/>
        </p:spPr>
        <p:txBody>
          <a:bodyPr wrap="none" lIns="0" tIns="0" rIns="0" bIns="0" anchor="ctr" anchorCtr="0">
            <a:noAutofit/>
          </a:bodyPr>
          <a:lstStyle/>
          <a:p>
            <a:r>
              <a:rPr lang="zh-CN" altLang="en-US" sz="2800" b="1">
                <a:solidFill>
                  <a:srgbClr val="0070C0"/>
                </a:solidFill>
                <a:latin typeface="+mj-ea"/>
                <a:ea typeface="+mj-ea"/>
              </a:rPr>
              <a:t>探究</a:t>
            </a:r>
            <a:r>
              <a:rPr lang="zh-CN" altLang="en-US" sz="2800" b="1" smtClean="0">
                <a:solidFill>
                  <a:srgbClr val="0070C0"/>
                </a:solidFill>
                <a:latin typeface="+mj-ea"/>
                <a:ea typeface="+mj-ea"/>
              </a:rPr>
              <a:t>重点　提升素养</a:t>
            </a:r>
            <a:endParaRPr lang="zh-CN" altLang="en-US" sz="2800" b="1" dirty="0">
              <a:solidFill>
                <a:srgbClr val="0070C0"/>
              </a:solidFill>
              <a:latin typeface="+mj-ea"/>
              <a:ea typeface="+mj-ea"/>
            </a:endParaRPr>
          </a:p>
        </p:txBody>
      </p:sp>
      <p:sp>
        <p:nvSpPr>
          <p:cNvPr id="23" name="TextBox 43">
            <a:hlinkClick r:id="rId4" action="ppaction://hlinksldjump"/>
          </p:cNvPr>
          <p:cNvSpPr txBox="1"/>
          <p:nvPr/>
        </p:nvSpPr>
        <p:spPr>
          <a:xfrm>
            <a:off x="6062860" y="4077866"/>
            <a:ext cx="4265876" cy="455092"/>
          </a:xfrm>
          <a:prstGeom prst="rect">
            <a:avLst/>
          </a:prstGeom>
          <a:noFill/>
        </p:spPr>
        <p:txBody>
          <a:bodyPr wrap="none" lIns="0" tIns="0" rIns="0" bIns="0" anchor="ctr" anchorCtr="0">
            <a:noAutofit/>
          </a:bodyPr>
          <a:lstStyle/>
          <a:p>
            <a:r>
              <a:rPr lang="zh-CN" altLang="en-US" sz="2800" b="1" dirty="0" smtClean="0">
                <a:solidFill>
                  <a:srgbClr val="0070C0"/>
                </a:solidFill>
                <a:latin typeface="+mj-ea"/>
                <a:ea typeface="+mj-ea"/>
              </a:rPr>
              <a:t>随堂演练　逐点落实</a:t>
            </a:r>
            <a:endParaRPr lang="zh-CN" altLang="en-US" sz="2800" b="1" dirty="0">
              <a:solidFill>
                <a:srgbClr val="0070C0"/>
              </a:solidFill>
              <a:latin typeface="+mj-ea"/>
              <a:ea typeface="+mj-ea"/>
            </a:endParaRPr>
          </a:p>
        </p:txBody>
      </p:sp>
      <p:grpSp>
        <p:nvGrpSpPr>
          <p:cNvPr id="25" name="Group 5"/>
          <p:cNvGrpSpPr/>
          <p:nvPr/>
        </p:nvGrpSpPr>
        <p:grpSpPr>
          <a:xfrm>
            <a:off x="2709075" y="2791477"/>
            <a:ext cx="2167620" cy="890539"/>
            <a:chOff x="4845920" y="205975"/>
            <a:chExt cx="2890159" cy="1187384"/>
          </a:xfrm>
        </p:grpSpPr>
        <p:sp>
          <p:nvSpPr>
            <p:cNvPr id="26" name="TextBox 2"/>
            <p:cNvSpPr txBox="1"/>
            <p:nvPr/>
          </p:nvSpPr>
          <p:spPr>
            <a:xfrm>
              <a:off x="4904442" y="205975"/>
              <a:ext cx="2831637" cy="492444"/>
            </a:xfrm>
            <a:prstGeom prst="rect">
              <a:avLst/>
            </a:prstGeom>
            <a:noFill/>
          </p:spPr>
          <p:txBody>
            <a:bodyPr wrap="square" lIns="0" tIns="0" rIns="0" bIns="0">
              <a:noAutofit/>
            </a:bodyPr>
            <a:lstStyle/>
            <a:p>
              <a:r>
                <a:rPr lang="zh-CN" altLang="en-US" sz="3600" dirty="0">
                  <a:solidFill>
                    <a:prstClr val="white"/>
                  </a:solidFill>
                </a:rPr>
                <a:t>内容索引</a:t>
              </a:r>
              <a:endParaRPr lang="zh-CN" altLang="en-US" sz="3600" dirty="0">
                <a:solidFill>
                  <a:prstClr val="white"/>
                </a:solidFill>
              </a:endParaRPr>
            </a:p>
          </p:txBody>
        </p:sp>
        <p:sp>
          <p:nvSpPr>
            <p:cNvPr id="28" name="TextBox 3"/>
            <p:cNvSpPr txBox="1"/>
            <p:nvPr/>
          </p:nvSpPr>
          <p:spPr>
            <a:xfrm>
              <a:off x="4845920" y="1116361"/>
              <a:ext cx="1269578" cy="276998"/>
            </a:xfrm>
            <a:prstGeom prst="rect">
              <a:avLst/>
            </a:prstGeom>
            <a:noFill/>
          </p:spPr>
          <p:txBody>
            <a:bodyPr wrap="none" lIns="0" tIns="0" rIns="0" bIns="0">
              <a:normAutofit fontScale="70000" lnSpcReduction="20000"/>
            </a:bodyPr>
            <a:lstStyle/>
            <a:p>
              <a:r>
                <a:rPr lang="en-US" altLang="zh-CN" dirty="0">
                  <a:solidFill>
                    <a:prstClr val="white"/>
                  </a:solidFill>
                </a:rPr>
                <a:t>NEIRONGSUOYIN</a:t>
              </a:r>
              <a:endParaRPr lang="en-US" altLang="zh-CN" dirty="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85800" y="1359049"/>
          <a:ext cx="10829925" cy="2790825"/>
        </p:xfrm>
        <a:graphic>
          <a:graphicData uri="http://schemas.openxmlformats.org/presentationml/2006/ole">
            <mc:AlternateContent xmlns:mc="http://schemas.openxmlformats.org/markup-compatibility/2006">
              <mc:Choice xmlns:v="urn:schemas-microsoft-com:vml" Requires="v">
                <p:oleObj spid="_x0000_s222214" name="文档" r:id="rId5" imgW="14465300" imgH="3733800" progId="Word.Document.12">
                  <p:embed/>
                </p:oleObj>
              </mc:Choice>
              <mc:Fallback>
                <p:oleObj name="文档" r:id="rId5" imgW="14465300" imgH="3733800" progId="Word.Document.12">
                  <p:embed/>
                  <p:pic>
                    <p:nvPicPr>
                      <p:cNvPr id="0" name="图片 222213"/>
                      <p:cNvPicPr/>
                      <p:nvPr/>
                    </p:nvPicPr>
                    <p:blipFill>
                      <a:blip r:embed="rId6"/>
                      <a:stretch>
                        <a:fillRect/>
                      </a:stretch>
                    </p:blipFill>
                    <p:spPr>
                      <a:xfrm>
                        <a:off x="685800" y="1359049"/>
                        <a:ext cx="10829925" cy="27908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5701" y="458901"/>
            <a:ext cx="11299010" cy="4555069"/>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机械能守恒定律的应用</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9</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所示，由距离地面</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 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的高度处以</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4 m/s</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的速度斜向上抛出质量为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 kg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的物体，当其上升的高度为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0.4 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时到达最高点，</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最终落在水平地面上，现以过抛出点的水平面为零势能面，取重力加速度</a:t>
            </a:r>
            <a:r>
              <a:rPr lang="en-US" altLang="zh-CN" i="1" kern="100" spc="-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spc="-100" dirty="0">
                <a:latin typeface="Times New Roman" panose="02020603050405020304" pitchFamily="18" charset="0"/>
                <a:ea typeface="微软雅黑" panose="020B0503020204020204" charset="-122"/>
                <a:cs typeface="Courier New" panose="02070309020205020404" pitchFamily="49" charset="0"/>
              </a:rPr>
              <a:t>10 m/s</a:t>
            </a:r>
            <a:r>
              <a:rPr lang="en-US" altLang="zh-CN" kern="100" spc="-100" baseline="30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，不计空气阻力，</a:t>
            </a:r>
            <a:r>
              <a:rPr lang="zh-CN" altLang="zh-CN" kern="100" spc="-100" dirty="0" smtClean="0">
                <a:latin typeface="Times New Roman" panose="02020603050405020304" pitchFamily="18" charset="0"/>
                <a:ea typeface="微软雅黑" panose="020B0503020204020204" charset="-122"/>
                <a:cs typeface="Times New Roman" panose="02020603050405020304" pitchFamily="18" charset="0"/>
              </a:rPr>
              <a:t>则</a:t>
            </a:r>
            <a:endParaRPr lang="en-US" altLang="zh-CN" sz="1050" kern="100" spc="-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物体在最大高度处的重力势能为</a:t>
            </a:r>
            <a:r>
              <a:rPr lang="en-US" altLang="zh-CN" kern="100" dirty="0">
                <a:latin typeface="Times New Roman" panose="02020603050405020304" pitchFamily="18" charset="0"/>
                <a:ea typeface="微软雅黑" panose="020B0503020204020204" charset="-122"/>
                <a:cs typeface="Courier New" panose="02070309020205020404" pitchFamily="49" charset="0"/>
              </a:rPr>
              <a:t>14 J</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物体在最大高度处的机械能为</a:t>
            </a:r>
            <a:r>
              <a:rPr lang="en-US" altLang="zh-CN" kern="100" dirty="0">
                <a:latin typeface="Times New Roman" panose="02020603050405020304" pitchFamily="18" charset="0"/>
                <a:ea typeface="微软雅黑" panose="020B0503020204020204" charset="-122"/>
                <a:cs typeface="Courier New" panose="02070309020205020404" pitchFamily="49" charset="0"/>
              </a:rPr>
              <a:t>16 J</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物体在地面处的机械能为</a:t>
            </a:r>
            <a:r>
              <a:rPr lang="en-US" altLang="zh-CN" kern="100" dirty="0">
                <a:latin typeface="Times New Roman" panose="02020603050405020304" pitchFamily="18" charset="0"/>
                <a:ea typeface="微软雅黑" panose="020B0503020204020204" charset="-122"/>
                <a:cs typeface="Courier New" panose="02070309020205020404" pitchFamily="49" charset="0"/>
              </a:rPr>
              <a:t>8 J</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物体在地面处的动能为</a:t>
            </a:r>
            <a:r>
              <a:rPr lang="en-US" altLang="zh-CN" kern="100" dirty="0">
                <a:latin typeface="Times New Roman" panose="02020603050405020304" pitchFamily="18" charset="0"/>
                <a:ea typeface="微软雅黑" panose="020B0503020204020204" charset="-122"/>
                <a:cs typeface="Courier New" panose="02070309020205020404" pitchFamily="49" charset="0"/>
              </a:rPr>
              <a:t>8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J</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pic>
        <p:nvPicPr>
          <p:cNvPr id="221186" name="Picture 2" descr="8-13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4373" y="2264178"/>
            <a:ext cx="3760338" cy="194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540575" y="4245708"/>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9</a:t>
            </a:r>
            <a:endParaRPr lang="zh-CN" altLang="en-US" dirty="0"/>
          </a:p>
        </p:txBody>
      </p:sp>
      <p:sp>
        <p:nvSpPr>
          <p:cNvPr id="21" name="TextBox 14"/>
          <p:cNvSpPr txBox="1"/>
          <p:nvPr/>
        </p:nvSpPr>
        <p:spPr>
          <a:xfrm>
            <a:off x="315516" y="3725824"/>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1637" y="1160799"/>
            <a:ext cx="11187139" cy="2268995"/>
          </a:xfrm>
          <a:prstGeom prst="rect">
            <a:avLst/>
          </a:prstGeom>
        </p:spPr>
        <p:txBody>
          <a:bodyPr wrap="square" lIns="121898" tIns="60948" rIns="121898" bIns="60948">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物体在最高点时具有的重力势能</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E</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p1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mgh</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10</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0.4 J</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4 J</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物体在最高点时具有的机械能等于刚抛出时的动能，即</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8 J</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物体在下落过程中，机械能守恒，任意位置的机械能都等于</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8 J</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物体落地时的动能</a:t>
            </a:r>
            <a:r>
              <a:rPr lang="en-US" altLang="zh-CN" i="1" kern="100" dirty="0" err="1">
                <a:latin typeface="Times New Roman" panose="02020603050405020304" pitchFamily="18" charset="0"/>
                <a:ea typeface="楷体_GB2312" panose="02010609030101010101" pitchFamily="49" charset="-122"/>
                <a:cs typeface="Courier New" panose="02070309020205020404" pitchFamily="49" charset="0"/>
              </a:rPr>
              <a:t>E</a:t>
            </a:r>
            <a:r>
              <a:rPr lang="en-US" altLang="zh-CN" kern="100" baseline="-25000" dirty="0" err="1">
                <a:latin typeface="Times New Roman" panose="02020603050405020304" pitchFamily="18" charset="0"/>
                <a:ea typeface="楷体_GB2312" panose="02010609030101010101" pitchFamily="49" charset="-122"/>
                <a:cs typeface="Courier New" panose="02070309020205020404" pitchFamily="49" charset="0"/>
              </a:rPr>
              <a:t>k</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E</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E</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p2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E</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mgh</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8 J</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10</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 J</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18 J</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750"/>
                                        <p:tgtEl>
                                          <p:spTgt spid="15">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blinds(horizontal)">
                                      <p:cBhvr>
                                        <p:cTn id="11" dur="750"/>
                                        <p:tgtEl>
                                          <p:spTgt spid="15">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blinds(horizontal)">
                                      <p:cBhvr>
                                        <p:cTn id="15" dur="750"/>
                                        <p:tgtEl>
                                          <p:spTgt spid="15">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blinds(horizontal)">
                                      <p:cBhvr>
                                        <p:cTn id="19" dur="75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nvGraphicFramePr>
        <p:xfrm>
          <a:off x="485775" y="409575"/>
          <a:ext cx="11220450" cy="4572000"/>
        </p:xfrm>
        <a:graphic>
          <a:graphicData uri="http://schemas.openxmlformats.org/presentationml/2006/ole">
            <mc:AlternateContent xmlns:mc="http://schemas.openxmlformats.org/markup-compatibility/2006">
              <mc:Choice xmlns:v="urn:schemas-microsoft-com:vml" Requires="v">
                <p:oleObj spid="_x0000_s205839" name="文档" r:id="rId5" imgW="14986000" imgH="6108700" progId="Word.Document.12">
                  <p:embed/>
                </p:oleObj>
              </mc:Choice>
              <mc:Fallback>
                <p:oleObj name="文档" r:id="rId5" imgW="14986000" imgH="6108700" progId="Word.Document.12">
                  <p:embed/>
                  <p:pic>
                    <p:nvPicPr>
                      <p:cNvPr id="0" name="图片 205838"/>
                      <p:cNvPicPr/>
                      <p:nvPr/>
                    </p:nvPicPr>
                    <p:blipFill>
                      <a:blip r:embed="rId6"/>
                      <a:stretch>
                        <a:fillRect/>
                      </a:stretch>
                    </p:blipFill>
                    <p:spPr>
                      <a:xfrm>
                        <a:off x="485775" y="409575"/>
                        <a:ext cx="11220450" cy="4572000"/>
                      </a:xfrm>
                      <a:prstGeom prst="rect">
                        <a:avLst/>
                      </a:prstGeom>
                    </p:spPr>
                  </p:pic>
                </p:oleObj>
              </mc:Fallback>
            </mc:AlternateContent>
          </a:graphicData>
        </a:graphic>
      </p:graphicFrame>
      <p:pic>
        <p:nvPicPr>
          <p:cNvPr id="205834" name="Picture 10" descr="8-13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2812" y="3050704"/>
            <a:ext cx="2935002" cy="28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9699402" y="5896052"/>
            <a:ext cx="801823"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10</a:t>
            </a:r>
            <a:endParaRPr lang="zh-CN" altLang="en-US" dirty="0"/>
          </a:p>
        </p:txBody>
      </p:sp>
      <p:sp>
        <p:nvSpPr>
          <p:cNvPr id="9" name="矩形 8"/>
          <p:cNvSpPr/>
          <p:nvPr/>
        </p:nvSpPr>
        <p:spPr>
          <a:xfrm>
            <a:off x="411217" y="4777854"/>
            <a:ext cx="1723549" cy="461665"/>
          </a:xfrm>
          <a:prstGeom prst="rect">
            <a:avLst/>
          </a:prstGeom>
        </p:spPr>
        <p:txBody>
          <a:bodyPr wrap="none">
            <a:spAutoFit/>
          </a:bodyPr>
          <a:lstStyle/>
          <a:p>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kern="100" dirty="0">
                <a:solidFill>
                  <a:srgbClr val="C00000"/>
                </a:solidFill>
                <a:latin typeface="Times New Roman" panose="02020603050405020304" pitchFamily="18" charset="0"/>
                <a:ea typeface="微软雅黑" panose="020B0503020204020204" charset="-122"/>
              </a:rPr>
              <a:t>5</a:t>
            </a:r>
            <a:r>
              <a:rPr lang="en-US" altLang="zh-CN" kern="100" dirty="0">
                <a:solidFill>
                  <a:srgbClr val="C00000"/>
                </a:solidFill>
                <a:latin typeface="宋体" panose="02010600030101010101" pitchFamily="2" charset="-122"/>
                <a:ea typeface="微软雅黑" panose="020B0503020204020204" charset="-122"/>
                <a:cs typeface="Times New Roman" panose="02020603050405020304" pitchFamily="18" charset="0"/>
              </a:rPr>
              <a:t>∶</a:t>
            </a:r>
            <a:r>
              <a:rPr lang="en-US" altLang="zh-CN" kern="100" dirty="0">
                <a:solidFill>
                  <a:srgbClr val="C00000"/>
                </a:solidFill>
                <a:latin typeface="Times New Roman" panose="02020603050405020304" pitchFamily="18" charset="0"/>
                <a:ea typeface="微软雅黑" panose="020B0503020204020204" charset="-122"/>
              </a:rPr>
              <a:t>1</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47700" y="1053530"/>
          <a:ext cx="10906125" cy="1695450"/>
        </p:xfrm>
        <a:graphic>
          <a:graphicData uri="http://schemas.openxmlformats.org/presentationml/2006/ole">
            <mc:AlternateContent xmlns:mc="http://schemas.openxmlformats.org/markup-compatibility/2006">
              <mc:Choice xmlns:v="urn:schemas-microsoft-com:vml" Requires="v">
                <p:oleObj spid="_x0000_s191519" name="文档" r:id="rId5" imgW="14566900" imgH="2273300" progId="Word.Document.12">
                  <p:embed/>
                </p:oleObj>
              </mc:Choice>
              <mc:Fallback>
                <p:oleObj name="文档" r:id="rId5" imgW="14566900" imgH="2273300" progId="Word.Document.12">
                  <p:embed/>
                  <p:pic>
                    <p:nvPicPr>
                      <p:cNvPr id="0" name="图片 191518"/>
                      <p:cNvPicPr/>
                      <p:nvPr/>
                    </p:nvPicPr>
                    <p:blipFill>
                      <a:blip r:embed="rId6"/>
                      <a:stretch>
                        <a:fillRect/>
                      </a:stretch>
                    </p:blipFill>
                    <p:spPr>
                      <a:xfrm>
                        <a:off x="647700" y="1053530"/>
                        <a:ext cx="10906125" cy="169545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647700" y="2709714"/>
          <a:ext cx="10906125" cy="809625"/>
        </p:xfrm>
        <a:graphic>
          <a:graphicData uri="http://schemas.openxmlformats.org/presentationml/2006/ole">
            <mc:AlternateContent xmlns:mc="http://schemas.openxmlformats.org/markup-compatibility/2006">
              <mc:Choice xmlns:v="urn:schemas-microsoft-com:vml" Requires="v">
                <p:oleObj spid="_x0000_s191520" name="文档" r:id="rId7" imgW="14566900" imgH="1104900" progId="Word.Document.12">
                  <p:embed/>
                </p:oleObj>
              </mc:Choice>
              <mc:Fallback>
                <p:oleObj name="文档" r:id="rId7" imgW="14566900" imgH="1104900" progId="Word.Document.12">
                  <p:embed/>
                  <p:pic>
                    <p:nvPicPr>
                      <p:cNvPr id="0" name="图片 191519"/>
                      <p:cNvPicPr/>
                      <p:nvPr/>
                    </p:nvPicPr>
                    <p:blipFill>
                      <a:blip r:embed="rId8"/>
                      <a:stretch>
                        <a:fillRect/>
                      </a:stretch>
                    </p:blipFill>
                    <p:spPr>
                      <a:xfrm>
                        <a:off x="647700" y="2709714"/>
                        <a:ext cx="10906125" cy="809625"/>
                      </a:xfrm>
                      <a:prstGeom prst="rect">
                        <a:avLst/>
                      </a:prstGeom>
                    </p:spPr>
                  </p:pic>
                </p:oleObj>
              </mc:Fallback>
            </mc:AlternateContent>
          </a:graphicData>
        </a:graphic>
      </p:graphicFrame>
      <p:sp>
        <p:nvSpPr>
          <p:cNvPr id="4" name="矩形 3"/>
          <p:cNvSpPr/>
          <p:nvPr/>
        </p:nvSpPr>
        <p:spPr>
          <a:xfrm>
            <a:off x="533684" y="3688209"/>
            <a:ext cx="10951716" cy="461665"/>
          </a:xfrm>
          <a:prstGeom prst="rect">
            <a:avLst/>
          </a:prstGeom>
        </p:spPr>
        <p:txBody>
          <a:bodyPr wrap="none">
            <a:spAutoFit/>
          </a:bodyPr>
          <a:lstStyle/>
          <a:p>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①②</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式得</a:t>
            </a:r>
            <a:r>
              <a:rPr lang="en-US" altLang="zh-CN" i="1" kern="100" dirty="0" err="1">
                <a:latin typeface="Times New Roman" panose="02020603050405020304" pitchFamily="18" charset="0"/>
                <a:ea typeface="楷体_GB2312" panose="02010609030101010101" pitchFamily="49" charset="-122"/>
              </a:rPr>
              <a:t>E</a:t>
            </a:r>
            <a:r>
              <a:rPr lang="en-US" altLang="zh-CN" kern="100" baseline="-25000" dirty="0" err="1">
                <a:latin typeface="Times New Roman" panose="02020603050405020304" pitchFamily="18" charset="0"/>
                <a:ea typeface="楷体_GB2312" panose="02010609030101010101" pitchFamily="49" charset="-122"/>
              </a:rPr>
              <a:t>k</a:t>
            </a:r>
            <a:r>
              <a:rPr lang="en-US" altLang="zh-CN" i="1" kern="100" baseline="-25000" dirty="0" err="1">
                <a:latin typeface="Times New Roman" panose="02020603050405020304" pitchFamily="18" charset="0"/>
                <a:ea typeface="楷体_GB2312" panose="02010609030101010101" pitchFamily="49" charset="-122"/>
              </a:rPr>
              <a:t>B</a:t>
            </a:r>
            <a:r>
              <a:rPr lang="en-US" altLang="zh-CN" kern="100" dirty="0" err="1">
                <a:latin typeface="宋体" panose="02010600030101010101" pitchFamily="2" charset="-122"/>
                <a:ea typeface="楷体_GB2312" panose="02010609030101010101" pitchFamily="49" charset="-122"/>
                <a:cs typeface="Times New Roman" panose="02020603050405020304" pitchFamily="18" charset="0"/>
              </a:rPr>
              <a:t>∶</a:t>
            </a:r>
            <a:r>
              <a:rPr lang="en-US" altLang="zh-CN" i="1" kern="100" dirty="0" err="1">
                <a:latin typeface="Times New Roman" panose="02020603050405020304" pitchFamily="18" charset="0"/>
                <a:ea typeface="楷体_GB2312" panose="02010609030101010101" pitchFamily="49" charset="-122"/>
              </a:rPr>
              <a:t>E</a:t>
            </a:r>
            <a:r>
              <a:rPr lang="en-US" altLang="zh-CN" kern="100" baseline="-25000" dirty="0" err="1">
                <a:latin typeface="Times New Roman" panose="02020603050405020304" pitchFamily="18" charset="0"/>
                <a:ea typeface="楷体_GB2312" panose="02010609030101010101" pitchFamily="49" charset="-122"/>
              </a:rPr>
              <a:t>k</a:t>
            </a:r>
            <a:r>
              <a:rPr lang="en-US" altLang="zh-CN" i="1" kern="100" baseline="-25000" dirty="0" err="1">
                <a:latin typeface="Times New Roman" panose="02020603050405020304" pitchFamily="18" charset="0"/>
                <a:ea typeface="楷体_GB2312" panose="02010609030101010101" pitchFamily="49" charset="-122"/>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rPr>
              <a:t>5</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kern="100" dirty="0" smtClean="0">
                <a:latin typeface="Times New Roman" panose="02020603050405020304" pitchFamily="18" charset="0"/>
                <a:ea typeface="楷体_GB2312" panose="02010609030101010101" pitchFamily="49" charset="-122"/>
              </a:rPr>
              <a:t>1						         </a:t>
            </a:r>
            <a:r>
              <a:rPr lang="en-US" altLang="zh-CN" kern="100" dirty="0" smtClean="0">
                <a:latin typeface="宋体" panose="02010600030101010101" pitchFamily="2" charset="-122"/>
                <a:ea typeface="楷体_GB2312" panose="02010609030101010101" pitchFamily="49" charset="-122"/>
                <a:cs typeface="Times New Roman" panose="02020603050405020304" pitchFamily="18" charset="0"/>
              </a:rPr>
              <a:t>③</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750"/>
                                        <p:tgtEl>
                                          <p:spTgt spid="8"/>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pic>
        <p:nvPicPr>
          <p:cNvPr id="205834" name="Picture 10" descr="8-13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4740" y="1466528"/>
            <a:ext cx="2935002" cy="28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500551" y="2241585"/>
            <a:ext cx="2031325" cy="461665"/>
          </a:xfrm>
          <a:prstGeom prst="rect">
            <a:avLst/>
          </a:prstGeom>
        </p:spPr>
        <p:txBody>
          <a:bodyPr wrap="none">
            <a:spAutoFit/>
          </a:bodyPr>
          <a:lstStyle/>
          <a:p>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见解析</a:t>
            </a:r>
            <a:endParaRPr lang="zh-CN" altLang="en-US" dirty="0"/>
          </a:p>
        </p:txBody>
      </p:sp>
      <p:sp>
        <p:nvSpPr>
          <p:cNvPr id="4" name="矩形 3"/>
          <p:cNvSpPr/>
          <p:nvPr/>
        </p:nvSpPr>
        <p:spPr>
          <a:xfrm>
            <a:off x="500551" y="1413570"/>
            <a:ext cx="6058069" cy="646331"/>
          </a:xfrm>
          <a:prstGeom prst="rect">
            <a:avLst/>
          </a:prstGeom>
        </p:spPr>
        <p:txBody>
          <a:bodyPr wrap="none">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通过计算判断小球能否沿轨道运动到</a:t>
            </a:r>
            <a:r>
              <a:rPr lang="en-US" altLang="zh-CN" i="1"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3" name="矩形 2"/>
          <p:cNvSpPr/>
          <p:nvPr/>
        </p:nvSpPr>
        <p:spPr>
          <a:xfrm>
            <a:off x="533974" y="530424"/>
            <a:ext cx="11120877" cy="1754326"/>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若小球能沿轨道运动到</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点，则小球在</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点所受轨道的正压力</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应满足</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N</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kern="100" dirty="0" smtClean="0">
                <a:latin typeface="Times New Roman" panose="02020603050405020304" pitchFamily="18" charset="0"/>
                <a:ea typeface="楷体_GB2312" panose="02010609030101010101" pitchFamily="49" charset="-122"/>
                <a:cs typeface="Courier New" panose="02070309020205020404" pitchFamily="49" charset="0"/>
              </a:rPr>
              <a:t>0								       </a:t>
            </a:r>
            <a:r>
              <a:rPr lang="en-US" altLang="zh-CN" kern="100" dirty="0" smtClean="0">
                <a:latin typeface="宋体" panose="02010600030101010101" pitchFamily="2" charset="-122"/>
                <a:ea typeface="楷体_GB2312" panose="02010609030101010101" pitchFamily="49" charset="-122"/>
                <a:cs typeface="Times New Roman" panose="02020603050405020304" pitchFamily="18" charset="0"/>
              </a:rPr>
              <a:t>④</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设小球在</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点的速度大小为</a:t>
            </a:r>
            <a:r>
              <a:rPr lang="en-US" altLang="zh-CN"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i="1" kern="100" baseline="-25000" dirty="0" err="1">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，由牛顿第二定律</a:t>
            </a:r>
            <a:r>
              <a:rPr lang="zh-CN" altLang="zh-CN" kern="100" dirty="0" smtClean="0">
                <a:latin typeface="Times New Roman" panose="02020603050405020304" pitchFamily="18" charset="0"/>
                <a:ea typeface="楷体_GB2312" panose="02010609030101010101" pitchFamily="49" charset="-122"/>
                <a:cs typeface="Times New Roman" panose="02020603050405020304" pitchFamily="18" charset="0"/>
              </a:rPr>
              <a:t>有</a:t>
            </a:r>
            <a:endParaRPr lang="en-US" altLang="zh-CN" kern="100" dirty="0" smtClean="0">
              <a:latin typeface="Times New Roman" panose="02020603050405020304" pitchFamily="18" charset="0"/>
              <a:ea typeface="楷体_GB2312" panose="02010609030101010101" pitchFamily="49"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609600" y="2287191"/>
          <a:ext cx="10925175" cy="1238250"/>
        </p:xfrm>
        <a:graphic>
          <a:graphicData uri="http://schemas.openxmlformats.org/presentationml/2006/ole">
            <mc:AlternateContent xmlns:mc="http://schemas.openxmlformats.org/markup-compatibility/2006">
              <mc:Choice xmlns:v="urn:schemas-microsoft-com:vml" Requires="v">
                <p:oleObj spid="_x0000_s223243" name="文档" r:id="rId5" imgW="14592300" imgH="1663700" progId="Word.Document.12">
                  <p:embed/>
                </p:oleObj>
              </mc:Choice>
              <mc:Fallback>
                <p:oleObj name="文档" r:id="rId5" imgW="14592300" imgH="1663700" progId="Word.Document.12">
                  <p:embed/>
                  <p:pic>
                    <p:nvPicPr>
                      <p:cNvPr id="0" name="图片 223242"/>
                      <p:cNvPicPr/>
                      <p:nvPr/>
                    </p:nvPicPr>
                    <p:blipFill>
                      <a:blip r:embed="rId6"/>
                      <a:stretch>
                        <a:fillRect/>
                      </a:stretch>
                    </p:blipFill>
                    <p:spPr>
                      <a:xfrm>
                        <a:off x="609600" y="2287191"/>
                        <a:ext cx="10925175" cy="1238250"/>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9600" y="3461023"/>
          <a:ext cx="10925175" cy="895350"/>
        </p:xfrm>
        <a:graphic>
          <a:graphicData uri="http://schemas.openxmlformats.org/presentationml/2006/ole">
            <mc:AlternateContent xmlns:mc="http://schemas.openxmlformats.org/markup-compatibility/2006">
              <mc:Choice xmlns:v="urn:schemas-microsoft-com:vml" Requires="v">
                <p:oleObj spid="_x0000_s223244" name="文档" r:id="rId7" imgW="14592300" imgH="1206500" progId="Word.Document.12">
                  <p:embed/>
                </p:oleObj>
              </mc:Choice>
              <mc:Fallback>
                <p:oleObj name="文档" r:id="rId7" imgW="14592300" imgH="1206500" progId="Word.Document.12">
                  <p:embed/>
                  <p:pic>
                    <p:nvPicPr>
                      <p:cNvPr id="0" name="图片 223243"/>
                      <p:cNvPicPr/>
                      <p:nvPr/>
                    </p:nvPicPr>
                    <p:blipFill>
                      <a:blip r:embed="rId8"/>
                      <a:stretch>
                        <a:fillRect/>
                      </a:stretch>
                    </p:blipFill>
                    <p:spPr>
                      <a:xfrm>
                        <a:off x="609600" y="3461023"/>
                        <a:ext cx="10925175" cy="895350"/>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609600" y="4353694"/>
          <a:ext cx="10925175" cy="885825"/>
        </p:xfrm>
        <a:graphic>
          <a:graphicData uri="http://schemas.openxmlformats.org/presentationml/2006/ole">
            <mc:AlternateContent xmlns:mc="http://schemas.openxmlformats.org/markup-compatibility/2006">
              <mc:Choice xmlns:v="urn:schemas-microsoft-com:vml" Requires="v">
                <p:oleObj spid="_x0000_s223245" name="文档" r:id="rId9" imgW="14592300" imgH="1206500" progId="Word.Document.12">
                  <p:embed/>
                </p:oleObj>
              </mc:Choice>
              <mc:Fallback>
                <p:oleObj name="文档" r:id="rId9" imgW="14592300" imgH="1206500" progId="Word.Document.12">
                  <p:embed/>
                  <p:pic>
                    <p:nvPicPr>
                      <p:cNvPr id="0" name="图片 223244"/>
                      <p:cNvPicPr/>
                      <p:nvPr/>
                    </p:nvPicPr>
                    <p:blipFill>
                      <a:blip r:embed="rId10"/>
                      <a:stretch>
                        <a:fillRect/>
                      </a:stretch>
                    </p:blipFill>
                    <p:spPr>
                      <a:xfrm>
                        <a:off x="609600" y="4353694"/>
                        <a:ext cx="10925175" cy="885825"/>
                      </a:xfrm>
                      <a:prstGeom prst="rect">
                        <a:avLst/>
                      </a:prstGeom>
                    </p:spPr>
                  </p:pic>
                </p:oleObj>
              </mc:Fallback>
            </mc:AlternateContent>
          </a:graphicData>
        </a:graphic>
      </p:graphicFrame>
      <p:sp>
        <p:nvSpPr>
          <p:cNvPr id="17" name="矩形 16"/>
          <p:cNvSpPr/>
          <p:nvPr/>
        </p:nvSpPr>
        <p:spPr>
          <a:xfrm>
            <a:off x="533974" y="5129227"/>
            <a:ext cx="11120877" cy="576248"/>
          </a:xfrm>
          <a:prstGeom prst="rect">
            <a:avLst/>
          </a:prstGeom>
        </p:spPr>
        <p:txBody>
          <a:bodyPr>
            <a:spAutoFit/>
          </a:bodyPr>
          <a:lstStyle/>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⑥⑦</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式可知，小球恰好可以沿轨道运动到</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点</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 name="返回" descr="C:\Users\Administrator\Desktop\新建文件夹\返回.tif">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750"/>
                                        <p:tgtEl>
                                          <p:spTgt spid="5"/>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750"/>
                                        <p:tgtEl>
                                          <p:spTgt spid="15"/>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750"/>
                                        <p:tgtEl>
                                          <p:spTgt spid="16"/>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矩形 2"/>
          <p:cNvSpPr/>
          <p:nvPr/>
        </p:nvSpPr>
        <p:spPr>
          <a:xfrm>
            <a:off x="4748712" y="3081059"/>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rgbClr val="262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2"/>
          <p:cNvSpPr/>
          <p:nvPr/>
        </p:nvSpPr>
        <p:spPr>
          <a:xfrm>
            <a:off x="693580" y="2172756"/>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33"/>
          <p:cNvSpPr txBox="1"/>
          <p:nvPr/>
        </p:nvSpPr>
        <p:spPr>
          <a:xfrm>
            <a:off x="3717916" y="2513479"/>
            <a:ext cx="4093935" cy="611706"/>
          </a:xfrm>
          <a:prstGeom prst="rect">
            <a:avLst/>
          </a:prstGeom>
          <a:noFill/>
          <a:ln w="9525">
            <a:noFill/>
          </a:ln>
        </p:spPr>
        <p:txBody>
          <a:bodyPr wrap="square" anchor="t">
            <a:spAutoFit/>
          </a:bodyPr>
          <a:lstStyle/>
          <a:p>
            <a:r>
              <a:rPr lang="zh-CN" altLang="en-US" sz="3375" b="1" dirty="0" smtClean="0">
                <a:solidFill>
                  <a:prstClr val="white"/>
                </a:solidFill>
                <a:latin typeface="微软雅黑" panose="020B0503020204020204" charset="-122"/>
                <a:ea typeface="微软雅黑" panose="020B0503020204020204" charset="-122"/>
              </a:rPr>
              <a:t>梳理教材　夯实基础</a:t>
            </a:r>
            <a:endParaRPr lang="zh-CN" altLang="en-US" sz="3375" b="1" dirty="0">
              <a:solidFill>
                <a:prstClr val="white"/>
              </a:solidFill>
              <a:latin typeface="微软雅黑" panose="020B0503020204020204" charset="-122"/>
              <a:ea typeface="微软雅黑" panose="020B0503020204020204" charset="-122"/>
            </a:endParaRPr>
          </a:p>
        </p:txBody>
      </p:sp>
      <p:cxnSp>
        <p:nvCxnSpPr>
          <p:cNvPr id="12" name="直接连接符 10"/>
          <p:cNvCxnSpPr/>
          <p:nvPr/>
        </p:nvCxnSpPr>
        <p:spPr>
          <a:xfrm>
            <a:off x="3831181" y="3205384"/>
            <a:ext cx="38482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8128127" y="3125185"/>
            <a:ext cx="1229824" cy="1107996"/>
          </a:xfrm>
          <a:prstGeom prst="rect">
            <a:avLst/>
          </a:prstGeom>
          <a:noFill/>
        </p:spPr>
        <p:txBody>
          <a:bodyPr wrap="none" rtlCol="0">
            <a:spAutoFit/>
          </a:bodyPr>
          <a:lstStyle/>
          <a:p>
            <a:r>
              <a:rPr lang="en-US" altLang="zh-CN" sz="6600" b="1" dirty="0">
                <a:solidFill>
                  <a:prstClr val="white"/>
                </a:solidFill>
                <a:latin typeface="微软雅黑" panose="020B0503020204020204" charset="-122"/>
                <a:ea typeface="微软雅黑" panose="020B0503020204020204" charset="-122"/>
              </a:rPr>
              <a:t>01</a:t>
            </a:r>
            <a:endParaRPr lang="zh-CN" altLang="en-US" sz="6600" b="1" dirty="0">
              <a:solidFill>
                <a:prstClr val="white"/>
              </a:solidFill>
              <a:latin typeface="微软雅黑" panose="020B0503020204020204" charset="-122"/>
              <a:ea typeface="微软雅黑" panose="020B0503020204020204" charset="-122"/>
            </a:endParaRPr>
          </a:p>
        </p:txBody>
      </p:sp>
      <p:cxnSp>
        <p:nvCxnSpPr>
          <p:cNvPr id="17" name="直接连接符 29"/>
          <p:cNvCxnSpPr/>
          <p:nvPr/>
        </p:nvCxnSpPr>
        <p:spPr>
          <a:xfrm flipH="1">
            <a:off x="8743039" y="794313"/>
            <a:ext cx="978603" cy="1856172"/>
          </a:xfrm>
          <a:prstGeom prst="line">
            <a:avLst/>
          </a:prstGeom>
          <a:ln>
            <a:solidFill>
              <a:srgbClr val="262F38"/>
            </a:solidFill>
          </a:ln>
        </p:spPr>
        <p:style>
          <a:lnRef idx="1">
            <a:schemeClr val="accent1"/>
          </a:lnRef>
          <a:fillRef idx="0">
            <a:schemeClr val="accent1"/>
          </a:fillRef>
          <a:effectRef idx="0">
            <a:schemeClr val="accent1"/>
          </a:effectRef>
          <a:fontRef idx="minor">
            <a:schemeClr val="tx1"/>
          </a:fontRef>
        </p:style>
      </p:cxnSp>
      <p:cxnSp>
        <p:nvCxnSpPr>
          <p:cNvPr id="18" name="直接连接符 30"/>
          <p:cNvCxnSpPr/>
          <p:nvPr/>
        </p:nvCxnSpPr>
        <p:spPr>
          <a:xfrm flipH="1">
            <a:off x="9047534" y="2277666"/>
            <a:ext cx="1930331" cy="3661370"/>
          </a:xfrm>
          <a:prstGeom prst="line">
            <a:avLst/>
          </a:prstGeom>
          <a:ln>
            <a:solidFill>
              <a:srgbClr val="04449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611852" y="1053530"/>
            <a:ext cx="10966708" cy="607834"/>
          </a:xfrm>
          <a:prstGeom prst="rect">
            <a:avLst/>
          </a:prstGeom>
        </p:spPr>
        <p:txBody>
          <a:bodyPr wrap="square" lIns="121898" tIns="60948" rIns="121898" bIns="60948">
            <a:spAutoFit/>
          </a:bodyPr>
          <a:lstStyle/>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伽利略曾研究过小球在斜面上的运动，如图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标题 5"/>
          <p:cNvSpPr txBox="1"/>
          <p:nvPr/>
        </p:nvSpPr>
        <p:spPr>
          <a:xfrm>
            <a:off x="946413" y="272738"/>
            <a:ext cx="10189353" cy="531816"/>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kern="100" dirty="0">
                <a:latin typeface="Times New Roman" panose="02020603050405020304" pitchFamily="18" charset="0"/>
                <a:cs typeface="Times New Roman" panose="02020603050405020304" pitchFamily="18" charset="0"/>
              </a:rPr>
              <a:t>追寻守恒量</a:t>
            </a:r>
            <a:endParaRPr lang="zh-CN" altLang="zh-CN" sz="2800" b="1" dirty="0">
              <a:solidFill>
                <a:prstClr val="black"/>
              </a:solidFill>
            </a:endParaRPr>
          </a:p>
        </p:txBody>
      </p:sp>
      <p:sp>
        <p:nvSpPr>
          <p:cNvPr id="4" name="MH_Number_1"/>
          <p:cNvSpPr/>
          <p:nvPr>
            <p:custDataLst>
              <p:tags r:id="rId1"/>
            </p:custDataLst>
          </p:nvPr>
        </p:nvSpPr>
        <p:spPr bwMode="auto">
          <a:xfrm>
            <a:off x="0" y="261442"/>
            <a:ext cx="825500" cy="50400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4F81BD"/>
          </a:solidFill>
          <a:ln w="12700">
            <a:solidFill>
              <a:srgbClr val="4F81BD"/>
            </a:solidFill>
            <a:miter lim="800000"/>
          </a:ln>
        </p:spPr>
        <p:txBody>
          <a:bodyPr wrap="square" lIns="0" tIns="0" rIns="72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20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MH_Entry_1"/>
          <p:cNvSpPr/>
          <p:nvPr>
            <p:custDataLst>
              <p:tags r:id="rId2"/>
            </p:custDataLst>
          </p:nvPr>
        </p:nvSpPr>
        <p:spPr>
          <a:xfrm>
            <a:off x="0" y="302155"/>
            <a:ext cx="12190413" cy="504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cmpd="sng" algn="ctr">
            <a:solidFill>
              <a:srgbClr val="0070C0"/>
            </a:solidFill>
            <a:prstDash val="solid"/>
            <a:bevel/>
          </a:ln>
          <a:effectLst/>
        </p:spPr>
        <p:txBody>
          <a:bodyPr rot="0" spcFirstLastPara="0" vertOverflow="overflow" horzOverflow="overflow" vert="horz" wrap="square" lIns="108000" tIns="0" rIns="0" bIns="0" numCol="1" spcCol="0" rtlCol="0" fromWordArt="0" anchor="ctr" anchorCtr="0" forceAA="0" compatLnSpc="1">
            <a:norm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endParaRPr>
          </a:p>
        </p:txBody>
      </p:sp>
      <p:sp>
        <p:nvSpPr>
          <p:cNvPr id="6" name="标题 5"/>
          <p:cNvSpPr txBox="1"/>
          <p:nvPr/>
        </p:nvSpPr>
        <p:spPr>
          <a:xfrm>
            <a:off x="84674" y="307048"/>
            <a:ext cx="609932" cy="419944"/>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dirty="0" smtClean="0">
                <a:solidFill>
                  <a:schemeClr val="bg1"/>
                </a:solidFill>
              </a:rPr>
              <a:t>一</a:t>
            </a:r>
            <a:endParaRPr lang="zh-CN" altLang="zh-CN" sz="2800" b="1" dirty="0">
              <a:solidFill>
                <a:schemeClr val="bg1"/>
              </a:solidFill>
            </a:endParaRPr>
          </a:p>
        </p:txBody>
      </p:sp>
      <p:pic>
        <p:nvPicPr>
          <p:cNvPr id="193541" name="Picture 5" descr="8-12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565" y="1697530"/>
            <a:ext cx="4919283" cy="166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771239" y="3472185"/>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1</a:t>
            </a:r>
            <a:endParaRPr lang="zh-CN" altLang="en-US" dirty="0"/>
          </a:p>
        </p:txBody>
      </p:sp>
      <p:sp>
        <p:nvSpPr>
          <p:cNvPr id="17" name="矩形 16"/>
          <p:cNvSpPr/>
          <p:nvPr/>
        </p:nvSpPr>
        <p:spPr>
          <a:xfrm>
            <a:off x="611852" y="3802196"/>
            <a:ext cx="10966708" cy="1715830"/>
          </a:xfrm>
          <a:prstGeom prst="rect">
            <a:avLst/>
          </a:prstGeom>
        </p:spPr>
        <p:txBody>
          <a:bodyPr wrap="square" lIns="121898" tIns="60948" rIns="121898" bIns="60948">
            <a:spAutoFit/>
          </a:bodyPr>
          <a:lstStyle/>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将小球由斜面</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上某位置由静止释放，如果空气阻力和摩擦力小到可以忽略，小球在斜面</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上速度变为</a:t>
            </a:r>
            <a:r>
              <a:rPr lang="en-US" altLang="zh-CN" kern="100" dirty="0">
                <a:latin typeface="Times New Roman" panose="02020603050405020304" pitchFamily="18" charset="0"/>
                <a:ea typeface="微软雅黑" panose="020B0503020204020204" charset="-122"/>
                <a:cs typeface="Courier New" panose="02070309020205020404" pitchFamily="49" charset="0"/>
              </a:rPr>
              <a:t>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即到达最高点</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时的高度与它出发时的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高度</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不会更高一点，也不会更低一点</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这说明某种</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东西</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在小球运动的过程中</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是</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9479582" y="4429278"/>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相同</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矩形 11"/>
          <p:cNvSpPr/>
          <p:nvPr/>
        </p:nvSpPr>
        <p:spPr>
          <a:xfrm>
            <a:off x="9932074" y="4980596"/>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不变</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标题 5"/>
          <p:cNvSpPr txBox="1"/>
          <p:nvPr/>
        </p:nvSpPr>
        <p:spPr>
          <a:xfrm>
            <a:off x="946413" y="272738"/>
            <a:ext cx="10189353" cy="531816"/>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kern="100" dirty="0">
                <a:latin typeface="Times New Roman" panose="02020603050405020304" pitchFamily="18" charset="0"/>
                <a:cs typeface="Times New Roman" panose="02020603050405020304" pitchFamily="18" charset="0"/>
              </a:rPr>
              <a:t>动能与势能的相互转化</a:t>
            </a:r>
            <a:endParaRPr lang="zh-CN" altLang="zh-CN" sz="2800" b="1" dirty="0">
              <a:solidFill>
                <a:prstClr val="black"/>
              </a:solidFill>
            </a:endParaRPr>
          </a:p>
        </p:txBody>
      </p:sp>
      <p:sp>
        <p:nvSpPr>
          <p:cNvPr id="4" name="MH_Number_1"/>
          <p:cNvSpPr/>
          <p:nvPr>
            <p:custDataLst>
              <p:tags r:id="rId1"/>
            </p:custDataLst>
          </p:nvPr>
        </p:nvSpPr>
        <p:spPr bwMode="auto">
          <a:xfrm>
            <a:off x="0" y="261442"/>
            <a:ext cx="825500" cy="50400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4F81BD"/>
          </a:solidFill>
          <a:ln w="12700">
            <a:solidFill>
              <a:srgbClr val="4F81BD"/>
            </a:solidFill>
            <a:miter lim="800000"/>
          </a:ln>
        </p:spPr>
        <p:txBody>
          <a:bodyPr wrap="square" lIns="0" tIns="0" rIns="72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20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MH_Entry_1"/>
          <p:cNvSpPr/>
          <p:nvPr>
            <p:custDataLst>
              <p:tags r:id="rId2"/>
            </p:custDataLst>
          </p:nvPr>
        </p:nvSpPr>
        <p:spPr>
          <a:xfrm>
            <a:off x="0" y="302155"/>
            <a:ext cx="12190413" cy="504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cmpd="sng" algn="ctr">
            <a:solidFill>
              <a:srgbClr val="0070C0"/>
            </a:solidFill>
            <a:prstDash val="solid"/>
            <a:bevel/>
          </a:ln>
          <a:effectLst/>
        </p:spPr>
        <p:txBody>
          <a:bodyPr rot="0" spcFirstLastPara="0" vertOverflow="overflow" horzOverflow="overflow" vert="horz" wrap="square" lIns="108000" tIns="0" rIns="0" bIns="0" numCol="1" spcCol="0" rtlCol="0" fromWordArt="0" anchor="ctr" anchorCtr="0" forceAA="0" compatLnSpc="1">
            <a:norm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endParaRPr>
          </a:p>
        </p:txBody>
      </p:sp>
      <p:sp>
        <p:nvSpPr>
          <p:cNvPr id="6" name="标题 5"/>
          <p:cNvSpPr txBox="1"/>
          <p:nvPr/>
        </p:nvSpPr>
        <p:spPr>
          <a:xfrm>
            <a:off x="84674" y="307048"/>
            <a:ext cx="609932" cy="419944"/>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en-US" sz="2800" b="1" dirty="0" smtClean="0">
                <a:solidFill>
                  <a:schemeClr val="bg1"/>
                </a:solidFill>
              </a:rPr>
              <a:t>二</a:t>
            </a:r>
            <a:endParaRPr lang="zh-CN" altLang="zh-CN" sz="2800" b="1" dirty="0">
              <a:solidFill>
                <a:schemeClr val="bg1"/>
              </a:solidFill>
            </a:endParaRPr>
          </a:p>
        </p:txBody>
      </p:sp>
      <p:sp>
        <p:nvSpPr>
          <p:cNvPr id="9" name="矩形 8"/>
          <p:cNvSpPr/>
          <p:nvPr/>
        </p:nvSpPr>
        <p:spPr>
          <a:xfrm>
            <a:off x="479163" y="1013018"/>
            <a:ext cx="11232086" cy="5078313"/>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重力势能与动能的转化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只有重力做功时，若重力对物体做正功，则物体的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重力势能</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，动能</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转化为</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若重力对物体做负功，则物体的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重力势能</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，动能</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转化为</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弹性势能与动能的转化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只有弹簧弹力做功时，若弹力对物体做正功，则弹簧的弹性势</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能</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动能</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弹簧</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转化</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为物体</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若弹力对物体做负功，则弹簧的弹性势</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能</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动能</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物体</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转化</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为弹簧</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机械能</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与</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统称</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为机械能</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8520489" y="1629594"/>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减少</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矩形 10"/>
          <p:cNvSpPr/>
          <p:nvPr/>
        </p:nvSpPr>
        <p:spPr>
          <a:xfrm>
            <a:off x="10255502" y="1642964"/>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增加</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3" name="矩形 12"/>
          <p:cNvSpPr/>
          <p:nvPr/>
        </p:nvSpPr>
        <p:spPr>
          <a:xfrm>
            <a:off x="1126654" y="2196133"/>
            <a:ext cx="1415772"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重力势能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矩形 14"/>
          <p:cNvSpPr/>
          <p:nvPr/>
        </p:nvSpPr>
        <p:spPr>
          <a:xfrm>
            <a:off x="3349377" y="2185120"/>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动能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9849147" y="2171403"/>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增加</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7" name="矩形 16"/>
          <p:cNvSpPr/>
          <p:nvPr/>
        </p:nvSpPr>
        <p:spPr>
          <a:xfrm>
            <a:off x="555828" y="2728764"/>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减少</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8" name="矩形 17"/>
          <p:cNvSpPr/>
          <p:nvPr/>
        </p:nvSpPr>
        <p:spPr>
          <a:xfrm>
            <a:off x="2548106" y="2723530"/>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动能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0" name="矩形 19"/>
          <p:cNvSpPr/>
          <p:nvPr/>
        </p:nvSpPr>
        <p:spPr>
          <a:xfrm>
            <a:off x="4223003" y="2733055"/>
            <a:ext cx="1415772"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重力势能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1" name="矩形 20"/>
          <p:cNvSpPr/>
          <p:nvPr/>
        </p:nvSpPr>
        <p:spPr>
          <a:xfrm>
            <a:off x="9058453" y="3823742"/>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减少</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2" name="矩形 21"/>
          <p:cNvSpPr/>
          <p:nvPr/>
        </p:nvSpPr>
        <p:spPr>
          <a:xfrm>
            <a:off x="551984" y="4384948"/>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增加</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3" name="矩形 22"/>
          <p:cNvSpPr/>
          <p:nvPr/>
        </p:nvSpPr>
        <p:spPr>
          <a:xfrm>
            <a:off x="2566814" y="4394473"/>
            <a:ext cx="1415772"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弹性势能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23"/>
          <p:cNvSpPr/>
          <p:nvPr/>
        </p:nvSpPr>
        <p:spPr>
          <a:xfrm>
            <a:off x="5904959" y="4379268"/>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动能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5" name="矩形 24"/>
          <p:cNvSpPr/>
          <p:nvPr/>
        </p:nvSpPr>
        <p:spPr>
          <a:xfrm>
            <a:off x="1434430" y="4912345"/>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增加</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6" name="矩形 25"/>
          <p:cNvSpPr/>
          <p:nvPr/>
        </p:nvSpPr>
        <p:spPr>
          <a:xfrm>
            <a:off x="3953529" y="4917678"/>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减少</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7" name="矩形 26"/>
          <p:cNvSpPr/>
          <p:nvPr/>
        </p:nvSpPr>
        <p:spPr>
          <a:xfrm>
            <a:off x="5871051" y="4921870"/>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动能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8" name="矩形 27"/>
          <p:cNvSpPr/>
          <p:nvPr/>
        </p:nvSpPr>
        <p:spPr>
          <a:xfrm>
            <a:off x="8471475" y="4928961"/>
            <a:ext cx="1415772"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弹性势能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9" name="矩形 28"/>
          <p:cNvSpPr/>
          <p:nvPr/>
        </p:nvSpPr>
        <p:spPr>
          <a:xfrm>
            <a:off x="2000280" y="5477108"/>
            <a:ext cx="1415772"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重力势能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0" name="矩形 29"/>
          <p:cNvSpPr/>
          <p:nvPr/>
        </p:nvSpPr>
        <p:spPr>
          <a:xfrm>
            <a:off x="3674327" y="5475929"/>
            <a:ext cx="1415772"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弹性势能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1" name="矩形 30"/>
          <p:cNvSpPr/>
          <p:nvPr/>
        </p:nvSpPr>
        <p:spPr>
          <a:xfrm>
            <a:off x="5342612" y="5487550"/>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动能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linds(horizontal)">
                                      <p:cBhvr>
                                        <p:cTn id="36" dur="500"/>
                                        <p:tgtEl>
                                          <p:spTgt spid="2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linds(horizontal)">
                                      <p:cBhvr>
                                        <p:cTn id="48" dur="500"/>
                                        <p:tgtEl>
                                          <p:spTgt spid="2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linds(horizontal)">
                                      <p:cBhvr>
                                        <p:cTn id="51" dur="500"/>
                                        <p:tgtEl>
                                          <p:spTgt spid="2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linds(horizont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linds(horizontal)">
                                      <p:cBhvr>
                                        <p:cTn id="59" dur="500"/>
                                        <p:tgtEl>
                                          <p:spTgt spid="2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linds(horizontal)">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5" grpId="0"/>
      <p:bldP spid="16" grpId="0"/>
      <p:bldP spid="17" grpId="0"/>
      <p:bldP spid="18"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标题 5"/>
          <p:cNvSpPr txBox="1"/>
          <p:nvPr/>
        </p:nvSpPr>
        <p:spPr>
          <a:xfrm>
            <a:off x="946413" y="272738"/>
            <a:ext cx="10189353" cy="531816"/>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kern="100" dirty="0">
                <a:latin typeface="Times New Roman" panose="02020603050405020304" pitchFamily="18" charset="0"/>
                <a:cs typeface="Times New Roman" panose="02020603050405020304" pitchFamily="18" charset="0"/>
              </a:rPr>
              <a:t>机械能守恒定律</a:t>
            </a:r>
            <a:endParaRPr lang="zh-CN" altLang="zh-CN" sz="2800" b="1" dirty="0">
              <a:solidFill>
                <a:prstClr val="black"/>
              </a:solidFill>
            </a:endParaRPr>
          </a:p>
        </p:txBody>
      </p:sp>
      <p:sp>
        <p:nvSpPr>
          <p:cNvPr id="4" name="MH_Number_1"/>
          <p:cNvSpPr/>
          <p:nvPr>
            <p:custDataLst>
              <p:tags r:id="rId1"/>
            </p:custDataLst>
          </p:nvPr>
        </p:nvSpPr>
        <p:spPr bwMode="auto">
          <a:xfrm>
            <a:off x="0" y="261442"/>
            <a:ext cx="825500" cy="50400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4F81BD"/>
          </a:solidFill>
          <a:ln w="12700">
            <a:solidFill>
              <a:srgbClr val="4F81BD"/>
            </a:solidFill>
            <a:miter lim="800000"/>
          </a:ln>
        </p:spPr>
        <p:txBody>
          <a:bodyPr wrap="square" lIns="0" tIns="0" rIns="72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20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MH_Entry_1"/>
          <p:cNvSpPr/>
          <p:nvPr>
            <p:custDataLst>
              <p:tags r:id="rId2"/>
            </p:custDataLst>
          </p:nvPr>
        </p:nvSpPr>
        <p:spPr>
          <a:xfrm>
            <a:off x="0" y="302155"/>
            <a:ext cx="12190413" cy="504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cmpd="sng" algn="ctr">
            <a:solidFill>
              <a:srgbClr val="0070C0"/>
            </a:solidFill>
            <a:prstDash val="solid"/>
            <a:bevel/>
          </a:ln>
          <a:effectLst/>
        </p:spPr>
        <p:txBody>
          <a:bodyPr rot="0" spcFirstLastPara="0" vertOverflow="overflow" horzOverflow="overflow" vert="horz" wrap="square" lIns="108000" tIns="0" rIns="0" bIns="0" numCol="1" spcCol="0" rtlCol="0" fromWordArt="0" anchor="ctr" anchorCtr="0" forceAA="0" compatLnSpc="1">
            <a:norm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endParaRPr>
          </a:p>
        </p:txBody>
      </p:sp>
      <p:sp>
        <p:nvSpPr>
          <p:cNvPr id="6" name="标题 5"/>
          <p:cNvSpPr txBox="1"/>
          <p:nvPr/>
        </p:nvSpPr>
        <p:spPr>
          <a:xfrm>
            <a:off x="84674" y="307048"/>
            <a:ext cx="609932" cy="419944"/>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en-US" sz="2800" b="1" smtClean="0">
                <a:solidFill>
                  <a:schemeClr val="bg1"/>
                </a:solidFill>
              </a:rPr>
              <a:t>三</a:t>
            </a:r>
            <a:endParaRPr lang="zh-CN" altLang="zh-CN" sz="2800" b="1" dirty="0">
              <a:solidFill>
                <a:schemeClr val="bg1"/>
              </a:solidFill>
            </a:endParaRPr>
          </a:p>
        </p:txBody>
      </p:sp>
      <p:sp>
        <p:nvSpPr>
          <p:cNvPr id="9" name="矩形 8"/>
          <p:cNvSpPr/>
          <p:nvPr/>
        </p:nvSpPr>
        <p:spPr>
          <a:xfrm>
            <a:off x="479163" y="1290603"/>
            <a:ext cx="11232086" cy="1200329"/>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内容：在</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只有</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或</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做功</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的物体系统内</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与</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可以</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互相转化，</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而</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endParaRPr lang="en-US" altLang="zh-CN" u="sng"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u="sng"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保持</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不变</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585864" y="1375427"/>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重力</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矩形 7"/>
          <p:cNvSpPr/>
          <p:nvPr/>
        </p:nvSpPr>
        <p:spPr>
          <a:xfrm>
            <a:off x="3574926" y="1388797"/>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弹力</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矩形 9"/>
          <p:cNvSpPr/>
          <p:nvPr/>
        </p:nvSpPr>
        <p:spPr>
          <a:xfrm>
            <a:off x="6987877" y="1365902"/>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动能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矩形 11"/>
          <p:cNvSpPr/>
          <p:nvPr/>
        </p:nvSpPr>
        <p:spPr>
          <a:xfrm>
            <a:off x="7976939" y="1365902"/>
            <a:ext cx="80021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势能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矩形 13"/>
          <p:cNvSpPr/>
          <p:nvPr/>
        </p:nvSpPr>
        <p:spPr>
          <a:xfrm>
            <a:off x="11107191" y="1375470"/>
            <a:ext cx="492443" cy="461665"/>
          </a:xfrm>
          <a:prstGeom prst="rect">
            <a:avLst/>
          </a:prstGeom>
        </p:spPr>
        <p:txBody>
          <a:bodyPr wrap="none">
            <a:spAutoFit/>
          </a:bodyPr>
          <a:lstStyle/>
          <a:p>
            <a:r>
              <a:rPr lang="zh-CN" altLang="zh-CN"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总</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2" name="矩形 31"/>
          <p:cNvSpPr/>
          <p:nvPr/>
        </p:nvSpPr>
        <p:spPr>
          <a:xfrm>
            <a:off x="531540" y="1921917"/>
            <a:ext cx="1415772" cy="461665"/>
          </a:xfrm>
          <a:prstGeom prst="rect">
            <a:avLst/>
          </a:prstGeom>
        </p:spPr>
        <p:txBody>
          <a:bodyPr wrap="none">
            <a:spAutoFit/>
          </a:bodyPr>
          <a:lstStyle/>
          <a:p>
            <a:pPr lvl="0"/>
            <a:r>
              <a:rPr lang="zh-CN" altLang="zh-CN" kern="100">
                <a:solidFill>
                  <a:srgbClr val="C00000"/>
                </a:solidFill>
                <a:latin typeface="Times New Roman" panose="02020603050405020304" pitchFamily="18" charset="0"/>
                <a:ea typeface="微软雅黑" panose="020B0503020204020204" charset="-122"/>
                <a:cs typeface="Times New Roman" panose="02020603050405020304" pitchFamily="18" charset="0"/>
              </a:rPr>
              <a:t>的机械能</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33" name="对象 32"/>
          <p:cNvGraphicFramePr>
            <a:graphicFrameLocks noChangeAspect="1"/>
          </p:cNvGraphicFramePr>
          <p:nvPr/>
        </p:nvGraphicFramePr>
        <p:xfrm>
          <a:off x="568101" y="2603401"/>
          <a:ext cx="10236200" cy="1133475"/>
        </p:xfrm>
        <a:graphic>
          <a:graphicData uri="http://schemas.openxmlformats.org/presentationml/2006/ole">
            <mc:AlternateContent xmlns:mc="http://schemas.openxmlformats.org/markup-compatibility/2006">
              <mc:Choice xmlns:v="urn:schemas-microsoft-com:vml" Requires="v">
                <p:oleObj spid="_x0000_s210953" name="文档" r:id="rId3" imgW="13665200" imgH="1524000" progId="Word.Document.12">
                  <p:embed/>
                </p:oleObj>
              </mc:Choice>
              <mc:Fallback>
                <p:oleObj name="文档" r:id="rId3" imgW="13665200" imgH="1524000" progId="Word.Document.12">
                  <p:embed/>
                  <p:pic>
                    <p:nvPicPr>
                      <p:cNvPr id="0" name="图片 210952"/>
                      <p:cNvPicPr/>
                      <p:nvPr/>
                    </p:nvPicPr>
                    <p:blipFill>
                      <a:blip r:embed="rId4"/>
                      <a:stretch>
                        <a:fillRect/>
                      </a:stretch>
                    </p:blipFill>
                    <p:spPr>
                      <a:xfrm>
                        <a:off x="568101" y="2603401"/>
                        <a:ext cx="10236200" cy="1133475"/>
                      </a:xfrm>
                      <a:prstGeom prst="rect">
                        <a:avLst/>
                      </a:prstGeom>
                    </p:spPr>
                  </p:pic>
                </p:oleObj>
              </mc:Fallback>
            </mc:AlternateContent>
          </a:graphicData>
        </a:graphic>
      </p:graphicFrame>
      <p:sp>
        <p:nvSpPr>
          <p:cNvPr id="34" name="矩形 33"/>
          <p:cNvSpPr/>
          <p:nvPr/>
        </p:nvSpPr>
        <p:spPr>
          <a:xfrm>
            <a:off x="479163" y="3381593"/>
            <a:ext cx="11232086" cy="1200329"/>
          </a:xfrm>
          <a:prstGeom prst="rect">
            <a:avLst/>
          </a:prstGeom>
        </p:spPr>
        <p:txBody>
          <a:bodyPr>
            <a:spAutoFit/>
          </a:bodyPr>
          <a:lstStyle/>
          <a:p>
            <a:pPr>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应用机械能守恒定律解决问题只需考虑运动</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和</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不必考虑两个状态</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间</a:t>
            </a:r>
            <a:r>
              <a:rPr lang="en-US" altLang="zh-CN" u="sng"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即可以简化计算</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5" name="矩形 34"/>
          <p:cNvSpPr/>
          <p:nvPr/>
        </p:nvSpPr>
        <p:spPr>
          <a:xfrm>
            <a:off x="8354652" y="3436498"/>
            <a:ext cx="1107996"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末状态</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6" name="矩形 35"/>
          <p:cNvSpPr/>
          <p:nvPr/>
        </p:nvSpPr>
        <p:spPr>
          <a:xfrm>
            <a:off x="1513589" y="3981161"/>
            <a:ext cx="1723549"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过程的细节</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矩形 6"/>
          <p:cNvSpPr/>
          <p:nvPr/>
        </p:nvSpPr>
        <p:spPr>
          <a:xfrm>
            <a:off x="6922959" y="3433089"/>
            <a:ext cx="1107996" cy="461665"/>
          </a:xfrm>
          <a:prstGeom prst="rect">
            <a:avLst/>
          </a:prstGeom>
        </p:spPr>
        <p:txBody>
          <a:bodyPr wrap="none">
            <a:spAutoFit/>
          </a:bodyPr>
          <a:lstStyle/>
          <a:p>
            <a:r>
              <a:rPr lang="zh-CN" altLang="zh-CN"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初状态</a:t>
            </a:r>
            <a:endParaRPr lang="zh-CN" altLang="en-US"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linds(horizontal)">
                                      <p:cBhvr>
                                        <p:cTn id="30" dur="500"/>
                                        <p:tgtEl>
                                          <p:spTgt spid="3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P spid="14" grpId="0"/>
      <p:bldP spid="32" grpId="0"/>
      <p:bldP spid="35" grpId="0"/>
      <p:bldP spid="3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p:cNvSpPr/>
          <p:nvPr/>
        </p:nvSpPr>
        <p:spPr>
          <a:xfrm>
            <a:off x="910630" y="689775"/>
            <a:ext cx="3794786" cy="545732"/>
          </a:xfrm>
          <a:prstGeom prst="rect">
            <a:avLst/>
          </a:prstGeom>
        </p:spPr>
        <p:txBody>
          <a:bodyPr wrap="none">
            <a:noAutofit/>
          </a:bodyPr>
          <a:lstStyle/>
          <a:p>
            <a:r>
              <a:rPr lang="zh-CN" altLang="en-US" sz="2800" b="1" dirty="0" smtClean="0">
                <a:latin typeface="+mj-ea"/>
                <a:ea typeface="+mj-ea"/>
              </a:rPr>
              <a:t>即学即用</a:t>
            </a:r>
            <a:endParaRPr lang="zh-CN" altLang="en-US" sz="2800" b="1" dirty="0">
              <a:latin typeface="+mj-ea"/>
              <a:ea typeface="+mj-ea"/>
            </a:endParaRPr>
          </a:p>
        </p:txBody>
      </p:sp>
      <p:sp>
        <p:nvSpPr>
          <p:cNvPr id="8" name="等腰三角形 7"/>
          <p:cNvSpPr/>
          <p:nvPr/>
        </p:nvSpPr>
        <p:spPr>
          <a:xfrm rot="5400000">
            <a:off x="605408" y="786968"/>
            <a:ext cx="344050" cy="30967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22598" y="1278865"/>
            <a:ext cx="10945216" cy="3447073"/>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判断下列说法的正误</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通过重力做功，动能和重力势能可以相互转化</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机械能守恒时，物体一定只受重力和弹力作用</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合力为零，物体的机械能一定守恒</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合力做功为零，物体的机械能一定保持不变</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(5)</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只有重力做功时，物体的机械能一定守恒</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7390230" y="1970584"/>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微软雅黑" panose="020B0503020204020204" charset="-122"/>
                <a:cs typeface="Times New Roman" panose="02020603050405020304" pitchFamily="18" charset="0"/>
              </a:rPr>
              <a:t>√</a:t>
            </a:r>
            <a:endParaRPr lang="zh-CN" altLang="en-US" sz="2800" dirty="0">
              <a:solidFill>
                <a:srgbClr val="C00000"/>
              </a:solidFill>
            </a:endParaRPr>
          </a:p>
        </p:txBody>
      </p:sp>
      <p:sp>
        <p:nvSpPr>
          <p:cNvPr id="14" name="矩形 13"/>
          <p:cNvSpPr/>
          <p:nvPr/>
        </p:nvSpPr>
        <p:spPr>
          <a:xfrm>
            <a:off x="7403947" y="2512740"/>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800" dirty="0">
              <a:solidFill>
                <a:srgbClr val="C00000"/>
              </a:solidFill>
              <a:latin typeface="宋体" panose="02010600030101010101" pitchFamily="2" charset="-122"/>
              <a:ea typeface="宋体" panose="02010600030101010101" pitchFamily="2" charset="-122"/>
            </a:endParaRPr>
          </a:p>
        </p:txBody>
      </p:sp>
      <p:sp>
        <p:nvSpPr>
          <p:cNvPr id="16" name="矩形 15"/>
          <p:cNvSpPr/>
          <p:nvPr/>
        </p:nvSpPr>
        <p:spPr>
          <a:xfrm>
            <a:off x="5888147" y="3056514"/>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800" dirty="0">
              <a:solidFill>
                <a:srgbClr val="C00000"/>
              </a:solidFill>
              <a:latin typeface="宋体" panose="02010600030101010101" pitchFamily="2" charset="-122"/>
              <a:ea typeface="宋体" panose="02010600030101010101" pitchFamily="2" charset="-122"/>
            </a:endParaRPr>
          </a:p>
        </p:txBody>
      </p:sp>
      <p:sp>
        <p:nvSpPr>
          <p:cNvPr id="17" name="矩形 16"/>
          <p:cNvSpPr/>
          <p:nvPr/>
        </p:nvSpPr>
        <p:spPr>
          <a:xfrm>
            <a:off x="7094777" y="3622011"/>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800" dirty="0">
              <a:solidFill>
                <a:srgbClr val="C00000"/>
              </a:solidFill>
              <a:latin typeface="宋体" panose="02010600030101010101" pitchFamily="2" charset="-122"/>
              <a:ea typeface="宋体" panose="02010600030101010101" pitchFamily="2" charset="-122"/>
            </a:endParaRPr>
          </a:p>
        </p:txBody>
      </p:sp>
      <p:sp>
        <p:nvSpPr>
          <p:cNvPr id="9" name="矩形 8"/>
          <p:cNvSpPr/>
          <p:nvPr/>
        </p:nvSpPr>
        <p:spPr>
          <a:xfrm>
            <a:off x="6768645" y="4193784"/>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微软雅黑" panose="020B0503020204020204" charset="-122"/>
                <a:cs typeface="Times New Roman" panose="02020603050405020304" pitchFamily="18" charset="0"/>
              </a:rPr>
              <a:t>√</a:t>
            </a:r>
            <a:endParaRPr lang="zh-CN" altLang="en-US" sz="2800"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1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22598" y="712540"/>
            <a:ext cx="10945216" cy="1161832"/>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所示，桌面高为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，质量为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的小球从离桌面高为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处自由落下，不计空气阻力，设桌面处的重力势能为零，则小球落到地面前瞬间的机械能为</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 name="返回" descr="C:\Users\Administrator\Desktop\新建文件夹\返回.tif">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0199662" y="1341562"/>
            <a:ext cx="784189" cy="461665"/>
          </a:xfrm>
          <a:prstGeom prst="rect">
            <a:avLst/>
          </a:prstGeom>
        </p:spPr>
        <p:txBody>
          <a:bodyPr wrap="none">
            <a:spAutoFit/>
          </a:bodyPr>
          <a:lstStyle/>
          <a:p>
            <a:r>
              <a:rPr lang="en-US" altLang="zh-CN" i="1" kern="100" dirty="0" err="1">
                <a:solidFill>
                  <a:srgbClr val="C00000"/>
                </a:solidFill>
                <a:latin typeface="Times New Roman" panose="02020603050405020304" pitchFamily="18" charset="0"/>
                <a:ea typeface="微软雅黑" panose="020B0503020204020204" charset="-122"/>
              </a:rPr>
              <a:t>mgH</a:t>
            </a:r>
            <a:endParaRPr lang="zh-CN" altLang="en-US" dirty="0"/>
          </a:p>
        </p:txBody>
      </p:sp>
      <p:pic>
        <p:nvPicPr>
          <p:cNvPr id="208898" name="Picture 2" descr="8-12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9765" y="2008684"/>
            <a:ext cx="3070882" cy="247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771239" y="4552305"/>
            <a:ext cx="647934" cy="461665"/>
          </a:xfrm>
          <a:prstGeom prst="rect">
            <a:avLst/>
          </a:prstGeom>
        </p:spPr>
        <p:txBody>
          <a:bodyPr wrap="none">
            <a:spAutoFit/>
          </a:bodyPr>
          <a:lstStyle/>
          <a:p>
            <a:r>
              <a:rPr lang="zh-CN" altLang="zh-CN" b="1" kern="10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2</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MH" val="20190416135204"/>
  <p:tag name="MH_LIBRARY" val="CONTENTS"/>
  <p:tag name="MH_TYPE" val="NUMBER"/>
  <p:tag name="ID" val="553525"/>
  <p:tag name="MH_ORDER" val="1"/>
</p:tagLst>
</file>

<file path=ppt/tags/tag10.xml><?xml version="1.0" encoding="utf-8"?>
<p:tagLst xmlns:p="http://schemas.openxmlformats.org/presentationml/2006/main">
  <p:tag name="MH" val="20190416135204"/>
  <p:tag name="MH_LIBRARY" val="CONTENTS"/>
  <p:tag name="MH_TYPE" val="ENTRY"/>
  <p:tag name="ID" val="553525"/>
  <p:tag name="MH_ORDER" val="1"/>
</p:tagLst>
</file>

<file path=ppt/tags/tag2.xml><?xml version="1.0" encoding="utf-8"?>
<p:tagLst xmlns:p="http://schemas.openxmlformats.org/presentationml/2006/main">
  <p:tag name="MH" val="20190416135204"/>
  <p:tag name="MH_LIBRARY" val="CONTENTS"/>
  <p:tag name="MH_TYPE" val="ENTRY"/>
  <p:tag name="ID" val="553525"/>
  <p:tag name="MH_ORDER" val="1"/>
</p:tagLst>
</file>

<file path=ppt/tags/tag3.xml><?xml version="1.0" encoding="utf-8"?>
<p:tagLst xmlns:p="http://schemas.openxmlformats.org/presentationml/2006/main">
  <p:tag name="MH" val="20190416135204"/>
  <p:tag name="MH_LIBRARY" val="CONTENTS"/>
  <p:tag name="MH_TYPE" val="NUMBER"/>
  <p:tag name="ID" val="553525"/>
  <p:tag name="MH_ORDER" val="1"/>
</p:tagLst>
</file>

<file path=ppt/tags/tag4.xml><?xml version="1.0" encoding="utf-8"?>
<p:tagLst xmlns:p="http://schemas.openxmlformats.org/presentationml/2006/main">
  <p:tag name="MH" val="20190416135204"/>
  <p:tag name="MH_LIBRARY" val="CONTENTS"/>
  <p:tag name="MH_TYPE" val="ENTRY"/>
  <p:tag name="ID" val="553525"/>
  <p:tag name="MH_ORDER" val="1"/>
</p:tagLst>
</file>

<file path=ppt/tags/tag5.xml><?xml version="1.0" encoding="utf-8"?>
<p:tagLst xmlns:p="http://schemas.openxmlformats.org/presentationml/2006/main">
  <p:tag name="MH" val="20190416135204"/>
  <p:tag name="MH_LIBRARY" val="CONTENTS"/>
  <p:tag name="MH_TYPE" val="NUMBER"/>
  <p:tag name="ID" val="553525"/>
  <p:tag name="MH_ORDER" val="1"/>
</p:tagLst>
</file>

<file path=ppt/tags/tag6.xml><?xml version="1.0" encoding="utf-8"?>
<p:tagLst xmlns:p="http://schemas.openxmlformats.org/presentationml/2006/main">
  <p:tag name="MH" val="20190416135204"/>
  <p:tag name="MH_LIBRARY" val="CONTENTS"/>
  <p:tag name="MH_TYPE" val="ENTRY"/>
  <p:tag name="ID" val="553525"/>
  <p:tag name="MH_ORDER" val="1"/>
</p:tagLst>
</file>

<file path=ppt/tags/tag7.xml><?xml version="1.0" encoding="utf-8"?>
<p:tagLst xmlns:p="http://schemas.openxmlformats.org/presentationml/2006/main">
  <p:tag name="MH" val="20190416135204"/>
  <p:tag name="MH_LIBRARY" val="CONTENTS"/>
  <p:tag name="MH_TYPE" val="NUMBER"/>
  <p:tag name="ID" val="553525"/>
  <p:tag name="MH_ORDER" val="1"/>
</p:tagLst>
</file>

<file path=ppt/tags/tag8.xml><?xml version="1.0" encoding="utf-8"?>
<p:tagLst xmlns:p="http://schemas.openxmlformats.org/presentationml/2006/main">
  <p:tag name="MH" val="20190416135204"/>
  <p:tag name="MH_LIBRARY" val="CONTENTS"/>
  <p:tag name="MH_TYPE" val="ENTRY"/>
  <p:tag name="ID" val="553525"/>
  <p:tag name="MH_ORDER" val="1"/>
</p:tagLst>
</file>

<file path=ppt/tags/tag9.xml><?xml version="1.0" encoding="utf-8"?>
<p:tagLst xmlns:p="http://schemas.openxmlformats.org/presentationml/2006/main">
  <p:tag name="MH" val="20190416135204"/>
  <p:tag name="MH_LIBRARY" val="CONTENTS"/>
  <p:tag name="MH_TYPE" val="NUMBER"/>
  <p:tag name="ID" val="553525"/>
  <p:tag name="MH_ORDER" val="1"/>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4824</Words>
  <Application>WPS 演示</Application>
  <PresentationFormat>自定义</PresentationFormat>
  <Paragraphs>448</Paragraphs>
  <Slides>36</Slides>
  <Notes>0</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20</vt:i4>
      </vt:variant>
      <vt:variant>
        <vt:lpstr>幻灯片标题</vt:lpstr>
      </vt:variant>
      <vt:variant>
        <vt:i4>36</vt:i4>
      </vt:variant>
    </vt:vector>
  </HeadingPairs>
  <TitlesOfParts>
    <vt:vector size="75" baseType="lpstr">
      <vt:lpstr>Arial</vt:lpstr>
      <vt:lpstr>宋体</vt:lpstr>
      <vt:lpstr>Wingdings</vt:lpstr>
      <vt:lpstr>迷你简菱心</vt:lpstr>
      <vt:lpstr>微软雅黑</vt:lpstr>
      <vt:lpstr>Times New Roman</vt:lpstr>
      <vt:lpstr>Courier New</vt:lpstr>
      <vt:lpstr>Arial Black</vt:lpstr>
      <vt:lpstr>Arial Narrow</vt:lpstr>
      <vt:lpstr>楷体_GB2312</vt:lpstr>
      <vt:lpstr>新宋体</vt:lpstr>
      <vt:lpstr>Book Antiqua</vt:lpstr>
      <vt:lpstr>华文细黑</vt:lpstr>
      <vt:lpstr>Broadway</vt:lpstr>
      <vt:lpstr>楷体</vt:lpstr>
      <vt:lpstr>经典繁仿黑</vt:lpstr>
      <vt:lpstr>Gabriola</vt:lpstr>
      <vt:lpstr>黑体</vt:lpstr>
      <vt:lpstr>7_Office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爱奋旗舰店13629447162（Q:155397219）</dc:description>
  <cp:lastModifiedBy>join2</cp:lastModifiedBy>
  <cp:revision>5613</cp:revision>
  <dcterms:created xsi:type="dcterms:W3CDTF">2014-11-27T01:03:00Z</dcterms:created>
  <dcterms:modified xsi:type="dcterms:W3CDTF">2020-02-10T14:44:27Z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