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9"/>
  </p:notesMasterIdLst>
  <p:sldIdLst>
    <p:sldId id="257" r:id="rId4"/>
    <p:sldId id="266" r:id="rId5"/>
    <p:sldId id="267" r:id="rId6"/>
    <p:sldId id="271" r:id="rId7"/>
    <p:sldId id="273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  <a:srgbClr val="283626"/>
    <a:srgbClr val="2A3828"/>
    <a:srgbClr val="385723"/>
    <a:srgbClr val="32412E"/>
    <a:srgbClr val="0051A2"/>
    <a:srgbClr val="005AB4"/>
    <a:srgbClr val="005EBC"/>
    <a:srgbClr val="004992"/>
    <a:srgbClr val="005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22" autoAdjust="0"/>
    <p:restoredTop sz="94660"/>
  </p:normalViewPr>
  <p:slideViewPr>
    <p:cSldViewPr snapToGrid="0">
      <p:cViewPr varScale="1">
        <p:scale>
          <a:sx n="61" d="100"/>
          <a:sy n="61" d="100"/>
        </p:scale>
        <p:origin x="5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14EAA-2485-475C-85F0-561ABFD9B4FF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918C6-25FE-4BF2-9F08-168ABACDC3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219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9679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3041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7254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栏目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: 圆顶角 6">
            <a:hlinkClick r:id="" action="ppaction://noaction"/>
          </p:cNvPr>
          <p:cNvSpPr/>
          <p:nvPr userDrawn="1"/>
        </p:nvSpPr>
        <p:spPr>
          <a:xfrm>
            <a:off x="5945803" y="71120"/>
            <a:ext cx="1939416" cy="395392"/>
          </a:xfrm>
          <a:prstGeom prst="round2SameRect">
            <a:avLst/>
          </a:prstGeom>
          <a:solidFill>
            <a:srgbClr val="028C85"/>
          </a:solidFill>
          <a:ln>
            <a:solidFill>
              <a:srgbClr val="7BDD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zh-CN" altLang="en-US" sz="1600" b="1">
                <a:solidFill>
                  <a:schemeClr val="bg1"/>
                </a:solidFill>
                <a:latin typeface="宋体" panose="02010600030101010101" pitchFamily="2" charset="-122"/>
                <a:ea typeface="+mn-ea"/>
              </a:rPr>
              <a:t>试题类编</a:t>
            </a:r>
          </a:p>
        </p:txBody>
      </p:sp>
    </p:spTree>
    <p:extLst>
      <p:ext uri="{BB962C8B-B14F-4D97-AF65-F5344CB8AC3E}">
        <p14:creationId xmlns:p14="http://schemas.microsoft.com/office/powerpoint/2010/main" val="2715938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297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9677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254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2555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3311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265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0998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5386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76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2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6.wmf"/><Relationship Id="rId4" Type="http://schemas.openxmlformats.org/officeDocument/2006/relationships/image" Target="../media/image8.png"/><Relationship Id="rId9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0.wmf"/><Relationship Id="rId4" Type="http://schemas.openxmlformats.org/officeDocument/2006/relationships/image" Target="../media/image11.png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27531" y="2346151"/>
            <a:ext cx="1177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b="1" dirty="0">
                <a:solidFill>
                  <a:srgbClr val="FF00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静电平衡特点多  深刻理解再记清</a:t>
            </a:r>
          </a:p>
        </p:txBody>
      </p:sp>
      <p:pic>
        <p:nvPicPr>
          <p:cNvPr id="5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635" y="4247949"/>
            <a:ext cx="3135156" cy="197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1927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A3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53DB2243-7203-4C7B-966B-55C0712064DF}"/>
              </a:ext>
            </a:extLst>
          </p:cNvPr>
          <p:cNvSpPr>
            <a:spLocks noChangeAspect="1"/>
          </p:cNvSpPr>
          <p:nvPr/>
        </p:nvSpPr>
        <p:spPr>
          <a:xfrm>
            <a:off x="142705" y="40931"/>
            <a:ext cx="11951324" cy="2709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例</a:t>
            </a:r>
            <a:r>
              <a:rPr lang="en-US" altLang="zh-CN" sz="20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【2016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·</a:t>
            </a:r>
            <a:r>
              <a:rPr lang="zh-CN" altLang="en-US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浙江卷</a:t>
            </a:r>
            <a:r>
              <a:rPr lang="en-US" altLang="zh-CN" sz="20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如图，两个不带电的导体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，用一对绝缘柱支持使它们彼此接触。把一带正电荷的物体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置于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附近，贴在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下部的金属箔都张开，正确的说法是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　　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．此时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带正电，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带负电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．此时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电势低，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电势高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．移去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，贴在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下部的金属箔都闭合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．先把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分开，然后移去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，贴在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下部的金属箔都闭合</a:t>
            </a: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9" name="文本框 128">
            <a:extLst>
              <a:ext uri="{FF2B5EF4-FFF2-40B4-BE49-F238E27FC236}">
                <a16:creationId xmlns:a16="http://schemas.microsoft.com/office/drawing/2014/main" id="{709AFD0F-2E40-40CA-A9B6-AE3FCBD0DE47}"/>
              </a:ext>
            </a:extLst>
          </p:cNvPr>
          <p:cNvSpPr txBox="1"/>
          <p:nvPr/>
        </p:nvSpPr>
        <p:spPr>
          <a:xfrm>
            <a:off x="142705" y="6355404"/>
            <a:ext cx="12478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 C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35" name="图片 134">
            <a:extLst>
              <a:ext uri="{FF2B5EF4-FFF2-40B4-BE49-F238E27FC236}">
                <a16:creationId xmlns:a16="http://schemas.microsoft.com/office/drawing/2014/main" id="{9D084E0C-AE6E-4EC3-BD54-8E2F5108E1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cxnSp>
        <p:nvCxnSpPr>
          <p:cNvPr id="48" name="直接连接符 47">
            <a:extLst>
              <a:ext uri="{FF2B5EF4-FFF2-40B4-BE49-F238E27FC236}">
                <a16:creationId xmlns:a16="http://schemas.microsoft.com/office/drawing/2014/main" id="{5CCEE37C-DBD7-42E0-A3C5-9B32EAB7199C}"/>
              </a:ext>
            </a:extLst>
          </p:cNvPr>
          <p:cNvCxnSpPr/>
          <p:nvPr/>
        </p:nvCxnSpPr>
        <p:spPr>
          <a:xfrm>
            <a:off x="0" y="2750071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5" name="S153.eps" descr="id:2147502910;FounderCES">
            <a:extLst>
              <a:ext uri="{FF2B5EF4-FFF2-40B4-BE49-F238E27FC236}">
                <a16:creationId xmlns:a16="http://schemas.microsoft.com/office/drawing/2014/main" id="{74E37BA7-485E-49FB-BE3E-F02A31B3F14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05" y="3336308"/>
            <a:ext cx="2634354" cy="2122903"/>
          </a:xfrm>
          <a:prstGeom prst="rect">
            <a:avLst/>
          </a:prstGeom>
        </p:spPr>
      </p:pic>
      <p:cxnSp>
        <p:nvCxnSpPr>
          <p:cNvPr id="106" name="直接连接符 105">
            <a:extLst>
              <a:ext uri="{FF2B5EF4-FFF2-40B4-BE49-F238E27FC236}">
                <a16:creationId xmlns:a16="http://schemas.microsoft.com/office/drawing/2014/main" id="{37D1C5B8-1622-4983-9BE8-1393CF0B86A2}"/>
              </a:ext>
            </a:extLst>
          </p:cNvPr>
          <p:cNvCxnSpPr>
            <a:cxnSpLocks/>
          </p:cNvCxnSpPr>
          <p:nvPr/>
        </p:nvCxnSpPr>
        <p:spPr>
          <a:xfrm>
            <a:off x="2928258" y="2750071"/>
            <a:ext cx="0" cy="397879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文本框 108">
            <a:extLst>
              <a:ext uri="{FF2B5EF4-FFF2-40B4-BE49-F238E27FC236}">
                <a16:creationId xmlns:a16="http://schemas.microsoft.com/office/drawing/2014/main" id="{87F6288C-5735-46CF-B522-8A628FF7F37D}"/>
              </a:ext>
            </a:extLst>
          </p:cNvPr>
          <p:cNvSpPr txBox="1"/>
          <p:nvPr/>
        </p:nvSpPr>
        <p:spPr>
          <a:xfrm>
            <a:off x="3404687" y="3620494"/>
            <a:ext cx="58958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靠近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端的带电性质与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带电性质相反</a:t>
            </a:r>
          </a:p>
        </p:txBody>
      </p:sp>
      <p:sp>
        <p:nvSpPr>
          <p:cNvPr id="110" name="文本框 109">
            <a:extLst>
              <a:ext uri="{FF2B5EF4-FFF2-40B4-BE49-F238E27FC236}">
                <a16:creationId xmlns:a16="http://schemas.microsoft.com/office/drawing/2014/main" id="{32893D39-ECBB-4C38-AABC-BAF6C8CBEF12}"/>
              </a:ext>
            </a:extLst>
          </p:cNvPr>
          <p:cNvSpPr txBox="1"/>
          <p:nvPr/>
        </p:nvSpPr>
        <p:spPr>
          <a:xfrm>
            <a:off x="3404686" y="5699098"/>
            <a:ext cx="87873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先把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移开，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分别带负电和正电，金属箔都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张开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5" name="文本框 114">
            <a:extLst>
              <a:ext uri="{FF2B5EF4-FFF2-40B4-BE49-F238E27FC236}">
                <a16:creationId xmlns:a16="http://schemas.microsoft.com/office/drawing/2014/main" id="{A638C237-02E2-4402-8B8E-7345223B9288}"/>
              </a:ext>
            </a:extLst>
          </p:cNvPr>
          <p:cNvSpPr txBox="1"/>
          <p:nvPr/>
        </p:nvSpPr>
        <p:spPr>
          <a:xfrm>
            <a:off x="3404688" y="4336697"/>
            <a:ext cx="46725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静电平衡状态的导体，是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等势体</a:t>
            </a:r>
          </a:p>
        </p:txBody>
      </p:sp>
      <p:sp>
        <p:nvSpPr>
          <p:cNvPr id="116" name="文本框 115">
            <a:extLst>
              <a:ext uri="{FF2B5EF4-FFF2-40B4-BE49-F238E27FC236}">
                <a16:creationId xmlns:a16="http://schemas.microsoft.com/office/drawing/2014/main" id="{B3F36D14-5729-4CC3-A034-8E719860919A}"/>
              </a:ext>
            </a:extLst>
          </p:cNvPr>
          <p:cNvSpPr txBox="1"/>
          <p:nvPr/>
        </p:nvSpPr>
        <p:spPr>
          <a:xfrm>
            <a:off x="3404687" y="4997149"/>
            <a:ext cx="87873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移去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后，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两导体所带电荷量重新中和，都不带电</a:t>
            </a: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E7542309-C651-43D4-A3B4-F49FA6479596}"/>
              </a:ext>
            </a:extLst>
          </p:cNvPr>
          <p:cNvCxnSpPr/>
          <p:nvPr/>
        </p:nvCxnSpPr>
        <p:spPr>
          <a:xfrm>
            <a:off x="1166648" y="935420"/>
            <a:ext cx="872359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0BA2B7E6-B6C3-4C77-897C-7703BB2CC34D}"/>
              </a:ext>
            </a:extLst>
          </p:cNvPr>
          <p:cNvSpPr txBox="1"/>
          <p:nvPr/>
        </p:nvSpPr>
        <p:spPr>
          <a:xfrm>
            <a:off x="1425009" y="3781147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964DB7A9-9FB3-40E0-AC0C-91D778AC5D96}"/>
              </a:ext>
            </a:extLst>
          </p:cNvPr>
          <p:cNvSpPr txBox="1"/>
          <p:nvPr/>
        </p:nvSpPr>
        <p:spPr>
          <a:xfrm>
            <a:off x="2276347" y="3781147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B61FE454-0867-4CB1-9F44-720F987487A8}"/>
              </a:ext>
            </a:extLst>
          </p:cNvPr>
          <p:cNvSpPr txBox="1"/>
          <p:nvPr/>
        </p:nvSpPr>
        <p:spPr>
          <a:xfrm>
            <a:off x="3954767" y="972998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DCCD89B4-025E-4B46-98F1-D666CB584292}"/>
              </a:ext>
            </a:extLst>
          </p:cNvPr>
          <p:cNvSpPr txBox="1"/>
          <p:nvPr/>
        </p:nvSpPr>
        <p:spPr>
          <a:xfrm>
            <a:off x="3954767" y="1445964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C572F919-6A60-412A-AB9A-08303ED99E02}"/>
              </a:ext>
            </a:extLst>
          </p:cNvPr>
          <p:cNvSpPr txBox="1"/>
          <p:nvPr/>
        </p:nvSpPr>
        <p:spPr>
          <a:xfrm>
            <a:off x="859898" y="3526758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0BBE6888-B146-42E0-8EC7-88DF7CD84EE1}"/>
              </a:ext>
            </a:extLst>
          </p:cNvPr>
          <p:cNvSpPr txBox="1"/>
          <p:nvPr/>
        </p:nvSpPr>
        <p:spPr>
          <a:xfrm>
            <a:off x="6077481" y="1859621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0C42C03E-246D-4D2D-81F8-4A69C6694BA3}"/>
              </a:ext>
            </a:extLst>
          </p:cNvPr>
          <p:cNvSpPr txBox="1"/>
          <p:nvPr/>
        </p:nvSpPr>
        <p:spPr>
          <a:xfrm>
            <a:off x="8896881" y="2284164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7DC8E529-9F7A-46AD-8720-052AB3EC7053}"/>
              </a:ext>
            </a:extLst>
          </p:cNvPr>
          <p:cNvSpPr txBox="1"/>
          <p:nvPr/>
        </p:nvSpPr>
        <p:spPr>
          <a:xfrm>
            <a:off x="5442857" y="1257091"/>
            <a:ext cx="63096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/>
            <a:r>
              <a:rPr lang="zh-CN" altLang="en-US" sz="2400" b="1" kern="100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“导体是一个等势体，导体表面是等势面”</a:t>
            </a:r>
            <a:endParaRPr lang="en-US" altLang="zh-CN" sz="2400" b="1" kern="100" dirty="0">
              <a:solidFill>
                <a:srgbClr val="FFC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FF9ED160-D597-4F65-9F5A-75E7041CEC8B}"/>
              </a:ext>
            </a:extLst>
          </p:cNvPr>
          <p:cNvSpPr txBox="1"/>
          <p:nvPr/>
        </p:nvSpPr>
        <p:spPr>
          <a:xfrm>
            <a:off x="4578797" y="3006673"/>
            <a:ext cx="241662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/>
            <a:r>
              <a:rPr lang="zh-CN" altLang="en-US" sz="2400" b="1" kern="100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静电感应</a:t>
            </a:r>
            <a:endParaRPr lang="en-US" altLang="zh-CN" sz="2400" b="1" kern="100" dirty="0">
              <a:solidFill>
                <a:srgbClr val="FFC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D84FA823-68B6-413E-BA1C-3064EA11B1FA}"/>
              </a:ext>
            </a:extLst>
          </p:cNvPr>
          <p:cNvSpPr txBox="1"/>
          <p:nvPr/>
        </p:nvSpPr>
        <p:spPr>
          <a:xfrm>
            <a:off x="6832140" y="3006673"/>
            <a:ext cx="241662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/>
            <a:r>
              <a:rPr lang="zh-CN" altLang="en-US" sz="2400" b="1" kern="100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静电平衡</a:t>
            </a:r>
            <a:endParaRPr lang="en-US" altLang="zh-CN" sz="2400" b="1" kern="100" dirty="0">
              <a:solidFill>
                <a:srgbClr val="FFC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11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/>
      <p:bldP spid="109" grpId="0"/>
      <p:bldP spid="110" grpId="0"/>
      <p:bldP spid="115" grpId="0"/>
      <p:bldP spid="116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  <p:bldP spid="23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5056CF3A-56EB-4A5A-A074-78A2C3712322}"/>
              </a:ext>
            </a:extLst>
          </p:cNvPr>
          <p:cNvCxnSpPr/>
          <p:nvPr/>
        </p:nvCxnSpPr>
        <p:spPr>
          <a:xfrm>
            <a:off x="-88605" y="2472165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>
            <a:extLst>
              <a:ext uri="{FF2B5EF4-FFF2-40B4-BE49-F238E27FC236}">
                <a16:creationId xmlns:a16="http://schemas.microsoft.com/office/drawing/2014/main" id="{53DB2243-7203-4C7B-966B-55C0712064DF}"/>
              </a:ext>
            </a:extLst>
          </p:cNvPr>
          <p:cNvSpPr>
            <a:spLocks noChangeAspect="1"/>
          </p:cNvSpPr>
          <p:nvPr/>
        </p:nvSpPr>
        <p:spPr>
          <a:xfrm>
            <a:off x="-1" y="23971"/>
            <a:ext cx="12067953" cy="22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.【2020·</a:t>
            </a:r>
            <a:r>
              <a:rPr lang="zh-CN" altLang="en-US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新高考海南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空间存在如图所示的静电场，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为电场中的四个点，则（    ）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A. 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场强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比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点的大                               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B. 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电势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比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点的低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C. 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质子在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电势能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比在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点的小           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D. 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将电子从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点移动到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点，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电场力做正功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90" name="图片 89">
            <a:extLst>
              <a:ext uri="{FF2B5EF4-FFF2-40B4-BE49-F238E27FC236}">
                <a16:creationId xmlns:a16="http://schemas.microsoft.com/office/drawing/2014/main" id="{D64F7DD2-2941-49FA-8FFB-943A0BA5C00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sp>
        <p:nvSpPr>
          <p:cNvPr id="50" name="文本框 49">
            <a:extLst>
              <a:ext uri="{FF2B5EF4-FFF2-40B4-BE49-F238E27FC236}">
                <a16:creationId xmlns:a16="http://schemas.microsoft.com/office/drawing/2014/main" id="{19DBD062-8574-44CD-8C4A-75FA31DF4FC4}"/>
              </a:ext>
            </a:extLst>
          </p:cNvPr>
          <p:cNvSpPr txBox="1"/>
          <p:nvPr/>
        </p:nvSpPr>
        <p:spPr>
          <a:xfrm>
            <a:off x="154551" y="6169826"/>
            <a:ext cx="1648806" cy="5762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:AD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7" name="Rectangle 143">
            <a:extLst>
              <a:ext uri="{FF2B5EF4-FFF2-40B4-BE49-F238E27FC236}">
                <a16:creationId xmlns:a16="http://schemas.microsoft.com/office/drawing/2014/main" id="{E3E2F686-C9FF-46F0-986B-BD1104E05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000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zh-CN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24" name="图片 123">
            <a:extLst>
              <a:ext uri="{FF2B5EF4-FFF2-40B4-BE49-F238E27FC236}">
                <a16:creationId xmlns:a16="http://schemas.microsoft.com/office/drawing/2014/main" id="{6AA0D120-F170-4846-A459-F6804E7D89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" y="2980937"/>
            <a:ext cx="2662870" cy="257838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5" name="直接连接符 124">
            <a:extLst>
              <a:ext uri="{FF2B5EF4-FFF2-40B4-BE49-F238E27FC236}">
                <a16:creationId xmlns:a16="http://schemas.microsoft.com/office/drawing/2014/main" id="{EB8E1E87-DED6-4A9B-914B-CE6740D54584}"/>
              </a:ext>
            </a:extLst>
          </p:cNvPr>
          <p:cNvCxnSpPr>
            <a:cxnSpLocks/>
          </p:cNvCxnSpPr>
          <p:nvPr/>
        </p:nvCxnSpPr>
        <p:spPr>
          <a:xfrm>
            <a:off x="2928258" y="2446371"/>
            <a:ext cx="0" cy="4520486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文本框 128">
            <a:extLst>
              <a:ext uri="{FF2B5EF4-FFF2-40B4-BE49-F238E27FC236}">
                <a16:creationId xmlns:a16="http://schemas.microsoft.com/office/drawing/2014/main" id="{0A54C335-A7A8-4AF6-B623-8DC7BAB7C2AC}"/>
              </a:ext>
            </a:extLst>
          </p:cNvPr>
          <p:cNvSpPr txBox="1"/>
          <p:nvPr/>
        </p:nvSpPr>
        <p:spPr>
          <a:xfrm>
            <a:off x="3292877" y="2771592"/>
            <a:ext cx="63217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根据电场线的疏密程度表示电场强度的大小</a:t>
            </a:r>
          </a:p>
        </p:txBody>
      </p:sp>
      <p:sp>
        <p:nvSpPr>
          <p:cNvPr id="130" name="箭头: 右 129">
            <a:extLst>
              <a:ext uri="{FF2B5EF4-FFF2-40B4-BE49-F238E27FC236}">
                <a16:creationId xmlns:a16="http://schemas.microsoft.com/office/drawing/2014/main" id="{F83E3FF3-6572-42A0-A09D-422B2CF4EBCC}"/>
              </a:ext>
            </a:extLst>
          </p:cNvPr>
          <p:cNvSpPr/>
          <p:nvPr/>
        </p:nvSpPr>
        <p:spPr>
          <a:xfrm>
            <a:off x="9331621" y="2902707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31" name="对象 130">
            <a:extLst>
              <a:ext uri="{FF2B5EF4-FFF2-40B4-BE49-F238E27FC236}">
                <a16:creationId xmlns:a16="http://schemas.microsoft.com/office/drawing/2014/main" id="{25F281D6-66A5-420A-BFFD-ABD27BE976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324073"/>
              </p:ext>
            </p:extLst>
          </p:nvPr>
        </p:nvGraphicFramePr>
        <p:xfrm>
          <a:off x="9922276" y="2776206"/>
          <a:ext cx="1074737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40" name="Equation" r:id="rId5" imgW="469800" imgH="228600" progId="Equation.DSMT4">
                  <p:embed/>
                </p:oleObj>
              </mc:Choice>
              <mc:Fallback>
                <p:oleObj name="Equation" r:id="rId5" imgW="469800" imgH="228600" progId="Equation.DSMT4">
                  <p:embed/>
                  <p:pic>
                    <p:nvPicPr>
                      <p:cNvPr id="93" name="对象 92">
                        <a:extLst>
                          <a:ext uri="{FF2B5EF4-FFF2-40B4-BE49-F238E27FC236}">
                            <a16:creationId xmlns:a16="http://schemas.microsoft.com/office/drawing/2014/main" id="{7B4EB119-7551-4314-9E10-F5495724AA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922276" y="2776206"/>
                        <a:ext cx="1074737" cy="52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2" name="文本框 131">
            <a:extLst>
              <a:ext uri="{FF2B5EF4-FFF2-40B4-BE49-F238E27FC236}">
                <a16:creationId xmlns:a16="http://schemas.microsoft.com/office/drawing/2014/main" id="{31CCA310-700F-4E5B-96B0-AD4102D7F271}"/>
              </a:ext>
            </a:extLst>
          </p:cNvPr>
          <p:cNvSpPr txBox="1"/>
          <p:nvPr/>
        </p:nvSpPr>
        <p:spPr>
          <a:xfrm>
            <a:off x="3315496" y="3566443"/>
            <a:ext cx="52772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根据沿着电场线方向电势不断降低</a:t>
            </a:r>
          </a:p>
        </p:txBody>
      </p:sp>
      <p:sp>
        <p:nvSpPr>
          <p:cNvPr id="133" name="箭头: 右 132">
            <a:extLst>
              <a:ext uri="{FF2B5EF4-FFF2-40B4-BE49-F238E27FC236}">
                <a16:creationId xmlns:a16="http://schemas.microsoft.com/office/drawing/2014/main" id="{984B47DC-F581-49DB-A708-E20A7A27089B}"/>
              </a:ext>
            </a:extLst>
          </p:cNvPr>
          <p:cNvSpPr/>
          <p:nvPr/>
        </p:nvSpPr>
        <p:spPr>
          <a:xfrm>
            <a:off x="8214188" y="3689535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34" name="对象 133">
            <a:extLst>
              <a:ext uri="{FF2B5EF4-FFF2-40B4-BE49-F238E27FC236}">
                <a16:creationId xmlns:a16="http://schemas.microsoft.com/office/drawing/2014/main" id="{27AFC52B-787D-47C2-8277-CBA223E3AC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2543313"/>
              </p:ext>
            </p:extLst>
          </p:nvPr>
        </p:nvGraphicFramePr>
        <p:xfrm>
          <a:off x="8804843" y="3563034"/>
          <a:ext cx="1074737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41" name="Equation" r:id="rId7" imgW="469800" imgH="228600" progId="Equation.DSMT4">
                  <p:embed/>
                </p:oleObj>
              </mc:Choice>
              <mc:Fallback>
                <p:oleObj name="Equation" r:id="rId7" imgW="469800" imgH="228600" progId="Equation.DSMT4">
                  <p:embed/>
                  <p:pic>
                    <p:nvPicPr>
                      <p:cNvPr id="131" name="对象 130">
                        <a:extLst>
                          <a:ext uri="{FF2B5EF4-FFF2-40B4-BE49-F238E27FC236}">
                            <a16:creationId xmlns:a16="http://schemas.microsoft.com/office/drawing/2014/main" id="{25F281D6-66A5-420A-BFFD-ABD27BE976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804843" y="3563034"/>
                        <a:ext cx="1074737" cy="52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5" name="文本框 134">
            <a:extLst>
              <a:ext uri="{FF2B5EF4-FFF2-40B4-BE49-F238E27FC236}">
                <a16:creationId xmlns:a16="http://schemas.microsoft.com/office/drawing/2014/main" id="{D96CE9F9-A0B9-45FB-B38C-65067B278199}"/>
              </a:ext>
            </a:extLst>
          </p:cNvPr>
          <p:cNvSpPr txBox="1"/>
          <p:nvPr/>
        </p:nvSpPr>
        <p:spPr>
          <a:xfrm>
            <a:off x="3276411" y="4411911"/>
            <a:ext cx="52772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根据电场力做正功，电势能减小</a:t>
            </a:r>
          </a:p>
        </p:txBody>
      </p:sp>
      <p:sp>
        <p:nvSpPr>
          <p:cNvPr id="136" name="箭头: 右 135">
            <a:extLst>
              <a:ext uri="{FF2B5EF4-FFF2-40B4-BE49-F238E27FC236}">
                <a16:creationId xmlns:a16="http://schemas.microsoft.com/office/drawing/2014/main" id="{6E7280CA-1B26-4392-8F46-33A556358C1D}"/>
              </a:ext>
            </a:extLst>
          </p:cNvPr>
          <p:cNvSpPr/>
          <p:nvPr/>
        </p:nvSpPr>
        <p:spPr>
          <a:xfrm>
            <a:off x="7881486" y="4589841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37" name="对象 136">
            <a:extLst>
              <a:ext uri="{FF2B5EF4-FFF2-40B4-BE49-F238E27FC236}">
                <a16:creationId xmlns:a16="http://schemas.microsoft.com/office/drawing/2014/main" id="{DFB786FF-16FC-4C97-830A-2DD45D7E28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3788130"/>
              </p:ext>
            </p:extLst>
          </p:nvPr>
        </p:nvGraphicFramePr>
        <p:xfrm>
          <a:off x="8404625" y="4464817"/>
          <a:ext cx="1365250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42" name="Equation" r:id="rId9" imgW="596880" imgH="228600" progId="Equation.DSMT4">
                  <p:embed/>
                </p:oleObj>
              </mc:Choice>
              <mc:Fallback>
                <p:oleObj name="Equation" r:id="rId9" imgW="596880" imgH="228600" progId="Equation.DSMT4">
                  <p:embed/>
                  <p:pic>
                    <p:nvPicPr>
                      <p:cNvPr id="134" name="对象 133">
                        <a:extLst>
                          <a:ext uri="{FF2B5EF4-FFF2-40B4-BE49-F238E27FC236}">
                            <a16:creationId xmlns:a16="http://schemas.microsoft.com/office/drawing/2014/main" id="{27AFC52B-787D-47C2-8277-CBA223E3AC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404625" y="4464817"/>
                        <a:ext cx="1365250" cy="522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" name="矩形 137">
            <a:extLst>
              <a:ext uri="{FF2B5EF4-FFF2-40B4-BE49-F238E27FC236}">
                <a16:creationId xmlns:a16="http://schemas.microsoft.com/office/drawing/2014/main" id="{9B65CB2D-51A7-49DD-B000-3A1161CD5E46}"/>
              </a:ext>
            </a:extLst>
          </p:cNvPr>
          <p:cNvSpPr>
            <a:spLocks noChangeAspect="1"/>
          </p:cNvSpPr>
          <p:nvPr/>
        </p:nvSpPr>
        <p:spPr>
          <a:xfrm>
            <a:off x="3105255" y="5099701"/>
            <a:ext cx="8577559" cy="493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将电子从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点移动到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点，受到的电场力与位移夹角为锐角</a:t>
            </a:r>
          </a:p>
        </p:txBody>
      </p:sp>
      <p:sp>
        <p:nvSpPr>
          <p:cNvPr id="139" name="箭头: 右 138">
            <a:extLst>
              <a:ext uri="{FF2B5EF4-FFF2-40B4-BE49-F238E27FC236}">
                <a16:creationId xmlns:a16="http://schemas.microsoft.com/office/drawing/2014/main" id="{0BADF3F3-D0CC-4CFC-AB3C-FE72D1CD139C}"/>
              </a:ext>
            </a:extLst>
          </p:cNvPr>
          <p:cNvSpPr/>
          <p:nvPr/>
        </p:nvSpPr>
        <p:spPr>
          <a:xfrm>
            <a:off x="9481686" y="5717508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40" name="对象 139">
            <a:extLst>
              <a:ext uri="{FF2B5EF4-FFF2-40B4-BE49-F238E27FC236}">
                <a16:creationId xmlns:a16="http://schemas.microsoft.com/office/drawing/2014/main" id="{E14E7655-F726-45A5-BAA7-30B5C17F50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0711171"/>
              </p:ext>
            </p:extLst>
          </p:nvPr>
        </p:nvGraphicFramePr>
        <p:xfrm>
          <a:off x="10148888" y="5592763"/>
          <a:ext cx="1074737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43" name="Equation" r:id="rId11" imgW="469800" imgH="228600" progId="Equation.DSMT4">
                  <p:embed/>
                </p:oleObj>
              </mc:Choice>
              <mc:Fallback>
                <p:oleObj name="Equation" r:id="rId11" imgW="469800" imgH="228600" progId="Equation.DSMT4">
                  <p:embed/>
                  <p:pic>
                    <p:nvPicPr>
                      <p:cNvPr id="137" name="对象 136">
                        <a:extLst>
                          <a:ext uri="{FF2B5EF4-FFF2-40B4-BE49-F238E27FC236}">
                            <a16:creationId xmlns:a16="http://schemas.microsoft.com/office/drawing/2014/main" id="{DFB786FF-16FC-4C97-830A-2DD45D7E28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0148888" y="5592763"/>
                        <a:ext cx="1074737" cy="522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文本框 20">
            <a:extLst>
              <a:ext uri="{FF2B5EF4-FFF2-40B4-BE49-F238E27FC236}">
                <a16:creationId xmlns:a16="http://schemas.microsoft.com/office/drawing/2014/main" id="{485732D2-4432-410C-867B-5F22F7BAA22F}"/>
              </a:ext>
            </a:extLst>
          </p:cNvPr>
          <p:cNvSpPr txBox="1"/>
          <p:nvPr/>
        </p:nvSpPr>
        <p:spPr>
          <a:xfrm>
            <a:off x="3315496" y="927968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8B9ADBC7-BA76-49E5-9E04-CF1DB3AD5F25}"/>
              </a:ext>
            </a:extLst>
          </p:cNvPr>
          <p:cNvSpPr txBox="1"/>
          <p:nvPr/>
        </p:nvSpPr>
        <p:spPr>
          <a:xfrm>
            <a:off x="8852607" y="927968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48587605-B01A-488C-82D5-37C1B80EBDAB}"/>
              </a:ext>
            </a:extLst>
          </p:cNvPr>
          <p:cNvCxnSpPr>
            <a:cxnSpLocks/>
          </p:cNvCxnSpPr>
          <p:nvPr/>
        </p:nvCxnSpPr>
        <p:spPr>
          <a:xfrm>
            <a:off x="480848" y="1849820"/>
            <a:ext cx="553295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>
            <a:extLst>
              <a:ext uri="{FF2B5EF4-FFF2-40B4-BE49-F238E27FC236}">
                <a16:creationId xmlns:a16="http://schemas.microsoft.com/office/drawing/2014/main" id="{B081EF0A-CCDF-4092-A191-B097BC8A5D33}"/>
              </a:ext>
            </a:extLst>
          </p:cNvPr>
          <p:cNvSpPr txBox="1"/>
          <p:nvPr/>
        </p:nvSpPr>
        <p:spPr>
          <a:xfrm>
            <a:off x="4748693" y="1406940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AE380E88-35F5-4C9F-BE21-632B82987165}"/>
              </a:ext>
            </a:extLst>
          </p:cNvPr>
          <p:cNvCxnSpPr>
            <a:cxnSpLocks/>
          </p:cNvCxnSpPr>
          <p:nvPr/>
        </p:nvCxnSpPr>
        <p:spPr>
          <a:xfrm>
            <a:off x="6272048" y="1816411"/>
            <a:ext cx="553295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>
            <a:extLst>
              <a:ext uri="{FF2B5EF4-FFF2-40B4-BE49-F238E27FC236}">
                <a16:creationId xmlns:a16="http://schemas.microsoft.com/office/drawing/2014/main" id="{26839C9E-0CAE-4259-8C78-4AD635E51488}"/>
              </a:ext>
            </a:extLst>
          </p:cNvPr>
          <p:cNvSpPr txBox="1"/>
          <p:nvPr/>
        </p:nvSpPr>
        <p:spPr>
          <a:xfrm>
            <a:off x="11312696" y="1414430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</a:p>
        </p:txBody>
      </p: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id="{BE557953-D8C4-4617-A66D-EA1EDBC78158}"/>
              </a:ext>
            </a:extLst>
          </p:cNvPr>
          <p:cNvCxnSpPr>
            <a:cxnSpLocks/>
          </p:cNvCxnSpPr>
          <p:nvPr/>
        </p:nvCxnSpPr>
        <p:spPr>
          <a:xfrm>
            <a:off x="4051362" y="4028108"/>
            <a:ext cx="3971409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id="{1B009352-12EB-4F27-A1CF-FF4150E0215D}"/>
              </a:ext>
            </a:extLst>
          </p:cNvPr>
          <p:cNvCxnSpPr>
            <a:cxnSpLocks/>
          </p:cNvCxnSpPr>
          <p:nvPr/>
        </p:nvCxnSpPr>
        <p:spPr>
          <a:xfrm>
            <a:off x="4051362" y="4873970"/>
            <a:ext cx="3666609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2540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129" grpId="0"/>
      <p:bldP spid="130" grpId="0" animBg="1"/>
      <p:bldP spid="132" grpId="0"/>
      <p:bldP spid="133" grpId="0" animBg="1"/>
      <p:bldP spid="135" grpId="0"/>
      <p:bldP spid="136" grpId="0" animBg="1"/>
      <p:bldP spid="138" grpId="0"/>
      <p:bldP spid="139" grpId="0" animBg="1"/>
      <p:bldP spid="21" grpId="0"/>
      <p:bldP spid="22" grpId="0"/>
      <p:bldP spid="25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5056CF3A-56EB-4A5A-A074-78A2C3712322}"/>
              </a:ext>
            </a:extLst>
          </p:cNvPr>
          <p:cNvCxnSpPr/>
          <p:nvPr/>
        </p:nvCxnSpPr>
        <p:spPr>
          <a:xfrm>
            <a:off x="9224" y="2943678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>
            <a:extLst>
              <a:ext uri="{FF2B5EF4-FFF2-40B4-BE49-F238E27FC236}">
                <a16:creationId xmlns:a16="http://schemas.microsoft.com/office/drawing/2014/main" id="{53DB2243-7203-4C7B-966B-55C0712064DF}"/>
              </a:ext>
            </a:extLst>
          </p:cNvPr>
          <p:cNvSpPr>
            <a:spLocks noChangeAspect="1"/>
          </p:cNvSpPr>
          <p:nvPr/>
        </p:nvSpPr>
        <p:spPr>
          <a:xfrm>
            <a:off x="0" y="40931"/>
            <a:ext cx="12067953" cy="2709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.【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2013·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江苏卷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将一电荷量为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的小球放在不带电的金属球附近，所形成的电场线分布如图所示，金属球表面的电势处处相等。 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为电场中的两点，则（     ）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电场强度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比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点的大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电势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比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点的高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．检验电荷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在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电势能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比在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点的大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．检验电荷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点移到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点的过程中，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电场力做负功</a:t>
            </a:r>
            <a:endParaRPr lang="zh-CN" altLang="zh-CN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19DBD062-8574-44CD-8C4A-75FA31DF4FC4}"/>
              </a:ext>
            </a:extLst>
          </p:cNvPr>
          <p:cNvSpPr txBox="1"/>
          <p:nvPr/>
        </p:nvSpPr>
        <p:spPr>
          <a:xfrm>
            <a:off x="422640" y="6194330"/>
            <a:ext cx="159783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:ABD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7819BE4B-75D1-41A8-AD5E-7FA74C4BAFC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cxnSp>
        <p:nvCxnSpPr>
          <p:cNvPr id="85" name="直接连接符 84">
            <a:extLst>
              <a:ext uri="{FF2B5EF4-FFF2-40B4-BE49-F238E27FC236}">
                <a16:creationId xmlns:a16="http://schemas.microsoft.com/office/drawing/2014/main" id="{D6F3D7D5-876E-4B7C-9838-ADAFF67B3BF6}"/>
              </a:ext>
            </a:extLst>
          </p:cNvPr>
          <p:cNvCxnSpPr>
            <a:cxnSpLocks/>
          </p:cNvCxnSpPr>
          <p:nvPr/>
        </p:nvCxnSpPr>
        <p:spPr>
          <a:xfrm>
            <a:off x="3373669" y="2943678"/>
            <a:ext cx="0" cy="397879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6" name="图片 95" descr="沃圣高考名师团队(客服QQ:1185941688，微信:sxmxms369)，主要推出高考预测押题密卷，高考仿真模拟，历年高考真题独家解析，高考真题专项分类，高中课外辅导讲义系列">
            <a:extLst>
              <a:ext uri="{FF2B5EF4-FFF2-40B4-BE49-F238E27FC236}">
                <a16:creationId xmlns:a16="http://schemas.microsoft.com/office/drawing/2014/main" id="{240371E3-EAEF-4D13-9935-24ECE37CEA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29" y="3519108"/>
            <a:ext cx="2943245" cy="1865133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文本框 96">
            <a:extLst>
              <a:ext uri="{FF2B5EF4-FFF2-40B4-BE49-F238E27FC236}">
                <a16:creationId xmlns:a16="http://schemas.microsoft.com/office/drawing/2014/main" id="{12BDF446-ACC6-4042-BAC1-027A9767A401}"/>
              </a:ext>
            </a:extLst>
          </p:cNvPr>
          <p:cNvSpPr txBox="1"/>
          <p:nvPr/>
        </p:nvSpPr>
        <p:spPr>
          <a:xfrm>
            <a:off x="3686479" y="3525269"/>
            <a:ext cx="63217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根据电场线的疏密程度表示电场强度的大小</a:t>
            </a:r>
          </a:p>
        </p:txBody>
      </p:sp>
      <p:sp>
        <p:nvSpPr>
          <p:cNvPr id="98" name="箭头: 右 97">
            <a:extLst>
              <a:ext uri="{FF2B5EF4-FFF2-40B4-BE49-F238E27FC236}">
                <a16:creationId xmlns:a16="http://schemas.microsoft.com/office/drawing/2014/main" id="{C6820C30-5046-4C4F-B3BC-5C22C9015602}"/>
              </a:ext>
            </a:extLst>
          </p:cNvPr>
          <p:cNvSpPr/>
          <p:nvPr/>
        </p:nvSpPr>
        <p:spPr>
          <a:xfrm>
            <a:off x="9725223" y="3656384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99" name="对象 98">
            <a:extLst>
              <a:ext uri="{FF2B5EF4-FFF2-40B4-BE49-F238E27FC236}">
                <a16:creationId xmlns:a16="http://schemas.microsoft.com/office/drawing/2014/main" id="{CE47459D-157B-43AB-B8D1-31FCD1842E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516823"/>
              </p:ext>
            </p:extLst>
          </p:nvPr>
        </p:nvGraphicFramePr>
        <p:xfrm>
          <a:off x="10315878" y="3529883"/>
          <a:ext cx="1074737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2" name="Equation" r:id="rId5" imgW="469800" imgH="228600" progId="Equation.DSMT4">
                  <p:embed/>
                </p:oleObj>
              </mc:Choice>
              <mc:Fallback>
                <p:oleObj name="Equation" r:id="rId5" imgW="469800" imgH="228600" progId="Equation.DSMT4">
                  <p:embed/>
                  <p:pic>
                    <p:nvPicPr>
                      <p:cNvPr id="131" name="对象 130">
                        <a:extLst>
                          <a:ext uri="{FF2B5EF4-FFF2-40B4-BE49-F238E27FC236}">
                            <a16:creationId xmlns:a16="http://schemas.microsoft.com/office/drawing/2014/main" id="{25F281D6-66A5-420A-BFFD-ABD27BE976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315878" y="3529883"/>
                        <a:ext cx="1074737" cy="52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" name="文本框 99">
            <a:extLst>
              <a:ext uri="{FF2B5EF4-FFF2-40B4-BE49-F238E27FC236}">
                <a16:creationId xmlns:a16="http://schemas.microsoft.com/office/drawing/2014/main" id="{D6C3EA5A-8F36-4B88-81C6-0D03929E5BF5}"/>
              </a:ext>
            </a:extLst>
          </p:cNvPr>
          <p:cNvSpPr txBox="1"/>
          <p:nvPr/>
        </p:nvSpPr>
        <p:spPr>
          <a:xfrm>
            <a:off x="3686479" y="4251547"/>
            <a:ext cx="52772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根据沿着电场线方向电势不断降低</a:t>
            </a:r>
          </a:p>
        </p:txBody>
      </p:sp>
      <p:sp>
        <p:nvSpPr>
          <p:cNvPr id="101" name="箭头: 右 100">
            <a:extLst>
              <a:ext uri="{FF2B5EF4-FFF2-40B4-BE49-F238E27FC236}">
                <a16:creationId xmlns:a16="http://schemas.microsoft.com/office/drawing/2014/main" id="{A9083548-146F-4FE1-A083-DF90021EA28E}"/>
              </a:ext>
            </a:extLst>
          </p:cNvPr>
          <p:cNvSpPr/>
          <p:nvPr/>
        </p:nvSpPr>
        <p:spPr>
          <a:xfrm>
            <a:off x="8585171" y="4374639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02" name="对象 101">
            <a:extLst>
              <a:ext uri="{FF2B5EF4-FFF2-40B4-BE49-F238E27FC236}">
                <a16:creationId xmlns:a16="http://schemas.microsoft.com/office/drawing/2014/main" id="{D1CD85DC-DAD5-4E8F-A6F2-80ADC6C7D0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619228"/>
              </p:ext>
            </p:extLst>
          </p:nvPr>
        </p:nvGraphicFramePr>
        <p:xfrm>
          <a:off x="9175826" y="4248138"/>
          <a:ext cx="1074737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3" name="Equation" r:id="rId7" imgW="469800" imgH="228600" progId="Equation.DSMT4">
                  <p:embed/>
                </p:oleObj>
              </mc:Choice>
              <mc:Fallback>
                <p:oleObj name="Equation" r:id="rId7" imgW="469800" imgH="228600" progId="Equation.DSMT4">
                  <p:embed/>
                  <p:pic>
                    <p:nvPicPr>
                      <p:cNvPr id="134" name="对象 133">
                        <a:extLst>
                          <a:ext uri="{FF2B5EF4-FFF2-40B4-BE49-F238E27FC236}">
                            <a16:creationId xmlns:a16="http://schemas.microsoft.com/office/drawing/2014/main" id="{27AFC52B-787D-47C2-8277-CBA223E3AC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175826" y="4248138"/>
                        <a:ext cx="1074737" cy="52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" name="文本框 102">
            <a:extLst>
              <a:ext uri="{FF2B5EF4-FFF2-40B4-BE49-F238E27FC236}">
                <a16:creationId xmlns:a16="http://schemas.microsoft.com/office/drawing/2014/main" id="{5E9B9668-7C00-450B-BADA-58EA387F3C59}"/>
              </a:ext>
            </a:extLst>
          </p:cNvPr>
          <p:cNvSpPr txBox="1"/>
          <p:nvPr/>
        </p:nvSpPr>
        <p:spPr>
          <a:xfrm>
            <a:off x="3686479" y="4954020"/>
            <a:ext cx="52772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根据电场力做负功，电势能增大</a:t>
            </a:r>
          </a:p>
        </p:txBody>
      </p:sp>
      <p:sp>
        <p:nvSpPr>
          <p:cNvPr id="104" name="箭头: 右 103">
            <a:extLst>
              <a:ext uri="{FF2B5EF4-FFF2-40B4-BE49-F238E27FC236}">
                <a16:creationId xmlns:a16="http://schemas.microsoft.com/office/drawing/2014/main" id="{1EEAE73C-DA94-4AC3-9A4E-0F4A8EACC679}"/>
              </a:ext>
            </a:extLst>
          </p:cNvPr>
          <p:cNvSpPr/>
          <p:nvPr/>
        </p:nvSpPr>
        <p:spPr>
          <a:xfrm>
            <a:off x="8274414" y="5102846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05" name="对象 104">
            <a:extLst>
              <a:ext uri="{FF2B5EF4-FFF2-40B4-BE49-F238E27FC236}">
                <a16:creationId xmlns:a16="http://schemas.microsoft.com/office/drawing/2014/main" id="{4D4893D1-5608-4078-800A-D12E77761E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1057574"/>
              </p:ext>
            </p:extLst>
          </p:nvPr>
        </p:nvGraphicFramePr>
        <p:xfrm>
          <a:off x="8797258" y="4963200"/>
          <a:ext cx="13652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4" name="Equation" r:id="rId9" imgW="596880" imgH="241200" progId="Equation.DSMT4">
                  <p:embed/>
                </p:oleObj>
              </mc:Choice>
              <mc:Fallback>
                <p:oleObj name="Equation" r:id="rId9" imgW="596880" imgH="241200" progId="Equation.DSMT4">
                  <p:embed/>
                  <p:pic>
                    <p:nvPicPr>
                      <p:cNvPr id="137" name="对象 136">
                        <a:extLst>
                          <a:ext uri="{FF2B5EF4-FFF2-40B4-BE49-F238E27FC236}">
                            <a16:creationId xmlns:a16="http://schemas.microsoft.com/office/drawing/2014/main" id="{DFB786FF-16FC-4C97-830A-2DD45D7E28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797258" y="4963200"/>
                        <a:ext cx="1365250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文本框 16">
            <a:extLst>
              <a:ext uri="{FF2B5EF4-FFF2-40B4-BE49-F238E27FC236}">
                <a16:creationId xmlns:a16="http://schemas.microsoft.com/office/drawing/2014/main" id="{8C7136C8-5D91-4F19-A074-A18F40BDE646}"/>
              </a:ext>
            </a:extLst>
          </p:cNvPr>
          <p:cNvSpPr txBox="1"/>
          <p:nvPr/>
        </p:nvSpPr>
        <p:spPr>
          <a:xfrm>
            <a:off x="4120430" y="980650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2D246185-EC34-4F06-8F7A-230AABB168E0}"/>
              </a:ext>
            </a:extLst>
          </p:cNvPr>
          <p:cNvSpPr txBox="1"/>
          <p:nvPr/>
        </p:nvSpPr>
        <p:spPr>
          <a:xfrm>
            <a:off x="4120430" y="1452290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C2FF9ECF-0A9D-47F6-A7C6-3236B05C0076}"/>
              </a:ext>
            </a:extLst>
          </p:cNvPr>
          <p:cNvSpPr txBox="1"/>
          <p:nvPr/>
        </p:nvSpPr>
        <p:spPr>
          <a:xfrm>
            <a:off x="6149526" y="1820282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4E453920-51BB-44A8-9437-B520B03B513E}"/>
              </a:ext>
            </a:extLst>
          </p:cNvPr>
          <p:cNvSpPr txBox="1"/>
          <p:nvPr/>
        </p:nvSpPr>
        <p:spPr>
          <a:xfrm>
            <a:off x="7462344" y="2288406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3656943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97" grpId="0"/>
      <p:bldP spid="98" grpId="0" animBg="1"/>
      <p:bldP spid="100" grpId="0"/>
      <p:bldP spid="101" grpId="0" animBg="1"/>
      <p:bldP spid="103" grpId="0"/>
      <p:bldP spid="104" grpId="0" animBg="1"/>
      <p:bldP spid="17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16">
            <a:extLst>
              <a:ext uri="{FF2B5EF4-FFF2-40B4-BE49-F238E27FC236}">
                <a16:creationId xmlns:a16="http://schemas.microsoft.com/office/drawing/2014/main" id="{59DD4CC7-1F04-45BB-AC7E-4D1FD57D3A68}"/>
              </a:ext>
            </a:extLst>
          </p:cNvPr>
          <p:cNvSpPr txBox="1"/>
          <p:nvPr/>
        </p:nvSpPr>
        <p:spPr>
          <a:xfrm>
            <a:off x="286130" y="2324589"/>
            <a:ext cx="1190587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/>
            <a:r>
              <a:rPr lang="zh-CN" altLang="en-US" sz="2400" b="1" kern="1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此类问题抓住静电平衡导体的特点：</a:t>
            </a:r>
            <a:endParaRPr lang="en-US" altLang="zh-CN" sz="2400" b="1" kern="100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66700"/>
            <a:r>
              <a:rPr lang="zh-CN" altLang="en-US" sz="2400" b="1" kern="1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①导体内部场强处处为零；</a:t>
            </a:r>
            <a:endParaRPr lang="en-US" altLang="zh-CN" sz="2400" b="1" kern="100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66700"/>
            <a:r>
              <a:rPr lang="zh-CN" altLang="en-US" sz="2400" b="1" kern="1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②导体是一个等势体，导体表面是等势面；</a:t>
            </a:r>
            <a:endParaRPr lang="en-US" altLang="zh-CN" sz="2400" b="1" kern="100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66700"/>
            <a:r>
              <a:rPr lang="zh-CN" altLang="en-US" sz="2400" b="1" kern="1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③导体外部表面的场强方向与导体表面垂直；</a:t>
            </a:r>
            <a:endParaRPr lang="en-US" altLang="zh-CN" sz="2400" b="1" kern="100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66700"/>
            <a:r>
              <a:rPr lang="zh-CN" altLang="en-US" sz="2400" b="1" kern="1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④导体内部没有净电荷，净电荷只分布在导体的外表面；</a:t>
            </a:r>
            <a:endParaRPr lang="en-US" altLang="zh-CN" sz="2400" b="1" kern="100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66700"/>
            <a:r>
              <a:rPr lang="zh-CN" altLang="en-US" sz="2400" b="1" kern="1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⑤在导体外表面越尖锐的位置，净电荷的密度</a:t>
            </a:r>
            <a:r>
              <a:rPr lang="en-US" altLang="zh-CN" sz="2400" b="1" kern="1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400" b="1" kern="1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单位面积上的电荷量</a:t>
            </a:r>
            <a:r>
              <a:rPr lang="en-US" altLang="zh-CN" sz="2400" b="1" kern="1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400" b="1" kern="1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越大，凹陷位置</a:t>
            </a:r>
            <a:br>
              <a:rPr lang="en-US" altLang="zh-CN" sz="2400" b="1" kern="1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</a:br>
            <a:r>
              <a:rPr lang="en-US" altLang="zh-CN" sz="2400" b="1" kern="1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</a:t>
            </a:r>
            <a:r>
              <a:rPr lang="zh-CN" altLang="en-US" sz="2400" b="1" kern="1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几乎没有净电荷。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06F1B3E-ECFF-4E61-9DC2-0F75D84E94BF}"/>
              </a:ext>
            </a:extLst>
          </p:cNvPr>
          <p:cNvSpPr txBox="1"/>
          <p:nvPr/>
        </p:nvSpPr>
        <p:spPr>
          <a:xfrm>
            <a:off x="2102319" y="1212790"/>
            <a:ext cx="6738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 “</a:t>
            </a:r>
            <a:r>
              <a:rPr lang="zh-CN" altLang="en-US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静电平衡特点多  深刻理解再记清</a:t>
            </a:r>
            <a:r>
              <a:rPr lang="en-US" altLang="zh-CN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”</a:t>
            </a:r>
            <a:endParaRPr lang="zh-CN" altLang="en-US" sz="2800" b="1" dirty="0">
              <a:solidFill>
                <a:srgbClr val="FFC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850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bg1"/>
          </a:solidFill>
          <a:headEnd type="none"/>
          <a:tailEnd type="stealth" w="med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ustomerInfo>
  <UserName>Administrator</UserName>
  <CompanyName>Microsoft</CompanyName>
  <MachineID>A666</MachineID>
  <ToolID>ljRTAAAAKGU=</ToolID>
  <Data><![CDATA[bGpSVEFBQUFLR1U9]]></Data>
</CustomerInfo>
</file>

<file path=customXml/item2.xml><?xml version="1.0" encoding="utf-8"?>
<CustomerInfo>
  <UserName>Administrator</UserName>
  <CompanyName>Microsoft</CompanyName>
  <MachineID>A666</MachineID>
  <ToolID>ljRTAAAAKGU=</ToolID>
  <Data><![CDATA[bGpSVEFBQUFLR1U9]]></Data>
</CustomerInfo>
</file>

<file path=customXml/itemProps1.xml><?xml version="1.0" encoding="utf-8"?>
<ds:datastoreItem xmlns:ds="http://schemas.openxmlformats.org/officeDocument/2006/customXml" ds:itemID="{F80802BB-319D-4603-9251-042D440E06CA}">
  <ds:schemaRefs/>
</ds:datastoreItem>
</file>

<file path=customXml/itemProps2.xml><?xml version="1.0" encoding="utf-8"?>
<ds:datastoreItem xmlns:ds="http://schemas.openxmlformats.org/officeDocument/2006/customXml" ds:itemID="{D0F5CCE0-530A-49D0-B234-311BBE28ABFB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8470</TotalTime>
  <Words>610</Words>
  <Application>Microsoft Office PowerPoint</Application>
  <PresentationFormat>宽屏</PresentationFormat>
  <Paragraphs>54</Paragraphs>
  <Slides>5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黑体</vt:lpstr>
      <vt:lpstr>隶书</vt:lpstr>
      <vt:lpstr>宋体</vt:lpstr>
      <vt:lpstr>Arial</vt:lpstr>
      <vt:lpstr>Calibri</vt:lpstr>
      <vt:lpstr>Calibri Light</vt:lpstr>
      <vt:lpstr>Times New Roman</vt:lpstr>
      <vt:lpstr>Office 主题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LG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吴亚梅</dc:creator>
  <cp:lastModifiedBy> </cp:lastModifiedBy>
  <cp:revision>124</cp:revision>
  <dcterms:created xsi:type="dcterms:W3CDTF">2021-11-24T06:49:44Z</dcterms:created>
  <dcterms:modified xsi:type="dcterms:W3CDTF">2023-07-09T01:00:43Z</dcterms:modified>
</cp:coreProperties>
</file>