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3"/>
  </p:sldMasterIdLst>
  <p:notesMasterIdLst>
    <p:notesMasterId r:id="rId12"/>
  </p:notesMasterIdLst>
  <p:sldIdLst>
    <p:sldId id="257" r:id="rId4"/>
    <p:sldId id="266" r:id="rId5"/>
    <p:sldId id="267" r:id="rId6"/>
    <p:sldId id="272" r:id="rId7"/>
    <p:sldId id="276" r:id="rId8"/>
    <p:sldId id="275" r:id="rId9"/>
    <p:sldId id="277" r:id="rId10"/>
    <p:sldId id="278" r:id="rId11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9BD5"/>
    <a:srgbClr val="283626"/>
    <a:srgbClr val="2A3828"/>
    <a:srgbClr val="385723"/>
    <a:srgbClr val="32412E"/>
    <a:srgbClr val="0051A2"/>
    <a:srgbClr val="005AB4"/>
    <a:srgbClr val="005EBC"/>
    <a:srgbClr val="004992"/>
    <a:srgbClr val="0054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主题样式 1 - 强调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38" autoAdjust="0"/>
    <p:restoredTop sz="94660"/>
  </p:normalViewPr>
  <p:slideViewPr>
    <p:cSldViewPr snapToGrid="0">
      <p:cViewPr varScale="1">
        <p:scale>
          <a:sx n="61" d="100"/>
          <a:sy n="61" d="100"/>
        </p:scale>
        <p:origin x="59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theme" Target="theme/theme1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7" Type="http://schemas.openxmlformats.org/officeDocument/2006/relationships/image" Target="../media/image13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6" Type="http://schemas.openxmlformats.org/officeDocument/2006/relationships/image" Target="../media/image12.wmf"/><Relationship Id="rId5" Type="http://schemas.openxmlformats.org/officeDocument/2006/relationships/image" Target="../media/image11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5" Type="http://schemas.openxmlformats.org/officeDocument/2006/relationships/image" Target="../media/image19.wmf"/><Relationship Id="rId4" Type="http://schemas.openxmlformats.org/officeDocument/2006/relationships/image" Target="../media/image1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7" Type="http://schemas.openxmlformats.org/officeDocument/2006/relationships/image" Target="../media/image24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3.wmf"/><Relationship Id="rId5" Type="http://schemas.openxmlformats.org/officeDocument/2006/relationships/image" Target="../media/image22.wmf"/><Relationship Id="rId4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image" Target="../media/image17.wmf"/><Relationship Id="rId7" Type="http://schemas.openxmlformats.org/officeDocument/2006/relationships/image" Target="../media/image2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6" Type="http://schemas.openxmlformats.org/officeDocument/2006/relationships/image" Target="../media/image23.wmf"/><Relationship Id="rId5" Type="http://schemas.openxmlformats.org/officeDocument/2006/relationships/image" Target="../media/image26.wmf"/><Relationship Id="rId4" Type="http://schemas.openxmlformats.org/officeDocument/2006/relationships/image" Target="../media/image25.wmf"/><Relationship Id="rId9" Type="http://schemas.openxmlformats.org/officeDocument/2006/relationships/image" Target="../media/image29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A14EAA-2485-475C-85F0-561ABFD9B4FF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A918C6-25FE-4BF2-9F08-168ABACDC3D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22192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19679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130414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725464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栏目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: 圆顶角 6">
            <a:hlinkClick r:id="" action="ppaction://noaction"/>
          </p:cNvPr>
          <p:cNvSpPr/>
          <p:nvPr userDrawn="1"/>
        </p:nvSpPr>
        <p:spPr>
          <a:xfrm>
            <a:off x="5945803" y="71120"/>
            <a:ext cx="1939416" cy="395392"/>
          </a:xfrm>
          <a:prstGeom prst="round2SameRect">
            <a:avLst/>
          </a:prstGeom>
          <a:solidFill>
            <a:srgbClr val="028C85"/>
          </a:solidFill>
          <a:ln>
            <a:solidFill>
              <a:srgbClr val="7BDDD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zh-CN" altLang="en-US" sz="1600" b="1">
                <a:solidFill>
                  <a:schemeClr val="bg1"/>
                </a:solidFill>
                <a:latin typeface="宋体" panose="02010600030101010101" pitchFamily="2" charset="-122"/>
                <a:ea typeface="+mn-ea"/>
              </a:rPr>
              <a:t>试题类编</a:t>
            </a:r>
          </a:p>
        </p:txBody>
      </p:sp>
    </p:spTree>
    <p:extLst>
      <p:ext uri="{BB962C8B-B14F-4D97-AF65-F5344CB8AC3E}">
        <p14:creationId xmlns:p14="http://schemas.microsoft.com/office/powerpoint/2010/main" val="2715938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82977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9677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254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82555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33117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2651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09989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65386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36ADC9-3F91-40F6-A2DE-363D4C5FC462}" type="datetimeFigureOut">
              <a:rPr lang="zh-CN" altLang="en-US" smtClean="0"/>
              <a:t>2023/7/9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F735F3-4341-4780-AAF5-9F61638B10AA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7767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image" Target="../media/image5.png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1.bin"/><Relationship Id="rId10" Type="http://schemas.openxmlformats.org/officeDocument/2006/relationships/image" Target="../media/image4.wmf"/><Relationship Id="rId4" Type="http://schemas.openxmlformats.org/officeDocument/2006/relationships/image" Target="../media/image6.jpeg"/><Relationship Id="rId9" Type="http://schemas.openxmlformats.org/officeDocument/2006/relationships/oleObject" Target="../embeddings/oleObject3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wmf"/><Relationship Id="rId13" Type="http://schemas.openxmlformats.org/officeDocument/2006/relationships/oleObject" Target="../embeddings/oleObject8.bin"/><Relationship Id="rId18" Type="http://schemas.openxmlformats.org/officeDocument/2006/relationships/image" Target="../media/image13.wmf"/><Relationship Id="rId3" Type="http://schemas.openxmlformats.org/officeDocument/2006/relationships/image" Target="../media/image5.png"/><Relationship Id="rId7" Type="http://schemas.openxmlformats.org/officeDocument/2006/relationships/oleObject" Target="../embeddings/oleObject5.bin"/><Relationship Id="rId12" Type="http://schemas.openxmlformats.org/officeDocument/2006/relationships/image" Target="../media/image10.wmf"/><Relationship Id="rId17" Type="http://schemas.openxmlformats.org/officeDocument/2006/relationships/oleObject" Target="../embeddings/oleObject10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12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wmf"/><Relationship Id="rId11" Type="http://schemas.openxmlformats.org/officeDocument/2006/relationships/oleObject" Target="../embeddings/oleObject7.bin"/><Relationship Id="rId5" Type="http://schemas.openxmlformats.org/officeDocument/2006/relationships/oleObject" Target="../embeddings/oleObject4.bin"/><Relationship Id="rId15" Type="http://schemas.openxmlformats.org/officeDocument/2006/relationships/oleObject" Target="../embeddings/oleObject9.bin"/><Relationship Id="rId10" Type="http://schemas.openxmlformats.org/officeDocument/2006/relationships/image" Target="../media/image9.wmf"/><Relationship Id="rId4" Type="http://schemas.openxmlformats.org/officeDocument/2006/relationships/image" Target="../media/image14.jpeg"/><Relationship Id="rId9" Type="http://schemas.openxmlformats.org/officeDocument/2006/relationships/oleObject" Target="../embeddings/oleObject6.bin"/><Relationship Id="rId14" Type="http://schemas.openxmlformats.org/officeDocument/2006/relationships/image" Target="../media/image11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oleObject" Target="../embeddings/oleObject15.bin"/><Relationship Id="rId3" Type="http://schemas.openxmlformats.org/officeDocument/2006/relationships/image" Target="../media/image5.png"/><Relationship Id="rId7" Type="http://schemas.openxmlformats.org/officeDocument/2006/relationships/image" Target="../media/image16.wmf"/><Relationship Id="rId12" Type="http://schemas.openxmlformats.org/officeDocument/2006/relationships/image" Target="../media/image18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12.bin"/><Relationship Id="rId11" Type="http://schemas.openxmlformats.org/officeDocument/2006/relationships/oleObject" Target="../embeddings/oleObject14.bin"/><Relationship Id="rId5" Type="http://schemas.openxmlformats.org/officeDocument/2006/relationships/image" Target="../media/image15.wmf"/><Relationship Id="rId10" Type="http://schemas.openxmlformats.org/officeDocument/2006/relationships/image" Target="../media/image20.jpeg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7.wmf"/><Relationship Id="rId14" Type="http://schemas.openxmlformats.org/officeDocument/2006/relationships/image" Target="../media/image19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5.png"/><Relationship Id="rId7" Type="http://schemas.openxmlformats.org/officeDocument/2006/relationships/image" Target="../media/image16.wmf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5.wmf"/><Relationship Id="rId10" Type="http://schemas.openxmlformats.org/officeDocument/2006/relationships/image" Target="../media/image20.jpeg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24.wmf"/><Relationship Id="rId3" Type="http://schemas.openxmlformats.org/officeDocument/2006/relationships/image" Target="../media/image5.png"/><Relationship Id="rId7" Type="http://schemas.openxmlformats.org/officeDocument/2006/relationships/image" Target="../media/image16.wmf"/><Relationship Id="rId12" Type="http://schemas.openxmlformats.org/officeDocument/2006/relationships/image" Target="../media/image21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23.wmf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2.bin"/><Relationship Id="rId11" Type="http://schemas.openxmlformats.org/officeDocument/2006/relationships/oleObject" Target="../embeddings/oleObject16.bin"/><Relationship Id="rId5" Type="http://schemas.openxmlformats.org/officeDocument/2006/relationships/image" Target="../media/image15.wmf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20.jpeg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7.wmf"/><Relationship Id="rId14" Type="http://schemas.openxmlformats.org/officeDocument/2006/relationships/image" Target="../media/image22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13" Type="http://schemas.openxmlformats.org/officeDocument/2006/relationships/oleObject" Target="../embeddings/oleObject21.bin"/><Relationship Id="rId18" Type="http://schemas.openxmlformats.org/officeDocument/2006/relationships/image" Target="../media/image27.wmf"/><Relationship Id="rId3" Type="http://schemas.openxmlformats.org/officeDocument/2006/relationships/image" Target="../media/image5.png"/><Relationship Id="rId21" Type="http://schemas.openxmlformats.org/officeDocument/2006/relationships/oleObject" Target="../embeddings/oleObject24.bin"/><Relationship Id="rId7" Type="http://schemas.openxmlformats.org/officeDocument/2006/relationships/image" Target="../media/image16.wmf"/><Relationship Id="rId12" Type="http://schemas.openxmlformats.org/officeDocument/2006/relationships/image" Target="../media/image25.wmf"/><Relationship Id="rId17" Type="http://schemas.openxmlformats.org/officeDocument/2006/relationships/oleObject" Target="../embeddings/oleObject22.bin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23.wmf"/><Relationship Id="rId20" Type="http://schemas.openxmlformats.org/officeDocument/2006/relationships/image" Target="../media/image28.wmf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.bin"/><Relationship Id="rId11" Type="http://schemas.openxmlformats.org/officeDocument/2006/relationships/oleObject" Target="../embeddings/oleObject20.bin"/><Relationship Id="rId5" Type="http://schemas.openxmlformats.org/officeDocument/2006/relationships/image" Target="../media/image15.wmf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20.jpeg"/><Relationship Id="rId19" Type="http://schemas.openxmlformats.org/officeDocument/2006/relationships/oleObject" Target="../embeddings/oleObject23.bin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7.wmf"/><Relationship Id="rId14" Type="http://schemas.openxmlformats.org/officeDocument/2006/relationships/image" Target="../media/image26.wmf"/><Relationship Id="rId22" Type="http://schemas.openxmlformats.org/officeDocument/2006/relationships/image" Target="../media/image29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285793" y="2335641"/>
            <a:ext cx="11771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5400" b="1" dirty="0">
                <a:solidFill>
                  <a:srgbClr val="FF00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en-US" sz="5400" b="1" dirty="0">
                <a:solidFill>
                  <a:srgbClr val="FF0000"/>
                </a:solidFill>
                <a:latin typeface="Times New Roman" panose="02020603050405020304" pitchFamily="18" charset="0"/>
                <a:ea typeface="隶书" panose="02010509060101010101" pitchFamily="49" charset="-122"/>
                <a:cs typeface="Times New Roman" panose="02020603050405020304" pitchFamily="18" charset="0"/>
              </a:rPr>
              <a:t>三电荷共线平衡  受力分析列方程</a:t>
            </a:r>
          </a:p>
        </p:txBody>
      </p:sp>
      <p:pic>
        <p:nvPicPr>
          <p:cNvPr id="5" name="Picture 2" descr="C:\Users\fuxueping\Desktop\mmexport1625301744256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33635" y="4247949"/>
            <a:ext cx="3135156" cy="19798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1927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A382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矩形 12">
            <a:extLst>
              <a:ext uri="{FF2B5EF4-FFF2-40B4-BE49-F238E27FC236}">
                <a16:creationId xmlns:a16="http://schemas.microsoft.com/office/drawing/2014/main" id="{53DB2243-7203-4C7B-966B-55C0712064DF}"/>
              </a:ext>
            </a:extLst>
          </p:cNvPr>
          <p:cNvSpPr>
            <a:spLocks noChangeAspect="1"/>
          </p:cNvSpPr>
          <p:nvPr/>
        </p:nvSpPr>
        <p:spPr>
          <a:xfrm>
            <a:off x="142705" y="40931"/>
            <a:ext cx="11951324" cy="22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黑体" panose="02010609060101010101" pitchFamily="49" charset="-122"/>
                <a:cs typeface="Times New Roman" panose="02020603050405020304" pitchFamily="18" charset="0"/>
              </a:rPr>
              <a:t>例</a:t>
            </a:r>
            <a:r>
              <a:rPr lang="en-US" altLang="zh-CN" sz="20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【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1991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·</a:t>
            </a:r>
            <a:r>
              <a:rPr lang="zh-CN" altLang="en-US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上海卷</a:t>
            </a:r>
            <a:r>
              <a:rPr lang="en-US" altLang="zh-CN" sz="20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如图所示三个点电荷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固定在一直线上，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的距离为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距离的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倍，每个电荷所受的静电力的合力均为零。由此可以判定，三个电荷的电量之比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∶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∶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为（      ）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A. 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－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9∶4∶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－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36        B.  9∶4∶36        C.  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－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3∶2∶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－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6        D.  3∶2∶6</a:t>
            </a:r>
          </a:p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endParaRPr lang="zh-CN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29" name="文本框 128">
            <a:extLst>
              <a:ext uri="{FF2B5EF4-FFF2-40B4-BE49-F238E27FC236}">
                <a16:creationId xmlns:a16="http://schemas.microsoft.com/office/drawing/2014/main" id="{709AFD0F-2E40-40CA-A9B6-AE3FCBD0DE47}"/>
              </a:ext>
            </a:extLst>
          </p:cNvPr>
          <p:cNvSpPr txBox="1"/>
          <p:nvPr/>
        </p:nvSpPr>
        <p:spPr>
          <a:xfrm>
            <a:off x="142705" y="6355404"/>
            <a:ext cx="124786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:A 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35" name="图片 134">
            <a:extLst>
              <a:ext uri="{FF2B5EF4-FFF2-40B4-BE49-F238E27FC236}">
                <a16:creationId xmlns:a16="http://schemas.microsoft.com/office/drawing/2014/main" id="{9D084E0C-AE6E-4EC3-BD54-8E2F5108E1E1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/>
        </p:blipFill>
        <p:spPr>
          <a:xfrm>
            <a:off x="4726859" y="6425162"/>
            <a:ext cx="2120507" cy="391907"/>
          </a:xfrm>
          <a:prstGeom prst="rect">
            <a:avLst/>
          </a:prstGeom>
        </p:spPr>
      </p:pic>
      <p:cxnSp>
        <p:nvCxnSpPr>
          <p:cNvPr id="48" name="直接连接符 47">
            <a:extLst>
              <a:ext uri="{FF2B5EF4-FFF2-40B4-BE49-F238E27FC236}">
                <a16:creationId xmlns:a16="http://schemas.microsoft.com/office/drawing/2014/main" id="{5CCEE37C-DBD7-42E0-A3C5-9B32EAB7199C}"/>
              </a:ext>
            </a:extLst>
          </p:cNvPr>
          <p:cNvCxnSpPr/>
          <p:nvPr/>
        </p:nvCxnSpPr>
        <p:spPr>
          <a:xfrm>
            <a:off x="0" y="2263033"/>
            <a:ext cx="122806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直接连接符 105">
            <a:extLst>
              <a:ext uri="{FF2B5EF4-FFF2-40B4-BE49-F238E27FC236}">
                <a16:creationId xmlns:a16="http://schemas.microsoft.com/office/drawing/2014/main" id="{37D1C5B8-1622-4983-9BE8-1393CF0B86A2}"/>
              </a:ext>
            </a:extLst>
          </p:cNvPr>
          <p:cNvCxnSpPr>
            <a:cxnSpLocks/>
          </p:cNvCxnSpPr>
          <p:nvPr/>
        </p:nvCxnSpPr>
        <p:spPr>
          <a:xfrm>
            <a:off x="3233648" y="2280843"/>
            <a:ext cx="0" cy="46440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文本框 108">
            <a:extLst>
              <a:ext uri="{FF2B5EF4-FFF2-40B4-BE49-F238E27FC236}">
                <a16:creationId xmlns:a16="http://schemas.microsoft.com/office/drawing/2014/main" id="{87F6288C-5735-46CF-B522-8A628FF7F37D}"/>
              </a:ext>
            </a:extLst>
          </p:cNvPr>
          <p:cNvSpPr txBox="1"/>
          <p:nvPr/>
        </p:nvSpPr>
        <p:spPr>
          <a:xfrm>
            <a:off x="3364269" y="4055717"/>
            <a:ext cx="31915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第二步：再判断电量                              </a:t>
            </a:r>
          </a:p>
        </p:txBody>
      </p:sp>
      <p:pic>
        <p:nvPicPr>
          <p:cNvPr id="117" name="图片 116">
            <a:extLst>
              <a:ext uri="{FF2B5EF4-FFF2-40B4-BE49-F238E27FC236}">
                <a16:creationId xmlns:a16="http://schemas.microsoft.com/office/drawing/2014/main" id="{06530656-9BAC-4395-B734-979CA8A5BA5C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990" b="8086"/>
          <a:stretch/>
        </p:blipFill>
        <p:spPr bwMode="auto">
          <a:xfrm>
            <a:off x="178129" y="3161913"/>
            <a:ext cx="2924899" cy="101527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8" name="文本框 117">
            <a:extLst>
              <a:ext uri="{FF2B5EF4-FFF2-40B4-BE49-F238E27FC236}">
                <a16:creationId xmlns:a16="http://schemas.microsoft.com/office/drawing/2014/main" id="{16DCB430-0C97-4442-A770-DDFEA1E8E39D}"/>
              </a:ext>
            </a:extLst>
          </p:cNvPr>
          <p:cNvSpPr txBox="1"/>
          <p:nvPr/>
        </p:nvSpPr>
        <p:spPr>
          <a:xfrm>
            <a:off x="3328852" y="2796696"/>
            <a:ext cx="850391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第一步：先判断电性</a:t>
            </a:r>
            <a:endParaRPr lang="en-US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         </a:t>
            </a:r>
            <a:endParaRPr lang="zh-CN" altLang="en-US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19" name="文本框 118">
            <a:extLst>
              <a:ext uri="{FF2B5EF4-FFF2-40B4-BE49-F238E27FC236}">
                <a16:creationId xmlns:a16="http://schemas.microsoft.com/office/drawing/2014/main" id="{A974F8A0-D923-486E-88EE-17B79F9055F3}"/>
              </a:ext>
            </a:extLst>
          </p:cNvPr>
          <p:cNvSpPr txBox="1"/>
          <p:nvPr/>
        </p:nvSpPr>
        <p:spPr>
          <a:xfrm>
            <a:off x="4688082" y="4607540"/>
            <a:ext cx="32730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对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，受力平衡可得：</a:t>
            </a:r>
          </a:p>
        </p:txBody>
      </p:sp>
      <p:graphicFrame>
        <p:nvGraphicFramePr>
          <p:cNvPr id="24" name="对象 23">
            <a:extLst>
              <a:ext uri="{FF2B5EF4-FFF2-40B4-BE49-F238E27FC236}">
                <a16:creationId xmlns:a16="http://schemas.microsoft.com/office/drawing/2014/main" id="{1F7B4FC9-5BF9-462E-9142-04DEA54C870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153309"/>
              </p:ext>
            </p:extLst>
          </p:nvPr>
        </p:nvGraphicFramePr>
        <p:xfrm>
          <a:off x="9861638" y="4436508"/>
          <a:ext cx="1758948" cy="8291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69" name="Equation" r:id="rId5" imgW="888840" imgH="419040" progId="Equation.DSMT4">
                  <p:embed/>
                </p:oleObj>
              </mc:Choice>
              <mc:Fallback>
                <p:oleObj name="Equation" r:id="rId5" imgW="888840" imgH="4190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9861638" y="4436508"/>
                        <a:ext cx="1758948" cy="8291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0" name="对象 119">
            <a:extLst>
              <a:ext uri="{FF2B5EF4-FFF2-40B4-BE49-F238E27FC236}">
                <a16:creationId xmlns:a16="http://schemas.microsoft.com/office/drawing/2014/main" id="{D13E512E-07CC-41A9-B1AE-D0F5B2EA59F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54204523"/>
              </p:ext>
            </p:extLst>
          </p:nvPr>
        </p:nvGraphicFramePr>
        <p:xfrm>
          <a:off x="7705444" y="4620234"/>
          <a:ext cx="1324820" cy="4616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0" name="Equation" r:id="rId7" imgW="558720" imgH="228600" progId="Equation.DSMT4">
                  <p:embed/>
                </p:oleObj>
              </mc:Choice>
              <mc:Fallback>
                <p:oleObj name="Equation" r:id="rId7" imgW="558720" imgH="228600" progId="Equation.DSMT4">
                  <p:embed/>
                  <p:pic>
                    <p:nvPicPr>
                      <p:cNvPr id="24" name="对象 23">
                        <a:extLst>
                          <a:ext uri="{FF2B5EF4-FFF2-40B4-BE49-F238E27FC236}">
                            <a16:creationId xmlns:a16="http://schemas.microsoft.com/office/drawing/2014/main" id="{1F7B4FC9-5BF9-462E-9142-04DEA54C870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7705444" y="4620234"/>
                        <a:ext cx="1324820" cy="4616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1" name="箭头: 右 120">
            <a:extLst>
              <a:ext uri="{FF2B5EF4-FFF2-40B4-BE49-F238E27FC236}">
                <a16:creationId xmlns:a16="http://schemas.microsoft.com/office/drawing/2014/main" id="{16DD3A22-02EB-4B80-AA76-DA079AB095C1}"/>
              </a:ext>
            </a:extLst>
          </p:cNvPr>
          <p:cNvSpPr/>
          <p:nvPr/>
        </p:nvSpPr>
        <p:spPr>
          <a:xfrm>
            <a:off x="9186630" y="4755624"/>
            <a:ext cx="489856" cy="2153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6" name="文本框 125">
            <a:extLst>
              <a:ext uri="{FF2B5EF4-FFF2-40B4-BE49-F238E27FC236}">
                <a16:creationId xmlns:a16="http://schemas.microsoft.com/office/drawing/2014/main" id="{222858C2-CB2B-4ACC-A22D-72C050915B29}"/>
              </a:ext>
            </a:extLst>
          </p:cNvPr>
          <p:cNvSpPr txBox="1"/>
          <p:nvPr/>
        </p:nvSpPr>
        <p:spPr>
          <a:xfrm>
            <a:off x="9832851" y="5346497"/>
            <a:ext cx="110217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q</a:t>
            </a:r>
            <a:r>
              <a:rPr lang="en-US" altLang="zh-CN" sz="2400" baseline="-25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en-US" altLang="zh-CN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=</a:t>
            </a:r>
            <a:r>
              <a:rPr lang="en-US" altLang="zh-CN" sz="24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altLang="zh-CN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4</a:t>
            </a:r>
            <a:r>
              <a:rPr lang="en-US" altLang="zh-CN" sz="24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q</a:t>
            </a:r>
            <a:r>
              <a:rPr lang="en-US" altLang="zh-CN" sz="2400" baseline="-25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1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127" name="箭头: 右 126">
            <a:extLst>
              <a:ext uri="{FF2B5EF4-FFF2-40B4-BE49-F238E27FC236}">
                <a16:creationId xmlns:a16="http://schemas.microsoft.com/office/drawing/2014/main" id="{96EB317D-3CF9-49D9-A0B9-227903FDC139}"/>
              </a:ext>
            </a:extLst>
          </p:cNvPr>
          <p:cNvSpPr/>
          <p:nvPr/>
        </p:nvSpPr>
        <p:spPr>
          <a:xfrm>
            <a:off x="9186630" y="5469664"/>
            <a:ext cx="489856" cy="2153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文本框 15">
            <a:extLst>
              <a:ext uri="{FF2B5EF4-FFF2-40B4-BE49-F238E27FC236}">
                <a16:creationId xmlns:a16="http://schemas.microsoft.com/office/drawing/2014/main" id="{A34AEF37-A863-4359-A067-57E0AB0D2730}"/>
              </a:ext>
            </a:extLst>
          </p:cNvPr>
          <p:cNvSpPr txBox="1"/>
          <p:nvPr/>
        </p:nvSpPr>
        <p:spPr>
          <a:xfrm>
            <a:off x="1866163" y="3130704"/>
            <a:ext cx="124786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r</a:t>
            </a:r>
            <a:endParaRPr lang="zh-CN" altLang="en-US" sz="2400" b="1" i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7" name="文本框 16">
            <a:extLst>
              <a:ext uri="{FF2B5EF4-FFF2-40B4-BE49-F238E27FC236}">
                <a16:creationId xmlns:a16="http://schemas.microsoft.com/office/drawing/2014/main" id="{69FCA1DB-8A2F-4DDE-9F36-511381A6FC66}"/>
              </a:ext>
            </a:extLst>
          </p:cNvPr>
          <p:cNvSpPr txBox="1"/>
          <p:nvPr/>
        </p:nvSpPr>
        <p:spPr>
          <a:xfrm>
            <a:off x="774058" y="3100119"/>
            <a:ext cx="53374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r</a:t>
            </a:r>
            <a:endParaRPr lang="zh-CN" altLang="en-US" sz="2400" b="1" i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8" name="文本框 17">
            <a:extLst>
              <a:ext uri="{FF2B5EF4-FFF2-40B4-BE49-F238E27FC236}">
                <a16:creationId xmlns:a16="http://schemas.microsoft.com/office/drawing/2014/main" id="{C711D418-9229-4BB5-A1BA-EB317707D9FA}"/>
              </a:ext>
            </a:extLst>
          </p:cNvPr>
          <p:cNvSpPr txBox="1"/>
          <p:nvPr/>
        </p:nvSpPr>
        <p:spPr>
          <a:xfrm>
            <a:off x="1194059" y="3272168"/>
            <a:ext cx="58515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+</a:t>
            </a:r>
            <a:endParaRPr lang="zh-CN" altLang="en-US" sz="2400" b="1" i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9" name="文本框 18">
            <a:extLst>
              <a:ext uri="{FF2B5EF4-FFF2-40B4-BE49-F238E27FC236}">
                <a16:creationId xmlns:a16="http://schemas.microsoft.com/office/drawing/2014/main" id="{A94DCC81-0137-41F1-8B90-1FE02C45B49B}"/>
              </a:ext>
            </a:extLst>
          </p:cNvPr>
          <p:cNvSpPr txBox="1"/>
          <p:nvPr/>
        </p:nvSpPr>
        <p:spPr>
          <a:xfrm>
            <a:off x="2528873" y="3291369"/>
            <a:ext cx="58515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+</a:t>
            </a:r>
            <a:endParaRPr lang="zh-CN" altLang="en-US" sz="2400" b="1" i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0" name="文本框 19">
            <a:extLst>
              <a:ext uri="{FF2B5EF4-FFF2-40B4-BE49-F238E27FC236}">
                <a16:creationId xmlns:a16="http://schemas.microsoft.com/office/drawing/2014/main" id="{41D79ADA-7CD5-4C90-832D-36C34145340F}"/>
              </a:ext>
            </a:extLst>
          </p:cNvPr>
          <p:cNvSpPr txBox="1"/>
          <p:nvPr/>
        </p:nvSpPr>
        <p:spPr>
          <a:xfrm>
            <a:off x="269148" y="3291369"/>
            <a:ext cx="58515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+</a:t>
            </a:r>
            <a:endParaRPr lang="zh-CN" altLang="en-US" sz="2400" b="1" i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25" name="文本框 24">
            <a:extLst>
              <a:ext uri="{FF2B5EF4-FFF2-40B4-BE49-F238E27FC236}">
                <a16:creationId xmlns:a16="http://schemas.microsoft.com/office/drawing/2014/main" id="{D72FE6BC-E38C-4C08-8656-3C9ACE23D5AE}"/>
              </a:ext>
            </a:extLst>
          </p:cNvPr>
          <p:cNvSpPr txBox="1"/>
          <p:nvPr/>
        </p:nvSpPr>
        <p:spPr>
          <a:xfrm>
            <a:off x="1214544" y="3080975"/>
            <a:ext cx="58515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_</a:t>
            </a:r>
            <a:endParaRPr lang="zh-CN" altLang="en-US" sz="2400" b="1" i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26" name="图片 25">
            <a:extLst>
              <a:ext uri="{FF2B5EF4-FFF2-40B4-BE49-F238E27FC236}">
                <a16:creationId xmlns:a16="http://schemas.microsoft.com/office/drawing/2014/main" id="{788CB234-657C-423C-8B5A-EBA6F97B3956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990" b="8086"/>
          <a:stretch/>
        </p:blipFill>
        <p:spPr bwMode="auto">
          <a:xfrm>
            <a:off x="178129" y="4423154"/>
            <a:ext cx="2924899" cy="1015272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7" name="文本框 26">
            <a:extLst>
              <a:ext uri="{FF2B5EF4-FFF2-40B4-BE49-F238E27FC236}">
                <a16:creationId xmlns:a16="http://schemas.microsoft.com/office/drawing/2014/main" id="{559C7CA9-FF94-41A3-AA35-EC55E4A3D5E8}"/>
              </a:ext>
            </a:extLst>
          </p:cNvPr>
          <p:cNvSpPr txBox="1"/>
          <p:nvPr/>
        </p:nvSpPr>
        <p:spPr>
          <a:xfrm>
            <a:off x="1194059" y="4552610"/>
            <a:ext cx="58515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+</a:t>
            </a:r>
            <a:endParaRPr lang="zh-CN" altLang="en-US" sz="2400" b="1" i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0" name="文本框 29">
            <a:extLst>
              <a:ext uri="{FF2B5EF4-FFF2-40B4-BE49-F238E27FC236}">
                <a16:creationId xmlns:a16="http://schemas.microsoft.com/office/drawing/2014/main" id="{CF06068E-AB7E-4D1A-AAEA-17F023FDFD14}"/>
              </a:ext>
            </a:extLst>
          </p:cNvPr>
          <p:cNvSpPr txBox="1"/>
          <p:nvPr/>
        </p:nvSpPr>
        <p:spPr>
          <a:xfrm>
            <a:off x="305193" y="4372010"/>
            <a:ext cx="58515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_</a:t>
            </a:r>
            <a:endParaRPr lang="zh-CN" altLang="en-US" sz="2400" b="1" i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903ECBAA-A466-43D7-951B-349318275F29}"/>
              </a:ext>
            </a:extLst>
          </p:cNvPr>
          <p:cNvSpPr txBox="1"/>
          <p:nvPr/>
        </p:nvSpPr>
        <p:spPr>
          <a:xfrm>
            <a:off x="2575427" y="4414052"/>
            <a:ext cx="58515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_</a:t>
            </a:r>
            <a:endParaRPr lang="zh-CN" altLang="en-US" sz="2400" b="1" i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2" name="文本框 31">
            <a:extLst>
              <a:ext uri="{FF2B5EF4-FFF2-40B4-BE49-F238E27FC236}">
                <a16:creationId xmlns:a16="http://schemas.microsoft.com/office/drawing/2014/main" id="{F3D6E21C-21F6-4AE8-8AE6-5AB45DEA5D80}"/>
              </a:ext>
            </a:extLst>
          </p:cNvPr>
          <p:cNvSpPr txBox="1"/>
          <p:nvPr/>
        </p:nvSpPr>
        <p:spPr>
          <a:xfrm>
            <a:off x="3883447" y="1697408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×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3" name="文本框 32">
            <a:extLst>
              <a:ext uri="{FF2B5EF4-FFF2-40B4-BE49-F238E27FC236}">
                <a16:creationId xmlns:a16="http://schemas.microsoft.com/office/drawing/2014/main" id="{78B73799-7046-42C6-9AD0-5891A7BA85AA}"/>
              </a:ext>
            </a:extLst>
          </p:cNvPr>
          <p:cNvSpPr txBox="1"/>
          <p:nvPr/>
        </p:nvSpPr>
        <p:spPr>
          <a:xfrm>
            <a:off x="8791778" y="1697408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×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4" name="文本框 33">
            <a:extLst>
              <a:ext uri="{FF2B5EF4-FFF2-40B4-BE49-F238E27FC236}">
                <a16:creationId xmlns:a16="http://schemas.microsoft.com/office/drawing/2014/main" id="{2EE82BD0-A43D-44BA-8D7F-F80687A66389}"/>
              </a:ext>
            </a:extLst>
          </p:cNvPr>
          <p:cNvSpPr txBox="1"/>
          <p:nvPr/>
        </p:nvSpPr>
        <p:spPr>
          <a:xfrm>
            <a:off x="3376354" y="2281704"/>
            <a:ext cx="3920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6700"/>
            <a:r>
              <a:rPr lang="en-US" altLang="zh-CN" sz="2400" b="1" kern="100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CN" altLang="en-US" sz="2400" b="1" kern="100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两同夹异  两大夹小</a:t>
            </a:r>
            <a:r>
              <a:rPr lang="en-US" altLang="zh-CN" sz="2400" b="1" kern="100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”</a:t>
            </a:r>
          </a:p>
        </p:txBody>
      </p:sp>
      <p:sp>
        <p:nvSpPr>
          <p:cNvPr id="35" name="文本框 34">
            <a:extLst>
              <a:ext uri="{FF2B5EF4-FFF2-40B4-BE49-F238E27FC236}">
                <a16:creationId xmlns:a16="http://schemas.microsoft.com/office/drawing/2014/main" id="{55BA86F4-CB7F-4032-9631-82A7EA90E9A6}"/>
              </a:ext>
            </a:extLst>
          </p:cNvPr>
          <p:cNvSpPr txBox="1"/>
          <p:nvPr/>
        </p:nvSpPr>
        <p:spPr>
          <a:xfrm>
            <a:off x="1311596" y="1697408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√</a:t>
            </a:r>
          </a:p>
        </p:txBody>
      </p:sp>
      <p:sp>
        <p:nvSpPr>
          <p:cNvPr id="36" name="文本框 35">
            <a:extLst>
              <a:ext uri="{FF2B5EF4-FFF2-40B4-BE49-F238E27FC236}">
                <a16:creationId xmlns:a16="http://schemas.microsoft.com/office/drawing/2014/main" id="{DD9D71DA-F65F-4DCE-A931-0E094F172905}"/>
              </a:ext>
            </a:extLst>
          </p:cNvPr>
          <p:cNvSpPr txBox="1"/>
          <p:nvPr/>
        </p:nvSpPr>
        <p:spPr>
          <a:xfrm>
            <a:off x="3353268" y="3209606"/>
            <a:ext cx="850391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         若三个电荷均带相同的电性，根据同性相斥，两边的   </a:t>
            </a:r>
            <a:b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</a:b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         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电荷不可能平衡，故两边同性电荷，中间异性电荷；</a:t>
            </a: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F17B7819-9D79-4B93-9F09-2670EFB7C817}"/>
              </a:ext>
            </a:extLst>
          </p:cNvPr>
          <p:cNvSpPr txBox="1"/>
          <p:nvPr/>
        </p:nvSpPr>
        <p:spPr>
          <a:xfrm>
            <a:off x="4688082" y="5808162"/>
            <a:ext cx="327302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对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baseline="-25000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，受力平衡可得：</a:t>
            </a:r>
          </a:p>
        </p:txBody>
      </p:sp>
      <p:graphicFrame>
        <p:nvGraphicFramePr>
          <p:cNvPr id="38" name="对象 37">
            <a:extLst>
              <a:ext uri="{FF2B5EF4-FFF2-40B4-BE49-F238E27FC236}">
                <a16:creationId xmlns:a16="http://schemas.microsoft.com/office/drawing/2014/main" id="{1EBA4171-D3CB-48F6-A550-CEAFED55EA0C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7636766"/>
              </p:ext>
            </p:extLst>
          </p:nvPr>
        </p:nvGraphicFramePr>
        <p:xfrm>
          <a:off x="7736452" y="5847663"/>
          <a:ext cx="1293812" cy="4619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71" name="Equation" r:id="rId9" imgW="545760" imgH="228600" progId="Equation.DSMT4">
                  <p:embed/>
                </p:oleObj>
              </mc:Choice>
              <mc:Fallback>
                <p:oleObj name="Equation" r:id="rId9" imgW="545760" imgH="228600" progId="Equation.DSMT4">
                  <p:embed/>
                  <p:pic>
                    <p:nvPicPr>
                      <p:cNvPr id="120" name="对象 119">
                        <a:extLst>
                          <a:ext uri="{FF2B5EF4-FFF2-40B4-BE49-F238E27FC236}">
                            <a16:creationId xmlns:a16="http://schemas.microsoft.com/office/drawing/2014/main" id="{D13E512E-07CC-41A9-B1AE-D0F5B2EA59F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7736452" y="5847663"/>
                        <a:ext cx="1293812" cy="4619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" name="箭头: 右 38">
            <a:extLst>
              <a:ext uri="{FF2B5EF4-FFF2-40B4-BE49-F238E27FC236}">
                <a16:creationId xmlns:a16="http://schemas.microsoft.com/office/drawing/2014/main" id="{BBC8935F-70CD-4FDF-AB7E-9D6AEA599A12}"/>
              </a:ext>
            </a:extLst>
          </p:cNvPr>
          <p:cNvSpPr/>
          <p:nvPr/>
        </p:nvSpPr>
        <p:spPr>
          <a:xfrm>
            <a:off x="9186630" y="6004428"/>
            <a:ext cx="489856" cy="2153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0" name="文本框 39">
            <a:extLst>
              <a:ext uri="{FF2B5EF4-FFF2-40B4-BE49-F238E27FC236}">
                <a16:creationId xmlns:a16="http://schemas.microsoft.com/office/drawing/2014/main" id="{0E2B0452-2A8F-4BB6-B5DE-C72720F41EFC}"/>
              </a:ext>
            </a:extLst>
          </p:cNvPr>
          <p:cNvSpPr txBox="1"/>
          <p:nvPr/>
        </p:nvSpPr>
        <p:spPr>
          <a:xfrm>
            <a:off x="9832851" y="5881260"/>
            <a:ext cx="110217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q</a:t>
            </a:r>
            <a:r>
              <a:rPr lang="en-US" altLang="zh-CN" sz="2400" baseline="-25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3</a:t>
            </a:r>
            <a:r>
              <a:rPr lang="en-US" altLang="zh-CN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=</a:t>
            </a:r>
            <a:r>
              <a:rPr lang="en-US" altLang="zh-CN" sz="24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altLang="zh-CN" sz="2400" dirty="0">
                <a:solidFill>
                  <a:schemeClr val="bg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9</a:t>
            </a:r>
            <a:r>
              <a:rPr lang="en-US" altLang="zh-CN" sz="2400" i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q</a:t>
            </a:r>
            <a:r>
              <a:rPr lang="en-US" altLang="zh-CN" sz="2400" baseline="-250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宋体" panose="02010600030101010101" pitchFamily="2" charset="-122"/>
              </a:rPr>
              <a:t>2</a:t>
            </a:r>
            <a:endParaRPr lang="zh-CN" altLang="en-US" sz="2400" dirty="0">
              <a:solidFill>
                <a:schemeClr val="bg1"/>
              </a:solidFill>
            </a:endParaRPr>
          </a:p>
        </p:txBody>
      </p:sp>
      <p:sp>
        <p:nvSpPr>
          <p:cNvPr id="41" name="文本框 40">
            <a:extLst>
              <a:ext uri="{FF2B5EF4-FFF2-40B4-BE49-F238E27FC236}">
                <a16:creationId xmlns:a16="http://schemas.microsoft.com/office/drawing/2014/main" id="{D8805511-9803-4DEF-9F20-21B6669CFE40}"/>
              </a:ext>
            </a:extLst>
          </p:cNvPr>
          <p:cNvSpPr txBox="1"/>
          <p:nvPr/>
        </p:nvSpPr>
        <p:spPr>
          <a:xfrm>
            <a:off x="6321847" y="1697408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×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2" name="文本框 41">
            <a:extLst>
              <a:ext uri="{FF2B5EF4-FFF2-40B4-BE49-F238E27FC236}">
                <a16:creationId xmlns:a16="http://schemas.microsoft.com/office/drawing/2014/main" id="{47D30ECC-389B-4CC9-BC84-DD7D679A328D}"/>
              </a:ext>
            </a:extLst>
          </p:cNvPr>
          <p:cNvSpPr txBox="1"/>
          <p:nvPr/>
        </p:nvSpPr>
        <p:spPr>
          <a:xfrm>
            <a:off x="7296455" y="2294448"/>
            <a:ext cx="39201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6700"/>
            <a:r>
              <a:rPr lang="en-US" altLang="zh-CN" sz="2400" b="1" kern="100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CN" altLang="en-US" sz="2400" b="1" kern="100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受力分析列方程</a:t>
            </a:r>
            <a:r>
              <a:rPr lang="en-US" altLang="zh-CN" sz="2400" b="1" kern="100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”</a:t>
            </a:r>
          </a:p>
        </p:txBody>
      </p:sp>
      <p:grpSp>
        <p:nvGrpSpPr>
          <p:cNvPr id="43" name="组合 42">
            <a:extLst>
              <a:ext uri="{FF2B5EF4-FFF2-40B4-BE49-F238E27FC236}">
                <a16:creationId xmlns:a16="http://schemas.microsoft.com/office/drawing/2014/main" id="{B8BBEA02-20DB-44A7-9DA4-6D7EFF8C5F42}"/>
              </a:ext>
            </a:extLst>
          </p:cNvPr>
          <p:cNvGrpSpPr/>
          <p:nvPr/>
        </p:nvGrpSpPr>
        <p:grpSpPr>
          <a:xfrm>
            <a:off x="1565643" y="4754425"/>
            <a:ext cx="1005296" cy="461665"/>
            <a:chOff x="5862357" y="3787925"/>
            <a:chExt cx="1183209" cy="461665"/>
          </a:xfrm>
        </p:grpSpPr>
        <p:cxnSp>
          <p:nvCxnSpPr>
            <p:cNvPr id="44" name="直接箭头连接符 43">
              <a:extLst>
                <a:ext uri="{FF2B5EF4-FFF2-40B4-BE49-F238E27FC236}">
                  <a16:creationId xmlns:a16="http://schemas.microsoft.com/office/drawing/2014/main" id="{EE3AD7AC-5289-4CED-8CE0-A670A0F6C4B7}"/>
                </a:ext>
              </a:extLst>
            </p:cNvPr>
            <p:cNvCxnSpPr>
              <a:cxnSpLocks/>
            </p:cNvCxnSpPr>
            <p:nvPr/>
          </p:nvCxnSpPr>
          <p:spPr>
            <a:xfrm>
              <a:off x="5862357" y="3817845"/>
              <a:ext cx="858617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5" name="文本框 44">
              <a:extLst>
                <a:ext uri="{FF2B5EF4-FFF2-40B4-BE49-F238E27FC236}">
                  <a16:creationId xmlns:a16="http://schemas.microsoft.com/office/drawing/2014/main" id="{50C83645-0321-4886-878A-8CB4FDAED54A}"/>
                </a:ext>
              </a:extLst>
            </p:cNvPr>
            <p:cNvSpPr txBox="1"/>
            <p:nvPr/>
          </p:nvSpPr>
          <p:spPr>
            <a:xfrm>
              <a:off x="6186949" y="3787925"/>
              <a:ext cx="8586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altLang="zh-CN" sz="2400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23</a:t>
              </a:r>
              <a:endParaRPr lang="zh-CN" altLang="en-US" sz="24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6" name="组合 45">
            <a:extLst>
              <a:ext uri="{FF2B5EF4-FFF2-40B4-BE49-F238E27FC236}">
                <a16:creationId xmlns:a16="http://schemas.microsoft.com/office/drawing/2014/main" id="{5F6C553A-B8C2-4A3D-A221-561EE47C589F}"/>
              </a:ext>
            </a:extLst>
          </p:cNvPr>
          <p:cNvGrpSpPr/>
          <p:nvPr/>
        </p:nvGrpSpPr>
        <p:grpSpPr>
          <a:xfrm>
            <a:off x="523085" y="4754426"/>
            <a:ext cx="759128" cy="461665"/>
            <a:chOff x="5827500" y="3765353"/>
            <a:chExt cx="893475" cy="461665"/>
          </a:xfrm>
        </p:grpSpPr>
        <p:cxnSp>
          <p:nvCxnSpPr>
            <p:cNvPr id="47" name="直接箭头连接符 46">
              <a:extLst>
                <a:ext uri="{FF2B5EF4-FFF2-40B4-BE49-F238E27FC236}">
                  <a16:creationId xmlns:a16="http://schemas.microsoft.com/office/drawing/2014/main" id="{B1FC4CD4-6FA7-45AB-8061-7C116F001EC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5862358" y="3817845"/>
              <a:ext cx="858617" cy="0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文本框 48">
              <a:extLst>
                <a:ext uri="{FF2B5EF4-FFF2-40B4-BE49-F238E27FC236}">
                  <a16:creationId xmlns:a16="http://schemas.microsoft.com/office/drawing/2014/main" id="{36CEF990-C047-42A3-8550-38120CBCEFA9}"/>
                </a:ext>
              </a:extLst>
            </p:cNvPr>
            <p:cNvSpPr txBox="1"/>
            <p:nvPr/>
          </p:nvSpPr>
          <p:spPr>
            <a:xfrm>
              <a:off x="5827500" y="3765353"/>
              <a:ext cx="8586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altLang="zh-CN" sz="2400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</a:t>
              </a:r>
              <a:endParaRPr lang="zh-CN" altLang="en-US" sz="24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2621155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2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7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7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3" fill="hold">
                      <p:stCondLst>
                        <p:cond delay="indefinite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7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3" fill="hold">
                      <p:stCondLst>
                        <p:cond delay="indefinite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8" fill="hold">
                      <p:stCondLst>
                        <p:cond delay="indefinite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2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7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8" fill="hold">
                      <p:stCondLst>
                        <p:cond delay="indefinite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>
                      <p:stCondLst>
                        <p:cond delay="indefinite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3" fill="hold">
                      <p:stCondLst>
                        <p:cond delay="indefinite"/>
                      </p:stCondLst>
                      <p:childTnLst>
                        <p:par>
                          <p:cTn id="154" fill="hold">
                            <p:stCondLst>
                              <p:cond delay="0"/>
                            </p:stCondLst>
                            <p:childTnLst>
                              <p:par>
                                <p:cTn id="1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2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3" fill="hold">
                      <p:stCondLst>
                        <p:cond delay="indefinite"/>
                      </p:stCondLst>
                      <p:childTnLst>
                        <p:par>
                          <p:cTn id="164" fill="hold">
                            <p:stCondLst>
                              <p:cond delay="0"/>
                            </p:stCondLst>
                            <p:childTnLst>
                              <p:par>
                                <p:cTn id="16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" grpId="0"/>
      <p:bldP spid="109" grpId="0"/>
      <p:bldP spid="118" grpId="0"/>
      <p:bldP spid="119" grpId="0"/>
      <p:bldP spid="121" grpId="0" animBg="1"/>
      <p:bldP spid="126" grpId="0"/>
      <p:bldP spid="127" grpId="0" animBg="1"/>
      <p:bldP spid="16" grpId="0"/>
      <p:bldP spid="17" grpId="0"/>
      <p:bldP spid="18" grpId="0"/>
      <p:bldP spid="18" grpId="1"/>
      <p:bldP spid="19" grpId="0"/>
      <p:bldP spid="20" grpId="0"/>
      <p:bldP spid="25" grpId="0"/>
      <p:bldP spid="27" grpId="0"/>
      <p:bldP spid="30" grpId="0"/>
      <p:bldP spid="31" grpId="0"/>
      <p:bldP spid="32" grpId="0"/>
      <p:bldP spid="33" grpId="0"/>
      <p:bldP spid="34" grpId="0"/>
      <p:bldP spid="35" grpId="0"/>
      <p:bldP spid="36" grpId="0"/>
      <p:bldP spid="37" grpId="0"/>
      <p:bldP spid="39" grpId="0" animBg="1"/>
      <p:bldP spid="40" grpId="0"/>
      <p:bldP spid="41" grpId="0"/>
      <p:bldP spid="4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83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5056CF3A-56EB-4A5A-A074-78A2C3712322}"/>
              </a:ext>
            </a:extLst>
          </p:cNvPr>
          <p:cNvCxnSpPr/>
          <p:nvPr/>
        </p:nvCxnSpPr>
        <p:spPr>
          <a:xfrm>
            <a:off x="-44303" y="2312251"/>
            <a:ext cx="122806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矩形 12">
            <a:extLst>
              <a:ext uri="{FF2B5EF4-FFF2-40B4-BE49-F238E27FC236}">
                <a16:creationId xmlns:a16="http://schemas.microsoft.com/office/drawing/2014/main" id="{53DB2243-7203-4C7B-966B-55C0712064DF}"/>
              </a:ext>
            </a:extLst>
          </p:cNvPr>
          <p:cNvSpPr>
            <a:spLocks noChangeAspect="1"/>
          </p:cNvSpPr>
          <p:nvPr/>
        </p:nvSpPr>
        <p:spPr>
          <a:xfrm>
            <a:off x="-1" y="23971"/>
            <a:ext cx="12067953" cy="1379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.【2009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·</a:t>
            </a:r>
            <a:r>
              <a:rPr lang="zh-CN" altLang="en-US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浙江卷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如图，在光滑绝缘水平面上放置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个电荷量均为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&gt;0) 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的相同小球，小球之间用劲度系数均为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</a:t>
            </a:r>
            <a:r>
              <a:rPr lang="en-US" altLang="zh-CN" sz="2400" b="1" baseline="-25000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的轻质弹簧绝缘连接。当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个小球处在静止状态时，每根弹簧长度为 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l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。已知静电力常量为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，若不考虑弹簧的静电感应，则每根弹簧的原长为 （     ）</a:t>
            </a:r>
            <a:endParaRPr lang="zh-CN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90" name="图片 89">
            <a:extLst>
              <a:ext uri="{FF2B5EF4-FFF2-40B4-BE49-F238E27FC236}">
                <a16:creationId xmlns:a16="http://schemas.microsoft.com/office/drawing/2014/main" id="{D64F7DD2-2941-49FA-8FFB-943A0BA5C00C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/>
        </p:blipFill>
        <p:spPr>
          <a:xfrm>
            <a:off x="4726859" y="6425162"/>
            <a:ext cx="2120507" cy="391907"/>
          </a:xfrm>
          <a:prstGeom prst="rect">
            <a:avLst/>
          </a:prstGeom>
        </p:spPr>
      </p:pic>
      <p:sp>
        <p:nvSpPr>
          <p:cNvPr id="50" name="文本框 49">
            <a:extLst>
              <a:ext uri="{FF2B5EF4-FFF2-40B4-BE49-F238E27FC236}">
                <a16:creationId xmlns:a16="http://schemas.microsoft.com/office/drawing/2014/main" id="{19DBD062-8574-44CD-8C4A-75FA31DF4FC4}"/>
              </a:ext>
            </a:extLst>
          </p:cNvPr>
          <p:cNvSpPr txBox="1"/>
          <p:nvPr/>
        </p:nvSpPr>
        <p:spPr>
          <a:xfrm>
            <a:off x="154551" y="6169826"/>
            <a:ext cx="1648806" cy="57624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:C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117" name="Rectangle 143">
            <a:extLst>
              <a:ext uri="{FF2B5EF4-FFF2-40B4-BE49-F238E27FC236}">
                <a16:creationId xmlns:a16="http://schemas.microsoft.com/office/drawing/2014/main" id="{E3E2F686-C9FF-46F0-986B-BD1104E05E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0005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zh-CN" altLang="zh-CN" sz="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zh-CN" altLang="zh-CN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cxnSp>
        <p:nvCxnSpPr>
          <p:cNvPr id="125" name="直接连接符 124">
            <a:extLst>
              <a:ext uri="{FF2B5EF4-FFF2-40B4-BE49-F238E27FC236}">
                <a16:creationId xmlns:a16="http://schemas.microsoft.com/office/drawing/2014/main" id="{EB8E1E87-DED6-4A9B-914B-CE6740D54584}"/>
              </a:ext>
            </a:extLst>
          </p:cNvPr>
          <p:cNvCxnSpPr>
            <a:cxnSpLocks/>
          </p:cNvCxnSpPr>
          <p:nvPr/>
        </p:nvCxnSpPr>
        <p:spPr>
          <a:xfrm>
            <a:off x="3394085" y="2302892"/>
            <a:ext cx="0" cy="46800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文本框 128">
            <a:extLst>
              <a:ext uri="{FF2B5EF4-FFF2-40B4-BE49-F238E27FC236}">
                <a16:creationId xmlns:a16="http://schemas.microsoft.com/office/drawing/2014/main" id="{0A54C335-A7A8-4AF6-B623-8DC7BAB7C2AC}"/>
              </a:ext>
            </a:extLst>
          </p:cNvPr>
          <p:cNvSpPr txBox="1"/>
          <p:nvPr/>
        </p:nvSpPr>
        <p:spPr>
          <a:xfrm>
            <a:off x="3853932" y="3476058"/>
            <a:ext cx="323240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对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3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球受力分析可得：</a:t>
            </a:r>
          </a:p>
        </p:txBody>
      </p:sp>
      <p:sp>
        <p:nvSpPr>
          <p:cNvPr id="130" name="箭头: 右 129">
            <a:extLst>
              <a:ext uri="{FF2B5EF4-FFF2-40B4-BE49-F238E27FC236}">
                <a16:creationId xmlns:a16="http://schemas.microsoft.com/office/drawing/2014/main" id="{F83E3FF3-6572-42A0-A09D-422B2CF4EBCC}"/>
              </a:ext>
            </a:extLst>
          </p:cNvPr>
          <p:cNvSpPr/>
          <p:nvPr/>
        </p:nvSpPr>
        <p:spPr>
          <a:xfrm>
            <a:off x="7885938" y="4365642"/>
            <a:ext cx="489856" cy="2153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41" name="图片 140">
            <a:extLst>
              <a:ext uri="{FF2B5EF4-FFF2-40B4-BE49-F238E27FC236}">
                <a16:creationId xmlns:a16="http://schemas.microsoft.com/office/drawing/2014/main" id="{A18716D4-34B5-4D0D-A38F-ADF3E12CD8F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84" r="1" b="7953"/>
          <a:stretch/>
        </p:blipFill>
        <p:spPr>
          <a:xfrm rot="16200000">
            <a:off x="1119933" y="1585342"/>
            <a:ext cx="1127314" cy="3265358"/>
          </a:xfrm>
          <a:prstGeom prst="rect">
            <a:avLst/>
          </a:prstGeom>
        </p:spPr>
      </p:pic>
      <p:sp>
        <p:nvSpPr>
          <p:cNvPr id="151" name="文本框 150">
            <a:extLst>
              <a:ext uri="{FF2B5EF4-FFF2-40B4-BE49-F238E27FC236}">
                <a16:creationId xmlns:a16="http://schemas.microsoft.com/office/drawing/2014/main" id="{5306BF21-F17C-4DB4-905D-833FDA6A123A}"/>
              </a:ext>
            </a:extLst>
          </p:cNvPr>
          <p:cNvSpPr txBox="1"/>
          <p:nvPr/>
        </p:nvSpPr>
        <p:spPr>
          <a:xfrm>
            <a:off x="165437" y="1645313"/>
            <a:ext cx="908905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 .                     B.                       C.                           D. </a:t>
            </a:r>
            <a:endParaRPr lang="zh-CN" altLang="en-US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52" name="对象 151">
            <a:extLst>
              <a:ext uri="{FF2B5EF4-FFF2-40B4-BE49-F238E27FC236}">
                <a16:creationId xmlns:a16="http://schemas.microsoft.com/office/drawing/2014/main" id="{AF82C868-0B22-4606-BB70-E02AEBBFA75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71912335"/>
              </p:ext>
            </p:extLst>
          </p:nvPr>
        </p:nvGraphicFramePr>
        <p:xfrm>
          <a:off x="645635" y="1462985"/>
          <a:ext cx="1033361" cy="8263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89" name="Equation" r:id="rId5" imgW="571320" imgH="457200" progId="Equation.DSMT4">
                  <p:embed/>
                </p:oleObj>
              </mc:Choice>
              <mc:Fallback>
                <p:oleObj name="Equation" r:id="rId5" imgW="57132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5635" y="1462985"/>
                        <a:ext cx="1033361" cy="82631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" name="对象 152">
            <a:extLst>
              <a:ext uri="{FF2B5EF4-FFF2-40B4-BE49-F238E27FC236}">
                <a16:creationId xmlns:a16="http://schemas.microsoft.com/office/drawing/2014/main" id="{F258EAC1-C7F2-41D4-B514-0E48BFAEE19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19428615"/>
              </p:ext>
            </p:extLst>
          </p:nvPr>
        </p:nvGraphicFramePr>
        <p:xfrm>
          <a:off x="2587625" y="1444114"/>
          <a:ext cx="872979" cy="8274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0" name="Equation" r:id="rId7" imgW="482400" imgH="457200" progId="Equation.DSMT4">
                  <p:embed/>
                </p:oleObj>
              </mc:Choice>
              <mc:Fallback>
                <p:oleObj name="Equation" r:id="rId7" imgW="48240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587625" y="1444114"/>
                        <a:ext cx="872979" cy="82743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4" name="对象 153">
            <a:extLst>
              <a:ext uri="{FF2B5EF4-FFF2-40B4-BE49-F238E27FC236}">
                <a16:creationId xmlns:a16="http://schemas.microsoft.com/office/drawing/2014/main" id="{4DBD6429-82A4-4E54-93E0-401B27AB8B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96536785"/>
              </p:ext>
            </p:extLst>
          </p:nvPr>
        </p:nvGraphicFramePr>
        <p:xfrm>
          <a:off x="4726876" y="1462985"/>
          <a:ext cx="1029957" cy="8426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1" name="Equation" r:id="rId9" imgW="558720" imgH="457200" progId="Equation.DSMT4">
                  <p:embed/>
                </p:oleObj>
              </mc:Choice>
              <mc:Fallback>
                <p:oleObj name="Equation" r:id="rId9" imgW="55872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726876" y="1462985"/>
                        <a:ext cx="1029957" cy="8426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5" name="对象 154">
            <a:extLst>
              <a:ext uri="{FF2B5EF4-FFF2-40B4-BE49-F238E27FC236}">
                <a16:creationId xmlns:a16="http://schemas.microsoft.com/office/drawing/2014/main" id="{CBAE6FEC-6C80-4B48-B7F5-5D567F31EEFB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31080635"/>
              </p:ext>
            </p:extLst>
          </p:nvPr>
        </p:nvGraphicFramePr>
        <p:xfrm>
          <a:off x="7086338" y="1511731"/>
          <a:ext cx="992618" cy="79409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2" name="Equation" r:id="rId11" imgW="571320" imgH="457200" progId="Equation.DSMT4">
                  <p:embed/>
                </p:oleObj>
              </mc:Choice>
              <mc:Fallback>
                <p:oleObj name="Equation" r:id="rId11" imgW="57132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086338" y="1511731"/>
                        <a:ext cx="992618" cy="79409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6" name="对象 155">
            <a:extLst>
              <a:ext uri="{FF2B5EF4-FFF2-40B4-BE49-F238E27FC236}">
                <a16:creationId xmlns:a16="http://schemas.microsoft.com/office/drawing/2014/main" id="{1AF14483-1409-4CB1-87A4-FD8D78033B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98458468"/>
              </p:ext>
            </p:extLst>
          </p:nvPr>
        </p:nvGraphicFramePr>
        <p:xfrm>
          <a:off x="5058164" y="3943533"/>
          <a:ext cx="2729464" cy="9951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3" name="Equation" r:id="rId13" imgW="1218960" imgH="444240" progId="Equation.DSMT4">
                  <p:embed/>
                </p:oleObj>
              </mc:Choice>
              <mc:Fallback>
                <p:oleObj name="Equation" r:id="rId13" imgW="1218960" imgH="4442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058164" y="3943533"/>
                        <a:ext cx="2729464" cy="9951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7" name="对象 156">
            <a:extLst>
              <a:ext uri="{FF2B5EF4-FFF2-40B4-BE49-F238E27FC236}">
                <a16:creationId xmlns:a16="http://schemas.microsoft.com/office/drawing/2014/main" id="{37C661DE-905A-44F0-9165-2C4DDC752DF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9951745"/>
              </p:ext>
            </p:extLst>
          </p:nvPr>
        </p:nvGraphicFramePr>
        <p:xfrm>
          <a:off x="8577134" y="3960942"/>
          <a:ext cx="1285323" cy="964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4" name="Equation" r:id="rId15" imgW="609480" imgH="457200" progId="Equation.DSMT4">
                  <p:embed/>
                </p:oleObj>
              </mc:Choice>
              <mc:Fallback>
                <p:oleObj name="Equation" r:id="rId15" imgW="60948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8577134" y="3960942"/>
                        <a:ext cx="1285323" cy="9644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8" name="文本框 157">
            <a:extLst>
              <a:ext uri="{FF2B5EF4-FFF2-40B4-BE49-F238E27FC236}">
                <a16:creationId xmlns:a16="http://schemas.microsoft.com/office/drawing/2014/main" id="{B2531AA7-AE8D-4454-B1B0-3DAD4D0062B3}"/>
              </a:ext>
            </a:extLst>
          </p:cNvPr>
          <p:cNvSpPr txBox="1"/>
          <p:nvPr/>
        </p:nvSpPr>
        <p:spPr>
          <a:xfrm>
            <a:off x="5482634" y="4922390"/>
            <a:ext cx="272946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故弹簧的原长为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</a:t>
            </a:r>
            <a:endParaRPr lang="zh-CN" altLang="en-US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59" name="对象 158">
            <a:extLst>
              <a:ext uri="{FF2B5EF4-FFF2-40B4-BE49-F238E27FC236}">
                <a16:creationId xmlns:a16="http://schemas.microsoft.com/office/drawing/2014/main" id="{468B192C-1CBF-4E95-ADCB-9C0EAD49A5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0627770"/>
              </p:ext>
            </p:extLst>
          </p:nvPr>
        </p:nvGraphicFramePr>
        <p:xfrm>
          <a:off x="8114959" y="4772920"/>
          <a:ext cx="2547937" cy="944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695" name="Equation" r:id="rId17" imgW="1231560" imgH="457200" progId="Equation.DSMT4">
                  <p:embed/>
                </p:oleObj>
              </mc:Choice>
              <mc:Fallback>
                <p:oleObj name="Equation" r:id="rId17" imgW="1231560" imgH="4572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8114959" y="4772920"/>
                        <a:ext cx="2547937" cy="944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60" name="组合 159">
            <a:extLst>
              <a:ext uri="{FF2B5EF4-FFF2-40B4-BE49-F238E27FC236}">
                <a16:creationId xmlns:a16="http://schemas.microsoft.com/office/drawing/2014/main" id="{A1E877F1-D88F-4B8F-BA2F-40601E7C7827}"/>
              </a:ext>
            </a:extLst>
          </p:cNvPr>
          <p:cNvGrpSpPr/>
          <p:nvPr/>
        </p:nvGrpSpPr>
        <p:grpSpPr>
          <a:xfrm>
            <a:off x="1892812" y="4215786"/>
            <a:ext cx="1380669" cy="461665"/>
            <a:chOff x="5862357" y="3369535"/>
            <a:chExt cx="1160291" cy="461665"/>
          </a:xfrm>
        </p:grpSpPr>
        <p:cxnSp>
          <p:nvCxnSpPr>
            <p:cNvPr id="161" name="直接箭头连接符 160">
              <a:extLst>
                <a:ext uri="{FF2B5EF4-FFF2-40B4-BE49-F238E27FC236}">
                  <a16:creationId xmlns:a16="http://schemas.microsoft.com/office/drawing/2014/main" id="{8CAEA165-279F-4740-A113-6B8CBA3A5620}"/>
                </a:ext>
              </a:extLst>
            </p:cNvPr>
            <p:cNvCxnSpPr>
              <a:cxnSpLocks/>
            </p:cNvCxnSpPr>
            <p:nvPr/>
          </p:nvCxnSpPr>
          <p:spPr>
            <a:xfrm>
              <a:off x="5862357" y="3817845"/>
              <a:ext cx="858617" cy="0"/>
            </a:xfrm>
            <a:prstGeom prst="straightConnector1">
              <a:avLst/>
            </a:prstGeom>
            <a:ln>
              <a:solidFill>
                <a:schemeClr val="bg1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2" name="文本框 161">
              <a:extLst>
                <a:ext uri="{FF2B5EF4-FFF2-40B4-BE49-F238E27FC236}">
                  <a16:creationId xmlns:a16="http://schemas.microsoft.com/office/drawing/2014/main" id="{716F86A1-B223-4300-8731-12F57586755E}"/>
                </a:ext>
              </a:extLst>
            </p:cNvPr>
            <p:cNvSpPr txBox="1"/>
            <p:nvPr/>
          </p:nvSpPr>
          <p:spPr>
            <a:xfrm>
              <a:off x="6384694" y="3369535"/>
              <a:ext cx="6379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altLang="zh-CN" sz="2400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23</a:t>
              </a:r>
              <a:endParaRPr lang="zh-CN" altLang="en-US" sz="24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63" name="组合 162">
            <a:extLst>
              <a:ext uri="{FF2B5EF4-FFF2-40B4-BE49-F238E27FC236}">
                <a16:creationId xmlns:a16="http://schemas.microsoft.com/office/drawing/2014/main" id="{568AEEC9-428D-4CFC-BD26-AB73C9FFD85D}"/>
              </a:ext>
            </a:extLst>
          </p:cNvPr>
          <p:cNvGrpSpPr/>
          <p:nvPr/>
        </p:nvGrpSpPr>
        <p:grpSpPr>
          <a:xfrm>
            <a:off x="172623" y="4235623"/>
            <a:ext cx="1426295" cy="464800"/>
            <a:chOff x="4976345" y="3364342"/>
            <a:chExt cx="864275" cy="464800"/>
          </a:xfrm>
        </p:grpSpPr>
        <p:sp>
          <p:nvSpPr>
            <p:cNvPr id="164" name="文本框 163">
              <a:extLst>
                <a:ext uri="{FF2B5EF4-FFF2-40B4-BE49-F238E27FC236}">
                  <a16:creationId xmlns:a16="http://schemas.microsoft.com/office/drawing/2014/main" id="{7A264E93-E709-48C0-AB3C-7C1013D81CA2}"/>
                </a:ext>
              </a:extLst>
            </p:cNvPr>
            <p:cNvSpPr txBox="1"/>
            <p:nvPr/>
          </p:nvSpPr>
          <p:spPr>
            <a:xfrm>
              <a:off x="5002080" y="3364342"/>
              <a:ext cx="6379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zh-CN" altLang="en-US" sz="2400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弹</a:t>
              </a:r>
            </a:p>
          </p:txBody>
        </p:sp>
        <p:cxnSp>
          <p:nvCxnSpPr>
            <p:cNvPr id="165" name="直接箭头连接符 164">
              <a:extLst>
                <a:ext uri="{FF2B5EF4-FFF2-40B4-BE49-F238E27FC236}">
                  <a16:creationId xmlns:a16="http://schemas.microsoft.com/office/drawing/2014/main" id="{44B8A8DD-64CC-4370-BB48-E414D7DE5CD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976345" y="3829142"/>
              <a:ext cx="864275" cy="0"/>
            </a:xfrm>
            <a:prstGeom prst="straightConnector1">
              <a:avLst/>
            </a:prstGeom>
            <a:ln>
              <a:solidFill>
                <a:schemeClr val="bg1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67" name="椭圆 166">
            <a:extLst>
              <a:ext uri="{FF2B5EF4-FFF2-40B4-BE49-F238E27FC236}">
                <a16:creationId xmlns:a16="http://schemas.microsoft.com/office/drawing/2014/main" id="{AE82C81D-037B-4C50-A4F2-094323FFD1DA}"/>
              </a:ext>
            </a:extLst>
          </p:cNvPr>
          <p:cNvSpPr/>
          <p:nvPr/>
        </p:nvSpPr>
        <p:spPr>
          <a:xfrm>
            <a:off x="1619213" y="4577171"/>
            <a:ext cx="252000" cy="252000"/>
          </a:xfrm>
          <a:prstGeom prst="ellipse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3</a:t>
            </a:r>
            <a:endParaRPr lang="zh-CN" altLang="en-US" dirty="0"/>
          </a:p>
        </p:txBody>
      </p:sp>
      <p:grpSp>
        <p:nvGrpSpPr>
          <p:cNvPr id="170" name="组合 169">
            <a:extLst>
              <a:ext uri="{FF2B5EF4-FFF2-40B4-BE49-F238E27FC236}">
                <a16:creationId xmlns:a16="http://schemas.microsoft.com/office/drawing/2014/main" id="{0AC299A9-35B7-46D8-9486-9055492CDE45}"/>
              </a:ext>
            </a:extLst>
          </p:cNvPr>
          <p:cNvGrpSpPr/>
          <p:nvPr/>
        </p:nvGrpSpPr>
        <p:grpSpPr>
          <a:xfrm>
            <a:off x="1888371" y="4725555"/>
            <a:ext cx="1223355" cy="461665"/>
            <a:chOff x="5862357" y="3787508"/>
            <a:chExt cx="1439859" cy="461665"/>
          </a:xfrm>
        </p:grpSpPr>
        <p:cxnSp>
          <p:nvCxnSpPr>
            <p:cNvPr id="171" name="直接箭头连接符 170">
              <a:extLst>
                <a:ext uri="{FF2B5EF4-FFF2-40B4-BE49-F238E27FC236}">
                  <a16:creationId xmlns:a16="http://schemas.microsoft.com/office/drawing/2014/main" id="{A8580F35-363C-4B6C-8256-4E87490C4634}"/>
                </a:ext>
              </a:extLst>
            </p:cNvPr>
            <p:cNvCxnSpPr>
              <a:cxnSpLocks/>
            </p:cNvCxnSpPr>
            <p:nvPr/>
          </p:nvCxnSpPr>
          <p:spPr>
            <a:xfrm>
              <a:off x="5862357" y="3817845"/>
              <a:ext cx="858617" cy="0"/>
            </a:xfrm>
            <a:prstGeom prst="straightConnector1">
              <a:avLst/>
            </a:prstGeom>
            <a:ln>
              <a:solidFill>
                <a:schemeClr val="bg1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2" name="文本框 171">
              <a:extLst>
                <a:ext uri="{FF2B5EF4-FFF2-40B4-BE49-F238E27FC236}">
                  <a16:creationId xmlns:a16="http://schemas.microsoft.com/office/drawing/2014/main" id="{4E3AF6F8-A530-4387-B84D-89F4B3B6B68D}"/>
                </a:ext>
              </a:extLst>
            </p:cNvPr>
            <p:cNvSpPr txBox="1"/>
            <p:nvPr/>
          </p:nvSpPr>
          <p:spPr>
            <a:xfrm>
              <a:off x="6443599" y="3787508"/>
              <a:ext cx="8586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altLang="zh-CN" sz="2400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13</a:t>
              </a:r>
              <a:endParaRPr lang="zh-CN" altLang="en-US" sz="24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75" name="文本框 174">
            <a:extLst>
              <a:ext uri="{FF2B5EF4-FFF2-40B4-BE49-F238E27FC236}">
                <a16:creationId xmlns:a16="http://schemas.microsoft.com/office/drawing/2014/main" id="{8EEE07F6-6D4B-452C-9619-377B25030C2B}"/>
              </a:ext>
            </a:extLst>
          </p:cNvPr>
          <p:cNvSpPr txBox="1"/>
          <p:nvPr/>
        </p:nvSpPr>
        <p:spPr>
          <a:xfrm>
            <a:off x="227476" y="3446985"/>
            <a:ext cx="294976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1             2              3</a:t>
            </a:r>
            <a:endParaRPr lang="zh-CN" altLang="en-US" sz="2400" b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1" name="文本框 30">
            <a:extLst>
              <a:ext uri="{FF2B5EF4-FFF2-40B4-BE49-F238E27FC236}">
                <a16:creationId xmlns:a16="http://schemas.microsoft.com/office/drawing/2014/main" id="{C6E87382-6E58-4041-A51E-9DC68AFDDEAF}"/>
              </a:ext>
            </a:extLst>
          </p:cNvPr>
          <p:cNvSpPr txBox="1"/>
          <p:nvPr/>
        </p:nvSpPr>
        <p:spPr>
          <a:xfrm>
            <a:off x="4039707" y="2397058"/>
            <a:ext cx="6738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   “</a:t>
            </a:r>
            <a:r>
              <a:rPr lang="zh-CN" altLang="en-US" sz="28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三电荷共线平衡  受力分析列方程</a:t>
            </a:r>
            <a:r>
              <a:rPr lang="en-US" altLang="zh-CN" sz="28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”</a:t>
            </a:r>
            <a:endParaRPr lang="zh-CN" altLang="en-US" sz="2800" b="1" dirty="0">
              <a:solidFill>
                <a:srgbClr val="FFC000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8643B16C-B81A-4C10-8BF7-2B18A4315393}"/>
              </a:ext>
            </a:extLst>
          </p:cNvPr>
          <p:cNvGrpSpPr/>
          <p:nvPr/>
        </p:nvGrpSpPr>
        <p:grpSpPr>
          <a:xfrm>
            <a:off x="289006" y="2887917"/>
            <a:ext cx="2871156" cy="472551"/>
            <a:chOff x="289006" y="2887917"/>
            <a:chExt cx="2871156" cy="472551"/>
          </a:xfrm>
        </p:grpSpPr>
        <p:sp>
          <p:nvSpPr>
            <p:cNvPr id="33" name="文本框 32">
              <a:extLst>
                <a:ext uri="{FF2B5EF4-FFF2-40B4-BE49-F238E27FC236}">
                  <a16:creationId xmlns:a16="http://schemas.microsoft.com/office/drawing/2014/main" id="{46C02112-E1BF-4AEA-B4BD-3BD163A1BB15}"/>
                </a:ext>
              </a:extLst>
            </p:cNvPr>
            <p:cNvSpPr txBox="1"/>
            <p:nvPr/>
          </p:nvSpPr>
          <p:spPr>
            <a:xfrm>
              <a:off x="2575006" y="2898803"/>
              <a:ext cx="585156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zh-CN" sz="24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+</a:t>
              </a:r>
              <a:endParaRPr lang="zh-CN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34" name="文本框 33">
              <a:extLst>
                <a:ext uri="{FF2B5EF4-FFF2-40B4-BE49-F238E27FC236}">
                  <a16:creationId xmlns:a16="http://schemas.microsoft.com/office/drawing/2014/main" id="{77CCAC41-3A2A-4CC2-920B-E2B38234D7A1}"/>
                </a:ext>
              </a:extLst>
            </p:cNvPr>
            <p:cNvSpPr txBox="1"/>
            <p:nvPr/>
          </p:nvSpPr>
          <p:spPr>
            <a:xfrm>
              <a:off x="1432006" y="2898803"/>
              <a:ext cx="585156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zh-CN" sz="24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+</a:t>
              </a:r>
              <a:endParaRPr lang="zh-CN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  <p:sp>
          <p:nvSpPr>
            <p:cNvPr id="35" name="文本框 34">
              <a:extLst>
                <a:ext uri="{FF2B5EF4-FFF2-40B4-BE49-F238E27FC236}">
                  <a16:creationId xmlns:a16="http://schemas.microsoft.com/office/drawing/2014/main" id="{478286AB-F0B4-4B89-A189-1CA62729A13B}"/>
                </a:ext>
              </a:extLst>
            </p:cNvPr>
            <p:cNvSpPr txBox="1"/>
            <p:nvPr/>
          </p:nvSpPr>
          <p:spPr>
            <a:xfrm>
              <a:off x="289006" y="2887917"/>
              <a:ext cx="585156" cy="46166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altLang="zh-CN" sz="2400" b="1" dirty="0">
                  <a:solidFill>
                    <a:srgbClr val="FF0000"/>
                  </a:solidFill>
                  <a:latin typeface="Times New Roman" panose="02020603050405020304" pitchFamily="18" charset="0"/>
                  <a:ea typeface="楷体" panose="02010609060101010101" pitchFamily="49" charset="-122"/>
                  <a:cs typeface="Times New Roman" panose="02020603050405020304" pitchFamily="18" charset="0"/>
                </a:rPr>
                <a:t>+</a:t>
              </a:r>
              <a:endParaRPr lang="zh-CN" altLang="en-US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endParaRPr>
            </a:p>
          </p:txBody>
        </p:sp>
      </p:grpSp>
      <p:cxnSp>
        <p:nvCxnSpPr>
          <p:cNvPr id="4" name="直接连接符 3">
            <a:extLst>
              <a:ext uri="{FF2B5EF4-FFF2-40B4-BE49-F238E27FC236}">
                <a16:creationId xmlns:a16="http://schemas.microsoft.com/office/drawing/2014/main" id="{192DF2FF-D189-4129-8EA2-A42EB6C9B0B9}"/>
              </a:ext>
            </a:extLst>
          </p:cNvPr>
          <p:cNvCxnSpPr/>
          <p:nvPr/>
        </p:nvCxnSpPr>
        <p:spPr>
          <a:xfrm>
            <a:off x="8915400" y="478972"/>
            <a:ext cx="947057" cy="0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文本框 38">
            <a:extLst>
              <a:ext uri="{FF2B5EF4-FFF2-40B4-BE49-F238E27FC236}">
                <a16:creationId xmlns:a16="http://schemas.microsoft.com/office/drawing/2014/main" id="{4B3C0BDD-C220-43F4-A76D-B6CD68FB4D72}"/>
              </a:ext>
            </a:extLst>
          </p:cNvPr>
          <p:cNvSpPr txBox="1"/>
          <p:nvPr/>
        </p:nvSpPr>
        <p:spPr>
          <a:xfrm>
            <a:off x="3828758" y="5670114"/>
            <a:ext cx="454703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思考：选择球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能解决问题吗？</a:t>
            </a: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4983D0E9-63E7-48D7-9630-6FA492039618}"/>
              </a:ext>
            </a:extLst>
          </p:cNvPr>
          <p:cNvSpPr txBox="1"/>
          <p:nvPr/>
        </p:nvSpPr>
        <p:spPr>
          <a:xfrm>
            <a:off x="1244352" y="5516155"/>
            <a:ext cx="10216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266700" algn="just"/>
            <a:r>
              <a:rPr lang="zh-CN" altLang="zh-CN" sz="2400" kern="100" dirty="0">
                <a:solidFill>
                  <a:schemeClr val="bg1"/>
                </a:solidFill>
                <a:effectLst/>
                <a:latin typeface="Calibri" panose="020F0502020204030204" pitchFamily="34" charset="0"/>
                <a:ea typeface="微软雅黑" panose="020B0503020204020204" pitchFamily="34" charset="-122"/>
                <a:cs typeface="Times New Roman" panose="02020603050405020304" pitchFamily="18" charset="0"/>
              </a:rPr>
              <a:t>②</a:t>
            </a:r>
            <a:endParaRPr lang="zh-CN" altLang="zh-CN" sz="2400" kern="100" dirty="0">
              <a:solidFill>
                <a:schemeClr val="bg1"/>
              </a:solidFill>
              <a:effectLst/>
              <a:latin typeface="Calibri" panose="020F0502020204030204" pitchFamily="34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grpSp>
        <p:nvGrpSpPr>
          <p:cNvPr id="44" name="组合 43">
            <a:extLst>
              <a:ext uri="{FF2B5EF4-FFF2-40B4-BE49-F238E27FC236}">
                <a16:creationId xmlns:a16="http://schemas.microsoft.com/office/drawing/2014/main" id="{3FF1CE78-B0FB-48BB-8EF1-202A132D4809}"/>
              </a:ext>
            </a:extLst>
          </p:cNvPr>
          <p:cNvGrpSpPr/>
          <p:nvPr/>
        </p:nvGrpSpPr>
        <p:grpSpPr>
          <a:xfrm>
            <a:off x="1871213" y="5731495"/>
            <a:ext cx="1223355" cy="461665"/>
            <a:chOff x="5862357" y="3787508"/>
            <a:chExt cx="1439859" cy="461665"/>
          </a:xfrm>
        </p:grpSpPr>
        <p:cxnSp>
          <p:nvCxnSpPr>
            <p:cNvPr id="45" name="直接箭头连接符 44">
              <a:extLst>
                <a:ext uri="{FF2B5EF4-FFF2-40B4-BE49-F238E27FC236}">
                  <a16:creationId xmlns:a16="http://schemas.microsoft.com/office/drawing/2014/main" id="{8702007D-0E54-4A2D-854B-29C527AAE5F9}"/>
                </a:ext>
              </a:extLst>
            </p:cNvPr>
            <p:cNvCxnSpPr>
              <a:cxnSpLocks/>
            </p:cNvCxnSpPr>
            <p:nvPr/>
          </p:nvCxnSpPr>
          <p:spPr>
            <a:xfrm>
              <a:off x="5862357" y="3817845"/>
              <a:ext cx="858617" cy="0"/>
            </a:xfrm>
            <a:prstGeom prst="straightConnector1">
              <a:avLst/>
            </a:prstGeom>
            <a:ln>
              <a:solidFill>
                <a:schemeClr val="bg1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6" name="文本框 45">
              <a:extLst>
                <a:ext uri="{FF2B5EF4-FFF2-40B4-BE49-F238E27FC236}">
                  <a16:creationId xmlns:a16="http://schemas.microsoft.com/office/drawing/2014/main" id="{0D9A1938-BEF7-4470-A26F-72B73FAD5442}"/>
                </a:ext>
              </a:extLst>
            </p:cNvPr>
            <p:cNvSpPr txBox="1"/>
            <p:nvPr/>
          </p:nvSpPr>
          <p:spPr>
            <a:xfrm>
              <a:off x="6443599" y="3787508"/>
              <a:ext cx="8586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altLang="zh-CN" sz="2400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12</a:t>
              </a:r>
              <a:endParaRPr lang="zh-CN" altLang="en-US" sz="24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8" name="组合 47">
            <a:extLst>
              <a:ext uri="{FF2B5EF4-FFF2-40B4-BE49-F238E27FC236}">
                <a16:creationId xmlns:a16="http://schemas.microsoft.com/office/drawing/2014/main" id="{B4DFD011-000C-4659-B782-E28733EEDFAB}"/>
              </a:ext>
            </a:extLst>
          </p:cNvPr>
          <p:cNvGrpSpPr/>
          <p:nvPr/>
        </p:nvGrpSpPr>
        <p:grpSpPr>
          <a:xfrm>
            <a:off x="632114" y="5705731"/>
            <a:ext cx="1052802" cy="461665"/>
            <a:chOff x="4975096" y="3767094"/>
            <a:chExt cx="637954" cy="461665"/>
          </a:xfrm>
        </p:grpSpPr>
        <p:sp>
          <p:nvSpPr>
            <p:cNvPr id="49" name="文本框 48">
              <a:extLst>
                <a:ext uri="{FF2B5EF4-FFF2-40B4-BE49-F238E27FC236}">
                  <a16:creationId xmlns:a16="http://schemas.microsoft.com/office/drawing/2014/main" id="{A9BE3183-C39A-416F-B1D2-E8808B57EC36}"/>
                </a:ext>
              </a:extLst>
            </p:cNvPr>
            <p:cNvSpPr txBox="1"/>
            <p:nvPr/>
          </p:nvSpPr>
          <p:spPr>
            <a:xfrm>
              <a:off x="4975096" y="3767094"/>
              <a:ext cx="6379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altLang="zh-CN" sz="2400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32</a:t>
              </a:r>
              <a:endParaRPr lang="zh-CN" altLang="en-US" sz="24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1" name="直接箭头连接符 50">
              <a:extLst>
                <a:ext uri="{FF2B5EF4-FFF2-40B4-BE49-F238E27FC236}">
                  <a16:creationId xmlns:a16="http://schemas.microsoft.com/office/drawing/2014/main" id="{F8EBBA0D-2F85-4B83-B9C8-3E3CC23283F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976345" y="3829142"/>
              <a:ext cx="588991" cy="0"/>
            </a:xfrm>
            <a:prstGeom prst="straightConnector1">
              <a:avLst/>
            </a:prstGeom>
            <a:ln>
              <a:solidFill>
                <a:schemeClr val="bg1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2" name="组合 51">
            <a:extLst>
              <a:ext uri="{FF2B5EF4-FFF2-40B4-BE49-F238E27FC236}">
                <a16:creationId xmlns:a16="http://schemas.microsoft.com/office/drawing/2014/main" id="{296BFDB0-91D3-46D1-8C24-1BB6EC57396C}"/>
              </a:ext>
            </a:extLst>
          </p:cNvPr>
          <p:cNvGrpSpPr/>
          <p:nvPr/>
        </p:nvGrpSpPr>
        <p:grpSpPr>
          <a:xfrm>
            <a:off x="200342" y="5190906"/>
            <a:ext cx="1426295" cy="464800"/>
            <a:chOff x="4976345" y="3364342"/>
            <a:chExt cx="864275" cy="464800"/>
          </a:xfrm>
        </p:grpSpPr>
        <p:sp>
          <p:nvSpPr>
            <p:cNvPr id="53" name="文本框 52">
              <a:extLst>
                <a:ext uri="{FF2B5EF4-FFF2-40B4-BE49-F238E27FC236}">
                  <a16:creationId xmlns:a16="http://schemas.microsoft.com/office/drawing/2014/main" id="{5817C589-4F5E-4386-B494-D131C295EDA1}"/>
                </a:ext>
              </a:extLst>
            </p:cNvPr>
            <p:cNvSpPr txBox="1"/>
            <p:nvPr/>
          </p:nvSpPr>
          <p:spPr>
            <a:xfrm>
              <a:off x="5002080" y="3364342"/>
              <a:ext cx="6379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zh-CN" altLang="en-US" sz="2400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弹</a:t>
              </a:r>
            </a:p>
          </p:txBody>
        </p:sp>
        <p:cxnSp>
          <p:nvCxnSpPr>
            <p:cNvPr id="54" name="直接箭头连接符 53">
              <a:extLst>
                <a:ext uri="{FF2B5EF4-FFF2-40B4-BE49-F238E27FC236}">
                  <a16:creationId xmlns:a16="http://schemas.microsoft.com/office/drawing/2014/main" id="{DBE77781-FA73-4B93-ABF6-6662BEC7A158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976345" y="3829142"/>
              <a:ext cx="864275" cy="0"/>
            </a:xfrm>
            <a:prstGeom prst="straightConnector1">
              <a:avLst/>
            </a:prstGeom>
            <a:ln>
              <a:solidFill>
                <a:schemeClr val="bg1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4B85E215-D213-4FA6-A849-D798EB252948}"/>
              </a:ext>
            </a:extLst>
          </p:cNvPr>
          <p:cNvGrpSpPr/>
          <p:nvPr/>
        </p:nvGrpSpPr>
        <p:grpSpPr>
          <a:xfrm flipH="1">
            <a:off x="1803358" y="5190160"/>
            <a:ext cx="1904796" cy="475137"/>
            <a:chOff x="4669376" y="3354005"/>
            <a:chExt cx="1171244" cy="475137"/>
          </a:xfrm>
        </p:grpSpPr>
        <p:sp>
          <p:nvSpPr>
            <p:cNvPr id="56" name="文本框 55">
              <a:extLst>
                <a:ext uri="{FF2B5EF4-FFF2-40B4-BE49-F238E27FC236}">
                  <a16:creationId xmlns:a16="http://schemas.microsoft.com/office/drawing/2014/main" id="{E0BE6BB2-DCC6-4443-A863-1DA669C58CA7}"/>
                </a:ext>
              </a:extLst>
            </p:cNvPr>
            <p:cNvSpPr txBox="1"/>
            <p:nvPr/>
          </p:nvSpPr>
          <p:spPr>
            <a:xfrm>
              <a:off x="4669376" y="3354005"/>
              <a:ext cx="6379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zh-CN" altLang="en-US" sz="2400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弹</a:t>
              </a:r>
            </a:p>
          </p:txBody>
        </p:sp>
        <p:cxnSp>
          <p:nvCxnSpPr>
            <p:cNvPr id="57" name="直接箭头连接符 56">
              <a:extLst>
                <a:ext uri="{FF2B5EF4-FFF2-40B4-BE49-F238E27FC236}">
                  <a16:creationId xmlns:a16="http://schemas.microsoft.com/office/drawing/2014/main" id="{0C35A18E-F1A3-45FF-BA05-8D2534CE5E4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976345" y="3829142"/>
              <a:ext cx="864275" cy="0"/>
            </a:xfrm>
            <a:prstGeom prst="straightConnector1">
              <a:avLst/>
            </a:prstGeom>
            <a:ln>
              <a:solidFill>
                <a:schemeClr val="bg1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8" name="文本框 57">
            <a:extLst>
              <a:ext uri="{FF2B5EF4-FFF2-40B4-BE49-F238E27FC236}">
                <a16:creationId xmlns:a16="http://schemas.microsoft.com/office/drawing/2014/main" id="{2BEB5C7C-A7ED-47FC-84D6-B548E9B2AA9D}"/>
              </a:ext>
            </a:extLst>
          </p:cNvPr>
          <p:cNvSpPr txBox="1"/>
          <p:nvPr/>
        </p:nvSpPr>
        <p:spPr>
          <a:xfrm>
            <a:off x="3828758" y="2936006"/>
            <a:ext cx="92213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思路：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9" name="文本框 58">
            <a:extLst>
              <a:ext uri="{FF2B5EF4-FFF2-40B4-BE49-F238E27FC236}">
                <a16:creationId xmlns:a16="http://schemas.microsoft.com/office/drawing/2014/main" id="{C20121B1-88D7-4C7F-ABA6-BA4A74E66AF9}"/>
              </a:ext>
            </a:extLst>
          </p:cNvPr>
          <p:cNvSpPr txBox="1"/>
          <p:nvPr/>
        </p:nvSpPr>
        <p:spPr>
          <a:xfrm>
            <a:off x="4750890" y="2927649"/>
            <a:ext cx="18135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弹簧的原长 </a:t>
            </a:r>
            <a:endParaRPr lang="zh-CN" altLang="en-US" sz="2400" dirty="0">
              <a:solidFill>
                <a:srgbClr val="FFC000"/>
              </a:solidFill>
            </a:endParaRPr>
          </a:p>
        </p:txBody>
      </p:sp>
      <p:cxnSp>
        <p:nvCxnSpPr>
          <p:cNvPr id="60" name="直接连接符 59">
            <a:extLst>
              <a:ext uri="{FF2B5EF4-FFF2-40B4-BE49-F238E27FC236}">
                <a16:creationId xmlns:a16="http://schemas.microsoft.com/office/drawing/2014/main" id="{91922480-909C-41A2-B509-F8A5D375BFBD}"/>
              </a:ext>
            </a:extLst>
          </p:cNvPr>
          <p:cNvCxnSpPr>
            <a:cxnSpLocks/>
          </p:cNvCxnSpPr>
          <p:nvPr/>
        </p:nvCxnSpPr>
        <p:spPr>
          <a:xfrm>
            <a:off x="6422896" y="3158481"/>
            <a:ext cx="533914" cy="0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文本框 61">
            <a:extLst>
              <a:ext uri="{FF2B5EF4-FFF2-40B4-BE49-F238E27FC236}">
                <a16:creationId xmlns:a16="http://schemas.microsoft.com/office/drawing/2014/main" id="{EF18F635-7C3A-4E7A-9142-86345ECDD20B}"/>
              </a:ext>
            </a:extLst>
          </p:cNvPr>
          <p:cNvSpPr txBox="1"/>
          <p:nvPr/>
        </p:nvSpPr>
        <p:spPr>
          <a:xfrm>
            <a:off x="7004232" y="2927649"/>
            <a:ext cx="107472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弹力</a:t>
            </a:r>
            <a:endParaRPr lang="zh-CN" altLang="en-US" sz="2400" dirty="0">
              <a:solidFill>
                <a:srgbClr val="FFC000"/>
              </a:solidFill>
            </a:endParaRPr>
          </a:p>
        </p:txBody>
      </p:sp>
      <p:cxnSp>
        <p:nvCxnSpPr>
          <p:cNvPr id="63" name="直接连接符 62">
            <a:extLst>
              <a:ext uri="{FF2B5EF4-FFF2-40B4-BE49-F238E27FC236}">
                <a16:creationId xmlns:a16="http://schemas.microsoft.com/office/drawing/2014/main" id="{214F40B1-1F14-4878-9634-5646BDBC75B8}"/>
              </a:ext>
            </a:extLst>
          </p:cNvPr>
          <p:cNvCxnSpPr>
            <a:cxnSpLocks/>
          </p:cNvCxnSpPr>
          <p:nvPr/>
        </p:nvCxnSpPr>
        <p:spPr>
          <a:xfrm>
            <a:off x="7859810" y="3158481"/>
            <a:ext cx="533914" cy="0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文本框 63">
            <a:extLst>
              <a:ext uri="{FF2B5EF4-FFF2-40B4-BE49-F238E27FC236}">
                <a16:creationId xmlns:a16="http://schemas.microsoft.com/office/drawing/2014/main" id="{0BE05102-8C70-4CDA-BF03-8AA5226A6A65}"/>
              </a:ext>
            </a:extLst>
          </p:cNvPr>
          <p:cNvSpPr txBox="1"/>
          <p:nvPr/>
        </p:nvSpPr>
        <p:spPr>
          <a:xfrm>
            <a:off x="8430260" y="2927649"/>
            <a:ext cx="143219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受力分析</a:t>
            </a:r>
            <a:endParaRPr lang="zh-CN" altLang="en-US" sz="2400" dirty="0">
              <a:solidFill>
                <a:srgbClr val="FFC000"/>
              </a:solidFill>
            </a:endParaRPr>
          </a:p>
        </p:txBody>
      </p:sp>
      <p:sp>
        <p:nvSpPr>
          <p:cNvPr id="65" name="文本框 64">
            <a:extLst>
              <a:ext uri="{FF2B5EF4-FFF2-40B4-BE49-F238E27FC236}">
                <a16:creationId xmlns:a16="http://schemas.microsoft.com/office/drawing/2014/main" id="{69C527E6-A825-48C8-9051-7F68295AD767}"/>
              </a:ext>
            </a:extLst>
          </p:cNvPr>
          <p:cNvSpPr txBox="1"/>
          <p:nvPr/>
        </p:nvSpPr>
        <p:spPr>
          <a:xfrm>
            <a:off x="5851197" y="1720820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√</a:t>
            </a:r>
          </a:p>
        </p:txBody>
      </p:sp>
    </p:spTree>
    <p:extLst>
      <p:ext uri="{BB962C8B-B14F-4D97-AF65-F5344CB8AC3E}">
        <p14:creationId xmlns:p14="http://schemas.microsoft.com/office/powerpoint/2010/main" val="2542540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500"/>
                                        <p:tgtEl>
                                          <p:spTgt spid="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1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1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6" dur="5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7" fill="hold">
                      <p:stCondLst>
                        <p:cond delay="indefinite"/>
                      </p:stCondLst>
                      <p:childTnLst>
                        <p:par>
                          <p:cTn id="108" fill="hold">
                            <p:stCondLst>
                              <p:cond delay="0"/>
                            </p:stCondLst>
                            <p:childTnLst>
                              <p:par>
                                <p:cTn id="10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2" fill="hold">
                      <p:stCondLst>
                        <p:cond delay="indefinite"/>
                      </p:stCondLst>
                      <p:childTnLst>
                        <p:par>
                          <p:cTn id="113" fill="hold">
                            <p:stCondLst>
                              <p:cond delay="0"/>
                            </p:stCondLst>
                            <p:childTnLst>
                              <p:par>
                                <p:cTn id="1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6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1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2" fill="hold">
                      <p:stCondLst>
                        <p:cond delay="indefinite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6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7" fill="hold">
                      <p:stCondLst>
                        <p:cond delay="indefinite"/>
                      </p:stCondLst>
                      <p:childTnLst>
                        <p:par>
                          <p:cTn id="128" fill="hold">
                            <p:stCondLst>
                              <p:cond delay="0"/>
                            </p:stCondLst>
                            <p:childTnLst>
                              <p:par>
                                <p:cTn id="129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1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36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2" fill="hold">
                      <p:stCondLst>
                        <p:cond delay="indefinite"/>
                      </p:stCondLst>
                      <p:childTnLst>
                        <p:par>
                          <p:cTn id="143" fill="hold">
                            <p:stCondLst>
                              <p:cond delay="0"/>
                            </p:stCondLst>
                            <p:childTnLst>
                              <p:par>
                                <p:cTn id="14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6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129" grpId="0"/>
      <p:bldP spid="130" grpId="0" animBg="1"/>
      <p:bldP spid="158" grpId="0"/>
      <p:bldP spid="167" grpId="0" animBg="1"/>
      <p:bldP spid="175" grpId="0"/>
      <p:bldP spid="31" grpId="0"/>
      <p:bldP spid="39" grpId="0"/>
      <p:bldP spid="43" grpId="0"/>
      <p:bldP spid="58" grpId="0"/>
      <p:bldP spid="59" grpId="0"/>
      <p:bldP spid="62" grpId="0"/>
      <p:bldP spid="64" grpId="0"/>
      <p:bldP spid="6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83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5056CF3A-56EB-4A5A-A074-78A2C3712322}"/>
              </a:ext>
            </a:extLst>
          </p:cNvPr>
          <p:cNvCxnSpPr/>
          <p:nvPr/>
        </p:nvCxnSpPr>
        <p:spPr>
          <a:xfrm>
            <a:off x="9224" y="2943678"/>
            <a:ext cx="122806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矩形 12">
            <a:extLst>
              <a:ext uri="{FF2B5EF4-FFF2-40B4-BE49-F238E27FC236}">
                <a16:creationId xmlns:a16="http://schemas.microsoft.com/office/drawing/2014/main" id="{53DB2243-7203-4C7B-966B-55C0712064DF}"/>
              </a:ext>
            </a:extLst>
          </p:cNvPr>
          <p:cNvSpPr>
            <a:spLocks noChangeAspect="1"/>
          </p:cNvSpPr>
          <p:nvPr/>
        </p:nvSpPr>
        <p:spPr>
          <a:xfrm>
            <a:off x="10886" y="40931"/>
            <a:ext cx="12067953" cy="1822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.【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2020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·</a:t>
            </a:r>
            <a:r>
              <a:rPr lang="zh-CN" altLang="en-US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浙江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月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如图所示，倾角为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α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的光滑绝缘斜面上固定一个挡板，在挡板上连接一根劲度系数为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</a:t>
            </a:r>
            <a:r>
              <a:rPr lang="en-US" altLang="zh-CN" sz="2400" b="1" baseline="-25000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的绝缘轻质弹簧，弹簧另一端与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球连接。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三小球的质量均为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i="1" dirty="0" err="1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baseline="-25000" dirty="0" err="1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baseline="-25000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&gt;0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i="1" dirty="0" err="1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baseline="-25000" dirty="0" err="1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 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－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baseline="-25000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，当系统处于静止状态时，三小球等间距排列。已知静电力常量为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，则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　　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endParaRPr lang="zh-CN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7819BE4B-75D1-41A8-AD5E-7FA74C4BAFC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/>
        </p:blipFill>
        <p:spPr>
          <a:xfrm>
            <a:off x="4726859" y="6425162"/>
            <a:ext cx="2120507" cy="391907"/>
          </a:xfrm>
          <a:prstGeom prst="rect">
            <a:avLst/>
          </a:prstGeom>
        </p:spPr>
      </p:pic>
      <p:cxnSp>
        <p:nvCxnSpPr>
          <p:cNvPr id="85" name="直接连接符 84">
            <a:extLst>
              <a:ext uri="{FF2B5EF4-FFF2-40B4-BE49-F238E27FC236}">
                <a16:creationId xmlns:a16="http://schemas.microsoft.com/office/drawing/2014/main" id="{D6F3D7D5-876E-4B7C-9838-ADAFF67B3BF6}"/>
              </a:ext>
            </a:extLst>
          </p:cNvPr>
          <p:cNvCxnSpPr>
            <a:cxnSpLocks/>
          </p:cNvCxnSpPr>
          <p:nvPr/>
        </p:nvCxnSpPr>
        <p:spPr>
          <a:xfrm>
            <a:off x="2198194" y="2947032"/>
            <a:ext cx="0" cy="39600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7" name="文本框 96">
            <a:extLst>
              <a:ext uri="{FF2B5EF4-FFF2-40B4-BE49-F238E27FC236}">
                <a16:creationId xmlns:a16="http://schemas.microsoft.com/office/drawing/2014/main" id="{12BDF446-ACC6-4042-BAC1-027A9767A401}"/>
              </a:ext>
            </a:extLst>
          </p:cNvPr>
          <p:cNvSpPr txBox="1"/>
          <p:nvPr/>
        </p:nvSpPr>
        <p:spPr>
          <a:xfrm>
            <a:off x="6336565" y="3389420"/>
            <a:ext cx="116855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整体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</a:t>
            </a:r>
            <a:endParaRPr lang="zh-CN" altLang="en-US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98" name="箭头: 右 97">
            <a:extLst>
              <a:ext uri="{FF2B5EF4-FFF2-40B4-BE49-F238E27FC236}">
                <a16:creationId xmlns:a16="http://schemas.microsoft.com/office/drawing/2014/main" id="{C6820C30-5046-4C4F-B3BC-5C22C9015602}"/>
              </a:ext>
            </a:extLst>
          </p:cNvPr>
          <p:cNvSpPr/>
          <p:nvPr/>
        </p:nvSpPr>
        <p:spPr>
          <a:xfrm rot="5400000">
            <a:off x="8033586" y="3931443"/>
            <a:ext cx="489856" cy="2153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106" name="文本框 105">
            <a:extLst>
              <a:ext uri="{FF2B5EF4-FFF2-40B4-BE49-F238E27FC236}">
                <a16:creationId xmlns:a16="http://schemas.microsoft.com/office/drawing/2014/main" id="{6BADFE03-52BB-4DF8-8D42-6618B34C964F}"/>
              </a:ext>
            </a:extLst>
          </p:cNvPr>
          <p:cNvSpPr txBox="1"/>
          <p:nvPr/>
        </p:nvSpPr>
        <p:spPr>
          <a:xfrm>
            <a:off x="113161" y="1715488"/>
            <a:ext cx="11571373" cy="1130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                                                            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．弹簧伸长量为  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球受到的库仑力大小为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Mg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  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．相邻两小球间距为 </a:t>
            </a:r>
          </a:p>
        </p:txBody>
      </p:sp>
      <p:graphicFrame>
        <p:nvGraphicFramePr>
          <p:cNvPr id="107" name="对象 106">
            <a:extLst>
              <a:ext uri="{FF2B5EF4-FFF2-40B4-BE49-F238E27FC236}">
                <a16:creationId xmlns:a16="http://schemas.microsoft.com/office/drawing/2014/main" id="{071F59CE-8C21-4A56-A1B8-F2DFD3E312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5731" y="1741854"/>
          <a:ext cx="960665" cy="6617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89" name="Equation" r:id="rId4" imgW="571320" imgH="393480" progId="Equation.DSMT4">
                  <p:embed/>
                </p:oleObj>
              </mc:Choice>
              <mc:Fallback>
                <p:oleObj name="Equation" r:id="rId4" imgW="571320" imgH="393480" progId="Equation.DSMT4">
                  <p:embed/>
                  <p:pic>
                    <p:nvPicPr>
                      <p:cNvPr id="107" name="对象 106">
                        <a:extLst>
                          <a:ext uri="{FF2B5EF4-FFF2-40B4-BE49-F238E27FC236}">
                            <a16:creationId xmlns:a16="http://schemas.microsoft.com/office/drawing/2014/main" id="{071F59CE-8C21-4A56-A1B8-F2DFD3E312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5731" y="1741854"/>
                        <a:ext cx="960665" cy="6617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" name="对象 107">
            <a:extLst>
              <a:ext uri="{FF2B5EF4-FFF2-40B4-BE49-F238E27FC236}">
                <a16:creationId xmlns:a16="http://schemas.microsoft.com/office/drawing/2014/main" id="{ADA16E0D-2C5C-4CA5-9C2B-000097AEBB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72102" y="1647001"/>
          <a:ext cx="1012825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90" name="Equation" r:id="rId6" imgW="609480" imgH="431640" progId="Equation.DSMT4">
                  <p:embed/>
                </p:oleObj>
              </mc:Choice>
              <mc:Fallback>
                <p:oleObj name="Equation" r:id="rId6" imgW="609480" imgH="431640" progId="Equation.DSMT4">
                  <p:embed/>
                  <p:pic>
                    <p:nvPicPr>
                      <p:cNvPr id="108" name="对象 107">
                        <a:extLst>
                          <a:ext uri="{FF2B5EF4-FFF2-40B4-BE49-F238E27FC236}">
                            <a16:creationId xmlns:a16="http://schemas.microsoft.com/office/drawing/2014/main" id="{ADA16E0D-2C5C-4CA5-9C2B-000097AEBB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772102" y="1647001"/>
                        <a:ext cx="1012825" cy="71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" name="对象 108">
            <a:extLst>
              <a:ext uri="{FF2B5EF4-FFF2-40B4-BE49-F238E27FC236}">
                <a16:creationId xmlns:a16="http://schemas.microsoft.com/office/drawing/2014/main" id="{9F8B3940-50BE-49CD-851A-D2B72E2830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84505" y="2123706"/>
          <a:ext cx="1046898" cy="7905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91" name="Equation" r:id="rId8" imgW="622080" imgH="469800" progId="Equation.DSMT4">
                  <p:embed/>
                </p:oleObj>
              </mc:Choice>
              <mc:Fallback>
                <p:oleObj name="Equation" r:id="rId8" imgW="622080" imgH="469800" progId="Equation.DSMT4">
                  <p:embed/>
                  <p:pic>
                    <p:nvPicPr>
                      <p:cNvPr id="109" name="对象 108">
                        <a:extLst>
                          <a:ext uri="{FF2B5EF4-FFF2-40B4-BE49-F238E27FC236}">
                            <a16:creationId xmlns:a16="http://schemas.microsoft.com/office/drawing/2014/main" id="{9F8B3940-50BE-49CD-851A-D2B72E2830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484505" y="2123706"/>
                        <a:ext cx="1046898" cy="7905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0" name="图片 109">
            <a:extLst>
              <a:ext uri="{FF2B5EF4-FFF2-40B4-BE49-F238E27FC236}">
                <a16:creationId xmlns:a16="http://schemas.microsoft.com/office/drawing/2014/main" id="{E426554B-C708-4D05-B615-C3233A3E693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24" y="3970937"/>
            <a:ext cx="2188970" cy="1020434"/>
          </a:xfrm>
          <a:prstGeom prst="rect">
            <a:avLst/>
          </a:prstGeom>
        </p:spPr>
      </p:pic>
      <p:graphicFrame>
        <p:nvGraphicFramePr>
          <p:cNvPr id="111" name="对象 110">
            <a:extLst>
              <a:ext uri="{FF2B5EF4-FFF2-40B4-BE49-F238E27FC236}">
                <a16:creationId xmlns:a16="http://schemas.microsoft.com/office/drawing/2014/main" id="{B6DD8E91-888E-42EB-92A8-9E937D3573B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71060362"/>
              </p:ext>
            </p:extLst>
          </p:nvPr>
        </p:nvGraphicFramePr>
        <p:xfrm>
          <a:off x="7227895" y="3396546"/>
          <a:ext cx="2555875" cy="487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92" name="Equation" r:id="rId11" imgW="1384200" imgH="241200" progId="Equation.DSMT4">
                  <p:embed/>
                </p:oleObj>
              </mc:Choice>
              <mc:Fallback>
                <p:oleObj name="Equation" r:id="rId11" imgW="1384200" imgH="241200" progId="Equation.DSMT4">
                  <p:embed/>
                  <p:pic>
                    <p:nvPicPr>
                      <p:cNvPr id="111" name="对象 110">
                        <a:extLst>
                          <a:ext uri="{FF2B5EF4-FFF2-40B4-BE49-F238E27FC236}">
                            <a16:creationId xmlns:a16="http://schemas.microsoft.com/office/drawing/2014/main" id="{B6DD8E91-888E-42EB-92A8-9E937D3573B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7227895" y="3396546"/>
                        <a:ext cx="2555875" cy="4873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" name="对象 111">
            <a:extLst>
              <a:ext uri="{FF2B5EF4-FFF2-40B4-BE49-F238E27FC236}">
                <a16:creationId xmlns:a16="http://schemas.microsoft.com/office/drawing/2014/main" id="{E12A33F7-93A1-45A1-A153-D6213EEDD86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08523031"/>
              </p:ext>
            </p:extLst>
          </p:nvPr>
        </p:nvGraphicFramePr>
        <p:xfrm>
          <a:off x="7534643" y="4405177"/>
          <a:ext cx="1624885" cy="7464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493" name="Equation" r:id="rId13" imgW="939600" imgH="431640" progId="Equation.DSMT4">
                  <p:embed/>
                </p:oleObj>
              </mc:Choice>
              <mc:Fallback>
                <p:oleObj name="Equation" r:id="rId13" imgW="939600" imgH="431640" progId="Equation.DSMT4">
                  <p:embed/>
                  <p:pic>
                    <p:nvPicPr>
                      <p:cNvPr id="112" name="对象 111">
                        <a:extLst>
                          <a:ext uri="{FF2B5EF4-FFF2-40B4-BE49-F238E27FC236}">
                            <a16:creationId xmlns:a16="http://schemas.microsoft.com/office/drawing/2014/main" id="{E12A33F7-93A1-45A1-A153-D6213EEDD86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534643" y="4405177"/>
                        <a:ext cx="1624885" cy="74645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" name="文本框 121">
            <a:extLst>
              <a:ext uri="{FF2B5EF4-FFF2-40B4-BE49-F238E27FC236}">
                <a16:creationId xmlns:a16="http://schemas.microsoft.com/office/drawing/2014/main" id="{3365C1B4-9517-4348-B8E0-8E73B6F382D3}"/>
              </a:ext>
            </a:extLst>
          </p:cNvPr>
          <p:cNvSpPr txBox="1"/>
          <p:nvPr/>
        </p:nvSpPr>
        <p:spPr>
          <a:xfrm>
            <a:off x="6374038" y="4523003"/>
            <a:ext cx="162488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形变量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</a:t>
            </a:r>
            <a:endParaRPr lang="zh-CN" altLang="en-US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126" name="组合 125">
            <a:extLst>
              <a:ext uri="{FF2B5EF4-FFF2-40B4-BE49-F238E27FC236}">
                <a16:creationId xmlns:a16="http://schemas.microsoft.com/office/drawing/2014/main" id="{F1E19F9E-7580-4DAD-B96B-B8C25645D44A}"/>
              </a:ext>
            </a:extLst>
          </p:cNvPr>
          <p:cNvGrpSpPr/>
          <p:nvPr/>
        </p:nvGrpSpPr>
        <p:grpSpPr>
          <a:xfrm>
            <a:off x="3001992" y="3059793"/>
            <a:ext cx="1081965" cy="748572"/>
            <a:chOff x="5353496" y="3254500"/>
            <a:chExt cx="667443" cy="461665"/>
          </a:xfrm>
        </p:grpSpPr>
        <p:sp>
          <p:nvSpPr>
            <p:cNvPr id="127" name="文本框 126">
              <a:extLst>
                <a:ext uri="{FF2B5EF4-FFF2-40B4-BE49-F238E27FC236}">
                  <a16:creationId xmlns:a16="http://schemas.microsoft.com/office/drawing/2014/main" id="{31230E72-0C48-48D6-803B-54D23E147FB2}"/>
                </a:ext>
              </a:extLst>
            </p:cNvPr>
            <p:cNvSpPr txBox="1"/>
            <p:nvPr/>
          </p:nvSpPr>
          <p:spPr>
            <a:xfrm>
              <a:off x="5382985" y="3254500"/>
              <a:ext cx="6379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zh-CN" altLang="en-US" sz="2400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弹</a:t>
              </a:r>
            </a:p>
          </p:txBody>
        </p:sp>
        <p:cxnSp>
          <p:nvCxnSpPr>
            <p:cNvPr id="128" name="直接箭头连接符 127">
              <a:extLst>
                <a:ext uri="{FF2B5EF4-FFF2-40B4-BE49-F238E27FC236}">
                  <a16:creationId xmlns:a16="http://schemas.microsoft.com/office/drawing/2014/main" id="{8FEBB8CF-959D-4D76-A0AA-4A419DC0681E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353496" y="3477265"/>
              <a:ext cx="467281" cy="235819"/>
            </a:xfrm>
            <a:prstGeom prst="straightConnector1">
              <a:avLst/>
            </a:prstGeom>
            <a:ln>
              <a:solidFill>
                <a:schemeClr val="bg1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9" name="椭圆 128">
            <a:extLst>
              <a:ext uri="{FF2B5EF4-FFF2-40B4-BE49-F238E27FC236}">
                <a16:creationId xmlns:a16="http://schemas.microsoft.com/office/drawing/2014/main" id="{ABF77206-8DFF-41AB-8833-6922D4BF3925}"/>
              </a:ext>
            </a:extLst>
          </p:cNvPr>
          <p:cNvSpPr/>
          <p:nvPr/>
        </p:nvSpPr>
        <p:spPr>
          <a:xfrm>
            <a:off x="3625812" y="3675128"/>
            <a:ext cx="252000" cy="252000"/>
          </a:xfrm>
          <a:prstGeom prst="ellipse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pSp>
        <p:nvGrpSpPr>
          <p:cNvPr id="130" name="组合 129">
            <a:extLst>
              <a:ext uri="{FF2B5EF4-FFF2-40B4-BE49-F238E27FC236}">
                <a16:creationId xmlns:a16="http://schemas.microsoft.com/office/drawing/2014/main" id="{F0EE617B-4E9C-4883-BA9B-1B98AF54F3B6}"/>
              </a:ext>
            </a:extLst>
          </p:cNvPr>
          <p:cNvGrpSpPr/>
          <p:nvPr/>
        </p:nvGrpSpPr>
        <p:grpSpPr>
          <a:xfrm>
            <a:off x="3551685" y="3801128"/>
            <a:ext cx="729511" cy="1136124"/>
            <a:chOff x="5337335" y="3925231"/>
            <a:chExt cx="858617" cy="1136124"/>
          </a:xfrm>
        </p:grpSpPr>
        <p:cxnSp>
          <p:nvCxnSpPr>
            <p:cNvPr id="131" name="直接箭头连接符 130">
              <a:extLst>
                <a:ext uri="{FF2B5EF4-FFF2-40B4-BE49-F238E27FC236}">
                  <a16:creationId xmlns:a16="http://schemas.microsoft.com/office/drawing/2014/main" id="{17A300A4-2DD4-47C0-9F12-350DAB792C34}"/>
                </a:ext>
              </a:extLst>
            </p:cNvPr>
            <p:cNvCxnSpPr>
              <a:cxnSpLocks/>
            </p:cNvCxnSpPr>
            <p:nvPr/>
          </p:nvCxnSpPr>
          <p:spPr>
            <a:xfrm>
              <a:off x="5572875" y="3925231"/>
              <a:ext cx="0" cy="768930"/>
            </a:xfrm>
            <a:prstGeom prst="straightConnector1">
              <a:avLst/>
            </a:prstGeom>
            <a:ln>
              <a:solidFill>
                <a:schemeClr val="bg1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2" name="文本框 131">
              <a:extLst>
                <a:ext uri="{FF2B5EF4-FFF2-40B4-BE49-F238E27FC236}">
                  <a16:creationId xmlns:a16="http://schemas.microsoft.com/office/drawing/2014/main" id="{E8B8DC01-7912-4313-86EA-4AE9BFFA2484}"/>
                </a:ext>
              </a:extLst>
            </p:cNvPr>
            <p:cNvSpPr txBox="1"/>
            <p:nvPr/>
          </p:nvSpPr>
          <p:spPr>
            <a:xfrm>
              <a:off x="5337335" y="4599690"/>
              <a:ext cx="8586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3</a:t>
              </a:r>
              <a:r>
                <a:rPr lang="en-US" altLang="zh-CN" sz="24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G</a:t>
              </a:r>
              <a:endParaRPr lang="zh-CN" altLang="en-US" sz="24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138" name="组合 137">
            <a:extLst>
              <a:ext uri="{FF2B5EF4-FFF2-40B4-BE49-F238E27FC236}">
                <a16:creationId xmlns:a16="http://schemas.microsoft.com/office/drawing/2014/main" id="{6CD22849-4ECA-4825-9A3D-6A6042C7C5DF}"/>
              </a:ext>
            </a:extLst>
          </p:cNvPr>
          <p:cNvGrpSpPr/>
          <p:nvPr/>
        </p:nvGrpSpPr>
        <p:grpSpPr>
          <a:xfrm>
            <a:off x="3755166" y="2972853"/>
            <a:ext cx="1096829" cy="828094"/>
            <a:chOff x="5058356" y="3106764"/>
            <a:chExt cx="921757" cy="828094"/>
          </a:xfrm>
        </p:grpSpPr>
        <p:cxnSp>
          <p:nvCxnSpPr>
            <p:cNvPr id="139" name="直接箭头连接符 138">
              <a:extLst>
                <a:ext uri="{FF2B5EF4-FFF2-40B4-BE49-F238E27FC236}">
                  <a16:creationId xmlns:a16="http://schemas.microsoft.com/office/drawing/2014/main" id="{10FC62AB-A998-4BCA-8B4E-31303D9D05D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58356" y="3297213"/>
              <a:ext cx="323482" cy="637645"/>
            </a:xfrm>
            <a:prstGeom prst="straightConnector1">
              <a:avLst/>
            </a:prstGeom>
            <a:ln>
              <a:solidFill>
                <a:schemeClr val="bg1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0" name="文本框 139">
              <a:extLst>
                <a:ext uri="{FF2B5EF4-FFF2-40B4-BE49-F238E27FC236}">
                  <a16:creationId xmlns:a16="http://schemas.microsoft.com/office/drawing/2014/main" id="{0E926424-5C91-4008-BFA5-43D119592340}"/>
                </a:ext>
              </a:extLst>
            </p:cNvPr>
            <p:cNvSpPr txBox="1"/>
            <p:nvPr/>
          </p:nvSpPr>
          <p:spPr>
            <a:xfrm>
              <a:off x="5342159" y="3106764"/>
              <a:ext cx="6379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altLang="zh-CN" sz="2400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endParaRPr lang="zh-CN" altLang="en-US" sz="24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36" name="直接连接符 35">
            <a:extLst>
              <a:ext uri="{FF2B5EF4-FFF2-40B4-BE49-F238E27FC236}">
                <a16:creationId xmlns:a16="http://schemas.microsoft.com/office/drawing/2014/main" id="{E992C976-651B-42D1-BBC4-E0834C2A2ED7}"/>
              </a:ext>
            </a:extLst>
          </p:cNvPr>
          <p:cNvCxnSpPr>
            <a:cxnSpLocks/>
          </p:cNvCxnSpPr>
          <p:nvPr/>
        </p:nvCxnSpPr>
        <p:spPr>
          <a:xfrm>
            <a:off x="5666608" y="2947032"/>
            <a:ext cx="0" cy="39600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连接符 37">
            <a:extLst>
              <a:ext uri="{FF2B5EF4-FFF2-40B4-BE49-F238E27FC236}">
                <a16:creationId xmlns:a16="http://schemas.microsoft.com/office/drawing/2014/main" id="{BEECA40B-BF8A-41BD-8CC0-F9FE411B5EC9}"/>
              </a:ext>
            </a:extLst>
          </p:cNvPr>
          <p:cNvCxnSpPr>
            <a:cxnSpLocks/>
          </p:cNvCxnSpPr>
          <p:nvPr/>
        </p:nvCxnSpPr>
        <p:spPr>
          <a:xfrm>
            <a:off x="5832922" y="489857"/>
            <a:ext cx="687620" cy="0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连接符 39">
            <a:extLst>
              <a:ext uri="{FF2B5EF4-FFF2-40B4-BE49-F238E27FC236}">
                <a16:creationId xmlns:a16="http://schemas.microsoft.com/office/drawing/2014/main" id="{77493487-5286-46C6-A962-E880EF3B34A7}"/>
              </a:ext>
            </a:extLst>
          </p:cNvPr>
          <p:cNvCxnSpPr>
            <a:cxnSpLocks/>
          </p:cNvCxnSpPr>
          <p:nvPr/>
        </p:nvCxnSpPr>
        <p:spPr>
          <a:xfrm>
            <a:off x="8108036" y="1382486"/>
            <a:ext cx="1423367" cy="0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文本框 41">
            <a:extLst>
              <a:ext uri="{FF2B5EF4-FFF2-40B4-BE49-F238E27FC236}">
                <a16:creationId xmlns:a16="http://schemas.microsoft.com/office/drawing/2014/main" id="{6BE9BE3B-B986-4CC4-9977-7B35E7FEAFF3}"/>
              </a:ext>
            </a:extLst>
          </p:cNvPr>
          <p:cNvSpPr txBox="1"/>
          <p:nvPr/>
        </p:nvSpPr>
        <p:spPr>
          <a:xfrm>
            <a:off x="2756208" y="5520914"/>
            <a:ext cx="32619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CN" altLang="en-US" sz="28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整体法</a:t>
            </a:r>
            <a:r>
              <a:rPr lang="en-US" altLang="zh-CN" sz="28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”</a:t>
            </a:r>
            <a:endParaRPr lang="zh-CN" altLang="en-US" sz="2800" b="1" dirty="0">
              <a:solidFill>
                <a:srgbClr val="FFC000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43" name="文本框 42">
            <a:extLst>
              <a:ext uri="{FF2B5EF4-FFF2-40B4-BE49-F238E27FC236}">
                <a16:creationId xmlns:a16="http://schemas.microsoft.com/office/drawing/2014/main" id="{4DFC7EE1-9C40-4DC8-9077-8E7FADE496E7}"/>
              </a:ext>
            </a:extLst>
          </p:cNvPr>
          <p:cNvSpPr txBox="1"/>
          <p:nvPr/>
        </p:nvSpPr>
        <p:spPr>
          <a:xfrm>
            <a:off x="8948008" y="1712135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×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7" name="任意多边形: 形状 6">
            <a:extLst>
              <a:ext uri="{FF2B5EF4-FFF2-40B4-BE49-F238E27FC236}">
                <a16:creationId xmlns:a16="http://schemas.microsoft.com/office/drawing/2014/main" id="{D6213045-2FFA-4F24-8A37-B07FC624C762}"/>
              </a:ext>
            </a:extLst>
          </p:cNvPr>
          <p:cNvSpPr/>
          <p:nvPr/>
        </p:nvSpPr>
        <p:spPr>
          <a:xfrm>
            <a:off x="2759725" y="3319997"/>
            <a:ext cx="2002971" cy="957943"/>
          </a:xfrm>
          <a:custGeom>
            <a:avLst/>
            <a:gdLst>
              <a:gd name="connsiteX0" fmla="*/ 0 w 2002971"/>
              <a:gd name="connsiteY0" fmla="*/ 957943 h 957943"/>
              <a:gd name="connsiteX1" fmla="*/ 2002971 w 2002971"/>
              <a:gd name="connsiteY1" fmla="*/ 957943 h 957943"/>
              <a:gd name="connsiteX2" fmla="*/ 43543 w 2002971"/>
              <a:gd name="connsiteY2" fmla="*/ 0 h 957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02971" h="957943">
                <a:moveTo>
                  <a:pt x="0" y="957943"/>
                </a:moveTo>
                <a:lnTo>
                  <a:pt x="2002971" y="957943"/>
                </a:lnTo>
                <a:lnTo>
                  <a:pt x="43543" y="0"/>
                </a:lnTo>
              </a:path>
            </a:pathLst>
          </a:cu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637567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2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9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/>
      <p:bldP spid="98" grpId="0" animBg="1"/>
      <p:bldP spid="122" grpId="0"/>
      <p:bldP spid="129" grpId="0" animBg="1"/>
      <p:bldP spid="42" grpId="0"/>
      <p:bldP spid="43" grpId="0"/>
      <p:bldP spid="7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83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5056CF3A-56EB-4A5A-A074-78A2C3712322}"/>
              </a:ext>
            </a:extLst>
          </p:cNvPr>
          <p:cNvCxnSpPr/>
          <p:nvPr/>
        </p:nvCxnSpPr>
        <p:spPr>
          <a:xfrm>
            <a:off x="9224" y="2943678"/>
            <a:ext cx="122806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矩形 12">
            <a:extLst>
              <a:ext uri="{FF2B5EF4-FFF2-40B4-BE49-F238E27FC236}">
                <a16:creationId xmlns:a16="http://schemas.microsoft.com/office/drawing/2014/main" id="{53DB2243-7203-4C7B-966B-55C0712064DF}"/>
              </a:ext>
            </a:extLst>
          </p:cNvPr>
          <p:cNvSpPr>
            <a:spLocks noChangeAspect="1"/>
          </p:cNvSpPr>
          <p:nvPr/>
        </p:nvSpPr>
        <p:spPr>
          <a:xfrm>
            <a:off x="10886" y="40931"/>
            <a:ext cx="12067953" cy="1822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.【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2020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·</a:t>
            </a:r>
            <a:r>
              <a:rPr lang="zh-CN" altLang="en-US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浙江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月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如图所示，倾角为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α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的光滑绝缘斜面上固定一个挡板，在挡板上连接一根劲度系数为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</a:t>
            </a:r>
            <a:r>
              <a:rPr lang="en-US" altLang="zh-CN" sz="2400" b="1" baseline="-25000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的绝缘轻质弹簧，弹簧另一端与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球连接。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三小球的质量均为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i="1" dirty="0" err="1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baseline="-25000" dirty="0" err="1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baseline="-25000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&gt;0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i="1" dirty="0" err="1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baseline="-25000" dirty="0" err="1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 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－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baseline="-25000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，当系统处于静止状态时，三小球等间距排列。已知静电力常量为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，则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　　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endParaRPr lang="zh-CN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0" name="文本框 49">
            <a:extLst>
              <a:ext uri="{FF2B5EF4-FFF2-40B4-BE49-F238E27FC236}">
                <a16:creationId xmlns:a16="http://schemas.microsoft.com/office/drawing/2014/main" id="{19DBD062-8574-44CD-8C4A-75FA31DF4FC4}"/>
              </a:ext>
            </a:extLst>
          </p:cNvPr>
          <p:cNvSpPr txBox="1"/>
          <p:nvPr/>
        </p:nvSpPr>
        <p:spPr>
          <a:xfrm>
            <a:off x="-9846" y="6436011"/>
            <a:ext cx="159783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:A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7819BE4B-75D1-41A8-AD5E-7FA74C4BAFC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/>
        </p:blipFill>
        <p:spPr>
          <a:xfrm>
            <a:off x="4726859" y="6425162"/>
            <a:ext cx="2120507" cy="391907"/>
          </a:xfrm>
          <a:prstGeom prst="rect">
            <a:avLst/>
          </a:prstGeom>
        </p:spPr>
      </p:pic>
      <p:sp>
        <p:nvSpPr>
          <p:cNvPr id="106" name="文本框 105">
            <a:extLst>
              <a:ext uri="{FF2B5EF4-FFF2-40B4-BE49-F238E27FC236}">
                <a16:creationId xmlns:a16="http://schemas.microsoft.com/office/drawing/2014/main" id="{6BADFE03-52BB-4DF8-8D42-6618B34C964F}"/>
              </a:ext>
            </a:extLst>
          </p:cNvPr>
          <p:cNvSpPr txBox="1"/>
          <p:nvPr/>
        </p:nvSpPr>
        <p:spPr>
          <a:xfrm>
            <a:off x="113161" y="1715488"/>
            <a:ext cx="11571373" cy="1130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                                                            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．弹簧伸长量为  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球受到的库仑力大小为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Mg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  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．相邻两小球间距为 </a:t>
            </a:r>
          </a:p>
        </p:txBody>
      </p:sp>
      <p:graphicFrame>
        <p:nvGraphicFramePr>
          <p:cNvPr id="107" name="对象 106">
            <a:extLst>
              <a:ext uri="{FF2B5EF4-FFF2-40B4-BE49-F238E27FC236}">
                <a16:creationId xmlns:a16="http://schemas.microsoft.com/office/drawing/2014/main" id="{071F59CE-8C21-4A56-A1B8-F2DFD3E312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5731" y="1741854"/>
          <a:ext cx="960665" cy="6617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7" name="Equation" r:id="rId4" imgW="571320" imgH="393480" progId="Equation.DSMT4">
                  <p:embed/>
                </p:oleObj>
              </mc:Choice>
              <mc:Fallback>
                <p:oleObj name="Equation" r:id="rId4" imgW="571320" imgH="393480" progId="Equation.DSMT4">
                  <p:embed/>
                  <p:pic>
                    <p:nvPicPr>
                      <p:cNvPr id="107" name="对象 106">
                        <a:extLst>
                          <a:ext uri="{FF2B5EF4-FFF2-40B4-BE49-F238E27FC236}">
                            <a16:creationId xmlns:a16="http://schemas.microsoft.com/office/drawing/2014/main" id="{071F59CE-8C21-4A56-A1B8-F2DFD3E312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5731" y="1741854"/>
                        <a:ext cx="960665" cy="6617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" name="对象 107">
            <a:extLst>
              <a:ext uri="{FF2B5EF4-FFF2-40B4-BE49-F238E27FC236}">
                <a16:creationId xmlns:a16="http://schemas.microsoft.com/office/drawing/2014/main" id="{ADA16E0D-2C5C-4CA5-9C2B-000097AEBB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72102" y="1647001"/>
          <a:ext cx="1012825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8" name="Equation" r:id="rId6" imgW="609480" imgH="431640" progId="Equation.DSMT4">
                  <p:embed/>
                </p:oleObj>
              </mc:Choice>
              <mc:Fallback>
                <p:oleObj name="Equation" r:id="rId6" imgW="609480" imgH="431640" progId="Equation.DSMT4">
                  <p:embed/>
                  <p:pic>
                    <p:nvPicPr>
                      <p:cNvPr id="108" name="对象 107">
                        <a:extLst>
                          <a:ext uri="{FF2B5EF4-FFF2-40B4-BE49-F238E27FC236}">
                            <a16:creationId xmlns:a16="http://schemas.microsoft.com/office/drawing/2014/main" id="{ADA16E0D-2C5C-4CA5-9C2B-000097AEBB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772102" y="1647001"/>
                        <a:ext cx="1012825" cy="71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" name="对象 108">
            <a:extLst>
              <a:ext uri="{FF2B5EF4-FFF2-40B4-BE49-F238E27FC236}">
                <a16:creationId xmlns:a16="http://schemas.microsoft.com/office/drawing/2014/main" id="{9F8B3940-50BE-49CD-851A-D2B72E2830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84505" y="2123706"/>
          <a:ext cx="1046898" cy="7905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19" name="Equation" r:id="rId8" imgW="622080" imgH="469800" progId="Equation.DSMT4">
                  <p:embed/>
                </p:oleObj>
              </mc:Choice>
              <mc:Fallback>
                <p:oleObj name="Equation" r:id="rId8" imgW="622080" imgH="469800" progId="Equation.DSMT4">
                  <p:embed/>
                  <p:pic>
                    <p:nvPicPr>
                      <p:cNvPr id="109" name="对象 108">
                        <a:extLst>
                          <a:ext uri="{FF2B5EF4-FFF2-40B4-BE49-F238E27FC236}">
                            <a16:creationId xmlns:a16="http://schemas.microsoft.com/office/drawing/2014/main" id="{9F8B3940-50BE-49CD-851A-D2B72E2830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484505" y="2123706"/>
                        <a:ext cx="1046898" cy="7905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0" name="图片 109">
            <a:extLst>
              <a:ext uri="{FF2B5EF4-FFF2-40B4-BE49-F238E27FC236}">
                <a16:creationId xmlns:a16="http://schemas.microsoft.com/office/drawing/2014/main" id="{E426554B-C708-4D05-B615-C3233A3E693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078" y="3345744"/>
            <a:ext cx="3604833" cy="1680468"/>
          </a:xfrm>
          <a:prstGeom prst="rect">
            <a:avLst/>
          </a:prstGeom>
        </p:spPr>
      </p:pic>
      <p:cxnSp>
        <p:nvCxnSpPr>
          <p:cNvPr id="36" name="直接连接符 35">
            <a:extLst>
              <a:ext uri="{FF2B5EF4-FFF2-40B4-BE49-F238E27FC236}">
                <a16:creationId xmlns:a16="http://schemas.microsoft.com/office/drawing/2014/main" id="{E992C976-651B-42D1-BBC4-E0834C2A2ED7}"/>
              </a:ext>
            </a:extLst>
          </p:cNvPr>
          <p:cNvCxnSpPr>
            <a:cxnSpLocks/>
          </p:cNvCxnSpPr>
          <p:nvPr/>
        </p:nvCxnSpPr>
        <p:spPr>
          <a:xfrm>
            <a:off x="5666608" y="2947032"/>
            <a:ext cx="0" cy="39600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连接符 37">
            <a:extLst>
              <a:ext uri="{FF2B5EF4-FFF2-40B4-BE49-F238E27FC236}">
                <a16:creationId xmlns:a16="http://schemas.microsoft.com/office/drawing/2014/main" id="{BEECA40B-BF8A-41BD-8CC0-F9FE411B5EC9}"/>
              </a:ext>
            </a:extLst>
          </p:cNvPr>
          <p:cNvCxnSpPr>
            <a:cxnSpLocks/>
          </p:cNvCxnSpPr>
          <p:nvPr/>
        </p:nvCxnSpPr>
        <p:spPr>
          <a:xfrm>
            <a:off x="5832922" y="489857"/>
            <a:ext cx="687620" cy="0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连接符 39">
            <a:extLst>
              <a:ext uri="{FF2B5EF4-FFF2-40B4-BE49-F238E27FC236}">
                <a16:creationId xmlns:a16="http://schemas.microsoft.com/office/drawing/2014/main" id="{77493487-5286-46C6-A962-E880EF3B34A7}"/>
              </a:ext>
            </a:extLst>
          </p:cNvPr>
          <p:cNvCxnSpPr>
            <a:cxnSpLocks/>
          </p:cNvCxnSpPr>
          <p:nvPr/>
        </p:nvCxnSpPr>
        <p:spPr>
          <a:xfrm>
            <a:off x="8108036" y="1382486"/>
            <a:ext cx="1423367" cy="0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1" name="组合 40">
            <a:extLst>
              <a:ext uri="{FF2B5EF4-FFF2-40B4-BE49-F238E27FC236}">
                <a16:creationId xmlns:a16="http://schemas.microsoft.com/office/drawing/2014/main" id="{347DD8A6-37F1-4F6B-B45A-2B003FC64874}"/>
              </a:ext>
            </a:extLst>
          </p:cNvPr>
          <p:cNvGrpSpPr/>
          <p:nvPr/>
        </p:nvGrpSpPr>
        <p:grpSpPr>
          <a:xfrm>
            <a:off x="3766335" y="4598882"/>
            <a:ext cx="729511" cy="982943"/>
            <a:chOff x="5524747" y="3925231"/>
            <a:chExt cx="858617" cy="982943"/>
          </a:xfrm>
        </p:grpSpPr>
        <p:cxnSp>
          <p:nvCxnSpPr>
            <p:cNvPr id="43" name="直接箭头连接符 42">
              <a:extLst>
                <a:ext uri="{FF2B5EF4-FFF2-40B4-BE49-F238E27FC236}">
                  <a16:creationId xmlns:a16="http://schemas.microsoft.com/office/drawing/2014/main" id="{20B3138B-7B3F-4673-BA5B-F35D7D6CB267}"/>
                </a:ext>
              </a:extLst>
            </p:cNvPr>
            <p:cNvCxnSpPr>
              <a:cxnSpLocks/>
            </p:cNvCxnSpPr>
            <p:nvPr/>
          </p:nvCxnSpPr>
          <p:spPr>
            <a:xfrm>
              <a:off x="5572875" y="3925231"/>
              <a:ext cx="0" cy="76893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文本框 43">
              <a:extLst>
                <a:ext uri="{FF2B5EF4-FFF2-40B4-BE49-F238E27FC236}">
                  <a16:creationId xmlns:a16="http://schemas.microsoft.com/office/drawing/2014/main" id="{5C883633-C802-4556-A8C5-256BD29F6787}"/>
                </a:ext>
              </a:extLst>
            </p:cNvPr>
            <p:cNvSpPr txBox="1"/>
            <p:nvPr/>
          </p:nvSpPr>
          <p:spPr>
            <a:xfrm>
              <a:off x="5524747" y="4446509"/>
              <a:ext cx="8586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Mg</a:t>
              </a:r>
              <a:endParaRPr lang="zh-CN" altLang="en-US" sz="2400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5" name="组合 44">
            <a:extLst>
              <a:ext uri="{FF2B5EF4-FFF2-40B4-BE49-F238E27FC236}">
                <a16:creationId xmlns:a16="http://schemas.microsoft.com/office/drawing/2014/main" id="{5D34CF68-3B56-447B-8257-6C5BC1B14FDA}"/>
              </a:ext>
            </a:extLst>
          </p:cNvPr>
          <p:cNvGrpSpPr/>
          <p:nvPr/>
        </p:nvGrpSpPr>
        <p:grpSpPr>
          <a:xfrm>
            <a:off x="3796550" y="3746394"/>
            <a:ext cx="944908" cy="857639"/>
            <a:chOff x="5058356" y="3077220"/>
            <a:chExt cx="794085" cy="857639"/>
          </a:xfrm>
        </p:grpSpPr>
        <p:cxnSp>
          <p:nvCxnSpPr>
            <p:cNvPr id="46" name="直接箭头连接符 45">
              <a:extLst>
                <a:ext uri="{FF2B5EF4-FFF2-40B4-BE49-F238E27FC236}">
                  <a16:creationId xmlns:a16="http://schemas.microsoft.com/office/drawing/2014/main" id="{96244E24-98B0-4E5D-9043-C3360225220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58356" y="3243566"/>
              <a:ext cx="202787" cy="691293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文本框 46">
              <a:extLst>
                <a:ext uri="{FF2B5EF4-FFF2-40B4-BE49-F238E27FC236}">
                  <a16:creationId xmlns:a16="http://schemas.microsoft.com/office/drawing/2014/main" id="{04AAA1F2-7FB8-429C-B85F-93FE95E4C13E}"/>
                </a:ext>
              </a:extLst>
            </p:cNvPr>
            <p:cNvSpPr txBox="1"/>
            <p:nvPr/>
          </p:nvSpPr>
          <p:spPr>
            <a:xfrm>
              <a:off x="5214487" y="3077220"/>
              <a:ext cx="6379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altLang="zh-CN" sz="2400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endParaRPr lang="zh-CN" altLang="en-US" sz="24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9" name="组合 48">
            <a:extLst>
              <a:ext uri="{FF2B5EF4-FFF2-40B4-BE49-F238E27FC236}">
                <a16:creationId xmlns:a16="http://schemas.microsoft.com/office/drawing/2014/main" id="{1E859138-355E-4C9F-BE2F-6312D6EE71E5}"/>
              </a:ext>
            </a:extLst>
          </p:cNvPr>
          <p:cNvGrpSpPr/>
          <p:nvPr/>
        </p:nvGrpSpPr>
        <p:grpSpPr>
          <a:xfrm>
            <a:off x="3031396" y="3843413"/>
            <a:ext cx="1041732" cy="743062"/>
            <a:chOff x="5348006" y="3254818"/>
            <a:chExt cx="642624" cy="458267"/>
          </a:xfrm>
        </p:grpSpPr>
        <p:sp>
          <p:nvSpPr>
            <p:cNvPr id="51" name="文本框 50">
              <a:extLst>
                <a:ext uri="{FF2B5EF4-FFF2-40B4-BE49-F238E27FC236}">
                  <a16:creationId xmlns:a16="http://schemas.microsoft.com/office/drawing/2014/main" id="{CE40FAB8-FEA0-4262-9F8D-FD0EACBA7880}"/>
                </a:ext>
              </a:extLst>
            </p:cNvPr>
            <p:cNvSpPr txBox="1"/>
            <p:nvPr/>
          </p:nvSpPr>
          <p:spPr>
            <a:xfrm>
              <a:off x="5352676" y="3254818"/>
              <a:ext cx="637954" cy="2847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altLang="zh-CN" sz="2400" b="1" i="1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AC</a:t>
              </a:r>
              <a:endParaRPr lang="zh-CN" altLang="en-US" sz="24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2" name="直接箭头连接符 51">
              <a:extLst>
                <a:ext uri="{FF2B5EF4-FFF2-40B4-BE49-F238E27FC236}">
                  <a16:creationId xmlns:a16="http://schemas.microsoft.com/office/drawing/2014/main" id="{A102C3C6-2531-4AF1-AF86-C993A5A9B86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348006" y="3526016"/>
              <a:ext cx="472770" cy="187069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文本框 52">
            <a:extLst>
              <a:ext uri="{FF2B5EF4-FFF2-40B4-BE49-F238E27FC236}">
                <a16:creationId xmlns:a16="http://schemas.microsoft.com/office/drawing/2014/main" id="{59DFD82D-CF6A-4E0A-949E-315BF7A57A69}"/>
              </a:ext>
            </a:extLst>
          </p:cNvPr>
          <p:cNvSpPr txBox="1"/>
          <p:nvPr/>
        </p:nvSpPr>
        <p:spPr>
          <a:xfrm>
            <a:off x="1966343" y="3775651"/>
            <a:ext cx="58515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+</a:t>
            </a:r>
            <a:endParaRPr lang="zh-CN" altLang="en-US" sz="2400" b="1" i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4" name="文本框 53">
            <a:extLst>
              <a:ext uri="{FF2B5EF4-FFF2-40B4-BE49-F238E27FC236}">
                <a16:creationId xmlns:a16="http://schemas.microsoft.com/office/drawing/2014/main" id="{D1EC68BF-FAFF-468D-9325-459E1CAE5A1C}"/>
              </a:ext>
            </a:extLst>
          </p:cNvPr>
          <p:cNvSpPr txBox="1"/>
          <p:nvPr/>
        </p:nvSpPr>
        <p:spPr>
          <a:xfrm>
            <a:off x="2854206" y="4038241"/>
            <a:ext cx="58515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</a:t>
            </a:r>
            <a:endParaRPr lang="zh-CN" altLang="en-US" sz="2400" b="1" i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B59900D8-2025-41D5-AEC8-82D006D2A303}"/>
              </a:ext>
            </a:extLst>
          </p:cNvPr>
          <p:cNvSpPr txBox="1"/>
          <p:nvPr/>
        </p:nvSpPr>
        <p:spPr>
          <a:xfrm>
            <a:off x="3624122" y="4196415"/>
            <a:ext cx="58515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</a:t>
            </a:r>
            <a:endParaRPr lang="zh-CN" altLang="en-US" sz="2400" b="1" i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39" name="组合 38">
            <a:extLst>
              <a:ext uri="{FF2B5EF4-FFF2-40B4-BE49-F238E27FC236}">
                <a16:creationId xmlns:a16="http://schemas.microsoft.com/office/drawing/2014/main" id="{6E77FA52-B2F4-4D46-88D9-A7BDAA070803}"/>
              </a:ext>
            </a:extLst>
          </p:cNvPr>
          <p:cNvGrpSpPr/>
          <p:nvPr/>
        </p:nvGrpSpPr>
        <p:grpSpPr>
          <a:xfrm>
            <a:off x="3789021" y="4589226"/>
            <a:ext cx="1745124" cy="752578"/>
            <a:chOff x="5051477" y="3303760"/>
            <a:chExt cx="1076532" cy="464136"/>
          </a:xfrm>
        </p:grpSpPr>
        <p:sp>
          <p:nvSpPr>
            <p:cNvPr id="48" name="文本框 47">
              <a:extLst>
                <a:ext uri="{FF2B5EF4-FFF2-40B4-BE49-F238E27FC236}">
                  <a16:creationId xmlns:a16="http://schemas.microsoft.com/office/drawing/2014/main" id="{CA151804-330A-4E4E-A6E5-2118785EC7CF}"/>
                </a:ext>
              </a:extLst>
            </p:cNvPr>
            <p:cNvSpPr txBox="1"/>
            <p:nvPr/>
          </p:nvSpPr>
          <p:spPr>
            <a:xfrm>
              <a:off x="5490055" y="3483174"/>
              <a:ext cx="637954" cy="2847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altLang="zh-CN" sz="2400" b="1" i="1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BC</a:t>
              </a:r>
              <a:endParaRPr lang="zh-CN" altLang="en-US" sz="24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5" name="直接箭头连接符 54">
              <a:extLst>
                <a:ext uri="{FF2B5EF4-FFF2-40B4-BE49-F238E27FC236}">
                  <a16:creationId xmlns:a16="http://schemas.microsoft.com/office/drawing/2014/main" id="{A71D6DE1-6E92-407D-81B4-40C14529C84D}"/>
                </a:ext>
              </a:extLst>
            </p:cNvPr>
            <p:cNvCxnSpPr>
              <a:cxnSpLocks/>
            </p:cNvCxnSpPr>
            <p:nvPr/>
          </p:nvCxnSpPr>
          <p:spPr>
            <a:xfrm>
              <a:off x="5051477" y="3303760"/>
              <a:ext cx="721237" cy="25435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文本框 55">
            <a:extLst>
              <a:ext uri="{FF2B5EF4-FFF2-40B4-BE49-F238E27FC236}">
                <a16:creationId xmlns:a16="http://schemas.microsoft.com/office/drawing/2014/main" id="{4C77C615-FD47-4798-A8A7-36AA78BC7D41}"/>
              </a:ext>
            </a:extLst>
          </p:cNvPr>
          <p:cNvSpPr txBox="1"/>
          <p:nvPr/>
        </p:nvSpPr>
        <p:spPr>
          <a:xfrm>
            <a:off x="8948008" y="1712135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×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7" name="文本框 56">
            <a:extLst>
              <a:ext uri="{FF2B5EF4-FFF2-40B4-BE49-F238E27FC236}">
                <a16:creationId xmlns:a16="http://schemas.microsoft.com/office/drawing/2014/main" id="{B7AD8B6A-A99E-40DC-88BE-BFD0263A88D5}"/>
              </a:ext>
            </a:extLst>
          </p:cNvPr>
          <p:cNvSpPr txBox="1"/>
          <p:nvPr/>
        </p:nvSpPr>
        <p:spPr>
          <a:xfrm>
            <a:off x="6555043" y="5561163"/>
            <a:ext cx="29763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球不可能带负电</a:t>
            </a:r>
          </a:p>
        </p:txBody>
      </p:sp>
      <p:sp>
        <p:nvSpPr>
          <p:cNvPr id="58" name="文本框 57">
            <a:extLst>
              <a:ext uri="{FF2B5EF4-FFF2-40B4-BE49-F238E27FC236}">
                <a16:creationId xmlns:a16="http://schemas.microsoft.com/office/drawing/2014/main" id="{21E503FC-497A-40A3-B472-62CC803A1E56}"/>
              </a:ext>
            </a:extLst>
          </p:cNvPr>
          <p:cNvSpPr txBox="1"/>
          <p:nvPr/>
        </p:nvSpPr>
        <p:spPr>
          <a:xfrm>
            <a:off x="6375027" y="3352361"/>
            <a:ext cx="539212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那么，接下来该选择哪个球分析呢？</a:t>
            </a:r>
          </a:p>
        </p:txBody>
      </p:sp>
      <p:sp>
        <p:nvSpPr>
          <p:cNvPr id="59" name="文本框 58">
            <a:extLst>
              <a:ext uri="{FF2B5EF4-FFF2-40B4-BE49-F238E27FC236}">
                <a16:creationId xmlns:a16="http://schemas.microsoft.com/office/drawing/2014/main" id="{4AB26B84-8A5A-4EFA-AC38-7E2C728067C2}"/>
              </a:ext>
            </a:extLst>
          </p:cNvPr>
          <p:cNvSpPr txBox="1"/>
          <p:nvPr/>
        </p:nvSpPr>
        <p:spPr>
          <a:xfrm>
            <a:off x="1775711" y="5777923"/>
            <a:ext cx="32619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CN" altLang="en-US" sz="28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隔离法</a:t>
            </a:r>
            <a:r>
              <a:rPr lang="en-US" altLang="zh-CN" sz="28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”</a:t>
            </a:r>
            <a:endParaRPr lang="zh-CN" altLang="en-US" sz="2800" b="1" dirty="0">
              <a:solidFill>
                <a:srgbClr val="FFC000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0" name="文本框 59">
            <a:extLst>
              <a:ext uri="{FF2B5EF4-FFF2-40B4-BE49-F238E27FC236}">
                <a16:creationId xmlns:a16="http://schemas.microsoft.com/office/drawing/2014/main" id="{DC41C036-04EB-4DDE-B302-6AAD5CCB59E8}"/>
              </a:ext>
            </a:extLst>
          </p:cNvPr>
          <p:cNvSpPr txBox="1"/>
          <p:nvPr/>
        </p:nvSpPr>
        <p:spPr>
          <a:xfrm>
            <a:off x="6555043" y="4236859"/>
            <a:ext cx="297636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球的电性？</a:t>
            </a:r>
          </a:p>
        </p:txBody>
      </p:sp>
    </p:spTree>
    <p:extLst>
      <p:ext uri="{BB962C8B-B14F-4D97-AF65-F5344CB8AC3E}">
        <p14:creationId xmlns:p14="http://schemas.microsoft.com/office/powerpoint/2010/main" val="41511964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58" grpId="0"/>
      <p:bldP spid="59" grpId="0"/>
      <p:bldP spid="6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83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5056CF3A-56EB-4A5A-A074-78A2C3712322}"/>
              </a:ext>
            </a:extLst>
          </p:cNvPr>
          <p:cNvCxnSpPr/>
          <p:nvPr/>
        </p:nvCxnSpPr>
        <p:spPr>
          <a:xfrm>
            <a:off x="9224" y="2943678"/>
            <a:ext cx="122806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矩形 12">
            <a:extLst>
              <a:ext uri="{FF2B5EF4-FFF2-40B4-BE49-F238E27FC236}">
                <a16:creationId xmlns:a16="http://schemas.microsoft.com/office/drawing/2014/main" id="{53DB2243-7203-4C7B-966B-55C0712064DF}"/>
              </a:ext>
            </a:extLst>
          </p:cNvPr>
          <p:cNvSpPr>
            <a:spLocks noChangeAspect="1"/>
          </p:cNvSpPr>
          <p:nvPr/>
        </p:nvSpPr>
        <p:spPr>
          <a:xfrm>
            <a:off x="10886" y="40931"/>
            <a:ext cx="12067953" cy="1822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.【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2020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·</a:t>
            </a:r>
            <a:r>
              <a:rPr lang="zh-CN" altLang="en-US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浙江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月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如图所示，倾角为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α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的光滑绝缘斜面上固定一个挡板，在挡板上连接一根劲度系数为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</a:t>
            </a:r>
            <a:r>
              <a:rPr lang="en-US" altLang="zh-CN" sz="2400" b="1" baseline="-25000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的绝缘轻质弹簧，弹簧另一端与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球连接。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三小球的质量均为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i="1" dirty="0" err="1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baseline="-25000" dirty="0" err="1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baseline="-25000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&gt;0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i="1" dirty="0" err="1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baseline="-25000" dirty="0" err="1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 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－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baseline="-25000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，当系统处于静止状态时，三小球等间距排列。已知静电力常量为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，则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　　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endParaRPr lang="zh-CN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7819BE4B-75D1-41A8-AD5E-7FA74C4BAFC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/>
        </p:blipFill>
        <p:spPr>
          <a:xfrm>
            <a:off x="4726859" y="6425162"/>
            <a:ext cx="2120507" cy="391907"/>
          </a:xfrm>
          <a:prstGeom prst="rect">
            <a:avLst/>
          </a:prstGeom>
        </p:spPr>
      </p:pic>
      <p:sp>
        <p:nvSpPr>
          <p:cNvPr id="106" name="文本框 105">
            <a:extLst>
              <a:ext uri="{FF2B5EF4-FFF2-40B4-BE49-F238E27FC236}">
                <a16:creationId xmlns:a16="http://schemas.microsoft.com/office/drawing/2014/main" id="{6BADFE03-52BB-4DF8-8D42-6618B34C964F}"/>
              </a:ext>
            </a:extLst>
          </p:cNvPr>
          <p:cNvSpPr txBox="1"/>
          <p:nvPr/>
        </p:nvSpPr>
        <p:spPr>
          <a:xfrm>
            <a:off x="113161" y="1715488"/>
            <a:ext cx="11571373" cy="1130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                                                            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．弹簧伸长量为  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球受到的库仑力大小为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Mg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  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．相邻两小球间距为 </a:t>
            </a:r>
          </a:p>
        </p:txBody>
      </p:sp>
      <p:graphicFrame>
        <p:nvGraphicFramePr>
          <p:cNvPr id="107" name="对象 106">
            <a:extLst>
              <a:ext uri="{FF2B5EF4-FFF2-40B4-BE49-F238E27FC236}">
                <a16:creationId xmlns:a16="http://schemas.microsoft.com/office/drawing/2014/main" id="{071F59CE-8C21-4A56-A1B8-F2DFD3E312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5731" y="1741854"/>
          <a:ext cx="960665" cy="6617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5" name="Equation" r:id="rId4" imgW="571320" imgH="393480" progId="Equation.DSMT4">
                  <p:embed/>
                </p:oleObj>
              </mc:Choice>
              <mc:Fallback>
                <p:oleObj name="Equation" r:id="rId4" imgW="571320" imgH="393480" progId="Equation.DSMT4">
                  <p:embed/>
                  <p:pic>
                    <p:nvPicPr>
                      <p:cNvPr id="107" name="对象 106">
                        <a:extLst>
                          <a:ext uri="{FF2B5EF4-FFF2-40B4-BE49-F238E27FC236}">
                            <a16:creationId xmlns:a16="http://schemas.microsoft.com/office/drawing/2014/main" id="{071F59CE-8C21-4A56-A1B8-F2DFD3E312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5731" y="1741854"/>
                        <a:ext cx="960665" cy="6617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" name="对象 107">
            <a:extLst>
              <a:ext uri="{FF2B5EF4-FFF2-40B4-BE49-F238E27FC236}">
                <a16:creationId xmlns:a16="http://schemas.microsoft.com/office/drawing/2014/main" id="{ADA16E0D-2C5C-4CA5-9C2B-000097AEBB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72102" y="1647001"/>
          <a:ext cx="1012825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6" name="Equation" r:id="rId6" imgW="609480" imgH="431640" progId="Equation.DSMT4">
                  <p:embed/>
                </p:oleObj>
              </mc:Choice>
              <mc:Fallback>
                <p:oleObj name="Equation" r:id="rId6" imgW="609480" imgH="431640" progId="Equation.DSMT4">
                  <p:embed/>
                  <p:pic>
                    <p:nvPicPr>
                      <p:cNvPr id="108" name="对象 107">
                        <a:extLst>
                          <a:ext uri="{FF2B5EF4-FFF2-40B4-BE49-F238E27FC236}">
                            <a16:creationId xmlns:a16="http://schemas.microsoft.com/office/drawing/2014/main" id="{ADA16E0D-2C5C-4CA5-9C2B-000097AEBB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772102" y="1647001"/>
                        <a:ext cx="1012825" cy="71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" name="对象 108">
            <a:extLst>
              <a:ext uri="{FF2B5EF4-FFF2-40B4-BE49-F238E27FC236}">
                <a16:creationId xmlns:a16="http://schemas.microsoft.com/office/drawing/2014/main" id="{9F8B3940-50BE-49CD-851A-D2B72E2830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84505" y="2123706"/>
          <a:ext cx="1046898" cy="7905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7" name="Equation" r:id="rId8" imgW="622080" imgH="469800" progId="Equation.DSMT4">
                  <p:embed/>
                </p:oleObj>
              </mc:Choice>
              <mc:Fallback>
                <p:oleObj name="Equation" r:id="rId8" imgW="622080" imgH="469800" progId="Equation.DSMT4">
                  <p:embed/>
                  <p:pic>
                    <p:nvPicPr>
                      <p:cNvPr id="109" name="对象 108">
                        <a:extLst>
                          <a:ext uri="{FF2B5EF4-FFF2-40B4-BE49-F238E27FC236}">
                            <a16:creationId xmlns:a16="http://schemas.microsoft.com/office/drawing/2014/main" id="{9F8B3940-50BE-49CD-851A-D2B72E2830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484505" y="2123706"/>
                        <a:ext cx="1046898" cy="7905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0" name="图片 109">
            <a:extLst>
              <a:ext uri="{FF2B5EF4-FFF2-40B4-BE49-F238E27FC236}">
                <a16:creationId xmlns:a16="http://schemas.microsoft.com/office/drawing/2014/main" id="{E426554B-C708-4D05-B615-C3233A3E693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39" y="3144815"/>
            <a:ext cx="3604833" cy="1680468"/>
          </a:xfrm>
          <a:prstGeom prst="rect">
            <a:avLst/>
          </a:prstGeom>
        </p:spPr>
      </p:pic>
      <p:sp>
        <p:nvSpPr>
          <p:cNvPr id="117" name="文本框 116">
            <a:extLst>
              <a:ext uri="{FF2B5EF4-FFF2-40B4-BE49-F238E27FC236}">
                <a16:creationId xmlns:a16="http://schemas.microsoft.com/office/drawing/2014/main" id="{B5CDB1C8-2AAA-41CE-A65D-E079B75B641C}"/>
              </a:ext>
            </a:extLst>
          </p:cNvPr>
          <p:cNvSpPr txBox="1"/>
          <p:nvPr/>
        </p:nvSpPr>
        <p:spPr>
          <a:xfrm>
            <a:off x="5194814" y="3178217"/>
            <a:ext cx="113852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球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</a:t>
            </a:r>
            <a:endParaRPr lang="zh-CN" altLang="en-US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18" name="对象 117">
            <a:extLst>
              <a:ext uri="{FF2B5EF4-FFF2-40B4-BE49-F238E27FC236}">
                <a16:creationId xmlns:a16="http://schemas.microsoft.com/office/drawing/2014/main" id="{000E5139-F269-41F7-B8D9-646BB9F0A4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2864941"/>
              </p:ext>
            </p:extLst>
          </p:nvPr>
        </p:nvGraphicFramePr>
        <p:xfrm>
          <a:off x="5911036" y="3004483"/>
          <a:ext cx="3183287" cy="8333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8" name="Equation" r:id="rId11" imgW="1600200" imgH="419040" progId="Equation.DSMT4">
                  <p:embed/>
                </p:oleObj>
              </mc:Choice>
              <mc:Fallback>
                <p:oleObj name="Equation" r:id="rId11" imgW="1600200" imgH="419040" progId="Equation.DSMT4">
                  <p:embed/>
                  <p:pic>
                    <p:nvPicPr>
                      <p:cNvPr id="118" name="对象 117">
                        <a:extLst>
                          <a:ext uri="{FF2B5EF4-FFF2-40B4-BE49-F238E27FC236}">
                            <a16:creationId xmlns:a16="http://schemas.microsoft.com/office/drawing/2014/main" id="{000E5139-F269-41F7-B8D9-646BB9F0A41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911036" y="3004483"/>
                        <a:ext cx="3183287" cy="8333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6" name="直接连接符 35">
            <a:extLst>
              <a:ext uri="{FF2B5EF4-FFF2-40B4-BE49-F238E27FC236}">
                <a16:creationId xmlns:a16="http://schemas.microsoft.com/office/drawing/2014/main" id="{E992C976-651B-42D1-BBC4-E0834C2A2ED7}"/>
              </a:ext>
            </a:extLst>
          </p:cNvPr>
          <p:cNvCxnSpPr>
            <a:cxnSpLocks/>
          </p:cNvCxnSpPr>
          <p:nvPr/>
        </p:nvCxnSpPr>
        <p:spPr>
          <a:xfrm>
            <a:off x="5057008" y="2943678"/>
            <a:ext cx="0" cy="39600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连接符 37">
            <a:extLst>
              <a:ext uri="{FF2B5EF4-FFF2-40B4-BE49-F238E27FC236}">
                <a16:creationId xmlns:a16="http://schemas.microsoft.com/office/drawing/2014/main" id="{BEECA40B-BF8A-41BD-8CC0-F9FE411B5EC9}"/>
              </a:ext>
            </a:extLst>
          </p:cNvPr>
          <p:cNvCxnSpPr>
            <a:cxnSpLocks/>
          </p:cNvCxnSpPr>
          <p:nvPr/>
        </p:nvCxnSpPr>
        <p:spPr>
          <a:xfrm>
            <a:off x="5832922" y="489857"/>
            <a:ext cx="687620" cy="0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连接符 39">
            <a:extLst>
              <a:ext uri="{FF2B5EF4-FFF2-40B4-BE49-F238E27FC236}">
                <a16:creationId xmlns:a16="http://schemas.microsoft.com/office/drawing/2014/main" id="{77493487-5286-46C6-A962-E880EF3B34A7}"/>
              </a:ext>
            </a:extLst>
          </p:cNvPr>
          <p:cNvCxnSpPr>
            <a:cxnSpLocks/>
          </p:cNvCxnSpPr>
          <p:nvPr/>
        </p:nvCxnSpPr>
        <p:spPr>
          <a:xfrm>
            <a:off x="8108036" y="1382486"/>
            <a:ext cx="1423367" cy="0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文本框 41">
            <a:extLst>
              <a:ext uri="{FF2B5EF4-FFF2-40B4-BE49-F238E27FC236}">
                <a16:creationId xmlns:a16="http://schemas.microsoft.com/office/drawing/2014/main" id="{6BE9BE3B-B986-4CC4-9977-7B35E7FEAFF3}"/>
              </a:ext>
            </a:extLst>
          </p:cNvPr>
          <p:cNvSpPr txBox="1"/>
          <p:nvPr/>
        </p:nvSpPr>
        <p:spPr>
          <a:xfrm>
            <a:off x="3065082" y="5589896"/>
            <a:ext cx="32619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CN" altLang="en-US" sz="28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隔离法</a:t>
            </a:r>
            <a:r>
              <a:rPr lang="en-US" altLang="zh-CN" sz="28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”</a:t>
            </a:r>
            <a:endParaRPr lang="zh-CN" altLang="en-US" sz="2800" b="1" dirty="0">
              <a:solidFill>
                <a:srgbClr val="FFC000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41" name="组合 40">
            <a:extLst>
              <a:ext uri="{FF2B5EF4-FFF2-40B4-BE49-F238E27FC236}">
                <a16:creationId xmlns:a16="http://schemas.microsoft.com/office/drawing/2014/main" id="{347DD8A6-37F1-4F6B-B45A-2B003FC64874}"/>
              </a:ext>
            </a:extLst>
          </p:cNvPr>
          <p:cNvGrpSpPr/>
          <p:nvPr/>
        </p:nvGrpSpPr>
        <p:grpSpPr>
          <a:xfrm>
            <a:off x="3184696" y="4397953"/>
            <a:ext cx="729511" cy="982943"/>
            <a:chOff x="5524747" y="3925231"/>
            <a:chExt cx="858617" cy="982943"/>
          </a:xfrm>
        </p:grpSpPr>
        <p:cxnSp>
          <p:nvCxnSpPr>
            <p:cNvPr id="43" name="直接箭头连接符 42">
              <a:extLst>
                <a:ext uri="{FF2B5EF4-FFF2-40B4-BE49-F238E27FC236}">
                  <a16:creationId xmlns:a16="http://schemas.microsoft.com/office/drawing/2014/main" id="{20B3138B-7B3F-4673-BA5B-F35D7D6CB267}"/>
                </a:ext>
              </a:extLst>
            </p:cNvPr>
            <p:cNvCxnSpPr>
              <a:cxnSpLocks/>
            </p:cNvCxnSpPr>
            <p:nvPr/>
          </p:nvCxnSpPr>
          <p:spPr>
            <a:xfrm>
              <a:off x="5572875" y="3925231"/>
              <a:ext cx="0" cy="76893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文本框 43">
              <a:extLst>
                <a:ext uri="{FF2B5EF4-FFF2-40B4-BE49-F238E27FC236}">
                  <a16:creationId xmlns:a16="http://schemas.microsoft.com/office/drawing/2014/main" id="{5C883633-C802-4556-A8C5-256BD29F6787}"/>
                </a:ext>
              </a:extLst>
            </p:cNvPr>
            <p:cNvSpPr txBox="1"/>
            <p:nvPr/>
          </p:nvSpPr>
          <p:spPr>
            <a:xfrm>
              <a:off x="5524747" y="4446509"/>
              <a:ext cx="8586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Mg</a:t>
              </a:r>
              <a:endParaRPr lang="zh-CN" altLang="en-US" sz="2400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5" name="组合 44">
            <a:extLst>
              <a:ext uri="{FF2B5EF4-FFF2-40B4-BE49-F238E27FC236}">
                <a16:creationId xmlns:a16="http://schemas.microsoft.com/office/drawing/2014/main" id="{5D34CF68-3B56-447B-8257-6C5BC1B14FDA}"/>
              </a:ext>
            </a:extLst>
          </p:cNvPr>
          <p:cNvGrpSpPr/>
          <p:nvPr/>
        </p:nvGrpSpPr>
        <p:grpSpPr>
          <a:xfrm>
            <a:off x="3214911" y="3545465"/>
            <a:ext cx="944908" cy="857639"/>
            <a:chOff x="5058356" y="3077220"/>
            <a:chExt cx="794085" cy="857639"/>
          </a:xfrm>
        </p:grpSpPr>
        <p:cxnSp>
          <p:nvCxnSpPr>
            <p:cNvPr id="46" name="直接箭头连接符 45">
              <a:extLst>
                <a:ext uri="{FF2B5EF4-FFF2-40B4-BE49-F238E27FC236}">
                  <a16:creationId xmlns:a16="http://schemas.microsoft.com/office/drawing/2014/main" id="{96244E24-98B0-4E5D-9043-C3360225220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58356" y="3243566"/>
              <a:ext cx="202787" cy="691293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文本框 46">
              <a:extLst>
                <a:ext uri="{FF2B5EF4-FFF2-40B4-BE49-F238E27FC236}">
                  <a16:creationId xmlns:a16="http://schemas.microsoft.com/office/drawing/2014/main" id="{04AAA1F2-7FB8-429C-B85F-93FE95E4C13E}"/>
                </a:ext>
              </a:extLst>
            </p:cNvPr>
            <p:cNvSpPr txBox="1"/>
            <p:nvPr/>
          </p:nvSpPr>
          <p:spPr>
            <a:xfrm>
              <a:off x="5214487" y="3077220"/>
              <a:ext cx="6379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altLang="zh-CN" sz="2400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endParaRPr lang="zh-CN" altLang="en-US" sz="24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9" name="组合 48">
            <a:extLst>
              <a:ext uri="{FF2B5EF4-FFF2-40B4-BE49-F238E27FC236}">
                <a16:creationId xmlns:a16="http://schemas.microsoft.com/office/drawing/2014/main" id="{1E859138-355E-4C9F-BE2F-6312D6EE71E5}"/>
              </a:ext>
            </a:extLst>
          </p:cNvPr>
          <p:cNvGrpSpPr/>
          <p:nvPr/>
        </p:nvGrpSpPr>
        <p:grpSpPr>
          <a:xfrm>
            <a:off x="2581267" y="3751639"/>
            <a:ext cx="1034162" cy="624692"/>
            <a:chOff x="5436093" y="3327820"/>
            <a:chExt cx="637954" cy="385265"/>
          </a:xfrm>
        </p:grpSpPr>
        <p:sp>
          <p:nvSpPr>
            <p:cNvPr id="51" name="文本框 50">
              <a:extLst>
                <a:ext uri="{FF2B5EF4-FFF2-40B4-BE49-F238E27FC236}">
                  <a16:creationId xmlns:a16="http://schemas.microsoft.com/office/drawing/2014/main" id="{CE40FAB8-FEA0-4262-9F8D-FD0EACBA7880}"/>
                </a:ext>
              </a:extLst>
            </p:cNvPr>
            <p:cNvSpPr txBox="1"/>
            <p:nvPr/>
          </p:nvSpPr>
          <p:spPr>
            <a:xfrm>
              <a:off x="5436093" y="3327820"/>
              <a:ext cx="637954" cy="2467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altLang="zh-CN" sz="2000" b="1" i="1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BC</a:t>
              </a:r>
              <a:endParaRPr lang="zh-CN" altLang="en-US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2" name="直接箭头连接符 51">
              <a:extLst>
                <a:ext uri="{FF2B5EF4-FFF2-40B4-BE49-F238E27FC236}">
                  <a16:creationId xmlns:a16="http://schemas.microsoft.com/office/drawing/2014/main" id="{A102C3C6-2531-4AF1-AF86-C993A5A9B86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503414" y="3585997"/>
              <a:ext cx="317361" cy="127088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文本框 52">
            <a:extLst>
              <a:ext uri="{FF2B5EF4-FFF2-40B4-BE49-F238E27FC236}">
                <a16:creationId xmlns:a16="http://schemas.microsoft.com/office/drawing/2014/main" id="{59DFD82D-CF6A-4E0A-949E-315BF7A57A69}"/>
              </a:ext>
            </a:extLst>
          </p:cNvPr>
          <p:cNvSpPr txBox="1"/>
          <p:nvPr/>
        </p:nvSpPr>
        <p:spPr>
          <a:xfrm>
            <a:off x="1384704" y="3574722"/>
            <a:ext cx="58515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+</a:t>
            </a:r>
            <a:endParaRPr lang="zh-CN" altLang="en-US" sz="2400" b="1" i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4" name="文本框 53">
            <a:extLst>
              <a:ext uri="{FF2B5EF4-FFF2-40B4-BE49-F238E27FC236}">
                <a16:creationId xmlns:a16="http://schemas.microsoft.com/office/drawing/2014/main" id="{D1EC68BF-FAFF-468D-9325-459E1CAE5A1C}"/>
              </a:ext>
            </a:extLst>
          </p:cNvPr>
          <p:cNvSpPr txBox="1"/>
          <p:nvPr/>
        </p:nvSpPr>
        <p:spPr>
          <a:xfrm>
            <a:off x="2239873" y="3826624"/>
            <a:ext cx="58515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</a:t>
            </a:r>
            <a:endParaRPr lang="zh-CN" altLang="en-US" sz="2400" b="1" i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B59900D8-2025-41D5-AEC8-82D006D2A303}"/>
              </a:ext>
            </a:extLst>
          </p:cNvPr>
          <p:cNvSpPr txBox="1"/>
          <p:nvPr/>
        </p:nvSpPr>
        <p:spPr>
          <a:xfrm>
            <a:off x="3011212" y="4006750"/>
            <a:ext cx="58515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+</a:t>
            </a:r>
            <a:endParaRPr lang="zh-CN" altLang="en-US" sz="2400" b="1" i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39" name="组合 38">
            <a:extLst>
              <a:ext uri="{FF2B5EF4-FFF2-40B4-BE49-F238E27FC236}">
                <a16:creationId xmlns:a16="http://schemas.microsoft.com/office/drawing/2014/main" id="{6E77FA52-B2F4-4D46-88D9-A7BDAA070803}"/>
              </a:ext>
            </a:extLst>
          </p:cNvPr>
          <p:cNvGrpSpPr/>
          <p:nvPr/>
        </p:nvGrpSpPr>
        <p:grpSpPr>
          <a:xfrm>
            <a:off x="3207385" y="4144996"/>
            <a:ext cx="1288919" cy="522585"/>
            <a:chOff x="5051477" y="3153711"/>
            <a:chExt cx="795108" cy="322293"/>
          </a:xfrm>
        </p:grpSpPr>
        <p:sp>
          <p:nvSpPr>
            <p:cNvPr id="48" name="文本框 47">
              <a:extLst>
                <a:ext uri="{FF2B5EF4-FFF2-40B4-BE49-F238E27FC236}">
                  <a16:creationId xmlns:a16="http://schemas.microsoft.com/office/drawing/2014/main" id="{CA151804-330A-4E4E-A6E5-2118785EC7CF}"/>
                </a:ext>
              </a:extLst>
            </p:cNvPr>
            <p:cNvSpPr txBox="1"/>
            <p:nvPr/>
          </p:nvSpPr>
          <p:spPr>
            <a:xfrm>
              <a:off x="5208631" y="3153711"/>
              <a:ext cx="637954" cy="2847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altLang="zh-CN" sz="2400" b="1" i="1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AC</a:t>
              </a:r>
              <a:endParaRPr lang="zh-CN" altLang="en-US" sz="24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5" name="直接箭头连接符 54">
              <a:extLst>
                <a:ext uri="{FF2B5EF4-FFF2-40B4-BE49-F238E27FC236}">
                  <a16:creationId xmlns:a16="http://schemas.microsoft.com/office/drawing/2014/main" id="{A71D6DE1-6E92-407D-81B4-40C14529C84D}"/>
                </a:ext>
              </a:extLst>
            </p:cNvPr>
            <p:cNvCxnSpPr>
              <a:cxnSpLocks/>
            </p:cNvCxnSpPr>
            <p:nvPr/>
          </p:nvCxnSpPr>
          <p:spPr>
            <a:xfrm>
              <a:off x="5051477" y="3303760"/>
              <a:ext cx="351756" cy="172244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文本框 55">
            <a:extLst>
              <a:ext uri="{FF2B5EF4-FFF2-40B4-BE49-F238E27FC236}">
                <a16:creationId xmlns:a16="http://schemas.microsoft.com/office/drawing/2014/main" id="{F40357D5-8CAD-4311-B880-25C08C7AE47E}"/>
              </a:ext>
            </a:extLst>
          </p:cNvPr>
          <p:cNvSpPr txBox="1"/>
          <p:nvPr/>
        </p:nvSpPr>
        <p:spPr>
          <a:xfrm>
            <a:off x="8948008" y="1712135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×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7" name="文本框 56">
            <a:extLst>
              <a:ext uri="{FF2B5EF4-FFF2-40B4-BE49-F238E27FC236}">
                <a16:creationId xmlns:a16="http://schemas.microsoft.com/office/drawing/2014/main" id="{0E3211A1-2754-48AD-BB9D-5309FA4E22E9}"/>
              </a:ext>
            </a:extLst>
          </p:cNvPr>
          <p:cNvSpPr txBox="1"/>
          <p:nvPr/>
        </p:nvSpPr>
        <p:spPr>
          <a:xfrm>
            <a:off x="1839477" y="1902886"/>
            <a:ext cx="4906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√</a:t>
            </a:r>
          </a:p>
        </p:txBody>
      </p:sp>
      <p:sp>
        <p:nvSpPr>
          <p:cNvPr id="58" name="文本框 57">
            <a:extLst>
              <a:ext uri="{FF2B5EF4-FFF2-40B4-BE49-F238E27FC236}">
                <a16:creationId xmlns:a16="http://schemas.microsoft.com/office/drawing/2014/main" id="{7BE2295E-F2AF-458E-B832-6746690BDCA6}"/>
              </a:ext>
            </a:extLst>
          </p:cNvPr>
          <p:cNvSpPr txBox="1"/>
          <p:nvPr/>
        </p:nvSpPr>
        <p:spPr>
          <a:xfrm>
            <a:off x="5138090" y="4105156"/>
            <a:ext cx="113852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球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</a:t>
            </a:r>
            <a:endParaRPr lang="zh-CN" altLang="en-US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9" name="对象 58">
            <a:extLst>
              <a:ext uri="{FF2B5EF4-FFF2-40B4-BE49-F238E27FC236}">
                <a16:creationId xmlns:a16="http://schemas.microsoft.com/office/drawing/2014/main" id="{FC175451-EFF4-44C4-82F7-8B666E99D6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5735704"/>
              </p:ext>
            </p:extLst>
          </p:nvPr>
        </p:nvGraphicFramePr>
        <p:xfrm>
          <a:off x="5961643" y="3866937"/>
          <a:ext cx="3196064" cy="9008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39" name="Equation" r:id="rId13" imgW="1485720" imgH="419040" progId="Equation.DSMT4">
                  <p:embed/>
                </p:oleObj>
              </mc:Choice>
              <mc:Fallback>
                <p:oleObj name="Equation" r:id="rId13" imgW="1485720" imgH="419040" progId="Equation.DSMT4">
                  <p:embed/>
                  <p:pic>
                    <p:nvPicPr>
                      <p:cNvPr id="116" name="对象 115">
                        <a:extLst>
                          <a:ext uri="{FF2B5EF4-FFF2-40B4-BE49-F238E27FC236}">
                            <a16:creationId xmlns:a16="http://schemas.microsoft.com/office/drawing/2014/main" id="{4B68E182-4035-46A9-9A13-64C38F9B949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961643" y="3866937"/>
                        <a:ext cx="3196064" cy="9008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对象 59">
            <a:extLst>
              <a:ext uri="{FF2B5EF4-FFF2-40B4-BE49-F238E27FC236}">
                <a16:creationId xmlns:a16="http://schemas.microsoft.com/office/drawing/2014/main" id="{6FC00CA7-2258-4EBD-BD17-C1592D8B95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8235172"/>
              </p:ext>
            </p:extLst>
          </p:nvPr>
        </p:nvGraphicFramePr>
        <p:xfrm>
          <a:off x="10104793" y="3010903"/>
          <a:ext cx="1171124" cy="74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0" name="Equation" r:id="rId15" imgW="596880" imgH="393480" progId="Equation.DSMT4">
                  <p:embed/>
                </p:oleObj>
              </mc:Choice>
              <mc:Fallback>
                <p:oleObj name="Equation" r:id="rId15" imgW="596880" imgH="393480" progId="Equation.DSMT4">
                  <p:embed/>
                  <p:pic>
                    <p:nvPicPr>
                      <p:cNvPr id="119" name="对象 118">
                        <a:extLst>
                          <a:ext uri="{FF2B5EF4-FFF2-40B4-BE49-F238E27FC236}">
                            <a16:creationId xmlns:a16="http://schemas.microsoft.com/office/drawing/2014/main" id="{0C44CF33-F0C3-4D54-BEA8-D413A778C2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10104793" y="3010903"/>
                        <a:ext cx="1171124" cy="746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箭头: 右 60">
            <a:extLst>
              <a:ext uri="{FF2B5EF4-FFF2-40B4-BE49-F238E27FC236}">
                <a16:creationId xmlns:a16="http://schemas.microsoft.com/office/drawing/2014/main" id="{6DB035ED-0DDC-4793-BE34-74DD93F0679C}"/>
              </a:ext>
            </a:extLst>
          </p:cNvPr>
          <p:cNvSpPr/>
          <p:nvPr/>
        </p:nvSpPr>
        <p:spPr>
          <a:xfrm>
            <a:off x="9201469" y="3622337"/>
            <a:ext cx="489856" cy="2153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aphicFrame>
        <p:nvGraphicFramePr>
          <p:cNvPr id="62" name="对象 61">
            <a:extLst>
              <a:ext uri="{FF2B5EF4-FFF2-40B4-BE49-F238E27FC236}">
                <a16:creationId xmlns:a16="http://schemas.microsoft.com/office/drawing/2014/main" id="{CFED5CB4-FC71-4269-AEC3-B3CEA93B16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5625674"/>
              </p:ext>
            </p:extLst>
          </p:nvPr>
        </p:nvGraphicFramePr>
        <p:xfrm>
          <a:off x="10025557" y="3824577"/>
          <a:ext cx="2007375" cy="7801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41" name="Equation" r:id="rId17" imgW="1168200" imgH="469800" progId="Equation.DSMT4">
                  <p:embed/>
                </p:oleObj>
              </mc:Choice>
              <mc:Fallback>
                <p:oleObj name="Equation" r:id="rId17" imgW="1168200" imgH="469800" progId="Equation.DSMT4">
                  <p:embed/>
                  <p:pic>
                    <p:nvPicPr>
                      <p:cNvPr id="121" name="对象 120">
                        <a:extLst>
                          <a:ext uri="{FF2B5EF4-FFF2-40B4-BE49-F238E27FC236}">
                            <a16:creationId xmlns:a16="http://schemas.microsoft.com/office/drawing/2014/main" id="{3B8FF215-069C-43E9-8D2B-72324FAD3D1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0025557" y="3824577"/>
                        <a:ext cx="2007375" cy="7801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左大括号 62">
            <a:extLst>
              <a:ext uri="{FF2B5EF4-FFF2-40B4-BE49-F238E27FC236}">
                <a16:creationId xmlns:a16="http://schemas.microsoft.com/office/drawing/2014/main" id="{DF7443BA-1455-4F49-A4FB-292305D1B87F}"/>
              </a:ext>
            </a:extLst>
          </p:cNvPr>
          <p:cNvSpPr/>
          <p:nvPr/>
        </p:nvSpPr>
        <p:spPr>
          <a:xfrm>
            <a:off x="9794564" y="3414654"/>
            <a:ext cx="230991" cy="739115"/>
          </a:xfrm>
          <a:prstGeom prst="leftBrace">
            <a:avLst/>
          </a:prstGeom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grpSp>
        <p:nvGrpSpPr>
          <p:cNvPr id="64" name="组合 63">
            <a:extLst>
              <a:ext uri="{FF2B5EF4-FFF2-40B4-BE49-F238E27FC236}">
                <a16:creationId xmlns:a16="http://schemas.microsoft.com/office/drawing/2014/main" id="{3DF3A14D-8BF3-41F7-B602-55769BA27999}"/>
              </a:ext>
            </a:extLst>
          </p:cNvPr>
          <p:cNvGrpSpPr/>
          <p:nvPr/>
        </p:nvGrpSpPr>
        <p:grpSpPr>
          <a:xfrm>
            <a:off x="1119547" y="4957265"/>
            <a:ext cx="1034162" cy="792551"/>
            <a:chOff x="5268159" y="3224296"/>
            <a:chExt cx="637954" cy="488788"/>
          </a:xfrm>
        </p:grpSpPr>
        <p:sp>
          <p:nvSpPr>
            <p:cNvPr id="65" name="文本框 64">
              <a:extLst>
                <a:ext uri="{FF2B5EF4-FFF2-40B4-BE49-F238E27FC236}">
                  <a16:creationId xmlns:a16="http://schemas.microsoft.com/office/drawing/2014/main" id="{354CBD9E-8F80-4253-96CE-631442E47BB7}"/>
                </a:ext>
              </a:extLst>
            </p:cNvPr>
            <p:cNvSpPr txBox="1"/>
            <p:nvPr/>
          </p:nvSpPr>
          <p:spPr>
            <a:xfrm>
              <a:off x="5268159" y="3224296"/>
              <a:ext cx="637954" cy="2847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altLang="zh-CN" sz="2400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AB</a:t>
              </a:r>
              <a:endParaRPr lang="zh-CN" altLang="en-US" sz="24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6" name="直接箭头连接符 65">
              <a:extLst>
                <a:ext uri="{FF2B5EF4-FFF2-40B4-BE49-F238E27FC236}">
                  <a16:creationId xmlns:a16="http://schemas.microsoft.com/office/drawing/2014/main" id="{8ED8EE49-9EFB-4533-9AA9-9B9798FD987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353496" y="3477265"/>
              <a:ext cx="467281" cy="235819"/>
            </a:xfrm>
            <a:prstGeom prst="straightConnector1">
              <a:avLst/>
            </a:prstGeom>
            <a:ln>
              <a:solidFill>
                <a:schemeClr val="bg1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7" name="椭圆 66">
            <a:extLst>
              <a:ext uri="{FF2B5EF4-FFF2-40B4-BE49-F238E27FC236}">
                <a16:creationId xmlns:a16="http://schemas.microsoft.com/office/drawing/2014/main" id="{DB002941-27D9-4FDD-8F76-FBE6096A4A45}"/>
              </a:ext>
            </a:extLst>
          </p:cNvPr>
          <p:cNvSpPr/>
          <p:nvPr/>
        </p:nvSpPr>
        <p:spPr>
          <a:xfrm>
            <a:off x="1890291" y="5610161"/>
            <a:ext cx="252000" cy="252000"/>
          </a:xfrm>
          <a:prstGeom prst="ellipse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-</a:t>
            </a:r>
            <a:endParaRPr lang="zh-CN" altLang="en-US" dirty="0"/>
          </a:p>
        </p:txBody>
      </p:sp>
      <p:grpSp>
        <p:nvGrpSpPr>
          <p:cNvPr id="68" name="组合 67">
            <a:extLst>
              <a:ext uri="{FF2B5EF4-FFF2-40B4-BE49-F238E27FC236}">
                <a16:creationId xmlns:a16="http://schemas.microsoft.com/office/drawing/2014/main" id="{F5F7290C-BEB9-448E-A84E-1B6714C3B23F}"/>
              </a:ext>
            </a:extLst>
          </p:cNvPr>
          <p:cNvGrpSpPr/>
          <p:nvPr/>
        </p:nvGrpSpPr>
        <p:grpSpPr>
          <a:xfrm>
            <a:off x="2011054" y="4919299"/>
            <a:ext cx="1096829" cy="828094"/>
            <a:chOff x="5058356" y="3106764"/>
            <a:chExt cx="921757" cy="828094"/>
          </a:xfrm>
        </p:grpSpPr>
        <p:cxnSp>
          <p:nvCxnSpPr>
            <p:cNvPr id="69" name="直接箭头连接符 68">
              <a:extLst>
                <a:ext uri="{FF2B5EF4-FFF2-40B4-BE49-F238E27FC236}">
                  <a16:creationId xmlns:a16="http://schemas.microsoft.com/office/drawing/2014/main" id="{56CAAA20-4E31-4331-8E61-52630FC56CE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58356" y="3297213"/>
              <a:ext cx="323482" cy="637645"/>
            </a:xfrm>
            <a:prstGeom prst="straightConnector1">
              <a:avLst/>
            </a:prstGeom>
            <a:ln>
              <a:solidFill>
                <a:schemeClr val="bg1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文本框 69">
              <a:extLst>
                <a:ext uri="{FF2B5EF4-FFF2-40B4-BE49-F238E27FC236}">
                  <a16:creationId xmlns:a16="http://schemas.microsoft.com/office/drawing/2014/main" id="{FD47D33A-BBDC-433D-81AB-1D49FC231A0A}"/>
                </a:ext>
              </a:extLst>
            </p:cNvPr>
            <p:cNvSpPr txBox="1"/>
            <p:nvPr/>
          </p:nvSpPr>
          <p:spPr>
            <a:xfrm>
              <a:off x="5342159" y="3106764"/>
              <a:ext cx="63795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altLang="zh-CN" sz="2400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endParaRPr lang="zh-CN" altLang="en-US" sz="2400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71" name="任意多边形: 形状 70">
            <a:extLst>
              <a:ext uri="{FF2B5EF4-FFF2-40B4-BE49-F238E27FC236}">
                <a16:creationId xmlns:a16="http://schemas.microsoft.com/office/drawing/2014/main" id="{9A3F7591-6A1D-484B-9131-E1B7E19B9F9D}"/>
              </a:ext>
            </a:extLst>
          </p:cNvPr>
          <p:cNvSpPr/>
          <p:nvPr/>
        </p:nvSpPr>
        <p:spPr>
          <a:xfrm>
            <a:off x="1015613" y="5266443"/>
            <a:ext cx="2002971" cy="957943"/>
          </a:xfrm>
          <a:custGeom>
            <a:avLst/>
            <a:gdLst>
              <a:gd name="connsiteX0" fmla="*/ 0 w 2002971"/>
              <a:gd name="connsiteY0" fmla="*/ 957943 h 957943"/>
              <a:gd name="connsiteX1" fmla="*/ 2002971 w 2002971"/>
              <a:gd name="connsiteY1" fmla="*/ 957943 h 957943"/>
              <a:gd name="connsiteX2" fmla="*/ 43543 w 2002971"/>
              <a:gd name="connsiteY2" fmla="*/ 0 h 9579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02971" h="957943">
                <a:moveTo>
                  <a:pt x="0" y="957943"/>
                </a:moveTo>
                <a:lnTo>
                  <a:pt x="2002971" y="957943"/>
                </a:lnTo>
                <a:lnTo>
                  <a:pt x="43543" y="0"/>
                </a:lnTo>
              </a:path>
            </a:pathLst>
          </a:custGeom>
          <a:noFill/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sp>
        <p:nvSpPr>
          <p:cNvPr id="72" name="文本框 71">
            <a:extLst>
              <a:ext uri="{FF2B5EF4-FFF2-40B4-BE49-F238E27FC236}">
                <a16:creationId xmlns:a16="http://schemas.microsoft.com/office/drawing/2014/main" id="{4F2836A8-461D-4867-B971-0A64443E94CA}"/>
              </a:ext>
            </a:extLst>
          </p:cNvPr>
          <p:cNvSpPr txBox="1"/>
          <p:nvPr/>
        </p:nvSpPr>
        <p:spPr>
          <a:xfrm>
            <a:off x="1818371" y="5270762"/>
            <a:ext cx="48960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endParaRPr lang="zh-CN" altLang="en-US" b="1" i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73" name="组合 72">
            <a:extLst>
              <a:ext uri="{FF2B5EF4-FFF2-40B4-BE49-F238E27FC236}">
                <a16:creationId xmlns:a16="http://schemas.microsoft.com/office/drawing/2014/main" id="{3514BFA4-1914-427E-B805-E8C5A8E8ABA6}"/>
              </a:ext>
            </a:extLst>
          </p:cNvPr>
          <p:cNvGrpSpPr/>
          <p:nvPr/>
        </p:nvGrpSpPr>
        <p:grpSpPr>
          <a:xfrm>
            <a:off x="1802940" y="5794690"/>
            <a:ext cx="729511" cy="1136124"/>
            <a:chOff x="5337335" y="3925231"/>
            <a:chExt cx="858617" cy="1136124"/>
          </a:xfrm>
        </p:grpSpPr>
        <p:cxnSp>
          <p:nvCxnSpPr>
            <p:cNvPr id="74" name="直接箭头连接符 73">
              <a:extLst>
                <a:ext uri="{FF2B5EF4-FFF2-40B4-BE49-F238E27FC236}">
                  <a16:creationId xmlns:a16="http://schemas.microsoft.com/office/drawing/2014/main" id="{3C7D204C-EFD3-4BED-820C-549929861E33}"/>
                </a:ext>
              </a:extLst>
            </p:cNvPr>
            <p:cNvCxnSpPr>
              <a:cxnSpLocks/>
            </p:cNvCxnSpPr>
            <p:nvPr/>
          </p:nvCxnSpPr>
          <p:spPr>
            <a:xfrm>
              <a:off x="5572875" y="3925231"/>
              <a:ext cx="0" cy="768930"/>
            </a:xfrm>
            <a:prstGeom prst="straightConnector1">
              <a:avLst/>
            </a:prstGeom>
            <a:ln>
              <a:solidFill>
                <a:schemeClr val="bg1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5" name="文本框 74">
              <a:extLst>
                <a:ext uri="{FF2B5EF4-FFF2-40B4-BE49-F238E27FC236}">
                  <a16:creationId xmlns:a16="http://schemas.microsoft.com/office/drawing/2014/main" id="{695E26AF-1834-487D-9F02-069320309AF8}"/>
                </a:ext>
              </a:extLst>
            </p:cNvPr>
            <p:cNvSpPr txBox="1"/>
            <p:nvPr/>
          </p:nvSpPr>
          <p:spPr>
            <a:xfrm>
              <a:off x="5337335" y="4599690"/>
              <a:ext cx="8586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Mg</a:t>
              </a:r>
              <a:endParaRPr lang="zh-CN" altLang="en-US" sz="2400" i="1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76" name="组合 75">
            <a:extLst>
              <a:ext uri="{FF2B5EF4-FFF2-40B4-BE49-F238E27FC236}">
                <a16:creationId xmlns:a16="http://schemas.microsoft.com/office/drawing/2014/main" id="{A8F78395-D12B-41E6-A5B3-6C3F04592E21}"/>
              </a:ext>
            </a:extLst>
          </p:cNvPr>
          <p:cNvGrpSpPr/>
          <p:nvPr/>
        </p:nvGrpSpPr>
        <p:grpSpPr>
          <a:xfrm>
            <a:off x="2061872" y="5533379"/>
            <a:ext cx="1034162" cy="461665"/>
            <a:chOff x="5051477" y="3153711"/>
            <a:chExt cx="795108" cy="322293"/>
          </a:xfrm>
        </p:grpSpPr>
        <p:sp>
          <p:nvSpPr>
            <p:cNvPr id="77" name="文本框 76">
              <a:extLst>
                <a:ext uri="{FF2B5EF4-FFF2-40B4-BE49-F238E27FC236}">
                  <a16:creationId xmlns:a16="http://schemas.microsoft.com/office/drawing/2014/main" id="{1390F52F-E14D-4676-88FD-FB8EC1EC2A6E}"/>
                </a:ext>
              </a:extLst>
            </p:cNvPr>
            <p:cNvSpPr txBox="1"/>
            <p:nvPr/>
          </p:nvSpPr>
          <p:spPr>
            <a:xfrm>
              <a:off x="5208631" y="3153711"/>
              <a:ext cx="637954" cy="2847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b="1" i="1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altLang="zh-CN" sz="2400" b="1" baseline="-250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CB</a:t>
              </a:r>
              <a:endParaRPr lang="zh-CN" altLang="en-US" sz="2400" b="1" baseline="-25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8" name="直接箭头连接符 77">
              <a:extLst>
                <a:ext uri="{FF2B5EF4-FFF2-40B4-BE49-F238E27FC236}">
                  <a16:creationId xmlns:a16="http://schemas.microsoft.com/office/drawing/2014/main" id="{7344C241-0528-4878-9D5F-6D75E5C79644}"/>
                </a:ext>
              </a:extLst>
            </p:cNvPr>
            <p:cNvCxnSpPr>
              <a:cxnSpLocks/>
            </p:cNvCxnSpPr>
            <p:nvPr/>
          </p:nvCxnSpPr>
          <p:spPr>
            <a:xfrm>
              <a:off x="5051477" y="3303760"/>
              <a:ext cx="351756" cy="172244"/>
            </a:xfrm>
            <a:prstGeom prst="straightConnector1">
              <a:avLst/>
            </a:prstGeom>
            <a:ln w="28575">
              <a:solidFill>
                <a:schemeClr val="bg1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9" name="文本框 78">
            <a:extLst>
              <a:ext uri="{FF2B5EF4-FFF2-40B4-BE49-F238E27FC236}">
                <a16:creationId xmlns:a16="http://schemas.microsoft.com/office/drawing/2014/main" id="{003AC426-AE6A-4BF2-8F53-3296FF9E456C}"/>
              </a:ext>
            </a:extLst>
          </p:cNvPr>
          <p:cNvSpPr txBox="1"/>
          <p:nvPr/>
        </p:nvSpPr>
        <p:spPr>
          <a:xfrm>
            <a:off x="9664889" y="2364107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×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6080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4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5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9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9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4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0" fill="hold">
                      <p:stCondLst>
                        <p:cond delay="indefinite"/>
                      </p:stCondLst>
                      <p:childTnLst>
                        <p:par>
                          <p:cTn id="111" fill="hold">
                            <p:stCondLst>
                              <p:cond delay="0"/>
                            </p:stCondLst>
                            <p:childTnLst>
                              <p:par>
                                <p:cTn id="1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4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" grpId="0"/>
      <p:bldP spid="37" grpId="0"/>
      <p:bldP spid="57" grpId="0"/>
      <p:bldP spid="58" grpId="0"/>
      <p:bldP spid="61" grpId="0" animBg="1"/>
      <p:bldP spid="63" grpId="0" animBg="1"/>
      <p:bldP spid="67" grpId="0" animBg="1"/>
      <p:bldP spid="71" grpId="0" animBg="1"/>
      <p:bldP spid="72" grpId="0"/>
      <p:bldP spid="7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83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5056CF3A-56EB-4A5A-A074-78A2C3712322}"/>
              </a:ext>
            </a:extLst>
          </p:cNvPr>
          <p:cNvCxnSpPr/>
          <p:nvPr/>
        </p:nvCxnSpPr>
        <p:spPr>
          <a:xfrm>
            <a:off x="9224" y="2943678"/>
            <a:ext cx="12280605" cy="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矩形 12">
            <a:extLst>
              <a:ext uri="{FF2B5EF4-FFF2-40B4-BE49-F238E27FC236}">
                <a16:creationId xmlns:a16="http://schemas.microsoft.com/office/drawing/2014/main" id="{53DB2243-7203-4C7B-966B-55C0712064DF}"/>
              </a:ext>
            </a:extLst>
          </p:cNvPr>
          <p:cNvSpPr>
            <a:spLocks noChangeAspect="1"/>
          </p:cNvSpPr>
          <p:nvPr/>
        </p:nvSpPr>
        <p:spPr>
          <a:xfrm>
            <a:off x="10886" y="40931"/>
            <a:ext cx="12067953" cy="1822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  <a:spcAft>
                <a:spcPct val="0"/>
              </a:spcAft>
              <a:tabLst>
                <a:tab pos="1029335" algn="l"/>
                <a:tab pos="1850390" algn="l"/>
                <a:tab pos="2538095" algn="l"/>
                <a:tab pos="3221990" algn="l"/>
              </a:tabLst>
            </a:pP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.【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2020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·</a:t>
            </a:r>
            <a:r>
              <a:rPr lang="zh-CN" altLang="en-US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浙江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1</a:t>
            </a:r>
            <a:r>
              <a:rPr lang="zh-CN" altLang="en-US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月</a:t>
            </a:r>
            <a:r>
              <a:rPr lang="en-US" altLang="zh-CN" sz="2400" b="1" dirty="0">
                <a:solidFill>
                  <a:srgbClr val="FFC000"/>
                </a:solidFill>
                <a:latin typeface="隶书" panose="02010509060101010101" pitchFamily="49" charset="-122"/>
                <a:ea typeface="隶书" panose="02010509060101010101" pitchFamily="49" charset="-122"/>
                <a:cs typeface="Times New Roman" panose="02020603050405020304" pitchFamily="18" charset="0"/>
              </a:rPr>
              <a:t>】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如图所示，倾角为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α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的光滑绝缘斜面上固定一个挡板，在挡板上连接一根劲度系数为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</a:t>
            </a:r>
            <a:r>
              <a:rPr lang="en-US" altLang="zh-CN" sz="2400" b="1" baseline="-25000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的绝缘轻质弹簧，弹簧另一端与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球连接。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、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三小球的质量均为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i="1" dirty="0" err="1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baseline="-25000" dirty="0" err="1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baseline="-25000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&gt;0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</a:t>
            </a:r>
            <a:r>
              <a:rPr lang="en-US" altLang="zh-CN" sz="2400" b="1" i="1" dirty="0" err="1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baseline="-25000" dirty="0" err="1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= </a:t>
            </a:r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－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q</a:t>
            </a:r>
            <a:r>
              <a:rPr lang="en-US" altLang="zh-CN" sz="2400" b="1" baseline="-25000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0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，当系统处于静止状态时，三小球等间距排列。已知静电力常量为</a:t>
            </a:r>
            <a:r>
              <a:rPr lang="en-US" altLang="zh-CN" sz="2400" b="1" i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k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，则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(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　　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)</a:t>
            </a:r>
            <a:endParaRPr lang="zh-CN" altLang="zh-CN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pic>
        <p:nvPicPr>
          <p:cNvPr id="10" name="图片 9">
            <a:extLst>
              <a:ext uri="{FF2B5EF4-FFF2-40B4-BE49-F238E27FC236}">
                <a16:creationId xmlns:a16="http://schemas.microsoft.com/office/drawing/2014/main" id="{7819BE4B-75D1-41A8-AD5E-7FA74C4BAFCB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/>
        </p:blipFill>
        <p:spPr>
          <a:xfrm>
            <a:off x="4726859" y="6425162"/>
            <a:ext cx="2120507" cy="391907"/>
          </a:xfrm>
          <a:prstGeom prst="rect">
            <a:avLst/>
          </a:prstGeom>
        </p:spPr>
      </p:pic>
      <p:sp>
        <p:nvSpPr>
          <p:cNvPr id="106" name="文本框 105">
            <a:extLst>
              <a:ext uri="{FF2B5EF4-FFF2-40B4-BE49-F238E27FC236}">
                <a16:creationId xmlns:a16="http://schemas.microsoft.com/office/drawing/2014/main" id="{6BADFE03-52BB-4DF8-8D42-6618B34C964F}"/>
              </a:ext>
            </a:extLst>
          </p:cNvPr>
          <p:cNvSpPr txBox="1"/>
          <p:nvPr/>
        </p:nvSpPr>
        <p:spPr>
          <a:xfrm>
            <a:off x="113161" y="1715488"/>
            <a:ext cx="11571373" cy="113024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                                                            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．弹簧伸长量为  </a:t>
            </a:r>
          </a:p>
          <a:p>
            <a:pPr>
              <a:lnSpc>
                <a:spcPct val="150000"/>
              </a:lnSpc>
            </a:pP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球受到的库仑力大小为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2</a:t>
            </a:r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Mg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         D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．相邻两小球间距为 </a:t>
            </a:r>
          </a:p>
        </p:txBody>
      </p:sp>
      <p:graphicFrame>
        <p:nvGraphicFramePr>
          <p:cNvPr id="107" name="对象 106">
            <a:extLst>
              <a:ext uri="{FF2B5EF4-FFF2-40B4-BE49-F238E27FC236}">
                <a16:creationId xmlns:a16="http://schemas.microsoft.com/office/drawing/2014/main" id="{071F59CE-8C21-4A56-A1B8-F2DFD3E312CF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15731" y="1741854"/>
          <a:ext cx="960665" cy="6617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9" name="Equation" r:id="rId4" imgW="571320" imgH="393480" progId="Equation.DSMT4">
                  <p:embed/>
                </p:oleObj>
              </mc:Choice>
              <mc:Fallback>
                <p:oleObj name="Equation" r:id="rId4" imgW="571320" imgH="393480" progId="Equation.DSMT4">
                  <p:embed/>
                  <p:pic>
                    <p:nvPicPr>
                      <p:cNvPr id="107" name="对象 106">
                        <a:extLst>
                          <a:ext uri="{FF2B5EF4-FFF2-40B4-BE49-F238E27FC236}">
                            <a16:creationId xmlns:a16="http://schemas.microsoft.com/office/drawing/2014/main" id="{071F59CE-8C21-4A56-A1B8-F2DFD3E312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15731" y="1741854"/>
                        <a:ext cx="960665" cy="6617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8" name="对象 107">
            <a:extLst>
              <a:ext uri="{FF2B5EF4-FFF2-40B4-BE49-F238E27FC236}">
                <a16:creationId xmlns:a16="http://schemas.microsoft.com/office/drawing/2014/main" id="{ADA16E0D-2C5C-4CA5-9C2B-000097AEBBCC}"/>
              </a:ext>
            </a:extLst>
          </p:cNvPr>
          <p:cNvGraphicFramePr>
            <a:graphicFrameLocks noChangeAspect="1"/>
          </p:cNvGraphicFramePr>
          <p:nvPr/>
        </p:nvGraphicFramePr>
        <p:xfrm>
          <a:off x="7772102" y="1647001"/>
          <a:ext cx="1012825" cy="717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0" name="Equation" r:id="rId6" imgW="609480" imgH="431640" progId="Equation.DSMT4">
                  <p:embed/>
                </p:oleObj>
              </mc:Choice>
              <mc:Fallback>
                <p:oleObj name="Equation" r:id="rId6" imgW="609480" imgH="431640" progId="Equation.DSMT4">
                  <p:embed/>
                  <p:pic>
                    <p:nvPicPr>
                      <p:cNvPr id="108" name="对象 107">
                        <a:extLst>
                          <a:ext uri="{FF2B5EF4-FFF2-40B4-BE49-F238E27FC236}">
                            <a16:creationId xmlns:a16="http://schemas.microsoft.com/office/drawing/2014/main" id="{ADA16E0D-2C5C-4CA5-9C2B-000097AEBBC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772102" y="1647001"/>
                        <a:ext cx="1012825" cy="717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9" name="对象 108">
            <a:extLst>
              <a:ext uri="{FF2B5EF4-FFF2-40B4-BE49-F238E27FC236}">
                <a16:creationId xmlns:a16="http://schemas.microsoft.com/office/drawing/2014/main" id="{9F8B3940-50BE-49CD-851A-D2B72E283095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484505" y="2123706"/>
          <a:ext cx="1046898" cy="79051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1" name="Equation" r:id="rId8" imgW="622080" imgH="469800" progId="Equation.DSMT4">
                  <p:embed/>
                </p:oleObj>
              </mc:Choice>
              <mc:Fallback>
                <p:oleObj name="Equation" r:id="rId8" imgW="622080" imgH="469800" progId="Equation.DSMT4">
                  <p:embed/>
                  <p:pic>
                    <p:nvPicPr>
                      <p:cNvPr id="109" name="对象 108">
                        <a:extLst>
                          <a:ext uri="{FF2B5EF4-FFF2-40B4-BE49-F238E27FC236}">
                            <a16:creationId xmlns:a16="http://schemas.microsoft.com/office/drawing/2014/main" id="{9F8B3940-50BE-49CD-851A-D2B72E28309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8484505" y="2123706"/>
                        <a:ext cx="1046898" cy="79051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0" name="图片 109">
            <a:extLst>
              <a:ext uri="{FF2B5EF4-FFF2-40B4-BE49-F238E27FC236}">
                <a16:creationId xmlns:a16="http://schemas.microsoft.com/office/drawing/2014/main" id="{E426554B-C708-4D05-B615-C3233A3E6933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439" y="3144815"/>
            <a:ext cx="3604833" cy="1680468"/>
          </a:xfrm>
          <a:prstGeom prst="rect">
            <a:avLst/>
          </a:prstGeom>
        </p:spPr>
      </p:pic>
      <p:sp>
        <p:nvSpPr>
          <p:cNvPr id="117" name="文本框 116">
            <a:extLst>
              <a:ext uri="{FF2B5EF4-FFF2-40B4-BE49-F238E27FC236}">
                <a16:creationId xmlns:a16="http://schemas.microsoft.com/office/drawing/2014/main" id="{B5CDB1C8-2AAA-41CE-A65D-E079B75B641C}"/>
              </a:ext>
            </a:extLst>
          </p:cNvPr>
          <p:cNvSpPr txBox="1"/>
          <p:nvPr/>
        </p:nvSpPr>
        <p:spPr>
          <a:xfrm>
            <a:off x="4984817" y="3213118"/>
            <a:ext cx="113852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C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球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</a:t>
            </a:r>
            <a:endParaRPr lang="zh-CN" altLang="en-US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118" name="对象 117">
            <a:extLst>
              <a:ext uri="{FF2B5EF4-FFF2-40B4-BE49-F238E27FC236}">
                <a16:creationId xmlns:a16="http://schemas.microsoft.com/office/drawing/2014/main" id="{000E5139-F269-41F7-B8D9-646BB9F0A4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58667824"/>
              </p:ext>
            </p:extLst>
          </p:nvPr>
        </p:nvGraphicFramePr>
        <p:xfrm>
          <a:off x="5701039" y="3039384"/>
          <a:ext cx="3183287" cy="8333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2" name="Equation" r:id="rId11" imgW="1600200" imgH="419040" progId="Equation.DSMT4">
                  <p:embed/>
                </p:oleObj>
              </mc:Choice>
              <mc:Fallback>
                <p:oleObj name="Equation" r:id="rId11" imgW="1600200" imgH="419040" progId="Equation.DSMT4">
                  <p:embed/>
                  <p:pic>
                    <p:nvPicPr>
                      <p:cNvPr id="118" name="对象 117">
                        <a:extLst>
                          <a:ext uri="{FF2B5EF4-FFF2-40B4-BE49-F238E27FC236}">
                            <a16:creationId xmlns:a16="http://schemas.microsoft.com/office/drawing/2014/main" id="{000E5139-F269-41F7-B8D9-646BB9F0A41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5701039" y="3039384"/>
                        <a:ext cx="3183287" cy="8333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6" name="直接连接符 35">
            <a:extLst>
              <a:ext uri="{FF2B5EF4-FFF2-40B4-BE49-F238E27FC236}">
                <a16:creationId xmlns:a16="http://schemas.microsoft.com/office/drawing/2014/main" id="{E992C976-651B-42D1-BBC4-E0834C2A2ED7}"/>
              </a:ext>
            </a:extLst>
          </p:cNvPr>
          <p:cNvCxnSpPr>
            <a:cxnSpLocks/>
          </p:cNvCxnSpPr>
          <p:nvPr/>
        </p:nvCxnSpPr>
        <p:spPr>
          <a:xfrm>
            <a:off x="4557753" y="2921020"/>
            <a:ext cx="0" cy="3960000"/>
          </a:xfrm>
          <a:prstGeom prst="line">
            <a:avLst/>
          </a:prstGeom>
          <a:ln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直接连接符 37">
            <a:extLst>
              <a:ext uri="{FF2B5EF4-FFF2-40B4-BE49-F238E27FC236}">
                <a16:creationId xmlns:a16="http://schemas.microsoft.com/office/drawing/2014/main" id="{BEECA40B-BF8A-41BD-8CC0-F9FE411B5EC9}"/>
              </a:ext>
            </a:extLst>
          </p:cNvPr>
          <p:cNvCxnSpPr>
            <a:cxnSpLocks/>
          </p:cNvCxnSpPr>
          <p:nvPr/>
        </p:nvCxnSpPr>
        <p:spPr>
          <a:xfrm>
            <a:off x="5832922" y="489857"/>
            <a:ext cx="687620" cy="0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直接连接符 39">
            <a:extLst>
              <a:ext uri="{FF2B5EF4-FFF2-40B4-BE49-F238E27FC236}">
                <a16:creationId xmlns:a16="http://schemas.microsoft.com/office/drawing/2014/main" id="{77493487-5286-46C6-A962-E880EF3B34A7}"/>
              </a:ext>
            </a:extLst>
          </p:cNvPr>
          <p:cNvCxnSpPr>
            <a:cxnSpLocks/>
          </p:cNvCxnSpPr>
          <p:nvPr/>
        </p:nvCxnSpPr>
        <p:spPr>
          <a:xfrm>
            <a:off x="8108036" y="1382486"/>
            <a:ext cx="1423367" cy="0"/>
          </a:xfrm>
          <a:prstGeom prst="line">
            <a:avLst/>
          </a:prstGeom>
          <a:ln w="28575">
            <a:solidFill>
              <a:srgbClr val="FFC000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文本框 41">
            <a:extLst>
              <a:ext uri="{FF2B5EF4-FFF2-40B4-BE49-F238E27FC236}">
                <a16:creationId xmlns:a16="http://schemas.microsoft.com/office/drawing/2014/main" id="{6BE9BE3B-B986-4CC4-9977-7B35E7FEAFF3}"/>
              </a:ext>
            </a:extLst>
          </p:cNvPr>
          <p:cNvSpPr txBox="1"/>
          <p:nvPr/>
        </p:nvSpPr>
        <p:spPr>
          <a:xfrm>
            <a:off x="1295840" y="5426922"/>
            <a:ext cx="32619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“</a:t>
            </a:r>
            <a:r>
              <a:rPr lang="zh-CN" altLang="en-US" sz="28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隔离法</a:t>
            </a:r>
            <a:r>
              <a:rPr lang="en-US" altLang="zh-CN" sz="28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”</a:t>
            </a:r>
            <a:endParaRPr lang="zh-CN" altLang="en-US" sz="2800" b="1" dirty="0">
              <a:solidFill>
                <a:srgbClr val="FFC000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41" name="组合 40">
            <a:extLst>
              <a:ext uri="{FF2B5EF4-FFF2-40B4-BE49-F238E27FC236}">
                <a16:creationId xmlns:a16="http://schemas.microsoft.com/office/drawing/2014/main" id="{347DD8A6-37F1-4F6B-B45A-2B003FC64874}"/>
              </a:ext>
            </a:extLst>
          </p:cNvPr>
          <p:cNvGrpSpPr/>
          <p:nvPr/>
        </p:nvGrpSpPr>
        <p:grpSpPr>
          <a:xfrm>
            <a:off x="1507788" y="3864600"/>
            <a:ext cx="729511" cy="982943"/>
            <a:chOff x="5524747" y="3925231"/>
            <a:chExt cx="858617" cy="982943"/>
          </a:xfrm>
        </p:grpSpPr>
        <p:cxnSp>
          <p:nvCxnSpPr>
            <p:cNvPr id="43" name="直接箭头连接符 42">
              <a:extLst>
                <a:ext uri="{FF2B5EF4-FFF2-40B4-BE49-F238E27FC236}">
                  <a16:creationId xmlns:a16="http://schemas.microsoft.com/office/drawing/2014/main" id="{20B3138B-7B3F-4673-BA5B-F35D7D6CB267}"/>
                </a:ext>
              </a:extLst>
            </p:cNvPr>
            <p:cNvCxnSpPr>
              <a:cxnSpLocks/>
            </p:cNvCxnSpPr>
            <p:nvPr/>
          </p:nvCxnSpPr>
          <p:spPr>
            <a:xfrm>
              <a:off x="5572875" y="3925231"/>
              <a:ext cx="0" cy="768930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4" name="文本框 43">
              <a:extLst>
                <a:ext uri="{FF2B5EF4-FFF2-40B4-BE49-F238E27FC236}">
                  <a16:creationId xmlns:a16="http://schemas.microsoft.com/office/drawing/2014/main" id="{5C883633-C802-4556-A8C5-256BD29F6787}"/>
                </a:ext>
              </a:extLst>
            </p:cNvPr>
            <p:cNvSpPr txBox="1"/>
            <p:nvPr/>
          </p:nvSpPr>
          <p:spPr>
            <a:xfrm>
              <a:off x="5524747" y="4446509"/>
              <a:ext cx="858617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400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Mg</a:t>
              </a:r>
              <a:endParaRPr lang="zh-CN" altLang="en-US" sz="2400" i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5" name="组合 44">
            <a:extLst>
              <a:ext uri="{FF2B5EF4-FFF2-40B4-BE49-F238E27FC236}">
                <a16:creationId xmlns:a16="http://schemas.microsoft.com/office/drawing/2014/main" id="{5D34CF68-3B56-447B-8257-6C5BC1B14FDA}"/>
              </a:ext>
            </a:extLst>
          </p:cNvPr>
          <p:cNvGrpSpPr/>
          <p:nvPr/>
        </p:nvGrpSpPr>
        <p:grpSpPr>
          <a:xfrm>
            <a:off x="1568117" y="3055143"/>
            <a:ext cx="945827" cy="750793"/>
            <a:chOff x="5058356" y="3184066"/>
            <a:chExt cx="794857" cy="750793"/>
          </a:xfrm>
        </p:grpSpPr>
        <p:cxnSp>
          <p:nvCxnSpPr>
            <p:cNvPr id="46" name="直接箭头连接符 45">
              <a:extLst>
                <a:ext uri="{FF2B5EF4-FFF2-40B4-BE49-F238E27FC236}">
                  <a16:creationId xmlns:a16="http://schemas.microsoft.com/office/drawing/2014/main" id="{96244E24-98B0-4E5D-9043-C3360225220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058356" y="3243566"/>
              <a:ext cx="202787" cy="691293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7" name="文本框 46">
              <a:extLst>
                <a:ext uri="{FF2B5EF4-FFF2-40B4-BE49-F238E27FC236}">
                  <a16:creationId xmlns:a16="http://schemas.microsoft.com/office/drawing/2014/main" id="{04AAA1F2-7FB8-429C-B85F-93FE95E4C13E}"/>
                </a:ext>
              </a:extLst>
            </p:cNvPr>
            <p:cNvSpPr txBox="1"/>
            <p:nvPr/>
          </p:nvSpPr>
          <p:spPr>
            <a:xfrm>
              <a:off x="5215259" y="3184066"/>
              <a:ext cx="63795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altLang="zh-CN" sz="2000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N</a:t>
              </a:r>
              <a:endParaRPr lang="zh-CN" altLang="en-US" sz="2000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49" name="组合 48">
            <a:extLst>
              <a:ext uri="{FF2B5EF4-FFF2-40B4-BE49-F238E27FC236}">
                <a16:creationId xmlns:a16="http://schemas.microsoft.com/office/drawing/2014/main" id="{1E859138-355E-4C9F-BE2F-6312D6EE71E5}"/>
              </a:ext>
            </a:extLst>
          </p:cNvPr>
          <p:cNvGrpSpPr/>
          <p:nvPr/>
        </p:nvGrpSpPr>
        <p:grpSpPr>
          <a:xfrm>
            <a:off x="750238" y="3116757"/>
            <a:ext cx="1601634" cy="707425"/>
            <a:chOff x="5503414" y="3404079"/>
            <a:chExt cx="660622" cy="309006"/>
          </a:xfrm>
        </p:grpSpPr>
        <p:sp>
          <p:nvSpPr>
            <p:cNvPr id="51" name="文本框 50">
              <a:extLst>
                <a:ext uri="{FF2B5EF4-FFF2-40B4-BE49-F238E27FC236}">
                  <a16:creationId xmlns:a16="http://schemas.microsoft.com/office/drawing/2014/main" id="{CE40FAB8-FEA0-4262-9F8D-FD0EACBA7880}"/>
                </a:ext>
              </a:extLst>
            </p:cNvPr>
            <p:cNvSpPr txBox="1"/>
            <p:nvPr/>
          </p:nvSpPr>
          <p:spPr>
            <a:xfrm>
              <a:off x="5526082" y="3404079"/>
              <a:ext cx="637954" cy="1747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zh-CN" altLang="en-US" sz="2000" b="1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弹</a:t>
              </a:r>
            </a:p>
          </p:txBody>
        </p:sp>
        <p:cxnSp>
          <p:nvCxnSpPr>
            <p:cNvPr id="52" name="直接箭头连接符 51">
              <a:extLst>
                <a:ext uri="{FF2B5EF4-FFF2-40B4-BE49-F238E27FC236}">
                  <a16:creationId xmlns:a16="http://schemas.microsoft.com/office/drawing/2014/main" id="{A102C3C6-2531-4AF1-AF86-C993A5A9B86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503414" y="3585997"/>
              <a:ext cx="317361" cy="127088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文本框 52">
            <a:extLst>
              <a:ext uri="{FF2B5EF4-FFF2-40B4-BE49-F238E27FC236}">
                <a16:creationId xmlns:a16="http://schemas.microsoft.com/office/drawing/2014/main" id="{59DFD82D-CF6A-4E0A-949E-315BF7A57A69}"/>
              </a:ext>
            </a:extLst>
          </p:cNvPr>
          <p:cNvSpPr txBox="1"/>
          <p:nvPr/>
        </p:nvSpPr>
        <p:spPr>
          <a:xfrm>
            <a:off x="1384704" y="3574722"/>
            <a:ext cx="58515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+</a:t>
            </a:r>
            <a:endParaRPr lang="zh-CN" altLang="en-US" sz="2400" b="1" i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4" name="文本框 53">
            <a:extLst>
              <a:ext uri="{FF2B5EF4-FFF2-40B4-BE49-F238E27FC236}">
                <a16:creationId xmlns:a16="http://schemas.microsoft.com/office/drawing/2014/main" id="{D1EC68BF-FAFF-468D-9325-459E1CAE5A1C}"/>
              </a:ext>
            </a:extLst>
          </p:cNvPr>
          <p:cNvSpPr txBox="1"/>
          <p:nvPr/>
        </p:nvSpPr>
        <p:spPr>
          <a:xfrm>
            <a:off x="2239873" y="3826624"/>
            <a:ext cx="58515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400" b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-</a:t>
            </a:r>
            <a:endParaRPr lang="zh-CN" altLang="en-US" sz="2400" b="1" i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37" name="文本框 36">
            <a:extLst>
              <a:ext uri="{FF2B5EF4-FFF2-40B4-BE49-F238E27FC236}">
                <a16:creationId xmlns:a16="http://schemas.microsoft.com/office/drawing/2014/main" id="{B59900D8-2025-41D5-AEC8-82D006D2A303}"/>
              </a:ext>
            </a:extLst>
          </p:cNvPr>
          <p:cNvSpPr txBox="1"/>
          <p:nvPr/>
        </p:nvSpPr>
        <p:spPr>
          <a:xfrm>
            <a:off x="3063426" y="4171458"/>
            <a:ext cx="585156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altLang="zh-CN" sz="2400" b="1" i="1" dirty="0">
                <a:solidFill>
                  <a:srgbClr val="FF0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+</a:t>
            </a:r>
            <a:endParaRPr lang="zh-CN" altLang="en-US" sz="2400" b="1" i="1" dirty="0">
              <a:solidFill>
                <a:srgbClr val="FF0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39" name="组合 38">
            <a:extLst>
              <a:ext uri="{FF2B5EF4-FFF2-40B4-BE49-F238E27FC236}">
                <a16:creationId xmlns:a16="http://schemas.microsoft.com/office/drawing/2014/main" id="{6E77FA52-B2F4-4D46-88D9-A7BDAA070803}"/>
              </a:ext>
            </a:extLst>
          </p:cNvPr>
          <p:cNvGrpSpPr/>
          <p:nvPr/>
        </p:nvGrpSpPr>
        <p:grpSpPr>
          <a:xfrm>
            <a:off x="1549513" y="3602555"/>
            <a:ext cx="1217333" cy="532380"/>
            <a:chOff x="5051477" y="3147670"/>
            <a:chExt cx="750948" cy="328334"/>
          </a:xfrm>
        </p:grpSpPr>
        <p:sp>
          <p:nvSpPr>
            <p:cNvPr id="48" name="文本框 47">
              <a:extLst>
                <a:ext uri="{FF2B5EF4-FFF2-40B4-BE49-F238E27FC236}">
                  <a16:creationId xmlns:a16="http://schemas.microsoft.com/office/drawing/2014/main" id="{CA151804-330A-4E4E-A6E5-2118785EC7CF}"/>
                </a:ext>
              </a:extLst>
            </p:cNvPr>
            <p:cNvSpPr txBox="1"/>
            <p:nvPr/>
          </p:nvSpPr>
          <p:spPr>
            <a:xfrm>
              <a:off x="5164471" y="3147670"/>
              <a:ext cx="637954" cy="24675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altLang="zh-CN" sz="2000" b="1" i="1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BA</a:t>
              </a:r>
              <a:endParaRPr lang="zh-CN" altLang="en-US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5" name="直接箭头连接符 54">
              <a:extLst>
                <a:ext uri="{FF2B5EF4-FFF2-40B4-BE49-F238E27FC236}">
                  <a16:creationId xmlns:a16="http://schemas.microsoft.com/office/drawing/2014/main" id="{A71D6DE1-6E92-407D-81B4-40C14529C84D}"/>
                </a:ext>
              </a:extLst>
            </p:cNvPr>
            <p:cNvCxnSpPr>
              <a:cxnSpLocks/>
            </p:cNvCxnSpPr>
            <p:nvPr/>
          </p:nvCxnSpPr>
          <p:spPr>
            <a:xfrm>
              <a:off x="5051477" y="3303760"/>
              <a:ext cx="351756" cy="172244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6" name="文本框 55">
            <a:extLst>
              <a:ext uri="{FF2B5EF4-FFF2-40B4-BE49-F238E27FC236}">
                <a16:creationId xmlns:a16="http://schemas.microsoft.com/office/drawing/2014/main" id="{F40357D5-8CAD-4311-B880-25C08C7AE47E}"/>
              </a:ext>
            </a:extLst>
          </p:cNvPr>
          <p:cNvSpPr txBox="1"/>
          <p:nvPr/>
        </p:nvSpPr>
        <p:spPr>
          <a:xfrm>
            <a:off x="8948008" y="1712135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×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57" name="文本框 56">
            <a:extLst>
              <a:ext uri="{FF2B5EF4-FFF2-40B4-BE49-F238E27FC236}">
                <a16:creationId xmlns:a16="http://schemas.microsoft.com/office/drawing/2014/main" id="{0E3211A1-2754-48AD-BB9D-5309FA4E22E9}"/>
              </a:ext>
            </a:extLst>
          </p:cNvPr>
          <p:cNvSpPr txBox="1"/>
          <p:nvPr/>
        </p:nvSpPr>
        <p:spPr>
          <a:xfrm>
            <a:off x="1839477" y="1902886"/>
            <a:ext cx="490601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√</a:t>
            </a:r>
          </a:p>
        </p:txBody>
      </p:sp>
      <p:sp>
        <p:nvSpPr>
          <p:cNvPr id="58" name="文本框 57">
            <a:extLst>
              <a:ext uri="{FF2B5EF4-FFF2-40B4-BE49-F238E27FC236}">
                <a16:creationId xmlns:a16="http://schemas.microsoft.com/office/drawing/2014/main" id="{7BE2295E-F2AF-458E-B832-6746690BDCA6}"/>
              </a:ext>
            </a:extLst>
          </p:cNvPr>
          <p:cNvSpPr txBox="1"/>
          <p:nvPr/>
        </p:nvSpPr>
        <p:spPr>
          <a:xfrm>
            <a:off x="4928093" y="4140057"/>
            <a:ext cx="113852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B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球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</a:t>
            </a:r>
            <a:endParaRPr lang="zh-CN" altLang="en-US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59" name="对象 58">
            <a:extLst>
              <a:ext uri="{FF2B5EF4-FFF2-40B4-BE49-F238E27FC236}">
                <a16:creationId xmlns:a16="http://schemas.microsoft.com/office/drawing/2014/main" id="{FC175451-EFF4-44C4-82F7-8B666E99D6B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39031395"/>
              </p:ext>
            </p:extLst>
          </p:nvPr>
        </p:nvGraphicFramePr>
        <p:xfrm>
          <a:off x="5751646" y="3901838"/>
          <a:ext cx="3196064" cy="9008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3" name="Equation" r:id="rId13" imgW="1485720" imgH="419040" progId="Equation.DSMT4">
                  <p:embed/>
                </p:oleObj>
              </mc:Choice>
              <mc:Fallback>
                <p:oleObj name="Equation" r:id="rId13" imgW="1485720" imgH="419040" progId="Equation.DSMT4">
                  <p:embed/>
                  <p:pic>
                    <p:nvPicPr>
                      <p:cNvPr id="59" name="对象 58">
                        <a:extLst>
                          <a:ext uri="{FF2B5EF4-FFF2-40B4-BE49-F238E27FC236}">
                            <a16:creationId xmlns:a16="http://schemas.microsoft.com/office/drawing/2014/main" id="{FC175451-EFF4-44C4-82F7-8B666E99D6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5751646" y="3901838"/>
                        <a:ext cx="3196064" cy="90085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0" name="对象 59">
            <a:extLst>
              <a:ext uri="{FF2B5EF4-FFF2-40B4-BE49-F238E27FC236}">
                <a16:creationId xmlns:a16="http://schemas.microsoft.com/office/drawing/2014/main" id="{6FC00CA7-2258-4EBD-BD17-C1592D8B951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8470410"/>
              </p:ext>
            </p:extLst>
          </p:nvPr>
        </p:nvGraphicFramePr>
        <p:xfrm>
          <a:off x="9830671" y="3118150"/>
          <a:ext cx="1171124" cy="746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4" name="Equation" r:id="rId15" imgW="596880" imgH="393480" progId="Equation.DSMT4">
                  <p:embed/>
                </p:oleObj>
              </mc:Choice>
              <mc:Fallback>
                <p:oleObj name="Equation" r:id="rId15" imgW="596880" imgH="393480" progId="Equation.DSMT4">
                  <p:embed/>
                  <p:pic>
                    <p:nvPicPr>
                      <p:cNvPr id="60" name="对象 59">
                        <a:extLst>
                          <a:ext uri="{FF2B5EF4-FFF2-40B4-BE49-F238E27FC236}">
                            <a16:creationId xmlns:a16="http://schemas.microsoft.com/office/drawing/2014/main" id="{6FC00CA7-2258-4EBD-BD17-C1592D8B951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9830671" y="3118150"/>
                        <a:ext cx="1171124" cy="746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" name="箭头: 右 60">
            <a:extLst>
              <a:ext uri="{FF2B5EF4-FFF2-40B4-BE49-F238E27FC236}">
                <a16:creationId xmlns:a16="http://schemas.microsoft.com/office/drawing/2014/main" id="{6DB035ED-0DDC-4793-BE34-74DD93F0679C}"/>
              </a:ext>
            </a:extLst>
          </p:cNvPr>
          <p:cNvSpPr/>
          <p:nvPr/>
        </p:nvSpPr>
        <p:spPr>
          <a:xfrm>
            <a:off x="8947710" y="3699058"/>
            <a:ext cx="489856" cy="2153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aphicFrame>
        <p:nvGraphicFramePr>
          <p:cNvPr id="62" name="对象 61">
            <a:extLst>
              <a:ext uri="{FF2B5EF4-FFF2-40B4-BE49-F238E27FC236}">
                <a16:creationId xmlns:a16="http://schemas.microsoft.com/office/drawing/2014/main" id="{CFED5CB4-FC71-4269-AEC3-B3CEA93B16A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3373226"/>
              </p:ext>
            </p:extLst>
          </p:nvPr>
        </p:nvGraphicFramePr>
        <p:xfrm>
          <a:off x="9771798" y="3901298"/>
          <a:ext cx="2007375" cy="7801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5" name="Equation" r:id="rId17" imgW="1168200" imgH="469800" progId="Equation.DSMT4">
                  <p:embed/>
                </p:oleObj>
              </mc:Choice>
              <mc:Fallback>
                <p:oleObj name="Equation" r:id="rId17" imgW="1168200" imgH="469800" progId="Equation.DSMT4">
                  <p:embed/>
                  <p:pic>
                    <p:nvPicPr>
                      <p:cNvPr id="62" name="对象 61">
                        <a:extLst>
                          <a:ext uri="{FF2B5EF4-FFF2-40B4-BE49-F238E27FC236}">
                            <a16:creationId xmlns:a16="http://schemas.microsoft.com/office/drawing/2014/main" id="{CFED5CB4-FC71-4269-AEC3-B3CEA93B16A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9771798" y="3901298"/>
                        <a:ext cx="2007375" cy="7801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3" name="左大括号 62">
            <a:extLst>
              <a:ext uri="{FF2B5EF4-FFF2-40B4-BE49-F238E27FC236}">
                <a16:creationId xmlns:a16="http://schemas.microsoft.com/office/drawing/2014/main" id="{DF7443BA-1455-4F49-A4FB-292305D1B87F}"/>
              </a:ext>
            </a:extLst>
          </p:cNvPr>
          <p:cNvSpPr/>
          <p:nvPr/>
        </p:nvSpPr>
        <p:spPr>
          <a:xfrm>
            <a:off x="9540805" y="3491375"/>
            <a:ext cx="230991" cy="739115"/>
          </a:xfrm>
          <a:prstGeom prst="leftBrace">
            <a:avLst/>
          </a:prstGeom>
          <a:ln>
            <a:solidFill>
              <a:schemeClr val="bg1"/>
            </a:solidFill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9" name="文本框 78">
            <a:extLst>
              <a:ext uri="{FF2B5EF4-FFF2-40B4-BE49-F238E27FC236}">
                <a16:creationId xmlns:a16="http://schemas.microsoft.com/office/drawing/2014/main" id="{003AC426-AE6A-4BF2-8F53-3296FF9E456C}"/>
              </a:ext>
            </a:extLst>
          </p:cNvPr>
          <p:cNvSpPr txBox="1"/>
          <p:nvPr/>
        </p:nvSpPr>
        <p:spPr>
          <a:xfrm>
            <a:off x="9664889" y="2364107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×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pSp>
        <p:nvGrpSpPr>
          <p:cNvPr id="81" name="组合 80">
            <a:extLst>
              <a:ext uri="{FF2B5EF4-FFF2-40B4-BE49-F238E27FC236}">
                <a16:creationId xmlns:a16="http://schemas.microsoft.com/office/drawing/2014/main" id="{7A143D56-5927-4C5E-B347-641E945B9022}"/>
              </a:ext>
            </a:extLst>
          </p:cNvPr>
          <p:cNvGrpSpPr/>
          <p:nvPr/>
        </p:nvGrpSpPr>
        <p:grpSpPr>
          <a:xfrm>
            <a:off x="630537" y="3609743"/>
            <a:ext cx="1546677" cy="515815"/>
            <a:chOff x="5485213" y="3585997"/>
            <a:chExt cx="637954" cy="225310"/>
          </a:xfrm>
        </p:grpSpPr>
        <p:sp>
          <p:nvSpPr>
            <p:cNvPr id="82" name="文本框 81">
              <a:extLst>
                <a:ext uri="{FF2B5EF4-FFF2-40B4-BE49-F238E27FC236}">
                  <a16:creationId xmlns:a16="http://schemas.microsoft.com/office/drawing/2014/main" id="{C5D48B8C-5531-4121-8200-A4D1F6E28137}"/>
                </a:ext>
              </a:extLst>
            </p:cNvPr>
            <p:cNvSpPr txBox="1"/>
            <p:nvPr/>
          </p:nvSpPr>
          <p:spPr>
            <a:xfrm>
              <a:off x="5485213" y="3636537"/>
              <a:ext cx="637954" cy="17477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zh-CN" sz="2000" b="1" i="1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F</a:t>
              </a:r>
              <a:r>
                <a:rPr lang="en-US" altLang="zh-CN" sz="2000" b="1" baseline="-25000" dirty="0">
                  <a:solidFill>
                    <a:srgbClr val="FF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CA</a:t>
              </a:r>
              <a:endParaRPr lang="zh-CN" altLang="en-US" sz="2000" b="1" baseline="-250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83" name="直接箭头连接符 82">
              <a:extLst>
                <a:ext uri="{FF2B5EF4-FFF2-40B4-BE49-F238E27FC236}">
                  <a16:creationId xmlns:a16="http://schemas.microsoft.com/office/drawing/2014/main" id="{334B5561-D00F-4E7D-8AF0-41A0638308E3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503414" y="3585997"/>
              <a:ext cx="317361" cy="127088"/>
            </a:xfrm>
            <a:prstGeom prst="straightConnector1">
              <a:avLst/>
            </a:prstGeom>
            <a:ln w="28575">
              <a:solidFill>
                <a:srgbClr val="FF0000"/>
              </a:solidFill>
              <a:headEnd type="none"/>
              <a:tailEnd type="stealth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4" name="文本框 83">
            <a:extLst>
              <a:ext uri="{FF2B5EF4-FFF2-40B4-BE49-F238E27FC236}">
                <a16:creationId xmlns:a16="http://schemas.microsoft.com/office/drawing/2014/main" id="{EEC2720F-12D4-4579-89A8-02D213BA636B}"/>
              </a:ext>
            </a:extLst>
          </p:cNvPr>
          <p:cNvSpPr txBox="1"/>
          <p:nvPr/>
        </p:nvSpPr>
        <p:spPr>
          <a:xfrm>
            <a:off x="4928093" y="5032685"/>
            <a:ext cx="113852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i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A</a:t>
            </a:r>
            <a:r>
              <a:rPr lang="zh-CN" altLang="en-US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球</a:t>
            </a:r>
            <a:r>
              <a:rPr lang="en-US" altLang="zh-CN" sz="2400" b="1" dirty="0">
                <a:solidFill>
                  <a:schemeClr val="bg1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</a:t>
            </a:r>
            <a:endParaRPr lang="zh-CN" altLang="en-US" sz="2400" b="1" dirty="0">
              <a:solidFill>
                <a:schemeClr val="bg1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graphicFrame>
        <p:nvGraphicFramePr>
          <p:cNvPr id="85" name="对象 84">
            <a:extLst>
              <a:ext uri="{FF2B5EF4-FFF2-40B4-BE49-F238E27FC236}">
                <a16:creationId xmlns:a16="http://schemas.microsoft.com/office/drawing/2014/main" id="{373806C8-174B-4CB9-8514-410879B5B70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4534819"/>
              </p:ext>
            </p:extLst>
          </p:nvPr>
        </p:nvGraphicFramePr>
        <p:xfrm>
          <a:off x="5821494" y="5058845"/>
          <a:ext cx="2651125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6" name="Equation" r:id="rId19" imgW="1231560" imgH="241200" progId="Equation.DSMT4">
                  <p:embed/>
                </p:oleObj>
              </mc:Choice>
              <mc:Fallback>
                <p:oleObj name="Equation" r:id="rId19" imgW="1231560" imgH="241200" progId="Equation.DSMT4">
                  <p:embed/>
                  <p:pic>
                    <p:nvPicPr>
                      <p:cNvPr id="59" name="对象 58">
                        <a:extLst>
                          <a:ext uri="{FF2B5EF4-FFF2-40B4-BE49-F238E27FC236}">
                            <a16:creationId xmlns:a16="http://schemas.microsoft.com/office/drawing/2014/main" id="{FC175451-EFF4-44C4-82F7-8B666E99D6B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5821494" y="5058845"/>
                        <a:ext cx="2651125" cy="517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6" name="箭头: 右 85">
            <a:extLst>
              <a:ext uri="{FF2B5EF4-FFF2-40B4-BE49-F238E27FC236}">
                <a16:creationId xmlns:a16="http://schemas.microsoft.com/office/drawing/2014/main" id="{8F8A910B-05DF-45C7-A56D-AAC8DA1EA3C0}"/>
              </a:ext>
            </a:extLst>
          </p:cNvPr>
          <p:cNvSpPr/>
          <p:nvPr/>
        </p:nvSpPr>
        <p:spPr>
          <a:xfrm>
            <a:off x="8574791" y="5257746"/>
            <a:ext cx="489856" cy="21533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/>
          </a:p>
        </p:txBody>
      </p:sp>
      <p:graphicFrame>
        <p:nvGraphicFramePr>
          <p:cNvPr id="87" name="对象 86">
            <a:extLst>
              <a:ext uri="{FF2B5EF4-FFF2-40B4-BE49-F238E27FC236}">
                <a16:creationId xmlns:a16="http://schemas.microsoft.com/office/drawing/2014/main" id="{B71EEB8D-73A3-44D6-8B98-82EE46DE764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4111728"/>
              </p:ext>
            </p:extLst>
          </p:nvPr>
        </p:nvGraphicFramePr>
        <p:xfrm>
          <a:off x="9166819" y="5145865"/>
          <a:ext cx="2159000" cy="517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7" name="Equation" r:id="rId21" imgW="1002960" imgH="241200" progId="Equation.DSMT4">
                  <p:embed/>
                </p:oleObj>
              </mc:Choice>
              <mc:Fallback>
                <p:oleObj name="Equation" r:id="rId21" imgW="1002960" imgH="241200" progId="Equation.DSMT4">
                  <p:embed/>
                  <p:pic>
                    <p:nvPicPr>
                      <p:cNvPr id="85" name="对象 84">
                        <a:extLst>
                          <a:ext uri="{FF2B5EF4-FFF2-40B4-BE49-F238E27FC236}">
                            <a16:creationId xmlns:a16="http://schemas.microsoft.com/office/drawing/2014/main" id="{373806C8-174B-4CB9-8514-410879B5B70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9166819" y="5145865"/>
                        <a:ext cx="2159000" cy="5175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8" name="文本框 87">
            <a:extLst>
              <a:ext uri="{FF2B5EF4-FFF2-40B4-BE49-F238E27FC236}">
                <a16:creationId xmlns:a16="http://schemas.microsoft.com/office/drawing/2014/main" id="{F3D055A5-ED9C-4171-A975-75DB3062F224}"/>
              </a:ext>
            </a:extLst>
          </p:cNvPr>
          <p:cNvSpPr txBox="1"/>
          <p:nvPr/>
        </p:nvSpPr>
        <p:spPr>
          <a:xfrm>
            <a:off x="4627693" y="2395982"/>
            <a:ext cx="48960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×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89" name="文本框 88">
            <a:extLst>
              <a:ext uri="{FF2B5EF4-FFF2-40B4-BE49-F238E27FC236}">
                <a16:creationId xmlns:a16="http://schemas.microsoft.com/office/drawing/2014/main" id="{C81FCA69-6F1B-41E2-9A78-BAD155DD158F}"/>
              </a:ext>
            </a:extLst>
          </p:cNvPr>
          <p:cNvSpPr txBox="1"/>
          <p:nvPr/>
        </p:nvSpPr>
        <p:spPr>
          <a:xfrm>
            <a:off x="-9846" y="6436011"/>
            <a:ext cx="1597837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zh-CN" altLang="en-US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答案</a:t>
            </a:r>
            <a:r>
              <a:rPr lang="en-US" altLang="zh-CN" sz="2400" b="1" dirty="0">
                <a:solidFill>
                  <a:srgbClr val="FFC000"/>
                </a:solidFill>
                <a:latin typeface="Times New Roman" panose="02020603050405020304" pitchFamily="18" charset="0"/>
                <a:ea typeface="楷体" panose="02010609060101010101" pitchFamily="49" charset="-122"/>
                <a:cs typeface="Times New Roman" panose="02020603050405020304" pitchFamily="18" charset="0"/>
              </a:rPr>
              <a:t>:A</a:t>
            </a:r>
            <a:endParaRPr lang="zh-CN" altLang="en-US" sz="2400" b="1" dirty="0">
              <a:solidFill>
                <a:srgbClr val="FFC000"/>
              </a:solidFill>
              <a:latin typeface="Times New Roman" panose="02020603050405020304" pitchFamily="18" charset="0"/>
              <a:ea typeface="楷体" panose="02010609060101010101" pitchFamily="49" charset="-122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48161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" grpId="0"/>
      <p:bldP spid="86" grpId="0" animBg="1"/>
      <p:bldP spid="88" grpId="0"/>
      <p:bldP spid="89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28362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>
            <a:extLst>
              <a:ext uri="{FF2B5EF4-FFF2-40B4-BE49-F238E27FC236}">
                <a16:creationId xmlns:a16="http://schemas.microsoft.com/office/drawing/2014/main" id="{7819BE4B-75D1-41A8-AD5E-7FA74C4BAFC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1551"/>
          <a:stretch/>
        </p:blipFill>
        <p:spPr>
          <a:xfrm>
            <a:off x="4726859" y="6425162"/>
            <a:ext cx="2120507" cy="391907"/>
          </a:xfrm>
          <a:prstGeom prst="rect">
            <a:avLst/>
          </a:prstGeom>
        </p:spPr>
      </p:pic>
      <p:sp>
        <p:nvSpPr>
          <p:cNvPr id="50" name="文本框 49">
            <a:extLst>
              <a:ext uri="{FF2B5EF4-FFF2-40B4-BE49-F238E27FC236}">
                <a16:creationId xmlns:a16="http://schemas.microsoft.com/office/drawing/2014/main" id="{7EDFDF40-3D61-4F0B-99CD-215D4CBEBC7B}"/>
              </a:ext>
            </a:extLst>
          </p:cNvPr>
          <p:cNvSpPr txBox="1"/>
          <p:nvPr/>
        </p:nvSpPr>
        <p:spPr>
          <a:xfrm>
            <a:off x="2330808" y="843045"/>
            <a:ext cx="67389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    “</a:t>
            </a:r>
            <a:r>
              <a:rPr lang="zh-CN" altLang="en-US" sz="28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三电荷共线平衡  受力分析列方程</a:t>
            </a:r>
            <a:r>
              <a:rPr lang="en-US" altLang="zh-CN" sz="2800" b="1" dirty="0">
                <a:solidFill>
                  <a:srgbClr val="FFC000"/>
                </a:solidFill>
                <a:latin typeface="黑体" panose="02010609060101010101" pitchFamily="49" charset="-122"/>
                <a:ea typeface="黑体" panose="02010609060101010101" pitchFamily="49" charset="-122"/>
                <a:cs typeface="Times New Roman" panose="02020603050405020304" pitchFamily="18" charset="0"/>
              </a:rPr>
              <a:t>”</a:t>
            </a:r>
            <a:endParaRPr lang="zh-CN" altLang="en-US" sz="2800" b="1" dirty="0">
              <a:solidFill>
                <a:srgbClr val="FFC000"/>
              </a:solidFill>
              <a:latin typeface="黑体" panose="02010609060101010101" pitchFamily="49" charset="-122"/>
              <a:ea typeface="黑体" panose="02010609060101010101" pitchFamily="49" charset="-122"/>
              <a:cs typeface="Times New Roman" panose="02020603050405020304" pitchFamily="18" charset="0"/>
            </a:endParaRPr>
          </a:p>
        </p:txBody>
      </p:sp>
      <p:sp>
        <p:nvSpPr>
          <p:cNvPr id="64" name="文本框 63">
            <a:extLst>
              <a:ext uri="{FF2B5EF4-FFF2-40B4-BE49-F238E27FC236}">
                <a16:creationId xmlns:a16="http://schemas.microsoft.com/office/drawing/2014/main" id="{831D7D82-B794-4133-BB04-5CA42E5793AF}"/>
              </a:ext>
            </a:extLst>
          </p:cNvPr>
          <p:cNvSpPr txBox="1"/>
          <p:nvPr/>
        </p:nvSpPr>
        <p:spPr>
          <a:xfrm>
            <a:off x="1364982" y="2090172"/>
            <a:ext cx="992650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b="1" dirty="0">
                <a:solidFill>
                  <a:srgbClr val="FFC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    </a:t>
            </a:r>
            <a:r>
              <a:rPr lang="zh-CN" altLang="en-US" sz="2800" b="1" dirty="0">
                <a:solidFill>
                  <a:srgbClr val="FFC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三个电荷共线平衡，即受力平衡，用整体法或隔离法选择研究对象，受力分析后，列出平衡方程求解。对于三个自由点电荷的平衡规律，有如下特点：</a:t>
            </a:r>
            <a:endParaRPr lang="en-US" altLang="zh-CN" sz="2800" b="1" dirty="0">
              <a:solidFill>
                <a:srgbClr val="FFC000"/>
              </a:solidFill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2800" b="1" dirty="0">
                <a:solidFill>
                  <a:srgbClr val="FFC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①“三点共线”</a:t>
            </a:r>
            <a:r>
              <a:rPr lang="en-US" altLang="zh-CN" sz="2800" b="1" dirty="0">
                <a:solidFill>
                  <a:srgbClr val="FFC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——</a:t>
            </a:r>
            <a:r>
              <a:rPr lang="zh-CN" altLang="en-US" sz="2800" b="1" dirty="0">
                <a:solidFill>
                  <a:srgbClr val="FFC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三个点电荷在同一直线上；</a:t>
            </a:r>
            <a:endParaRPr lang="en-US" altLang="zh-CN" sz="2800" b="1" dirty="0">
              <a:solidFill>
                <a:srgbClr val="FFC000"/>
              </a:solidFill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2800" b="1" dirty="0">
                <a:solidFill>
                  <a:srgbClr val="FFC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②“两同夹异”</a:t>
            </a:r>
            <a:r>
              <a:rPr lang="en-US" altLang="zh-CN" sz="2800" b="1" dirty="0">
                <a:solidFill>
                  <a:srgbClr val="FFC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——</a:t>
            </a:r>
            <a:r>
              <a:rPr lang="zh-CN" altLang="en-US" sz="2800" b="1" dirty="0">
                <a:solidFill>
                  <a:srgbClr val="FFC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两边是同种电荷，中间是异种电荷；</a:t>
            </a:r>
            <a:endParaRPr lang="en-US" altLang="zh-CN" sz="2800" b="1" dirty="0">
              <a:solidFill>
                <a:srgbClr val="FFC000"/>
              </a:solidFill>
              <a:latin typeface="楷体" panose="02010609060101010101" pitchFamily="49" charset="-122"/>
              <a:ea typeface="楷体" panose="02010609060101010101" pitchFamily="49" charset="-122"/>
              <a:cs typeface="Times New Roman" panose="02020603050405020304" pitchFamily="18" charset="0"/>
            </a:endParaRPr>
          </a:p>
          <a:p>
            <a:r>
              <a:rPr lang="zh-CN" altLang="en-US" sz="2800" b="1" dirty="0">
                <a:solidFill>
                  <a:srgbClr val="FFC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③“两大夹小”</a:t>
            </a:r>
            <a:r>
              <a:rPr lang="en-US" altLang="zh-CN" sz="2800" b="1" dirty="0">
                <a:solidFill>
                  <a:srgbClr val="FFC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——</a:t>
            </a:r>
            <a:r>
              <a:rPr lang="zh-CN" altLang="en-US" sz="2800" b="1" dirty="0">
                <a:solidFill>
                  <a:srgbClr val="FFC000"/>
                </a:solidFill>
                <a:latin typeface="楷体" panose="02010609060101010101" pitchFamily="49" charset="-122"/>
                <a:ea typeface="楷体" panose="02010609060101010101" pitchFamily="49" charset="-122"/>
                <a:cs typeface="Times New Roman" panose="02020603050405020304" pitchFamily="18" charset="0"/>
              </a:rPr>
              <a:t>中间电荷的电荷量最小，近小远大。</a:t>
            </a:r>
          </a:p>
        </p:txBody>
      </p:sp>
    </p:spTree>
    <p:extLst>
      <p:ext uri="{BB962C8B-B14F-4D97-AF65-F5344CB8AC3E}">
        <p14:creationId xmlns:p14="http://schemas.microsoft.com/office/powerpoint/2010/main" val="20586051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64" grpId="0"/>
    </p:bld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>
          <a:solidFill>
            <a:schemeClr val="bg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8575">
          <a:solidFill>
            <a:srgbClr val="FFC000"/>
          </a:solidFill>
          <a:headEnd type="none" w="med" len="med"/>
          <a:tailEnd type="none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ustomerInfo>
  <UserName>Administrator</UserName>
  <CompanyName>Microsoft</CompanyName>
  <MachineID>A666</MachineID>
  <ToolID>ljRTAAAAKGU=</ToolID>
  <Data><![CDATA[bGpSVEFBQUFLR1U9]]></Data>
</CustomerInfo>
</file>

<file path=customXml/item2.xml><?xml version="1.0" encoding="utf-8"?>
<CustomerInfo>
  <UserName>Administrator</UserName>
  <CompanyName>Microsoft</CompanyName>
  <MachineID>A666</MachineID>
  <ToolID>ljRTAAAAKGU=</ToolID>
  <Data><![CDATA[bGpSVEFBQUFLR1U9]]></Data>
</CustomerInfo>
</file>

<file path=customXml/itemProps1.xml><?xml version="1.0" encoding="utf-8"?>
<ds:datastoreItem xmlns:ds="http://schemas.openxmlformats.org/officeDocument/2006/customXml" ds:itemID="{D0F5CCE0-530A-49D0-B234-311BBE28ABFB}">
  <ds:schemaRefs/>
</ds:datastoreItem>
</file>

<file path=customXml/itemProps2.xml><?xml version="1.0" encoding="utf-8"?>
<ds:datastoreItem xmlns:ds="http://schemas.openxmlformats.org/officeDocument/2006/customXml" ds:itemID="{F80802BB-319D-4603-9251-042D440E06CA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11103</TotalTime>
  <Words>1039</Words>
  <Application>Microsoft Office PowerPoint</Application>
  <PresentationFormat>宽屏</PresentationFormat>
  <Paragraphs>128</Paragraphs>
  <Slides>8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8" baseType="lpstr">
      <vt:lpstr>黑体</vt:lpstr>
      <vt:lpstr>楷体</vt:lpstr>
      <vt:lpstr>隶书</vt:lpstr>
      <vt:lpstr>宋体</vt:lpstr>
      <vt:lpstr>Arial</vt:lpstr>
      <vt:lpstr>Calibri</vt:lpstr>
      <vt:lpstr>Calibri Light</vt:lpstr>
      <vt:lpstr>Times New Roman</vt:lpstr>
      <vt:lpstr>Office 主题</vt:lpstr>
      <vt:lpstr>Equation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LG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吴亚梅</dc:creator>
  <cp:lastModifiedBy> </cp:lastModifiedBy>
  <cp:revision>151</cp:revision>
  <dcterms:created xsi:type="dcterms:W3CDTF">2021-11-24T06:49:44Z</dcterms:created>
  <dcterms:modified xsi:type="dcterms:W3CDTF">2023-07-09T01:01:06Z</dcterms:modified>
</cp:coreProperties>
</file>