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7" r:id="rId4"/>
    <p:sldId id="266" r:id="rId5"/>
    <p:sldId id="267" r:id="rId6"/>
    <p:sldId id="272" r:id="rId7"/>
    <p:sldId id="27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283626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2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.wmf"/><Relationship Id="rId1" Type="http://schemas.openxmlformats.org/officeDocument/2006/relationships/image" Target="../media/image10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1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8764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6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04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  <p:extLst>
      <p:ext uri="{BB962C8B-B14F-4D97-AF65-F5344CB8AC3E}">
        <p14:creationId xmlns:p14="http://schemas.microsoft.com/office/powerpoint/2010/main" val="271593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7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5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3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65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99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6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image" Target="../media/image8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9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5" Type="http://schemas.openxmlformats.org/officeDocument/2006/relationships/image" Target="../media/image15.png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8.bin"/><Relationship Id="rId4" Type="http://schemas.openxmlformats.org/officeDocument/2006/relationships/image" Target="../media/image8.png"/><Relationship Id="rId9" Type="http://schemas.openxmlformats.org/officeDocument/2006/relationships/image" Target="../media/image3.wmf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8.png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电场线中比参量 　逻辑关系一连串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35" y="4247949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42705" y="40931"/>
            <a:ext cx="11951324" cy="27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【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2018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11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等量异种电荷的电场线如图所示，下列表述正确的是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低于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场强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点的场强，方向相同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将一负电荷从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电场力做负功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负电荷在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电势能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大于在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709AFD0F-2E40-40CA-A9B6-AE3FCBD0DE47}"/>
              </a:ext>
            </a:extLst>
          </p:cNvPr>
          <p:cNvSpPr txBox="1"/>
          <p:nvPr/>
        </p:nvSpPr>
        <p:spPr>
          <a:xfrm>
            <a:off x="142705" y="6355404"/>
            <a:ext cx="1247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:C 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>
            <a:extLst>
              <a:ext uri="{FF2B5EF4-FFF2-40B4-BE49-F238E27FC236}">
                <a16:creationId xmlns:a16="http://schemas.microsoft.com/office/drawing/2014/main" id="{9D084E0C-AE6E-4EC3-BD54-8E2F5108E1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5CCEE37C-DBD7-42E0-A3C5-9B32EAB7199C}"/>
              </a:ext>
            </a:extLst>
          </p:cNvPr>
          <p:cNvCxnSpPr/>
          <p:nvPr/>
        </p:nvCxnSpPr>
        <p:spPr>
          <a:xfrm>
            <a:off x="-186576" y="2280843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>
            <a:extLst>
              <a:ext uri="{FF2B5EF4-FFF2-40B4-BE49-F238E27FC236}">
                <a16:creationId xmlns:a16="http://schemas.microsoft.com/office/drawing/2014/main" id="{37D1C5B8-1622-4983-9BE8-1393CF0B86A2}"/>
              </a:ext>
            </a:extLst>
          </p:cNvPr>
          <p:cNvCxnSpPr>
            <a:cxnSpLocks/>
          </p:cNvCxnSpPr>
          <p:nvPr/>
        </p:nvCxnSpPr>
        <p:spPr>
          <a:xfrm>
            <a:off x="3636420" y="2280843"/>
            <a:ext cx="0" cy="464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箭头: 右 120">
            <a:extLst>
              <a:ext uri="{FF2B5EF4-FFF2-40B4-BE49-F238E27FC236}">
                <a16:creationId xmlns:a16="http://schemas.microsoft.com/office/drawing/2014/main" id="{16DD3A22-02EB-4B80-AA76-DA079AB095C1}"/>
              </a:ext>
            </a:extLst>
          </p:cNvPr>
          <p:cNvSpPr/>
          <p:nvPr/>
        </p:nvSpPr>
        <p:spPr>
          <a:xfrm>
            <a:off x="9014028" y="3070765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0" name="图片 129">
            <a:extLst>
              <a:ext uri="{FF2B5EF4-FFF2-40B4-BE49-F238E27FC236}">
                <a16:creationId xmlns:a16="http://schemas.microsoft.com/office/drawing/2014/main" id="{8D121BEC-68E0-427A-8EB9-635EB9D859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41" y="3107204"/>
            <a:ext cx="3244808" cy="1824739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文本框 131">
            <a:extLst>
              <a:ext uri="{FF2B5EF4-FFF2-40B4-BE49-F238E27FC236}">
                <a16:creationId xmlns:a16="http://schemas.microsoft.com/office/drawing/2014/main" id="{E9E51DD6-896E-4683-8209-1E18FA20DF37}"/>
              </a:ext>
            </a:extLst>
          </p:cNvPr>
          <p:cNvSpPr txBox="1"/>
          <p:nvPr/>
        </p:nvSpPr>
        <p:spPr>
          <a:xfrm>
            <a:off x="3771651" y="2967335"/>
            <a:ext cx="5204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根据“沿电场线方向电势越来越低”</a:t>
            </a:r>
            <a:endParaRPr lang="zh-CN" altLang="en-US" sz="2400" dirty="0"/>
          </a:p>
        </p:txBody>
      </p:sp>
      <p:graphicFrame>
        <p:nvGraphicFramePr>
          <p:cNvPr id="31" name="对象 30">
            <a:extLst>
              <a:ext uri="{FF2B5EF4-FFF2-40B4-BE49-F238E27FC236}">
                <a16:creationId xmlns:a16="http://schemas.microsoft.com/office/drawing/2014/main" id="{6B349AFF-D565-4C77-A25B-21D8CCE40E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953983"/>
              </p:ext>
            </p:extLst>
          </p:nvPr>
        </p:nvGraphicFramePr>
        <p:xfrm>
          <a:off x="9724101" y="2909273"/>
          <a:ext cx="949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" name="Equation" r:id="rId5" imgW="469800" imgH="228600" progId="Equation.DSMT4">
                  <p:embed/>
                </p:oleObj>
              </mc:Choice>
              <mc:Fallback>
                <p:oleObj name="Equation" r:id="rId5" imgW="469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24101" y="2909273"/>
                        <a:ext cx="94932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文本框 133">
            <a:extLst>
              <a:ext uri="{FF2B5EF4-FFF2-40B4-BE49-F238E27FC236}">
                <a16:creationId xmlns:a16="http://schemas.microsoft.com/office/drawing/2014/main" id="{5D63D96E-7E24-4EAB-A1BB-F3D60F209D91}"/>
              </a:ext>
            </a:extLst>
          </p:cNvPr>
          <p:cNvSpPr txBox="1"/>
          <p:nvPr/>
        </p:nvSpPr>
        <p:spPr>
          <a:xfrm>
            <a:off x="3771651" y="3601059"/>
            <a:ext cx="63242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根据“电场线越密，场强越强，方向沿切线”</a:t>
            </a:r>
            <a:endParaRPr lang="zh-CN" altLang="en-US" sz="2400" dirty="0"/>
          </a:p>
        </p:txBody>
      </p:sp>
      <p:sp>
        <p:nvSpPr>
          <p:cNvPr id="138" name="箭头: 右 137">
            <a:extLst>
              <a:ext uri="{FF2B5EF4-FFF2-40B4-BE49-F238E27FC236}">
                <a16:creationId xmlns:a16="http://schemas.microsoft.com/office/drawing/2014/main" id="{CCFD70BE-DB10-4EC7-A1A0-67741351D89F}"/>
              </a:ext>
            </a:extLst>
          </p:cNvPr>
          <p:cNvSpPr/>
          <p:nvPr/>
        </p:nvSpPr>
        <p:spPr>
          <a:xfrm>
            <a:off x="9977974" y="3712839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9" name="对象 138">
            <a:extLst>
              <a:ext uri="{FF2B5EF4-FFF2-40B4-BE49-F238E27FC236}">
                <a16:creationId xmlns:a16="http://schemas.microsoft.com/office/drawing/2014/main" id="{6D52484D-AED7-49B1-A050-FD0981DEAE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392950"/>
              </p:ext>
            </p:extLst>
          </p:nvPr>
        </p:nvGraphicFramePr>
        <p:xfrm>
          <a:off x="10673426" y="3581597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4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131" name="对象 130">
                        <a:extLst>
                          <a:ext uri="{FF2B5EF4-FFF2-40B4-BE49-F238E27FC236}">
                            <a16:creationId xmlns:a16="http://schemas.microsoft.com/office/drawing/2014/main" id="{25F281D6-66A5-420A-BFFD-ABD27BE976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73426" y="3581597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" name="文本框 139">
            <a:extLst>
              <a:ext uri="{FF2B5EF4-FFF2-40B4-BE49-F238E27FC236}">
                <a16:creationId xmlns:a16="http://schemas.microsoft.com/office/drawing/2014/main" id="{F081576F-9469-4655-866D-6DAC23273907}"/>
              </a:ext>
            </a:extLst>
          </p:cNvPr>
          <p:cNvSpPr txBox="1"/>
          <p:nvPr/>
        </p:nvSpPr>
        <p:spPr>
          <a:xfrm>
            <a:off x="3771651" y="4334363"/>
            <a:ext cx="1002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</a:t>
            </a:r>
            <a:endParaRPr lang="zh-CN" altLang="en-US" sz="2400" dirty="0"/>
          </a:p>
        </p:txBody>
      </p:sp>
      <p:graphicFrame>
        <p:nvGraphicFramePr>
          <p:cNvPr id="141" name="对象 140">
            <a:extLst>
              <a:ext uri="{FF2B5EF4-FFF2-40B4-BE49-F238E27FC236}">
                <a16:creationId xmlns:a16="http://schemas.microsoft.com/office/drawing/2014/main" id="{04AC1A53-5BE1-4972-95AC-C4A16D0709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210232"/>
              </p:ext>
            </p:extLst>
          </p:nvPr>
        </p:nvGraphicFramePr>
        <p:xfrm>
          <a:off x="4683282" y="4400940"/>
          <a:ext cx="22367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5" name="Equation" r:id="rId9" imgW="977760" imgH="177480" progId="Equation.DSMT4">
                  <p:embed/>
                </p:oleObj>
              </mc:Choice>
              <mc:Fallback>
                <p:oleObj name="Equation" r:id="rId9" imgW="977760" imgH="177480" progId="Equation.DSMT4">
                  <p:embed/>
                  <p:pic>
                    <p:nvPicPr>
                      <p:cNvPr id="139" name="对象 138">
                        <a:extLst>
                          <a:ext uri="{FF2B5EF4-FFF2-40B4-BE49-F238E27FC236}">
                            <a16:creationId xmlns:a16="http://schemas.microsoft.com/office/drawing/2014/main" id="{6D52484D-AED7-49B1-A050-FD0981DEAE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83282" y="4400940"/>
                        <a:ext cx="22367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extLst>
              <a:ext uri="{FF2B5EF4-FFF2-40B4-BE49-F238E27FC236}">
                <a16:creationId xmlns:a16="http://schemas.microsoft.com/office/drawing/2014/main" id="{F0640BF3-558E-4A4E-9B52-80173596E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260693"/>
              </p:ext>
            </p:extLst>
          </p:nvPr>
        </p:nvGraphicFramePr>
        <p:xfrm>
          <a:off x="7359192" y="4359550"/>
          <a:ext cx="394479" cy="475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6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59192" y="4359550"/>
                        <a:ext cx="394479" cy="4759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" name="文本框 143">
            <a:extLst>
              <a:ext uri="{FF2B5EF4-FFF2-40B4-BE49-F238E27FC236}">
                <a16:creationId xmlns:a16="http://schemas.microsoft.com/office/drawing/2014/main" id="{66A710E2-E17A-4ADE-B00B-45C84E2DC451}"/>
              </a:ext>
            </a:extLst>
          </p:cNvPr>
          <p:cNvSpPr txBox="1"/>
          <p:nvPr/>
        </p:nvSpPr>
        <p:spPr>
          <a:xfrm>
            <a:off x="7556432" y="4366713"/>
            <a:ext cx="14043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为钝角</a:t>
            </a:r>
            <a:endParaRPr lang="zh-CN" altLang="en-US" sz="2400" dirty="0"/>
          </a:p>
        </p:txBody>
      </p:sp>
      <p:sp>
        <p:nvSpPr>
          <p:cNvPr id="145" name="箭头: 右 144">
            <a:extLst>
              <a:ext uri="{FF2B5EF4-FFF2-40B4-BE49-F238E27FC236}">
                <a16:creationId xmlns:a16="http://schemas.microsoft.com/office/drawing/2014/main" id="{B7315508-A83A-4FDF-B2CE-F778205CEEE2}"/>
              </a:ext>
            </a:extLst>
          </p:cNvPr>
          <p:cNvSpPr/>
          <p:nvPr/>
        </p:nvSpPr>
        <p:spPr>
          <a:xfrm>
            <a:off x="9014028" y="4474988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6" name="对象 145">
            <a:extLst>
              <a:ext uri="{FF2B5EF4-FFF2-40B4-BE49-F238E27FC236}">
                <a16:creationId xmlns:a16="http://schemas.microsoft.com/office/drawing/2014/main" id="{E9DB4E85-3FCE-4D1A-9F1E-09CA0B75A4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165064"/>
              </p:ext>
            </p:extLst>
          </p:nvPr>
        </p:nvGraphicFramePr>
        <p:xfrm>
          <a:off x="9822102" y="4400940"/>
          <a:ext cx="8715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" name="Equation" r:id="rId13" imgW="380880" imgH="177480" progId="Equation.DSMT4">
                  <p:embed/>
                </p:oleObj>
              </mc:Choice>
              <mc:Fallback>
                <p:oleObj name="Equation" r:id="rId13" imgW="380880" imgH="177480" progId="Equation.DSMT4">
                  <p:embed/>
                  <p:pic>
                    <p:nvPicPr>
                      <p:cNvPr id="141" name="对象 140">
                        <a:extLst>
                          <a:ext uri="{FF2B5EF4-FFF2-40B4-BE49-F238E27FC236}">
                            <a16:creationId xmlns:a16="http://schemas.microsoft.com/office/drawing/2014/main" id="{04AC1A53-5BE1-4972-95AC-C4A16D0709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822102" y="4400940"/>
                        <a:ext cx="87153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文本框 146">
            <a:extLst>
              <a:ext uri="{FF2B5EF4-FFF2-40B4-BE49-F238E27FC236}">
                <a16:creationId xmlns:a16="http://schemas.microsoft.com/office/drawing/2014/main" id="{EAA907BF-B511-4FF0-959C-29EA4B28E199}"/>
              </a:ext>
            </a:extLst>
          </p:cNvPr>
          <p:cNvSpPr txBox="1"/>
          <p:nvPr/>
        </p:nvSpPr>
        <p:spPr>
          <a:xfrm>
            <a:off x="3771651" y="5092401"/>
            <a:ext cx="4823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根据“电场力作负功，电势能增大”</a:t>
            </a:r>
            <a:endParaRPr lang="zh-CN" altLang="en-US" sz="2400" dirty="0"/>
          </a:p>
        </p:txBody>
      </p:sp>
      <p:sp>
        <p:nvSpPr>
          <p:cNvPr id="148" name="箭头: 右 147">
            <a:extLst>
              <a:ext uri="{FF2B5EF4-FFF2-40B4-BE49-F238E27FC236}">
                <a16:creationId xmlns:a16="http://schemas.microsoft.com/office/drawing/2014/main" id="{AC15D5E0-F117-45C0-81C7-0AB04DB1628C}"/>
              </a:ext>
            </a:extLst>
          </p:cNvPr>
          <p:cNvSpPr/>
          <p:nvPr/>
        </p:nvSpPr>
        <p:spPr>
          <a:xfrm>
            <a:off x="9029712" y="5172977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3" name="对象 32">
            <a:extLst>
              <a:ext uri="{FF2B5EF4-FFF2-40B4-BE49-F238E27FC236}">
                <a16:creationId xmlns:a16="http://schemas.microsoft.com/office/drawing/2014/main" id="{0CF9977B-7329-49F0-98FE-D613C66AA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939667"/>
              </p:ext>
            </p:extLst>
          </p:nvPr>
        </p:nvGraphicFramePr>
        <p:xfrm>
          <a:off x="9716510" y="5028584"/>
          <a:ext cx="1310822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8" name="Equation" r:id="rId15" imgW="596880" imgH="228600" progId="Equation.DSMT4">
                  <p:embed/>
                </p:oleObj>
              </mc:Choice>
              <mc:Fallback>
                <p:oleObj name="Equation" r:id="rId15" imgW="596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716510" y="5028584"/>
                        <a:ext cx="1310822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文本框 22">
            <a:extLst>
              <a:ext uri="{FF2B5EF4-FFF2-40B4-BE49-F238E27FC236}">
                <a16:creationId xmlns:a16="http://schemas.microsoft.com/office/drawing/2014/main" id="{E225A1C9-4BCA-48D7-9E95-414C7D757B80}"/>
              </a:ext>
            </a:extLst>
          </p:cNvPr>
          <p:cNvSpPr txBox="1"/>
          <p:nvPr/>
        </p:nvSpPr>
        <p:spPr>
          <a:xfrm>
            <a:off x="4028224" y="46943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DAA3EF7-D511-4E68-8B7F-88211B38BF9E}"/>
              </a:ext>
            </a:extLst>
          </p:cNvPr>
          <p:cNvSpPr txBox="1"/>
          <p:nvPr/>
        </p:nvSpPr>
        <p:spPr>
          <a:xfrm>
            <a:off x="5542310" y="991371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1E7BEC58-06C6-41C8-ACE2-BA7FF61C6145}"/>
              </a:ext>
            </a:extLst>
          </p:cNvPr>
          <p:cNvSpPr txBox="1"/>
          <p:nvPr/>
        </p:nvSpPr>
        <p:spPr>
          <a:xfrm>
            <a:off x="6031914" y="143314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30F125B-CE5F-4C8B-BBB1-D190105ABC53}"/>
              </a:ext>
            </a:extLst>
          </p:cNvPr>
          <p:cNvSpPr txBox="1"/>
          <p:nvPr/>
        </p:nvSpPr>
        <p:spPr>
          <a:xfrm>
            <a:off x="6129903" y="1877524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21" grpId="0" animBg="1"/>
      <p:bldP spid="132" grpId="0"/>
      <p:bldP spid="134" grpId="0"/>
      <p:bldP spid="138" grpId="0" animBg="1"/>
      <p:bldP spid="140" grpId="0"/>
      <p:bldP spid="144" grpId="0"/>
      <p:bldP spid="145" grpId="0" animBg="1"/>
      <p:bldP spid="147" grpId="0"/>
      <p:bldP spid="148" grpId="0" animBg="1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44303" y="2312251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-1" y="23971"/>
            <a:ext cx="12067953" cy="22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.【2015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江苏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两个相同的负电荷和一个正电荷附近的电场线分布如图所示，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是两负电荷连线的中点，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点在正电荷的正上方， 到正电荷的距离相等，则 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电场强度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点的高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电场强度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点的低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D64F7DD2-2941-49FA-8FFB-943A0BA5C00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154551" y="6169826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:ACD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7" name="Rectangle 143">
            <a:extLst>
              <a:ext uri="{FF2B5EF4-FFF2-40B4-BE49-F238E27FC236}">
                <a16:creationId xmlns:a16="http://schemas.microsoft.com/office/drawing/2014/main" id="{E3E2F686-C9FF-46F0-986B-BD1104E0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0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EB8E1E87-DED6-4A9B-914B-CE6740D54584}"/>
              </a:ext>
            </a:extLst>
          </p:cNvPr>
          <p:cNvCxnSpPr>
            <a:cxnSpLocks/>
          </p:cNvCxnSpPr>
          <p:nvPr/>
        </p:nvCxnSpPr>
        <p:spPr>
          <a:xfrm>
            <a:off x="3394085" y="2302892"/>
            <a:ext cx="0" cy="468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6" name="图片 175" descr="沃圣高考名师团队(客服QQ:1185941688，微信:sxmxms369)，主要推出高考预测押题密卷，高考仿真模拟，历年高考真题独家解析，高考真题专项分类，高中课外辅导讲义系列">
            <a:extLst>
              <a:ext uri="{FF2B5EF4-FFF2-40B4-BE49-F238E27FC236}">
                <a16:creationId xmlns:a16="http://schemas.microsoft.com/office/drawing/2014/main" id="{E7AE6B2D-13B5-4E0E-8195-D9E3C50AE0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48" y="2857144"/>
            <a:ext cx="2542170" cy="254217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箭头: 右 176">
            <a:extLst>
              <a:ext uri="{FF2B5EF4-FFF2-40B4-BE49-F238E27FC236}">
                <a16:creationId xmlns:a16="http://schemas.microsoft.com/office/drawing/2014/main" id="{A19B4DBA-78DD-4376-BA36-6166CB3FD5EA}"/>
              </a:ext>
            </a:extLst>
          </p:cNvPr>
          <p:cNvSpPr/>
          <p:nvPr/>
        </p:nvSpPr>
        <p:spPr>
          <a:xfrm>
            <a:off x="8333284" y="5437839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8" name="文本框 177">
            <a:extLst>
              <a:ext uri="{FF2B5EF4-FFF2-40B4-BE49-F238E27FC236}">
                <a16:creationId xmlns:a16="http://schemas.microsoft.com/office/drawing/2014/main" id="{256B70B4-5A29-4809-93F9-0E8CE8833A33}"/>
              </a:ext>
            </a:extLst>
          </p:cNvPr>
          <p:cNvSpPr txBox="1"/>
          <p:nvPr/>
        </p:nvSpPr>
        <p:spPr>
          <a:xfrm>
            <a:off x="3394085" y="4483673"/>
            <a:ext cx="89439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正电荷形成的电场中，电势为正；负电荷的电场中，电势为负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400" dirty="0"/>
          </a:p>
        </p:txBody>
      </p:sp>
      <p:graphicFrame>
        <p:nvGraphicFramePr>
          <p:cNvPr id="179" name="对象 178">
            <a:extLst>
              <a:ext uri="{FF2B5EF4-FFF2-40B4-BE49-F238E27FC236}">
                <a16:creationId xmlns:a16="http://schemas.microsoft.com/office/drawing/2014/main" id="{25F21422-1982-432C-8A41-3EC248E8E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22673"/>
              </p:ext>
            </p:extLst>
          </p:nvPr>
        </p:nvGraphicFramePr>
        <p:xfrm>
          <a:off x="9079448" y="5348569"/>
          <a:ext cx="949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7" name="Equation" r:id="rId6" imgW="469800" imgH="228600" progId="Equation.DSMT4">
                  <p:embed/>
                </p:oleObj>
              </mc:Choice>
              <mc:Fallback>
                <p:oleObj name="Equation" r:id="rId6" imgW="469800" imgH="228600" progId="Equation.DSMT4">
                  <p:embed/>
                  <p:pic>
                    <p:nvPicPr>
                      <p:cNvPr id="31" name="对象 30">
                        <a:extLst>
                          <a:ext uri="{FF2B5EF4-FFF2-40B4-BE49-F238E27FC236}">
                            <a16:creationId xmlns:a16="http://schemas.microsoft.com/office/drawing/2014/main" id="{6B349AFF-D565-4C77-A25B-21D8CCE40E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79448" y="5348569"/>
                        <a:ext cx="94932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文本框 179">
            <a:extLst>
              <a:ext uri="{FF2B5EF4-FFF2-40B4-BE49-F238E27FC236}">
                <a16:creationId xmlns:a16="http://schemas.microsoft.com/office/drawing/2014/main" id="{0DEF2827-7D69-493D-8173-10EB47E5F06D}"/>
              </a:ext>
            </a:extLst>
          </p:cNvPr>
          <p:cNvSpPr txBox="1"/>
          <p:nvPr/>
        </p:nvSpPr>
        <p:spPr>
          <a:xfrm>
            <a:off x="3449489" y="2514202"/>
            <a:ext cx="4823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根据“电场线越密，场强越强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400" dirty="0"/>
          </a:p>
        </p:txBody>
      </p:sp>
      <p:sp>
        <p:nvSpPr>
          <p:cNvPr id="181" name="箭头: 右 180">
            <a:extLst>
              <a:ext uri="{FF2B5EF4-FFF2-40B4-BE49-F238E27FC236}">
                <a16:creationId xmlns:a16="http://schemas.microsoft.com/office/drawing/2014/main" id="{A3977B6D-0D7D-471C-A95C-DFABCB02F082}"/>
              </a:ext>
            </a:extLst>
          </p:cNvPr>
          <p:cNvSpPr/>
          <p:nvPr/>
        </p:nvSpPr>
        <p:spPr>
          <a:xfrm>
            <a:off x="8028196" y="2662856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82" name="对象 181">
            <a:extLst>
              <a:ext uri="{FF2B5EF4-FFF2-40B4-BE49-F238E27FC236}">
                <a16:creationId xmlns:a16="http://schemas.microsoft.com/office/drawing/2014/main" id="{4A2C5F89-618E-418A-B7E0-AB2FC1F507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699581"/>
              </p:ext>
            </p:extLst>
          </p:nvPr>
        </p:nvGraphicFramePr>
        <p:xfrm>
          <a:off x="8681163" y="2509377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8" name="Equation" r:id="rId8" imgW="469800" imgH="228600" progId="Equation.DSMT4">
                  <p:embed/>
                </p:oleObj>
              </mc:Choice>
              <mc:Fallback>
                <p:oleObj name="Equation" r:id="rId8" imgW="469800" imgH="228600" progId="Equation.DSMT4">
                  <p:embed/>
                  <p:pic>
                    <p:nvPicPr>
                      <p:cNvPr id="139" name="对象 138">
                        <a:extLst>
                          <a:ext uri="{FF2B5EF4-FFF2-40B4-BE49-F238E27FC236}">
                            <a16:creationId xmlns:a16="http://schemas.microsoft.com/office/drawing/2014/main" id="{6D52484D-AED7-49B1-A050-FD0981DEAE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81163" y="2509377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对象 191">
            <a:extLst>
              <a:ext uri="{FF2B5EF4-FFF2-40B4-BE49-F238E27FC236}">
                <a16:creationId xmlns:a16="http://schemas.microsoft.com/office/drawing/2014/main" id="{80E0E58E-27A8-446D-A71C-E89B535A06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775291"/>
              </p:ext>
            </p:extLst>
          </p:nvPr>
        </p:nvGraphicFramePr>
        <p:xfrm>
          <a:off x="8666263" y="3236644"/>
          <a:ext cx="110490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9" name="Equation" r:id="rId10" imgW="482400" imgH="228600" progId="Equation.DSMT4">
                  <p:embed/>
                </p:oleObj>
              </mc:Choice>
              <mc:Fallback>
                <p:oleObj name="Equation" r:id="rId10" imgW="482400" imgH="228600" progId="Equation.DSMT4">
                  <p:embed/>
                  <p:pic>
                    <p:nvPicPr>
                      <p:cNvPr id="182" name="对象 181">
                        <a:extLst>
                          <a:ext uri="{FF2B5EF4-FFF2-40B4-BE49-F238E27FC236}">
                            <a16:creationId xmlns:a16="http://schemas.microsoft.com/office/drawing/2014/main" id="{4A2C5F89-618E-418A-B7E0-AB2FC1F50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66263" y="3236644"/>
                        <a:ext cx="1104900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" name="文本框 192">
            <a:extLst>
              <a:ext uri="{FF2B5EF4-FFF2-40B4-BE49-F238E27FC236}">
                <a16:creationId xmlns:a16="http://schemas.microsoft.com/office/drawing/2014/main" id="{F17377FB-561C-49DE-A71E-98DEDF9A32C1}"/>
              </a:ext>
            </a:extLst>
          </p:cNvPr>
          <p:cNvSpPr txBox="1"/>
          <p:nvPr/>
        </p:nvSpPr>
        <p:spPr>
          <a:xfrm>
            <a:off x="3493681" y="3927133"/>
            <a:ext cx="5204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根据“沿电场线方向电势越来越低”</a:t>
            </a:r>
            <a:endParaRPr lang="zh-CN" altLang="en-US" sz="24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67BEFFD-2242-4170-AFAB-4D1275B8817E}"/>
              </a:ext>
            </a:extLst>
          </p:cNvPr>
          <p:cNvSpPr txBox="1"/>
          <p:nvPr/>
        </p:nvSpPr>
        <p:spPr>
          <a:xfrm>
            <a:off x="9539169" y="935824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7EA51719-C4B4-4BB5-A584-8790358A2CDC}"/>
              </a:ext>
            </a:extLst>
          </p:cNvPr>
          <p:cNvSpPr txBox="1"/>
          <p:nvPr/>
        </p:nvSpPr>
        <p:spPr>
          <a:xfrm>
            <a:off x="4159571" y="886953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1A1722EB-FC3A-4913-82A1-F8D40A35A31B}"/>
              </a:ext>
            </a:extLst>
          </p:cNvPr>
          <p:cNvSpPr txBox="1"/>
          <p:nvPr/>
        </p:nvSpPr>
        <p:spPr>
          <a:xfrm>
            <a:off x="4159571" y="1353473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582E7D75-4F2F-45E1-A70C-D381F4A2785A}"/>
              </a:ext>
            </a:extLst>
          </p:cNvPr>
          <p:cNvSpPr txBox="1"/>
          <p:nvPr/>
        </p:nvSpPr>
        <p:spPr>
          <a:xfrm>
            <a:off x="9417371" y="1417354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8945E054-1788-4AA0-B529-FA264B46D2C4}"/>
              </a:ext>
            </a:extLst>
          </p:cNvPr>
          <p:cNvCxnSpPr>
            <a:cxnSpLocks/>
          </p:cNvCxnSpPr>
          <p:nvPr/>
        </p:nvCxnSpPr>
        <p:spPr>
          <a:xfrm>
            <a:off x="6183468" y="886953"/>
            <a:ext cx="2314562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对象 22">
            <a:extLst>
              <a:ext uri="{FF2B5EF4-FFF2-40B4-BE49-F238E27FC236}">
                <a16:creationId xmlns:a16="http://schemas.microsoft.com/office/drawing/2014/main" id="{000FAFC3-D362-46DF-B802-51F5E6EF6D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8826"/>
              </p:ext>
            </p:extLst>
          </p:nvPr>
        </p:nvGraphicFramePr>
        <p:xfrm>
          <a:off x="3886400" y="5083542"/>
          <a:ext cx="21304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0" name="Equation" r:id="rId12" imgW="1054080" imgH="228600" progId="Equation.DSMT4">
                  <p:embed/>
                </p:oleObj>
              </mc:Choice>
              <mc:Fallback>
                <p:oleObj name="Equation" r:id="rId12" imgW="1054080" imgH="228600" progId="Equation.DSMT4">
                  <p:embed/>
                  <p:pic>
                    <p:nvPicPr>
                      <p:cNvPr id="179" name="对象 178">
                        <a:extLst>
                          <a:ext uri="{FF2B5EF4-FFF2-40B4-BE49-F238E27FC236}">
                            <a16:creationId xmlns:a16="http://schemas.microsoft.com/office/drawing/2014/main" id="{25F21422-1982-432C-8A41-3EC248E8E0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86400" y="5083542"/>
                        <a:ext cx="2130425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extLst>
              <a:ext uri="{FF2B5EF4-FFF2-40B4-BE49-F238E27FC236}">
                <a16:creationId xmlns:a16="http://schemas.microsoft.com/office/drawing/2014/main" id="{3B3FFEEB-D495-482A-9381-D024D4AFBE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955073"/>
              </p:ext>
            </p:extLst>
          </p:nvPr>
        </p:nvGraphicFramePr>
        <p:xfrm>
          <a:off x="3873699" y="5580521"/>
          <a:ext cx="21558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1" name="Equation" r:id="rId14" imgW="1066680" imgH="241200" progId="Equation.DSMT4">
                  <p:embed/>
                </p:oleObj>
              </mc:Choice>
              <mc:Fallback>
                <p:oleObj name="Equation" r:id="rId14" imgW="1066680" imgH="241200" progId="Equation.DSMT4">
                  <p:embed/>
                  <p:pic>
                    <p:nvPicPr>
                      <p:cNvPr id="23" name="对象 22">
                        <a:extLst>
                          <a:ext uri="{FF2B5EF4-FFF2-40B4-BE49-F238E27FC236}">
                            <a16:creationId xmlns:a16="http://schemas.microsoft.com/office/drawing/2014/main" id="{000FAFC3-D362-46DF-B802-51F5E6EF6D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73699" y="5580521"/>
                        <a:ext cx="215582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>
            <a:extLst>
              <a:ext uri="{FF2B5EF4-FFF2-40B4-BE49-F238E27FC236}">
                <a16:creationId xmlns:a16="http://schemas.microsoft.com/office/drawing/2014/main" id="{87E94D4A-D847-4DC0-AE34-1E3D0EE4D2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956386"/>
              </p:ext>
            </p:extLst>
          </p:nvPr>
        </p:nvGraphicFramePr>
        <p:xfrm>
          <a:off x="6193944" y="5314523"/>
          <a:ext cx="17192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2" name="Equation" r:id="rId16" imgW="850680" imgH="241200" progId="Equation.DSMT4">
                  <p:embed/>
                </p:oleObj>
              </mc:Choice>
              <mc:Fallback>
                <p:oleObj name="Equation" r:id="rId16" imgW="850680" imgH="241200" progId="Equation.DSMT4">
                  <p:embed/>
                  <p:pic>
                    <p:nvPicPr>
                      <p:cNvPr id="24" name="对象 23">
                        <a:extLst>
                          <a:ext uri="{FF2B5EF4-FFF2-40B4-BE49-F238E27FC236}">
                            <a16:creationId xmlns:a16="http://schemas.microsoft.com/office/drawing/2014/main" id="{3B3FFEEB-D495-482A-9381-D024D4AFBE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93944" y="5314523"/>
                        <a:ext cx="1719263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254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77" grpId="0" animBg="1"/>
      <p:bldP spid="178" grpId="0"/>
      <p:bldP spid="180" grpId="0"/>
      <p:bldP spid="181" grpId="0" animBg="1"/>
      <p:bldP spid="193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9224" y="3183166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0886" y="40931"/>
            <a:ext cx="12067953" cy="3152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2016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江苏卷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金属容器置于绝缘板上，带电小球用绝缘细线悬挂于容器中，容器内的电场线分布如图所示．容器内表面为等势面，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为容器内表面上的两点，下列说法正确的是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电场强度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．小球表面的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比容器内表面的低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电场强度方向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与该处内表面垂直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．将检验电荷从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点沿不同路径移到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点，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电场力所做的功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不同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-9846" y="6436011"/>
            <a:ext cx="159783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:C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D6F3D7D5-876E-4B7C-9838-ADAFF67B3BF6}"/>
              </a:ext>
            </a:extLst>
          </p:cNvPr>
          <p:cNvCxnSpPr>
            <a:cxnSpLocks/>
          </p:cNvCxnSpPr>
          <p:nvPr/>
        </p:nvCxnSpPr>
        <p:spPr>
          <a:xfrm>
            <a:off x="2317937" y="3183166"/>
            <a:ext cx="0" cy="396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图片 37" descr="沃圣高考名师团队(客服QQ:1185941688，微信:sxmxms369)，主要推出高考预测押题密卷，高考仿真模拟，历年高考真题独家解析，高考真题专项分类，高中课外辅导讲义系列">
            <a:extLst>
              <a:ext uri="{FF2B5EF4-FFF2-40B4-BE49-F238E27FC236}">
                <a16:creationId xmlns:a16="http://schemas.microsoft.com/office/drawing/2014/main" id="{AF55C74D-0CFE-4ABA-90C2-6E11F98FD7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36" y="3586385"/>
            <a:ext cx="2062351" cy="206235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文本框 54">
            <a:extLst>
              <a:ext uri="{FF2B5EF4-FFF2-40B4-BE49-F238E27FC236}">
                <a16:creationId xmlns:a16="http://schemas.microsoft.com/office/drawing/2014/main" id="{D4499240-96CA-49E5-8490-98D0672AF036}"/>
              </a:ext>
            </a:extLst>
          </p:cNvPr>
          <p:cNvSpPr txBox="1"/>
          <p:nvPr/>
        </p:nvSpPr>
        <p:spPr>
          <a:xfrm>
            <a:off x="3047884" y="3449856"/>
            <a:ext cx="4823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根据“电场线越密，场强越强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400" dirty="0"/>
          </a:p>
        </p:txBody>
      </p:sp>
      <p:sp>
        <p:nvSpPr>
          <p:cNvPr id="56" name="箭头: 右 55">
            <a:extLst>
              <a:ext uri="{FF2B5EF4-FFF2-40B4-BE49-F238E27FC236}">
                <a16:creationId xmlns:a16="http://schemas.microsoft.com/office/drawing/2014/main" id="{48D8385B-7715-4307-9DB3-397A5538122A}"/>
              </a:ext>
            </a:extLst>
          </p:cNvPr>
          <p:cNvSpPr/>
          <p:nvPr/>
        </p:nvSpPr>
        <p:spPr>
          <a:xfrm>
            <a:off x="7626591" y="3598510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7" name="对象 56">
            <a:extLst>
              <a:ext uri="{FF2B5EF4-FFF2-40B4-BE49-F238E27FC236}">
                <a16:creationId xmlns:a16="http://schemas.microsoft.com/office/drawing/2014/main" id="{DA35867A-D93E-4FB3-B47E-FAA746E6B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496863"/>
              </p:ext>
            </p:extLst>
          </p:nvPr>
        </p:nvGraphicFramePr>
        <p:xfrm>
          <a:off x="8236764" y="3444871"/>
          <a:ext cx="11636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5" imgW="507960" imgH="228600" progId="Equation.DSMT4">
                  <p:embed/>
                </p:oleObj>
              </mc:Choice>
              <mc:Fallback>
                <p:oleObj name="Equation" r:id="rId5" imgW="507960" imgH="228600" progId="Equation.DSMT4">
                  <p:embed/>
                  <p:pic>
                    <p:nvPicPr>
                      <p:cNvPr id="182" name="对象 181">
                        <a:extLst>
                          <a:ext uri="{FF2B5EF4-FFF2-40B4-BE49-F238E27FC236}">
                            <a16:creationId xmlns:a16="http://schemas.microsoft.com/office/drawing/2014/main" id="{4A2C5F89-618E-418A-B7E0-AB2FC1F50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36764" y="3444871"/>
                        <a:ext cx="11636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箭头: 右 58">
            <a:extLst>
              <a:ext uri="{FF2B5EF4-FFF2-40B4-BE49-F238E27FC236}">
                <a16:creationId xmlns:a16="http://schemas.microsoft.com/office/drawing/2014/main" id="{F4EB374C-FF96-46F9-885A-479A7C3D2BF7}"/>
              </a:ext>
            </a:extLst>
          </p:cNvPr>
          <p:cNvSpPr/>
          <p:nvPr/>
        </p:nvSpPr>
        <p:spPr>
          <a:xfrm>
            <a:off x="8116831" y="4333605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3D2D7F20-82B8-4C9F-9807-CFF1569935C3}"/>
              </a:ext>
            </a:extLst>
          </p:cNvPr>
          <p:cNvSpPr txBox="1"/>
          <p:nvPr/>
        </p:nvSpPr>
        <p:spPr>
          <a:xfrm>
            <a:off x="3047884" y="4233588"/>
            <a:ext cx="5204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根据“沿电场线方向电势越来越低”</a:t>
            </a:r>
            <a:endParaRPr lang="zh-CN" altLang="en-US" sz="2400" dirty="0"/>
          </a:p>
        </p:txBody>
      </p:sp>
      <p:graphicFrame>
        <p:nvGraphicFramePr>
          <p:cNvPr id="61" name="对象 60">
            <a:extLst>
              <a:ext uri="{FF2B5EF4-FFF2-40B4-BE49-F238E27FC236}">
                <a16:creationId xmlns:a16="http://schemas.microsoft.com/office/drawing/2014/main" id="{4D966B3E-B099-48BF-8A15-C247B3050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401658"/>
              </p:ext>
            </p:extLst>
          </p:nvPr>
        </p:nvGraphicFramePr>
        <p:xfrm>
          <a:off x="8745538" y="4162425"/>
          <a:ext cx="14620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7" imgW="723600" imgH="241200" progId="Equation.DSMT4">
                  <p:embed/>
                </p:oleObj>
              </mc:Choice>
              <mc:Fallback>
                <p:oleObj name="Equation" r:id="rId7" imgW="723600" imgH="241200" progId="Equation.DSMT4">
                  <p:embed/>
                  <p:pic>
                    <p:nvPicPr>
                      <p:cNvPr id="31" name="对象 30">
                        <a:extLst>
                          <a:ext uri="{FF2B5EF4-FFF2-40B4-BE49-F238E27FC236}">
                            <a16:creationId xmlns:a16="http://schemas.microsoft.com/office/drawing/2014/main" id="{6B349AFF-D565-4C77-A25B-21D8CCE40E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745538" y="4162425"/>
                        <a:ext cx="1462087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文本框 61">
            <a:extLst>
              <a:ext uri="{FF2B5EF4-FFF2-40B4-BE49-F238E27FC236}">
                <a16:creationId xmlns:a16="http://schemas.microsoft.com/office/drawing/2014/main" id="{09EB7F53-9990-4A4D-9B08-12A2BB636872}"/>
              </a:ext>
            </a:extLst>
          </p:cNvPr>
          <p:cNvSpPr txBox="1"/>
          <p:nvPr/>
        </p:nvSpPr>
        <p:spPr>
          <a:xfrm>
            <a:off x="3047884" y="5126216"/>
            <a:ext cx="5204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根据“电场线的方向与等势面垂直”</a:t>
            </a:r>
            <a:endParaRPr lang="zh-CN" altLang="en-US" sz="2400" dirty="0"/>
          </a:p>
        </p:txBody>
      </p:sp>
      <p:sp>
        <p:nvSpPr>
          <p:cNvPr id="63" name="箭头: 右 62">
            <a:extLst>
              <a:ext uri="{FF2B5EF4-FFF2-40B4-BE49-F238E27FC236}">
                <a16:creationId xmlns:a16="http://schemas.microsoft.com/office/drawing/2014/main" id="{D650E192-24C9-4FE1-8D6D-8CA772B25F51}"/>
              </a:ext>
            </a:extLst>
          </p:cNvPr>
          <p:cNvSpPr/>
          <p:nvPr/>
        </p:nvSpPr>
        <p:spPr>
          <a:xfrm>
            <a:off x="8324840" y="5187436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841015C9-BA5B-4595-9938-64A553EA982E}"/>
              </a:ext>
            </a:extLst>
          </p:cNvPr>
          <p:cNvSpPr txBox="1"/>
          <p:nvPr/>
        </p:nvSpPr>
        <p:spPr>
          <a:xfrm>
            <a:off x="8887017" y="5064268"/>
            <a:ext cx="11971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</a:t>
            </a:r>
            <a:endParaRPr lang="zh-CN" altLang="en-US" sz="2400" dirty="0"/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A7A2D656-B1B0-410E-85AA-F79EB8D97B09}"/>
              </a:ext>
            </a:extLst>
          </p:cNvPr>
          <p:cNvSpPr txBox="1"/>
          <p:nvPr/>
        </p:nvSpPr>
        <p:spPr>
          <a:xfrm>
            <a:off x="3047884" y="5779359"/>
            <a:ext cx="62267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根据“同一等势面上，故电场力不做功”</a:t>
            </a:r>
            <a:endParaRPr lang="zh-CN" altLang="en-US" sz="2400" dirty="0"/>
          </a:p>
        </p:txBody>
      </p:sp>
      <p:sp>
        <p:nvSpPr>
          <p:cNvPr id="67" name="箭头: 右 66">
            <a:extLst>
              <a:ext uri="{FF2B5EF4-FFF2-40B4-BE49-F238E27FC236}">
                <a16:creationId xmlns:a16="http://schemas.microsoft.com/office/drawing/2014/main" id="{2D6A74C9-5BD7-4866-B2BB-07C17159829A}"/>
              </a:ext>
            </a:extLst>
          </p:cNvPr>
          <p:cNvSpPr/>
          <p:nvPr/>
        </p:nvSpPr>
        <p:spPr>
          <a:xfrm>
            <a:off x="8654260" y="5870065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D6FBEB1E-9D4C-41D8-BB77-C847DE91986B}"/>
              </a:ext>
            </a:extLst>
          </p:cNvPr>
          <p:cNvSpPr txBox="1"/>
          <p:nvPr/>
        </p:nvSpPr>
        <p:spPr>
          <a:xfrm>
            <a:off x="9274629" y="5766958"/>
            <a:ext cx="11971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</a:t>
            </a:r>
            <a:endParaRPr lang="zh-CN" altLang="en-US" sz="2400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5527BFE6-CFD9-4BAE-A341-678D0286F0AC}"/>
              </a:ext>
            </a:extLst>
          </p:cNvPr>
          <p:cNvCxnSpPr>
            <a:cxnSpLocks/>
          </p:cNvCxnSpPr>
          <p:nvPr/>
        </p:nvCxnSpPr>
        <p:spPr>
          <a:xfrm>
            <a:off x="4300239" y="952267"/>
            <a:ext cx="2314562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F0159F6-E634-41D9-9288-D4B31A1AA6A7}"/>
              </a:ext>
            </a:extLst>
          </p:cNvPr>
          <p:cNvSpPr txBox="1"/>
          <p:nvPr/>
        </p:nvSpPr>
        <p:spPr>
          <a:xfrm>
            <a:off x="4098981" y="138626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8B6B113A-3E73-4604-9451-A5F07B2EEE3D}"/>
              </a:ext>
            </a:extLst>
          </p:cNvPr>
          <p:cNvSpPr txBox="1"/>
          <p:nvPr/>
        </p:nvSpPr>
        <p:spPr>
          <a:xfrm>
            <a:off x="5405399" y="1851006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104594F2-A1CF-481D-9E74-33FED00D6583}"/>
              </a:ext>
            </a:extLst>
          </p:cNvPr>
          <p:cNvSpPr txBox="1"/>
          <p:nvPr/>
        </p:nvSpPr>
        <p:spPr>
          <a:xfrm>
            <a:off x="5895003" y="2297320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3CCE5169-33CA-4C37-9EA0-0A5DFEB3C8FE}"/>
              </a:ext>
            </a:extLst>
          </p:cNvPr>
          <p:cNvSpPr txBox="1"/>
          <p:nvPr/>
        </p:nvSpPr>
        <p:spPr>
          <a:xfrm>
            <a:off x="8952451" y="267614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75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5" grpId="0"/>
      <p:bldP spid="56" grpId="0" animBg="1"/>
      <p:bldP spid="59" grpId="0" animBg="1"/>
      <p:bldP spid="60" grpId="0"/>
      <p:bldP spid="62" grpId="0"/>
      <p:bldP spid="63" grpId="0" animBg="1"/>
      <p:bldP spid="65" grpId="0"/>
      <p:bldP spid="66" grpId="0"/>
      <p:bldP spid="67" grpId="0" animBg="1"/>
      <p:bldP spid="68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E340F42E-AE59-48A4-AE88-C0DFAF37E3E6}"/>
              </a:ext>
            </a:extLst>
          </p:cNvPr>
          <p:cNvSpPr txBox="1"/>
          <p:nvPr/>
        </p:nvSpPr>
        <p:spPr>
          <a:xfrm>
            <a:off x="2057540" y="1389582"/>
            <a:ext cx="6738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电场线中比参量 　逻辑关系一连串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EE50B8D-B404-4BAD-ACF6-A5EE8D4EC1FA}"/>
              </a:ext>
            </a:extLst>
          </p:cNvPr>
          <p:cNvSpPr txBox="1"/>
          <p:nvPr/>
        </p:nvSpPr>
        <p:spPr>
          <a:xfrm>
            <a:off x="1270389" y="2421266"/>
            <a:ext cx="99265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此类问题要抓住知识之间的内在逻辑：加速度取决于电场力，电场力取决于电场强度，电场强度取决于电场线的密度；沿着电场线方向电势逐渐减低，电场力做正功电势能降低。</a:t>
            </a:r>
          </a:p>
        </p:txBody>
      </p:sp>
    </p:spTree>
    <p:extLst>
      <p:ext uri="{BB962C8B-B14F-4D97-AF65-F5344CB8AC3E}">
        <p14:creationId xmlns:p14="http://schemas.microsoft.com/office/powerpoint/2010/main" val="245209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F80802BB-319D-4603-9251-042D440E06CA}">
  <ds:schemaRefs/>
</ds:datastoreItem>
</file>

<file path=customXml/itemProps2.xml><?xml version="1.0" encoding="utf-8"?>
<ds:datastoreItem xmlns:ds="http://schemas.openxmlformats.org/officeDocument/2006/customXml" ds:itemID="{D0F5CCE0-530A-49D0-B234-311BBE28ABF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8931</TotalTime>
  <Words>488</Words>
  <Application>Microsoft Office PowerPoint</Application>
  <PresentationFormat>宽屏</PresentationFormat>
  <Paragraphs>47</Paragraphs>
  <Slides>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黑体</vt:lpstr>
      <vt:lpstr>楷体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MathType 7.0 Equation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 </cp:lastModifiedBy>
  <cp:revision>143</cp:revision>
  <dcterms:created xsi:type="dcterms:W3CDTF">2021-11-24T06:49:44Z</dcterms:created>
  <dcterms:modified xsi:type="dcterms:W3CDTF">2023-07-03T08:52:30Z</dcterms:modified>
</cp:coreProperties>
</file>