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0"/>
  </p:notesMasterIdLst>
  <p:sldIdLst>
    <p:sldId id="257" r:id="rId4"/>
    <p:sldId id="266" r:id="rId5"/>
    <p:sldId id="274" r:id="rId6"/>
    <p:sldId id="267" r:id="rId7"/>
    <p:sldId id="275" r:id="rId8"/>
    <p:sldId id="27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626"/>
    <a:srgbClr val="5B9BD5"/>
    <a:srgbClr val="2A3828"/>
    <a:srgbClr val="385723"/>
    <a:srgbClr val="32412E"/>
    <a:srgbClr val="0051A2"/>
    <a:srgbClr val="005AB4"/>
    <a:srgbClr val="005EBC"/>
    <a:srgbClr val="004992"/>
    <a:srgbClr val="005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2" autoAdjust="0"/>
    <p:restoredTop sz="94660"/>
  </p:normalViewPr>
  <p:slideViewPr>
    <p:cSldViewPr snapToGrid="0">
      <p:cViewPr varScale="1">
        <p:scale>
          <a:sx n="61" d="100"/>
          <a:sy n="61" d="100"/>
        </p:scale>
        <p:origin x="5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10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19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6362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67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04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254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</a:p>
        </p:txBody>
      </p:sp>
    </p:spTree>
    <p:extLst>
      <p:ext uri="{BB962C8B-B14F-4D97-AF65-F5344CB8AC3E}">
        <p14:creationId xmlns:p14="http://schemas.microsoft.com/office/powerpoint/2010/main" val="271593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9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67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5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55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31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265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99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8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6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5.e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9.png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8.png"/><Relationship Id="rId9" Type="http://schemas.openxmlformats.org/officeDocument/2006/relationships/image" Target="../media/image3.wmf"/><Relationship Id="rId1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8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9.wmf"/><Relationship Id="rId3" Type="http://schemas.openxmlformats.org/officeDocument/2006/relationships/image" Target="../media/image21.jpeg"/><Relationship Id="rId7" Type="http://schemas.openxmlformats.org/officeDocument/2006/relationships/image" Target="../media/image14.wmf"/><Relationship Id="rId12" Type="http://schemas.openxmlformats.org/officeDocument/2006/relationships/image" Target="../media/image8.png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oleObject" Target="../embeddings/oleObject14.bin"/><Relationship Id="rId10" Type="http://schemas.openxmlformats.org/officeDocument/2006/relationships/oleObject" Target="../embeddings/oleObject12.bin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5.wmf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4.wmf"/><Relationship Id="rId3" Type="http://schemas.openxmlformats.org/officeDocument/2006/relationships/image" Target="../media/image21.jpeg"/><Relationship Id="rId21" Type="http://schemas.openxmlformats.org/officeDocument/2006/relationships/oleObject" Target="../embeddings/oleObject21.bin"/><Relationship Id="rId7" Type="http://schemas.openxmlformats.org/officeDocument/2006/relationships/image" Target="../media/image14.wmf"/><Relationship Id="rId12" Type="http://schemas.openxmlformats.org/officeDocument/2006/relationships/image" Target="../media/image8.png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6.wmf"/><Relationship Id="rId24" Type="http://schemas.openxmlformats.org/officeDocument/2006/relationships/image" Target="../media/image17.wmf"/><Relationship Id="rId5" Type="http://schemas.openxmlformats.org/officeDocument/2006/relationships/image" Target="../media/image13.wmf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10" Type="http://schemas.openxmlformats.org/officeDocument/2006/relationships/oleObject" Target="../embeddings/oleObject12.bin"/><Relationship Id="rId19" Type="http://schemas.openxmlformats.org/officeDocument/2006/relationships/oleObject" Target="../embeddings/oleObject20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5.wmf"/><Relationship Id="rId14" Type="http://schemas.openxmlformats.org/officeDocument/2006/relationships/image" Target="../media/image22.wmf"/><Relationship Id="rId22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5793" y="233564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匀强电场简单性  电势沿线均匀落</a:t>
            </a: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738" y="4069273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92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20338" y="40931"/>
            <a:ext cx="11951324" cy="224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【2012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安徽卷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如图所示，在平面直角坐标系中，有方向平行于坐标平面的匀强电场，其中坐标点原点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处的电势为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，点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处的电势为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，点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处的电势为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3V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电场强度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的大小为（      ）</a:t>
            </a:r>
          </a:p>
          <a:p>
            <a:pPr marL="457200" indent="-457200">
              <a:lnSpc>
                <a:spcPct val="150000"/>
              </a:lnSpc>
              <a:spcAft>
                <a:spcPct val="0"/>
              </a:spcAft>
              <a:buAutoNum type="alphaUcPeriod"/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200 V/m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100 V/m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        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D. 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9" name="文本框 128">
            <a:extLst>
              <a:ext uri="{FF2B5EF4-FFF2-40B4-BE49-F238E27FC236}">
                <a16:creationId xmlns:a16="http://schemas.microsoft.com/office/drawing/2014/main" id="{709AFD0F-2E40-40CA-A9B6-AE3FCBD0DE47}"/>
              </a:ext>
            </a:extLst>
          </p:cNvPr>
          <p:cNvSpPr txBox="1"/>
          <p:nvPr/>
        </p:nvSpPr>
        <p:spPr>
          <a:xfrm>
            <a:off x="662720" y="6194329"/>
            <a:ext cx="187819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 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35" name="图片 134">
            <a:extLst>
              <a:ext uri="{FF2B5EF4-FFF2-40B4-BE49-F238E27FC236}">
                <a16:creationId xmlns:a16="http://schemas.microsoft.com/office/drawing/2014/main" id="{9D084E0C-AE6E-4EC3-BD54-8E2F5108E1E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5CCEE37C-DBD7-42E0-A3C5-9B32EAB7199C}"/>
              </a:ext>
            </a:extLst>
          </p:cNvPr>
          <p:cNvCxnSpPr/>
          <p:nvPr/>
        </p:nvCxnSpPr>
        <p:spPr>
          <a:xfrm>
            <a:off x="-186576" y="2226073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>
            <a:extLst>
              <a:ext uri="{FF2B5EF4-FFF2-40B4-BE49-F238E27FC236}">
                <a16:creationId xmlns:a16="http://schemas.microsoft.com/office/drawing/2014/main" id="{C6195D8D-1B84-4207-8845-C7A6F6A077AC}"/>
              </a:ext>
            </a:extLst>
          </p:cNvPr>
          <p:cNvSpPr>
            <a:spLocks noChangeAspect="1"/>
          </p:cNvSpPr>
          <p:nvPr/>
        </p:nvSpPr>
        <p:spPr>
          <a:xfrm>
            <a:off x="5004272" y="2465016"/>
            <a:ext cx="5914206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“匀强电场中沿直线电势随距离均匀变化”</a:t>
            </a:r>
            <a:endParaRPr lang="zh-CN" altLang="zh-CN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8" name="箭头: 右 57">
            <a:extLst>
              <a:ext uri="{FF2B5EF4-FFF2-40B4-BE49-F238E27FC236}">
                <a16:creationId xmlns:a16="http://schemas.microsoft.com/office/drawing/2014/main" id="{7800B97F-DA54-4361-BBEB-8837573C6792}"/>
              </a:ext>
            </a:extLst>
          </p:cNvPr>
          <p:cNvSpPr/>
          <p:nvPr/>
        </p:nvSpPr>
        <p:spPr>
          <a:xfrm>
            <a:off x="7696289" y="3219712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3" name="对象 42">
            <a:extLst>
              <a:ext uri="{FF2B5EF4-FFF2-40B4-BE49-F238E27FC236}">
                <a16:creationId xmlns:a16="http://schemas.microsoft.com/office/drawing/2014/main" id="{20FD090E-88C8-442E-8AAF-F0FC108150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470393"/>
              </p:ext>
            </p:extLst>
          </p:nvPr>
        </p:nvGraphicFramePr>
        <p:xfrm>
          <a:off x="5526299" y="1805707"/>
          <a:ext cx="1434313" cy="452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9" name="Equation" r:id="rId5" imgW="723600" imgH="228600" progId="Equation.DSMT4">
                  <p:embed/>
                </p:oleObj>
              </mc:Choice>
              <mc:Fallback>
                <p:oleObj name="Equation" r:id="rId5" imgW="723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26299" y="1805707"/>
                        <a:ext cx="1434313" cy="452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" name="图片 44">
            <a:extLst>
              <a:ext uri="{FF2B5EF4-FFF2-40B4-BE49-F238E27FC236}">
                <a16:creationId xmlns:a16="http://schemas.microsoft.com/office/drawing/2014/main" id="{27E82FFB-4815-4D66-A94B-1FCDFBC6DD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8" y="2493767"/>
            <a:ext cx="4748410" cy="2167443"/>
          </a:xfrm>
          <a:prstGeom prst="rect">
            <a:avLst/>
          </a:prstGeom>
        </p:spPr>
      </p:pic>
      <p:sp>
        <p:nvSpPr>
          <p:cNvPr id="87" name="矩形 86">
            <a:extLst>
              <a:ext uri="{FF2B5EF4-FFF2-40B4-BE49-F238E27FC236}">
                <a16:creationId xmlns:a16="http://schemas.microsoft.com/office/drawing/2014/main" id="{70080119-3EB9-4DDF-83E5-CB72F66DE61F}"/>
              </a:ext>
            </a:extLst>
          </p:cNvPr>
          <p:cNvSpPr>
            <a:spLocks noChangeAspect="1"/>
          </p:cNvSpPr>
          <p:nvPr/>
        </p:nvSpPr>
        <p:spPr>
          <a:xfrm>
            <a:off x="5350460" y="3071522"/>
            <a:ext cx="2381998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的中点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7" name="对象 46">
            <a:extLst>
              <a:ext uri="{FF2B5EF4-FFF2-40B4-BE49-F238E27FC236}">
                <a16:creationId xmlns:a16="http://schemas.microsoft.com/office/drawing/2014/main" id="{D7C13C4B-C53C-40C8-B05E-9BFE522D03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507140"/>
              </p:ext>
            </p:extLst>
          </p:nvPr>
        </p:nvGraphicFramePr>
        <p:xfrm>
          <a:off x="8457948" y="3101333"/>
          <a:ext cx="11509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0" name="Equation" r:id="rId8" imgW="469800" imgH="190440" progId="Equation.DSMT4">
                  <p:embed/>
                </p:oleObj>
              </mc:Choice>
              <mc:Fallback>
                <p:oleObj name="Equation" r:id="rId8" imgW="46980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57948" y="3101333"/>
                        <a:ext cx="1150937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矩形 89">
            <a:extLst>
              <a:ext uri="{FF2B5EF4-FFF2-40B4-BE49-F238E27FC236}">
                <a16:creationId xmlns:a16="http://schemas.microsoft.com/office/drawing/2014/main" id="{225C81AF-DF52-4A08-858E-07B3FBA3E0B6}"/>
              </a:ext>
            </a:extLst>
          </p:cNvPr>
          <p:cNvSpPr>
            <a:spLocks noChangeAspect="1"/>
          </p:cNvSpPr>
          <p:nvPr/>
        </p:nvSpPr>
        <p:spPr>
          <a:xfrm>
            <a:off x="5350460" y="4155654"/>
            <a:ext cx="2508716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BC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为等势线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2" name="矩形 91">
            <a:extLst>
              <a:ext uri="{FF2B5EF4-FFF2-40B4-BE49-F238E27FC236}">
                <a16:creationId xmlns:a16="http://schemas.microsoft.com/office/drawing/2014/main" id="{95D12CFC-9F27-4F89-9CF0-D5696A4884A6}"/>
              </a:ext>
            </a:extLst>
          </p:cNvPr>
          <p:cNvSpPr>
            <a:spLocks noChangeAspect="1"/>
          </p:cNvSpPr>
          <p:nvPr/>
        </p:nvSpPr>
        <p:spPr>
          <a:xfrm>
            <a:off x="7672507" y="4170893"/>
            <a:ext cx="2508716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为电场线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0" name="对象 49">
            <a:extLst>
              <a:ext uri="{FF2B5EF4-FFF2-40B4-BE49-F238E27FC236}">
                <a16:creationId xmlns:a16="http://schemas.microsoft.com/office/drawing/2014/main" id="{EA2D6560-BA60-4186-8E9A-0E0F700FA0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892713"/>
              </p:ext>
            </p:extLst>
          </p:nvPr>
        </p:nvGraphicFramePr>
        <p:xfrm>
          <a:off x="6841542" y="4860035"/>
          <a:ext cx="318770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1" name="Equation" r:id="rId10" imgW="1866600" imgH="393480" progId="Equation.DSMT4">
                  <p:embed/>
                </p:oleObj>
              </mc:Choice>
              <mc:Fallback>
                <p:oleObj name="Equation" r:id="rId10" imgW="1866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841542" y="4860035"/>
                        <a:ext cx="3187700" cy="671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矩形 93">
            <a:extLst>
              <a:ext uri="{FF2B5EF4-FFF2-40B4-BE49-F238E27FC236}">
                <a16:creationId xmlns:a16="http://schemas.microsoft.com/office/drawing/2014/main" id="{B7B5F59E-2788-45F9-8894-C832D4843C48}"/>
              </a:ext>
            </a:extLst>
          </p:cNvPr>
          <p:cNvSpPr>
            <a:spLocks noChangeAspect="1"/>
          </p:cNvSpPr>
          <p:nvPr/>
        </p:nvSpPr>
        <p:spPr>
          <a:xfrm>
            <a:off x="986489" y="4918312"/>
            <a:ext cx="2508716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数学知识可得：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F1F7A3AE-5594-432C-9CCF-A30916C473F2}"/>
              </a:ext>
            </a:extLst>
          </p:cNvPr>
          <p:cNvSpPr txBox="1"/>
          <p:nvPr/>
        </p:nvSpPr>
        <p:spPr>
          <a:xfrm>
            <a:off x="5362091" y="4967298"/>
            <a:ext cx="17627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=1.5cm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2" name="对象 1">
            <a:extLst>
              <a:ext uri="{FF2B5EF4-FFF2-40B4-BE49-F238E27FC236}">
                <a16:creationId xmlns:a16="http://schemas.microsoft.com/office/drawing/2014/main" id="{524C58AC-FA2F-4E5F-96FA-5C43256491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198908"/>
              </p:ext>
            </p:extLst>
          </p:nvPr>
        </p:nvGraphicFramePr>
        <p:xfrm>
          <a:off x="8098894" y="1773131"/>
          <a:ext cx="1405046" cy="45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2" name="Equation" r:id="rId12" imgW="1207241" imgH="388636" progId="Equation.DSMT4">
                  <p:embed/>
                </p:oleObj>
              </mc:Choice>
              <mc:Fallback>
                <p:oleObj name="Equation" r:id="rId12" imgW="1207241" imgH="38863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098894" y="1773131"/>
                        <a:ext cx="1405046" cy="4529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FDFBE25-6559-4FC8-BD34-FB948D2C02A3}"/>
              </a:ext>
            </a:extLst>
          </p:cNvPr>
          <p:cNvCxnSpPr>
            <a:cxnSpLocks/>
          </p:cNvCxnSpPr>
          <p:nvPr/>
        </p:nvCxnSpPr>
        <p:spPr>
          <a:xfrm flipH="1" flipV="1">
            <a:off x="1216255" y="3258208"/>
            <a:ext cx="1293522" cy="1209825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>
            <a:extLst>
              <a:ext uri="{FF2B5EF4-FFF2-40B4-BE49-F238E27FC236}">
                <a16:creationId xmlns:a16="http://schemas.microsoft.com/office/drawing/2014/main" id="{77DE9C04-1948-4873-9BF1-050A90E3C78D}"/>
              </a:ext>
            </a:extLst>
          </p:cNvPr>
          <p:cNvSpPr txBox="1"/>
          <p:nvPr/>
        </p:nvSpPr>
        <p:spPr>
          <a:xfrm>
            <a:off x="3115335" y="4190460"/>
            <a:ext cx="759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6V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B451D213-9FC1-47D5-A0C3-CDCC4BB6F3B9}"/>
              </a:ext>
            </a:extLst>
          </p:cNvPr>
          <p:cNvSpPr txBox="1"/>
          <p:nvPr/>
        </p:nvSpPr>
        <p:spPr>
          <a:xfrm>
            <a:off x="1213490" y="4158046"/>
            <a:ext cx="6067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04AD3C86-170F-4436-8FD7-5DF64F117CE4}"/>
              </a:ext>
            </a:extLst>
          </p:cNvPr>
          <p:cNvSpPr txBox="1"/>
          <p:nvPr/>
        </p:nvSpPr>
        <p:spPr>
          <a:xfrm>
            <a:off x="2067445" y="4208053"/>
            <a:ext cx="759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3V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F22747DD-435A-47EB-9541-B690BB92BF60}"/>
              </a:ext>
            </a:extLst>
          </p:cNvPr>
          <p:cNvGrpSpPr/>
          <p:nvPr/>
        </p:nvGrpSpPr>
        <p:grpSpPr>
          <a:xfrm>
            <a:off x="2010777" y="3836764"/>
            <a:ext cx="759739" cy="369332"/>
            <a:chOff x="2010777" y="3836764"/>
            <a:chExt cx="759739" cy="369332"/>
          </a:xfrm>
        </p:grpSpPr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C497B642-AFA8-40A0-9080-561D6E72B0D8}"/>
                </a:ext>
              </a:extLst>
            </p:cNvPr>
            <p:cNvSpPr/>
            <p:nvPr/>
          </p:nvSpPr>
          <p:spPr>
            <a:xfrm>
              <a:off x="2168847" y="4127422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71C72F8F-C80B-40EC-A9CB-7BA388DDC696}"/>
                </a:ext>
              </a:extLst>
            </p:cNvPr>
            <p:cNvSpPr txBox="1"/>
            <p:nvPr/>
          </p:nvSpPr>
          <p:spPr>
            <a:xfrm>
              <a:off x="2010777" y="3836764"/>
              <a:ext cx="7597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C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9" name="文本框 38">
            <a:extLst>
              <a:ext uri="{FF2B5EF4-FFF2-40B4-BE49-F238E27FC236}">
                <a16:creationId xmlns:a16="http://schemas.microsoft.com/office/drawing/2014/main" id="{C0F3EC08-71C6-4C57-9A1A-A2369FAA0AD1}"/>
              </a:ext>
            </a:extLst>
          </p:cNvPr>
          <p:cNvSpPr txBox="1"/>
          <p:nvPr/>
        </p:nvSpPr>
        <p:spPr>
          <a:xfrm>
            <a:off x="904377" y="3310621"/>
            <a:ext cx="759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3V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8" name="任意多边形: 形状 17">
            <a:extLst>
              <a:ext uri="{FF2B5EF4-FFF2-40B4-BE49-F238E27FC236}">
                <a16:creationId xmlns:a16="http://schemas.microsoft.com/office/drawing/2014/main" id="{9B6993FC-A181-4B33-938F-446B338996A8}"/>
              </a:ext>
            </a:extLst>
          </p:cNvPr>
          <p:cNvSpPr/>
          <p:nvPr/>
        </p:nvSpPr>
        <p:spPr>
          <a:xfrm>
            <a:off x="1618594" y="3520966"/>
            <a:ext cx="189186" cy="94593"/>
          </a:xfrm>
          <a:custGeom>
            <a:avLst/>
            <a:gdLst>
              <a:gd name="connsiteX0" fmla="*/ 0 w 189186"/>
              <a:gd name="connsiteY0" fmla="*/ 94593 h 94593"/>
              <a:gd name="connsiteX1" fmla="*/ 115614 w 189186"/>
              <a:gd name="connsiteY1" fmla="*/ 0 h 94593"/>
              <a:gd name="connsiteX2" fmla="*/ 189186 w 189186"/>
              <a:gd name="connsiteY2" fmla="*/ 73572 h 9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186" h="94593">
                <a:moveTo>
                  <a:pt x="0" y="94593"/>
                </a:moveTo>
                <a:lnTo>
                  <a:pt x="115614" y="0"/>
                </a:lnTo>
                <a:lnTo>
                  <a:pt x="189186" y="73572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C42C8555-5AEE-4C02-B629-2E135272DB22}"/>
              </a:ext>
            </a:extLst>
          </p:cNvPr>
          <p:cNvGrpSpPr/>
          <p:nvPr/>
        </p:nvGrpSpPr>
        <p:grpSpPr>
          <a:xfrm>
            <a:off x="1269527" y="3127976"/>
            <a:ext cx="1541411" cy="962559"/>
            <a:chOff x="1269527" y="3127976"/>
            <a:chExt cx="1541411" cy="962559"/>
          </a:xfrm>
        </p:grpSpPr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96A69F86-B174-474B-B432-318D2FEC385B}"/>
                </a:ext>
              </a:extLst>
            </p:cNvPr>
            <p:cNvGrpSpPr/>
            <p:nvPr/>
          </p:nvGrpSpPr>
          <p:grpSpPr>
            <a:xfrm rot="21191563">
              <a:off x="1269527" y="3127976"/>
              <a:ext cx="1541411" cy="962559"/>
              <a:chOff x="-1257751" y="591124"/>
              <a:chExt cx="1254578" cy="1007590"/>
            </a:xfrm>
          </p:grpSpPr>
          <p:cxnSp>
            <p:nvCxnSpPr>
              <p:cNvPr id="21" name="直接箭头连接符 20">
                <a:extLst>
                  <a:ext uri="{FF2B5EF4-FFF2-40B4-BE49-F238E27FC236}">
                    <a16:creationId xmlns:a16="http://schemas.microsoft.com/office/drawing/2014/main" id="{75936F12-6DE1-4877-A117-F5974F4D60AC}"/>
                  </a:ext>
                </a:extLst>
              </p:cNvPr>
              <p:cNvCxnSpPr>
                <a:cxnSpLocks/>
              </p:cNvCxnSpPr>
              <p:nvPr/>
            </p:nvCxnSpPr>
            <p:spPr>
              <a:xfrm rot="408437" flipH="1">
                <a:off x="-1257751" y="623847"/>
                <a:ext cx="759911" cy="97486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5DC67229-E32C-4E42-B750-BEC944BEE225}"/>
                  </a:ext>
                </a:extLst>
              </p:cNvPr>
              <p:cNvSpPr txBox="1"/>
              <p:nvPr/>
            </p:nvSpPr>
            <p:spPr>
              <a:xfrm rot="408437">
                <a:off x="-544278" y="591124"/>
                <a:ext cx="541105" cy="483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lang="zh-CN" altLang="en-US" sz="24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E87D04DF-37AB-4C08-AB58-DEE6572E8840}"/>
                </a:ext>
              </a:extLst>
            </p:cNvPr>
            <p:cNvSpPr txBox="1"/>
            <p:nvPr/>
          </p:nvSpPr>
          <p:spPr>
            <a:xfrm>
              <a:off x="1323842" y="3574345"/>
              <a:ext cx="7597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D</a:t>
              </a:r>
              <a:endParaRPr lang="zh-CN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5" name="任意多边形: 形状 24">
            <a:extLst>
              <a:ext uri="{FF2B5EF4-FFF2-40B4-BE49-F238E27FC236}">
                <a16:creationId xmlns:a16="http://schemas.microsoft.com/office/drawing/2014/main" id="{E9E68917-48C1-488B-97D5-08C3096EF6AF}"/>
              </a:ext>
            </a:extLst>
          </p:cNvPr>
          <p:cNvSpPr/>
          <p:nvPr/>
        </p:nvSpPr>
        <p:spPr>
          <a:xfrm>
            <a:off x="1928846" y="4014951"/>
            <a:ext cx="57609" cy="115614"/>
          </a:xfrm>
          <a:custGeom>
            <a:avLst/>
            <a:gdLst>
              <a:gd name="connsiteX0" fmla="*/ 57609 w 57609"/>
              <a:gd name="connsiteY0" fmla="*/ 0 h 115614"/>
              <a:gd name="connsiteX1" fmla="*/ 5057 w 57609"/>
              <a:gd name="connsiteY1" fmla="*/ 42042 h 115614"/>
              <a:gd name="connsiteX2" fmla="*/ 5057 w 57609"/>
              <a:gd name="connsiteY2" fmla="*/ 115614 h 115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609" h="115614">
                <a:moveTo>
                  <a:pt x="57609" y="0"/>
                </a:moveTo>
                <a:cubicBezTo>
                  <a:pt x="35712" y="11386"/>
                  <a:pt x="13816" y="22773"/>
                  <a:pt x="5057" y="42042"/>
                </a:cubicBezTo>
                <a:cubicBezTo>
                  <a:pt x="-3702" y="61311"/>
                  <a:pt x="677" y="88462"/>
                  <a:pt x="5057" y="115614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6" name="对象 25">
            <a:extLst>
              <a:ext uri="{FF2B5EF4-FFF2-40B4-BE49-F238E27FC236}">
                <a16:creationId xmlns:a16="http://schemas.microsoft.com/office/drawing/2014/main" id="{E8F184FD-31C3-4AA8-B628-960E6065C0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122479"/>
              </p:ext>
            </p:extLst>
          </p:nvPr>
        </p:nvGraphicFramePr>
        <p:xfrm>
          <a:off x="1512557" y="3796771"/>
          <a:ext cx="435536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3" name="Equation" r:id="rId14" imgW="266400" imgH="203040" progId="Equation.DSMT4">
                  <p:embed/>
                </p:oleObj>
              </mc:Choice>
              <mc:Fallback>
                <p:oleObj name="Equation" r:id="rId14" imgW="2664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12557" y="3796771"/>
                        <a:ext cx="435536" cy="369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对象 50">
            <a:extLst>
              <a:ext uri="{FF2B5EF4-FFF2-40B4-BE49-F238E27FC236}">
                <a16:creationId xmlns:a16="http://schemas.microsoft.com/office/drawing/2014/main" id="{C7FF1D22-7213-4EF6-AF9F-6EA4970600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191030"/>
              </p:ext>
            </p:extLst>
          </p:nvPr>
        </p:nvGraphicFramePr>
        <p:xfrm>
          <a:off x="3059698" y="4954278"/>
          <a:ext cx="22907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4" name="Equation" r:id="rId16" imgW="1155600" imgH="203040" progId="Equation.DSMT4">
                  <p:embed/>
                </p:oleObj>
              </mc:Choice>
              <mc:Fallback>
                <p:oleObj name="Equation" r:id="rId16" imgW="1155600" imgH="203040" progId="Equation.DSMT4">
                  <p:embed/>
                  <p:pic>
                    <p:nvPicPr>
                      <p:cNvPr id="43" name="对象 42">
                        <a:extLst>
                          <a:ext uri="{FF2B5EF4-FFF2-40B4-BE49-F238E27FC236}">
                            <a16:creationId xmlns:a16="http://schemas.microsoft.com/office/drawing/2014/main" id="{20FD090E-88C8-442E-8AAF-F0FC108150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059698" y="4954278"/>
                        <a:ext cx="2290762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矩形 52">
            <a:extLst>
              <a:ext uri="{FF2B5EF4-FFF2-40B4-BE49-F238E27FC236}">
                <a16:creationId xmlns:a16="http://schemas.microsoft.com/office/drawing/2014/main" id="{276D9B31-1259-4ECC-B9AC-0B8664CF0DBE}"/>
              </a:ext>
            </a:extLst>
          </p:cNvPr>
          <p:cNvSpPr>
            <a:spLocks noChangeAspect="1"/>
          </p:cNvSpPr>
          <p:nvPr/>
        </p:nvSpPr>
        <p:spPr>
          <a:xfrm>
            <a:off x="5093569" y="3578760"/>
            <a:ext cx="5914206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“电场线与等势线相互垂直”</a:t>
            </a:r>
            <a:endParaRPr lang="zh-CN" altLang="zh-CN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1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57" grpId="0"/>
      <p:bldP spid="58" grpId="0" animBg="1"/>
      <p:bldP spid="87" grpId="0"/>
      <p:bldP spid="90" grpId="0"/>
      <p:bldP spid="92" grpId="0"/>
      <p:bldP spid="94" grpId="0"/>
      <p:bldP spid="97" grpId="0"/>
      <p:bldP spid="35" grpId="0"/>
      <p:bldP spid="36" grpId="0"/>
      <p:bldP spid="37" grpId="0"/>
      <p:bldP spid="39" grpId="0"/>
      <p:bldP spid="18" grpId="0" animBg="1"/>
      <p:bldP spid="25" grpId="0" animBg="1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-88605" y="1922753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62022" y="52448"/>
            <a:ext cx="12067953" cy="1822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2007·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全国卷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是匀强电场中的四个点，它们正好一个矩形的四个顶点。电场线与矩形所在平面平行。己知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24V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，由此可知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       )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4V                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8V                 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12V                 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24V 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470278" y="6194329"/>
            <a:ext cx="17963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:B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42" name="箭头: 右 41">
            <a:extLst>
              <a:ext uri="{FF2B5EF4-FFF2-40B4-BE49-F238E27FC236}">
                <a16:creationId xmlns:a16="http://schemas.microsoft.com/office/drawing/2014/main" id="{8ACEC6B7-D5C5-48CB-B0B9-7F9C6AB08FA7}"/>
              </a:ext>
            </a:extLst>
          </p:cNvPr>
          <p:cNvSpPr/>
          <p:nvPr/>
        </p:nvSpPr>
        <p:spPr>
          <a:xfrm>
            <a:off x="8072101" y="3872143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8" name="图片 127">
            <a:extLst>
              <a:ext uri="{FF2B5EF4-FFF2-40B4-BE49-F238E27FC236}">
                <a16:creationId xmlns:a16="http://schemas.microsoft.com/office/drawing/2014/main" id="{0BDFC223-ED04-49BD-A2CE-EA57EA0D97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177" y="2547413"/>
            <a:ext cx="4299771" cy="2634367"/>
          </a:xfrm>
          <a:prstGeom prst="rect">
            <a:avLst/>
          </a:prstGeom>
        </p:spPr>
      </p:pic>
      <p:cxnSp>
        <p:nvCxnSpPr>
          <p:cNvPr id="130" name="直接连接符 129">
            <a:extLst>
              <a:ext uri="{FF2B5EF4-FFF2-40B4-BE49-F238E27FC236}">
                <a16:creationId xmlns:a16="http://schemas.microsoft.com/office/drawing/2014/main" id="{21D18355-46E6-4425-A246-D99187860DBB}"/>
              </a:ext>
            </a:extLst>
          </p:cNvPr>
          <p:cNvCxnSpPr>
            <a:cxnSpLocks/>
          </p:cNvCxnSpPr>
          <p:nvPr/>
        </p:nvCxnSpPr>
        <p:spPr>
          <a:xfrm>
            <a:off x="4983296" y="1910261"/>
            <a:ext cx="0" cy="4572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4" name="对象 133">
            <a:extLst>
              <a:ext uri="{FF2B5EF4-FFF2-40B4-BE49-F238E27FC236}">
                <a16:creationId xmlns:a16="http://schemas.microsoft.com/office/drawing/2014/main" id="{07833635-3173-4553-AD7C-B740796B54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044175"/>
              </p:ext>
            </p:extLst>
          </p:nvPr>
        </p:nvGraphicFramePr>
        <p:xfrm>
          <a:off x="6100102" y="3615858"/>
          <a:ext cx="1838103" cy="612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685800" imgH="228600" progId="Equation.DSMT4">
                  <p:embed/>
                </p:oleObj>
              </mc:Choice>
              <mc:Fallback>
                <p:oleObj name="Equation" r:id="rId5" imgW="685800" imgH="228600" progId="Equation.DSMT4">
                  <p:embed/>
                  <p:pic>
                    <p:nvPicPr>
                      <p:cNvPr id="134" name="对象 133">
                        <a:extLst>
                          <a:ext uri="{FF2B5EF4-FFF2-40B4-BE49-F238E27FC236}">
                            <a16:creationId xmlns:a16="http://schemas.microsoft.com/office/drawing/2014/main" id="{07833635-3173-4553-AD7C-B740796B54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00102" y="3615858"/>
                        <a:ext cx="1838103" cy="612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对象 138">
            <a:extLst>
              <a:ext uri="{FF2B5EF4-FFF2-40B4-BE49-F238E27FC236}">
                <a16:creationId xmlns:a16="http://schemas.microsoft.com/office/drawing/2014/main" id="{3C02DFD9-9129-4256-8829-0005749B45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836002"/>
              </p:ext>
            </p:extLst>
          </p:nvPr>
        </p:nvGraphicFramePr>
        <p:xfrm>
          <a:off x="8830736" y="3718972"/>
          <a:ext cx="11557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520560" imgH="228600" progId="Equation.DSMT4">
                  <p:embed/>
                </p:oleObj>
              </mc:Choice>
              <mc:Fallback>
                <p:oleObj name="Equation" r:id="rId7" imgW="520560" imgH="228600" progId="Equation.DSMT4">
                  <p:embed/>
                  <p:pic>
                    <p:nvPicPr>
                      <p:cNvPr id="139" name="对象 138">
                        <a:extLst>
                          <a:ext uri="{FF2B5EF4-FFF2-40B4-BE49-F238E27FC236}">
                            <a16:creationId xmlns:a16="http://schemas.microsoft.com/office/drawing/2014/main" id="{3C02DFD9-9129-4256-8829-0005749B45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830736" y="3718972"/>
                        <a:ext cx="1155700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矩形 55">
            <a:extLst>
              <a:ext uri="{FF2B5EF4-FFF2-40B4-BE49-F238E27FC236}">
                <a16:creationId xmlns:a16="http://schemas.microsoft.com/office/drawing/2014/main" id="{0A59FEFA-0430-48E5-9A32-2C578B349E36}"/>
              </a:ext>
            </a:extLst>
          </p:cNvPr>
          <p:cNvSpPr>
            <a:spLocks noChangeAspect="1"/>
          </p:cNvSpPr>
          <p:nvPr/>
        </p:nvSpPr>
        <p:spPr>
          <a:xfrm>
            <a:off x="5326154" y="2547413"/>
            <a:ext cx="6645598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“匀强电场中沿任意直线电势随距离均匀变化”</a:t>
            </a:r>
            <a:endParaRPr lang="zh-CN" altLang="zh-CN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C1B76BA7-39CC-48A7-B022-6B8B866510B4}"/>
              </a:ext>
            </a:extLst>
          </p:cNvPr>
          <p:cNvSpPr txBox="1"/>
          <p:nvPr/>
        </p:nvSpPr>
        <p:spPr>
          <a:xfrm>
            <a:off x="3142647" y="1250738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247878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42" grpId="0" animBg="1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-44304" y="2192454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62021" y="-62079"/>
            <a:ext cx="12067953" cy="235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.【2009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新课标卷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空间有一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匀强电场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在电场中建立如图所示的直角坐标系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O-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xyz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为电场中的三个点，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点的坐标为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(0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点的坐标为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0),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点的坐标为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已知电场方向平行于直线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点电势为 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点电势为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        )</a:t>
            </a: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                                B.                                      C.                                       D.  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680378" y="6056974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:D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EC297F57-5E95-449E-BEDB-72120B4BB415}"/>
              </a:ext>
            </a:extLst>
          </p:cNvPr>
          <p:cNvCxnSpPr>
            <a:cxnSpLocks/>
          </p:cNvCxnSpPr>
          <p:nvPr/>
        </p:nvCxnSpPr>
        <p:spPr>
          <a:xfrm>
            <a:off x="3728758" y="2190717"/>
            <a:ext cx="0" cy="5184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图片 77">
            <a:extLst>
              <a:ext uri="{FF2B5EF4-FFF2-40B4-BE49-F238E27FC236}">
                <a16:creationId xmlns:a16="http://schemas.microsoft.com/office/drawing/2014/main" id="{43E3AE84-927B-4B1E-9878-66BEEE916C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29" y="2461826"/>
            <a:ext cx="3290186" cy="289861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1" name="对象 50">
            <a:extLst>
              <a:ext uri="{FF2B5EF4-FFF2-40B4-BE49-F238E27FC236}">
                <a16:creationId xmlns:a16="http://schemas.microsoft.com/office/drawing/2014/main" id="{5F3058DC-CBAC-47D2-A40E-9386A6342C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982864"/>
              </p:ext>
            </p:extLst>
          </p:nvPr>
        </p:nvGraphicFramePr>
        <p:xfrm>
          <a:off x="680378" y="1497558"/>
          <a:ext cx="69532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19" name="Equation" r:id="rId4" imgW="393480" imgH="431640" progId="Equation.DSMT4">
                  <p:embed/>
                </p:oleObj>
              </mc:Choice>
              <mc:Fallback>
                <p:oleObj name="Equation" r:id="rId4" imgW="3934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0378" y="1497558"/>
                        <a:ext cx="695325" cy="763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对象 79">
            <a:extLst>
              <a:ext uri="{FF2B5EF4-FFF2-40B4-BE49-F238E27FC236}">
                <a16:creationId xmlns:a16="http://schemas.microsoft.com/office/drawing/2014/main" id="{4E884BC4-0DEE-4094-A5D0-952388138F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804860"/>
              </p:ext>
            </p:extLst>
          </p:nvPr>
        </p:nvGraphicFramePr>
        <p:xfrm>
          <a:off x="3435843" y="1471096"/>
          <a:ext cx="6731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0" name="Equation" r:id="rId6" imgW="380880" imgH="431640" progId="Equation.DSMT4">
                  <p:embed/>
                </p:oleObj>
              </mc:Choice>
              <mc:Fallback>
                <p:oleObj name="Equation" r:id="rId6" imgW="380880" imgH="431640" progId="Equation.DSMT4">
                  <p:embed/>
                  <p:pic>
                    <p:nvPicPr>
                      <p:cNvPr id="51" name="对象 50">
                        <a:extLst>
                          <a:ext uri="{FF2B5EF4-FFF2-40B4-BE49-F238E27FC236}">
                            <a16:creationId xmlns:a16="http://schemas.microsoft.com/office/drawing/2014/main" id="{5F3058DC-CBAC-47D2-A40E-9386A6342C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35843" y="1471096"/>
                        <a:ext cx="673100" cy="76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对象 80">
            <a:extLst>
              <a:ext uri="{FF2B5EF4-FFF2-40B4-BE49-F238E27FC236}">
                <a16:creationId xmlns:a16="http://schemas.microsoft.com/office/drawing/2014/main" id="{41E4F61B-2B4F-4568-A7D0-9E42D14D57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127283"/>
              </p:ext>
            </p:extLst>
          </p:nvPr>
        </p:nvGraphicFramePr>
        <p:xfrm>
          <a:off x="6756136" y="1518244"/>
          <a:ext cx="49371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1" name="Equation" r:id="rId8" imgW="279360" imgH="393480" progId="Equation.DSMT4">
                  <p:embed/>
                </p:oleObj>
              </mc:Choice>
              <mc:Fallback>
                <p:oleObj name="Equation" r:id="rId8" imgW="279360" imgH="393480" progId="Equation.DSMT4">
                  <p:embed/>
                  <p:pic>
                    <p:nvPicPr>
                      <p:cNvPr id="80" name="对象 79">
                        <a:extLst>
                          <a:ext uri="{FF2B5EF4-FFF2-40B4-BE49-F238E27FC236}">
                            <a16:creationId xmlns:a16="http://schemas.microsoft.com/office/drawing/2014/main" id="{4E884BC4-0DEE-4094-A5D0-952388138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56136" y="1518244"/>
                        <a:ext cx="493713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对象 81">
            <a:extLst>
              <a:ext uri="{FF2B5EF4-FFF2-40B4-BE49-F238E27FC236}">
                <a16:creationId xmlns:a16="http://schemas.microsoft.com/office/drawing/2014/main" id="{62EBAC52-3853-4C13-B3E4-BCC6C321D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557309"/>
              </p:ext>
            </p:extLst>
          </p:nvPr>
        </p:nvGraphicFramePr>
        <p:xfrm>
          <a:off x="9743290" y="1518636"/>
          <a:ext cx="49371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2" name="Equation" r:id="rId10" imgW="279360" imgH="393480" progId="Equation.DSMT4">
                  <p:embed/>
                </p:oleObj>
              </mc:Choice>
              <mc:Fallback>
                <p:oleObj name="Equation" r:id="rId10" imgW="279360" imgH="393480" progId="Equation.DSMT4">
                  <p:embed/>
                  <p:pic>
                    <p:nvPicPr>
                      <p:cNvPr id="81" name="对象 80">
                        <a:extLst>
                          <a:ext uri="{FF2B5EF4-FFF2-40B4-BE49-F238E27FC236}">
                            <a16:creationId xmlns:a16="http://schemas.microsoft.com/office/drawing/2014/main" id="{41E4F61B-2B4F-4568-A7D0-9E42D14D57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743290" y="1518636"/>
                        <a:ext cx="493713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" name="图片 82">
            <a:extLst>
              <a:ext uri="{FF2B5EF4-FFF2-40B4-BE49-F238E27FC236}">
                <a16:creationId xmlns:a16="http://schemas.microsoft.com/office/drawing/2014/main" id="{1B918F0C-1538-48F0-9E8E-AB902B775851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8" y="6466093"/>
            <a:ext cx="2120507" cy="391907"/>
          </a:xfrm>
          <a:prstGeom prst="rect">
            <a:avLst/>
          </a:prstGeom>
        </p:spPr>
      </p:pic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EE09D362-91B1-4D73-804D-E6326DFC497D}"/>
              </a:ext>
            </a:extLst>
          </p:cNvPr>
          <p:cNvCxnSpPr>
            <a:cxnSpLocks/>
          </p:cNvCxnSpPr>
          <p:nvPr/>
        </p:nvCxnSpPr>
        <p:spPr>
          <a:xfrm>
            <a:off x="2491447" y="1216009"/>
            <a:ext cx="3218831" cy="14573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556740B2-4A08-47A3-9EC1-EE21FE28906B}"/>
              </a:ext>
            </a:extLst>
          </p:cNvPr>
          <p:cNvSpPr txBox="1"/>
          <p:nvPr/>
        </p:nvSpPr>
        <p:spPr>
          <a:xfrm>
            <a:off x="6467495" y="2810905"/>
            <a:ext cx="7597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0V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92200525-53A8-4522-9788-B9558DFA47A9}"/>
              </a:ext>
            </a:extLst>
          </p:cNvPr>
          <p:cNvSpPr txBox="1"/>
          <p:nvPr/>
        </p:nvSpPr>
        <p:spPr>
          <a:xfrm>
            <a:off x="4149006" y="4920302"/>
            <a:ext cx="7597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1V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5C53F630-656E-41D0-B88F-AF74C62E84EE}"/>
              </a:ext>
            </a:extLst>
          </p:cNvPr>
          <p:cNvCxnSpPr>
            <a:cxnSpLocks/>
          </p:cNvCxnSpPr>
          <p:nvPr/>
        </p:nvCxnSpPr>
        <p:spPr>
          <a:xfrm flipV="1">
            <a:off x="4177989" y="2910261"/>
            <a:ext cx="2306393" cy="2060807"/>
          </a:xfrm>
          <a:prstGeom prst="line">
            <a:avLst/>
          </a:prstGeom>
          <a:ln w="28575">
            <a:solidFill>
              <a:schemeClr val="bg1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F07542C5-34F4-4EEB-9618-574C6E433C05}"/>
              </a:ext>
            </a:extLst>
          </p:cNvPr>
          <p:cNvSpPr txBox="1"/>
          <p:nvPr/>
        </p:nvSpPr>
        <p:spPr>
          <a:xfrm>
            <a:off x="3764717" y="3482158"/>
            <a:ext cx="421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endParaRPr lang="zh-CN" altLang="en-US" sz="2400" i="1" dirty="0">
              <a:solidFill>
                <a:srgbClr val="FFC000"/>
              </a:solidFill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id="{A21138CA-5FD7-4FF0-BADC-778E13BF3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272359"/>
              </p:ext>
            </p:extLst>
          </p:nvPr>
        </p:nvGraphicFramePr>
        <p:xfrm>
          <a:off x="616859" y="764890"/>
          <a:ext cx="955673" cy="658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3" name="Equation" r:id="rId13" imgW="571320" imgH="393480" progId="Equation.DSMT4">
                  <p:embed/>
                </p:oleObj>
              </mc:Choice>
              <mc:Fallback>
                <p:oleObj name="Equation" r:id="rId13" imgW="571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16859" y="764890"/>
                        <a:ext cx="955673" cy="6583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组合 31">
            <a:extLst>
              <a:ext uri="{FF2B5EF4-FFF2-40B4-BE49-F238E27FC236}">
                <a16:creationId xmlns:a16="http://schemas.microsoft.com/office/drawing/2014/main" id="{3C054D9E-6F4D-41B2-B492-162710AC637E}"/>
              </a:ext>
            </a:extLst>
          </p:cNvPr>
          <p:cNvGrpSpPr/>
          <p:nvPr/>
        </p:nvGrpSpPr>
        <p:grpSpPr>
          <a:xfrm rot="442705" flipH="1">
            <a:off x="4193043" y="2211314"/>
            <a:ext cx="3565412" cy="724945"/>
            <a:chOff x="-1562530" y="203970"/>
            <a:chExt cx="1750486" cy="1575263"/>
          </a:xfrm>
        </p:grpSpPr>
        <p:cxnSp>
          <p:nvCxnSpPr>
            <p:cNvPr id="34" name="直接箭头连接符 33">
              <a:extLst>
                <a:ext uri="{FF2B5EF4-FFF2-40B4-BE49-F238E27FC236}">
                  <a16:creationId xmlns:a16="http://schemas.microsoft.com/office/drawing/2014/main" id="{A3D02E68-BE81-4E9E-97E8-199EC2DB5E00}"/>
                </a:ext>
              </a:extLst>
            </p:cNvPr>
            <p:cNvCxnSpPr>
              <a:cxnSpLocks/>
            </p:cNvCxnSpPr>
            <p:nvPr/>
          </p:nvCxnSpPr>
          <p:spPr>
            <a:xfrm rot="408437" flipH="1">
              <a:off x="-1273277" y="1779233"/>
              <a:ext cx="1461233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headEnd type="none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D55B9524-9195-4A0E-A3A7-FBDEB52BE4D6}"/>
                </a:ext>
              </a:extLst>
            </p:cNvPr>
            <p:cNvSpPr txBox="1"/>
            <p:nvPr/>
          </p:nvSpPr>
          <p:spPr>
            <a:xfrm rot="408437">
              <a:off x="-1562530" y="203970"/>
              <a:ext cx="541105" cy="1003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zh-CN" altLang="en-US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7155D283-B8EB-4FDA-9421-5DE99441B917}"/>
              </a:ext>
            </a:extLst>
          </p:cNvPr>
          <p:cNvGrpSpPr/>
          <p:nvPr/>
        </p:nvGrpSpPr>
        <p:grpSpPr>
          <a:xfrm rot="442705" flipH="1">
            <a:off x="4179496" y="2873738"/>
            <a:ext cx="1401001" cy="2948333"/>
            <a:chOff x="-729126" y="691317"/>
            <a:chExt cx="687840" cy="6406557"/>
          </a:xfrm>
        </p:grpSpPr>
        <p:cxnSp>
          <p:nvCxnSpPr>
            <p:cNvPr id="38" name="直接箭头连接符 37">
              <a:extLst>
                <a:ext uri="{FF2B5EF4-FFF2-40B4-BE49-F238E27FC236}">
                  <a16:creationId xmlns:a16="http://schemas.microsoft.com/office/drawing/2014/main" id="{1354E297-9BDA-49D0-81BF-4FBA54103B65}"/>
                </a:ext>
              </a:extLst>
            </p:cNvPr>
            <p:cNvCxnSpPr>
              <a:cxnSpLocks/>
            </p:cNvCxnSpPr>
            <p:nvPr/>
          </p:nvCxnSpPr>
          <p:spPr>
            <a:xfrm rot="442705" flipH="1">
              <a:off x="-41286" y="691317"/>
              <a:ext cx="0" cy="6406557"/>
            </a:xfrm>
            <a:prstGeom prst="straightConnector1">
              <a:avLst/>
            </a:prstGeom>
            <a:ln w="28575">
              <a:solidFill>
                <a:srgbClr val="FFC000"/>
              </a:solidFill>
              <a:headEnd type="none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3087ED7E-CBAA-434D-90D1-FDC4561C00A0}"/>
                </a:ext>
              </a:extLst>
            </p:cNvPr>
            <p:cNvSpPr txBox="1"/>
            <p:nvPr/>
          </p:nvSpPr>
          <p:spPr>
            <a:xfrm rot="408437">
              <a:off x="-729126" y="5866090"/>
              <a:ext cx="541105" cy="1003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zh-CN" altLang="en-US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D5A5C9A2-351D-46F9-A47C-22EFC4A7FCF3}"/>
              </a:ext>
            </a:extLst>
          </p:cNvPr>
          <p:cNvGrpSpPr/>
          <p:nvPr/>
        </p:nvGrpSpPr>
        <p:grpSpPr>
          <a:xfrm>
            <a:off x="3830854" y="2499367"/>
            <a:ext cx="759739" cy="461665"/>
            <a:chOff x="1860977" y="3780810"/>
            <a:chExt cx="759739" cy="461665"/>
          </a:xfrm>
        </p:grpSpPr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E67954CC-594E-439A-8369-0AE07C392E6C}"/>
                </a:ext>
              </a:extLst>
            </p:cNvPr>
            <p:cNvSpPr/>
            <p:nvPr/>
          </p:nvSpPr>
          <p:spPr>
            <a:xfrm>
              <a:off x="2168847" y="4127422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000"/>
                </a:solidFill>
              </a:endParaRP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BB27F99C-BCA6-4E34-90DF-61C51AA0A79A}"/>
                </a:ext>
              </a:extLst>
            </p:cNvPr>
            <p:cNvSpPr txBox="1"/>
            <p:nvPr/>
          </p:nvSpPr>
          <p:spPr>
            <a:xfrm>
              <a:off x="1860977" y="3780810"/>
              <a:ext cx="75973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zh-CN" altLang="en-US" sz="24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组合 45">
            <a:extLst>
              <a:ext uri="{FF2B5EF4-FFF2-40B4-BE49-F238E27FC236}">
                <a16:creationId xmlns:a16="http://schemas.microsoft.com/office/drawing/2014/main" id="{96010ED7-3B92-4ECF-8768-71711F0BFA69}"/>
              </a:ext>
            </a:extLst>
          </p:cNvPr>
          <p:cNvGrpSpPr/>
          <p:nvPr/>
        </p:nvGrpSpPr>
        <p:grpSpPr>
          <a:xfrm>
            <a:off x="3729454" y="4598809"/>
            <a:ext cx="759739" cy="461665"/>
            <a:chOff x="1754688" y="3822664"/>
            <a:chExt cx="759739" cy="461665"/>
          </a:xfrm>
        </p:grpSpPr>
        <p:sp>
          <p:nvSpPr>
            <p:cNvPr id="47" name="椭圆 46">
              <a:extLst>
                <a:ext uri="{FF2B5EF4-FFF2-40B4-BE49-F238E27FC236}">
                  <a16:creationId xmlns:a16="http://schemas.microsoft.com/office/drawing/2014/main" id="{A3F41F64-E9AF-4AE6-BD59-DF90E71089B8}"/>
                </a:ext>
              </a:extLst>
            </p:cNvPr>
            <p:cNvSpPr/>
            <p:nvPr/>
          </p:nvSpPr>
          <p:spPr>
            <a:xfrm>
              <a:off x="2168847" y="4127422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000"/>
                </a:solidFill>
              </a:endParaRPr>
            </a:p>
          </p:txBody>
        </p:sp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id="{5BBBB7DC-8FFB-4D94-8ACD-B21E8DD5E466}"/>
                </a:ext>
              </a:extLst>
            </p:cNvPr>
            <p:cNvSpPr txBox="1"/>
            <p:nvPr/>
          </p:nvSpPr>
          <p:spPr>
            <a:xfrm>
              <a:off x="1754688" y="3822664"/>
              <a:ext cx="75973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4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组合 52">
            <a:extLst>
              <a:ext uri="{FF2B5EF4-FFF2-40B4-BE49-F238E27FC236}">
                <a16:creationId xmlns:a16="http://schemas.microsoft.com/office/drawing/2014/main" id="{9B4378CA-AA0E-448B-AAD1-9B9441490BBC}"/>
              </a:ext>
            </a:extLst>
          </p:cNvPr>
          <p:cNvGrpSpPr/>
          <p:nvPr/>
        </p:nvGrpSpPr>
        <p:grpSpPr>
          <a:xfrm>
            <a:off x="5998223" y="2498165"/>
            <a:ext cx="759739" cy="461665"/>
            <a:chOff x="1754688" y="3770114"/>
            <a:chExt cx="759739" cy="461665"/>
          </a:xfrm>
        </p:grpSpPr>
        <p:sp>
          <p:nvSpPr>
            <p:cNvPr id="54" name="椭圆 53">
              <a:extLst>
                <a:ext uri="{FF2B5EF4-FFF2-40B4-BE49-F238E27FC236}">
                  <a16:creationId xmlns:a16="http://schemas.microsoft.com/office/drawing/2014/main" id="{BA7BB369-FBB4-44C9-BB43-1653B92E1F33}"/>
                </a:ext>
              </a:extLst>
            </p:cNvPr>
            <p:cNvSpPr/>
            <p:nvPr/>
          </p:nvSpPr>
          <p:spPr>
            <a:xfrm>
              <a:off x="2168847" y="4127422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000"/>
                </a:solidFill>
              </a:endParaRPr>
            </a:p>
          </p:txBody>
        </p:sp>
        <p:sp>
          <p:nvSpPr>
            <p:cNvPr id="55" name="文本框 54">
              <a:extLst>
                <a:ext uri="{FF2B5EF4-FFF2-40B4-BE49-F238E27FC236}">
                  <a16:creationId xmlns:a16="http://schemas.microsoft.com/office/drawing/2014/main" id="{9BF4BBE0-7446-4C77-B952-3502659CB8D4}"/>
                </a:ext>
              </a:extLst>
            </p:cNvPr>
            <p:cNvSpPr txBox="1"/>
            <p:nvPr/>
          </p:nvSpPr>
          <p:spPr>
            <a:xfrm>
              <a:off x="1754688" y="3770114"/>
              <a:ext cx="75973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zh-CN" altLang="en-US" sz="24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134B28BD-1847-4304-9677-AAC4AA405A06}"/>
              </a:ext>
            </a:extLst>
          </p:cNvPr>
          <p:cNvSpPr txBox="1"/>
          <p:nvPr/>
        </p:nvSpPr>
        <p:spPr>
          <a:xfrm>
            <a:off x="5154019" y="2416530"/>
            <a:ext cx="421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endParaRPr lang="zh-CN" altLang="en-US" sz="2400" i="1" dirty="0">
              <a:solidFill>
                <a:srgbClr val="FFC000"/>
              </a:solidFill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E17DF526-B621-4BB5-ABE5-ED29AF0F9A98}"/>
              </a:ext>
            </a:extLst>
          </p:cNvPr>
          <p:cNvSpPr txBox="1"/>
          <p:nvPr/>
        </p:nvSpPr>
        <p:spPr>
          <a:xfrm>
            <a:off x="6063281" y="3446160"/>
            <a:ext cx="421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endParaRPr lang="zh-CN" altLang="en-US" sz="2400" i="1" dirty="0">
              <a:solidFill>
                <a:schemeClr val="bg1"/>
              </a:solidFill>
            </a:endParaRPr>
          </a:p>
        </p:txBody>
      </p: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DA9DF3C8-DB50-4C42-A920-664E4EB0A0BF}"/>
              </a:ext>
            </a:extLst>
          </p:cNvPr>
          <p:cNvCxnSpPr>
            <a:cxnSpLocks/>
          </p:cNvCxnSpPr>
          <p:nvPr/>
        </p:nvCxnSpPr>
        <p:spPr>
          <a:xfrm flipV="1">
            <a:off x="4191600" y="4911935"/>
            <a:ext cx="1170125" cy="1"/>
          </a:xfrm>
          <a:prstGeom prst="line">
            <a:avLst/>
          </a:prstGeom>
          <a:ln w="28575"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>
            <a:extLst>
              <a:ext uri="{FF2B5EF4-FFF2-40B4-BE49-F238E27FC236}">
                <a16:creationId xmlns:a16="http://schemas.microsoft.com/office/drawing/2014/main" id="{3320AFE6-D2B7-4957-9CC7-D2FCE436B333}"/>
              </a:ext>
            </a:extLst>
          </p:cNvPr>
          <p:cNvCxnSpPr>
            <a:cxnSpLocks/>
          </p:cNvCxnSpPr>
          <p:nvPr/>
        </p:nvCxnSpPr>
        <p:spPr>
          <a:xfrm flipH="1" flipV="1">
            <a:off x="5346274" y="2878196"/>
            <a:ext cx="29704" cy="2025371"/>
          </a:xfrm>
          <a:prstGeom prst="line">
            <a:avLst/>
          </a:prstGeom>
          <a:ln w="28575"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组合 64">
            <a:extLst>
              <a:ext uri="{FF2B5EF4-FFF2-40B4-BE49-F238E27FC236}">
                <a16:creationId xmlns:a16="http://schemas.microsoft.com/office/drawing/2014/main" id="{D09F7D84-CAE6-4401-AF1B-3C0B5A5D501F}"/>
              </a:ext>
            </a:extLst>
          </p:cNvPr>
          <p:cNvGrpSpPr/>
          <p:nvPr/>
        </p:nvGrpSpPr>
        <p:grpSpPr>
          <a:xfrm>
            <a:off x="5337832" y="4754553"/>
            <a:ext cx="866550" cy="461665"/>
            <a:chOff x="2168847" y="3979617"/>
            <a:chExt cx="866550" cy="461665"/>
          </a:xfrm>
        </p:grpSpPr>
        <p:sp>
          <p:nvSpPr>
            <p:cNvPr id="67" name="椭圆 66">
              <a:extLst>
                <a:ext uri="{FF2B5EF4-FFF2-40B4-BE49-F238E27FC236}">
                  <a16:creationId xmlns:a16="http://schemas.microsoft.com/office/drawing/2014/main" id="{1ECB2B00-1325-4152-A9B9-98AD70C54C6C}"/>
                </a:ext>
              </a:extLst>
            </p:cNvPr>
            <p:cNvSpPr/>
            <p:nvPr/>
          </p:nvSpPr>
          <p:spPr>
            <a:xfrm>
              <a:off x="2168847" y="4127422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000"/>
                </a:solidFill>
              </a:endParaRPr>
            </a:p>
          </p:txBody>
        </p:sp>
        <p:sp>
          <p:nvSpPr>
            <p:cNvPr id="68" name="文本框 67">
              <a:extLst>
                <a:ext uri="{FF2B5EF4-FFF2-40B4-BE49-F238E27FC236}">
                  <a16:creationId xmlns:a16="http://schemas.microsoft.com/office/drawing/2014/main" id="{8C2B403C-C5B9-4CF1-A4DE-2C5F11B43805}"/>
                </a:ext>
              </a:extLst>
            </p:cNvPr>
            <p:cNvSpPr txBox="1"/>
            <p:nvPr/>
          </p:nvSpPr>
          <p:spPr>
            <a:xfrm>
              <a:off x="2275658" y="3979617"/>
              <a:ext cx="75973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P’</a:t>
              </a:r>
              <a:endParaRPr lang="zh-CN" altLang="en-US" sz="24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70" name="直接连接符 69">
            <a:extLst>
              <a:ext uri="{FF2B5EF4-FFF2-40B4-BE49-F238E27FC236}">
                <a16:creationId xmlns:a16="http://schemas.microsoft.com/office/drawing/2014/main" id="{7964EBD8-F87F-48DE-A3F2-628BD0A858A2}"/>
              </a:ext>
            </a:extLst>
          </p:cNvPr>
          <p:cNvCxnSpPr>
            <a:cxnSpLocks/>
          </p:cNvCxnSpPr>
          <p:nvPr/>
        </p:nvCxnSpPr>
        <p:spPr>
          <a:xfrm flipV="1">
            <a:off x="4719453" y="3471404"/>
            <a:ext cx="2306393" cy="2060807"/>
          </a:xfrm>
          <a:prstGeom prst="line">
            <a:avLst/>
          </a:prstGeom>
          <a:ln w="28575">
            <a:solidFill>
              <a:schemeClr val="bg1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>
            <a:extLst>
              <a:ext uri="{FF2B5EF4-FFF2-40B4-BE49-F238E27FC236}">
                <a16:creationId xmlns:a16="http://schemas.microsoft.com/office/drawing/2014/main" id="{93EEBAD3-77AF-4B84-A449-78E987424A9D}"/>
              </a:ext>
            </a:extLst>
          </p:cNvPr>
          <p:cNvCxnSpPr>
            <a:cxnSpLocks/>
          </p:cNvCxnSpPr>
          <p:nvPr/>
        </p:nvCxnSpPr>
        <p:spPr>
          <a:xfrm flipH="1" flipV="1">
            <a:off x="4864092" y="4290767"/>
            <a:ext cx="492524" cy="616600"/>
          </a:xfrm>
          <a:prstGeom prst="line">
            <a:avLst/>
          </a:prstGeom>
          <a:ln w="28575"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组合 72">
            <a:extLst>
              <a:ext uri="{FF2B5EF4-FFF2-40B4-BE49-F238E27FC236}">
                <a16:creationId xmlns:a16="http://schemas.microsoft.com/office/drawing/2014/main" id="{2E332FCD-76D0-4DE4-A661-176AA69888B9}"/>
              </a:ext>
            </a:extLst>
          </p:cNvPr>
          <p:cNvGrpSpPr/>
          <p:nvPr/>
        </p:nvGrpSpPr>
        <p:grpSpPr>
          <a:xfrm>
            <a:off x="4553868" y="3970528"/>
            <a:ext cx="759739" cy="461665"/>
            <a:chOff x="1860977" y="3780810"/>
            <a:chExt cx="759739" cy="461665"/>
          </a:xfrm>
        </p:grpSpPr>
        <p:sp>
          <p:nvSpPr>
            <p:cNvPr id="74" name="椭圆 73">
              <a:extLst>
                <a:ext uri="{FF2B5EF4-FFF2-40B4-BE49-F238E27FC236}">
                  <a16:creationId xmlns:a16="http://schemas.microsoft.com/office/drawing/2014/main" id="{0514EAF9-079A-4114-90E6-620D5D0F15C9}"/>
                </a:ext>
              </a:extLst>
            </p:cNvPr>
            <p:cNvSpPr/>
            <p:nvPr/>
          </p:nvSpPr>
          <p:spPr>
            <a:xfrm>
              <a:off x="2168847" y="4127422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000"/>
                </a:solidFill>
              </a:endParaRPr>
            </a:p>
          </p:txBody>
        </p:sp>
        <p:sp>
          <p:nvSpPr>
            <p:cNvPr id="75" name="文本框 74">
              <a:extLst>
                <a:ext uri="{FF2B5EF4-FFF2-40B4-BE49-F238E27FC236}">
                  <a16:creationId xmlns:a16="http://schemas.microsoft.com/office/drawing/2014/main" id="{3FE36CAB-F3DE-45A8-B4E5-89B3D8A0BCB2}"/>
                </a:ext>
              </a:extLst>
            </p:cNvPr>
            <p:cNvSpPr txBox="1"/>
            <p:nvPr/>
          </p:nvSpPr>
          <p:spPr>
            <a:xfrm>
              <a:off x="1860977" y="3780810"/>
              <a:ext cx="75973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zh-CN" altLang="en-US" sz="24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7" name="组合 76">
            <a:extLst>
              <a:ext uri="{FF2B5EF4-FFF2-40B4-BE49-F238E27FC236}">
                <a16:creationId xmlns:a16="http://schemas.microsoft.com/office/drawing/2014/main" id="{C16F44F9-59E0-46AC-98AF-0594389BEE91}"/>
              </a:ext>
            </a:extLst>
          </p:cNvPr>
          <p:cNvGrpSpPr/>
          <p:nvPr/>
        </p:nvGrpSpPr>
        <p:grpSpPr>
          <a:xfrm>
            <a:off x="5029962" y="3526400"/>
            <a:ext cx="759739" cy="461665"/>
            <a:chOff x="1860977" y="3780810"/>
            <a:chExt cx="759739" cy="461665"/>
          </a:xfrm>
        </p:grpSpPr>
        <p:sp>
          <p:nvSpPr>
            <p:cNvPr id="84" name="椭圆 83">
              <a:extLst>
                <a:ext uri="{FF2B5EF4-FFF2-40B4-BE49-F238E27FC236}">
                  <a16:creationId xmlns:a16="http://schemas.microsoft.com/office/drawing/2014/main" id="{79A7E5F3-753B-4E6C-BCF6-69CA2764D37D}"/>
                </a:ext>
              </a:extLst>
            </p:cNvPr>
            <p:cNvSpPr/>
            <p:nvPr/>
          </p:nvSpPr>
          <p:spPr>
            <a:xfrm>
              <a:off x="2168847" y="4127422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000"/>
                </a:solidFill>
              </a:endParaRPr>
            </a:p>
          </p:txBody>
        </p:sp>
        <p:sp>
          <p:nvSpPr>
            <p:cNvPr id="85" name="文本框 84">
              <a:extLst>
                <a:ext uri="{FF2B5EF4-FFF2-40B4-BE49-F238E27FC236}">
                  <a16:creationId xmlns:a16="http://schemas.microsoft.com/office/drawing/2014/main" id="{CF4204DD-7639-465B-8E4A-79BF4BDE3B0A}"/>
                </a:ext>
              </a:extLst>
            </p:cNvPr>
            <p:cNvSpPr txBox="1"/>
            <p:nvPr/>
          </p:nvSpPr>
          <p:spPr>
            <a:xfrm>
              <a:off x="1860977" y="3780810"/>
              <a:ext cx="75973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zh-CN" altLang="en-US" sz="24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6" name="组合 85">
            <a:extLst>
              <a:ext uri="{FF2B5EF4-FFF2-40B4-BE49-F238E27FC236}">
                <a16:creationId xmlns:a16="http://schemas.microsoft.com/office/drawing/2014/main" id="{CB06FE9E-FFA2-4A2E-804A-72258243AD28}"/>
              </a:ext>
            </a:extLst>
          </p:cNvPr>
          <p:cNvGrpSpPr/>
          <p:nvPr/>
        </p:nvGrpSpPr>
        <p:grpSpPr>
          <a:xfrm>
            <a:off x="5600148" y="3032540"/>
            <a:ext cx="759739" cy="461665"/>
            <a:chOff x="1860977" y="3780810"/>
            <a:chExt cx="759739" cy="461665"/>
          </a:xfrm>
        </p:grpSpPr>
        <p:sp>
          <p:nvSpPr>
            <p:cNvPr id="87" name="椭圆 86">
              <a:extLst>
                <a:ext uri="{FF2B5EF4-FFF2-40B4-BE49-F238E27FC236}">
                  <a16:creationId xmlns:a16="http://schemas.microsoft.com/office/drawing/2014/main" id="{505DD620-4CFA-4ADB-96DD-14FABC2B6344}"/>
                </a:ext>
              </a:extLst>
            </p:cNvPr>
            <p:cNvSpPr/>
            <p:nvPr/>
          </p:nvSpPr>
          <p:spPr>
            <a:xfrm>
              <a:off x="2168847" y="4127422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000"/>
                </a:solidFill>
              </a:endParaRPr>
            </a:p>
          </p:txBody>
        </p:sp>
        <p:sp>
          <p:nvSpPr>
            <p:cNvPr id="89" name="文本框 88">
              <a:extLst>
                <a:ext uri="{FF2B5EF4-FFF2-40B4-BE49-F238E27FC236}">
                  <a16:creationId xmlns:a16="http://schemas.microsoft.com/office/drawing/2014/main" id="{4BE38F47-DD10-4878-90E3-AB286067B2EE}"/>
                </a:ext>
              </a:extLst>
            </p:cNvPr>
            <p:cNvSpPr txBox="1"/>
            <p:nvPr/>
          </p:nvSpPr>
          <p:spPr>
            <a:xfrm>
              <a:off x="1860977" y="3780810"/>
              <a:ext cx="75973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2400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zh-CN" altLang="en-US" sz="24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90" name="对象 89">
            <a:extLst>
              <a:ext uri="{FF2B5EF4-FFF2-40B4-BE49-F238E27FC236}">
                <a16:creationId xmlns:a16="http://schemas.microsoft.com/office/drawing/2014/main" id="{A0A75742-1870-4C45-954A-CF71E226F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791920"/>
              </p:ext>
            </p:extLst>
          </p:nvPr>
        </p:nvGraphicFramePr>
        <p:xfrm>
          <a:off x="8609021" y="3032540"/>
          <a:ext cx="13811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Equation" r:id="rId15" imgW="622080" imgH="241200" progId="Equation.DSMT4">
                  <p:embed/>
                </p:oleObj>
              </mc:Choice>
              <mc:Fallback>
                <p:oleObj name="Equation" r:id="rId15" imgW="622080" imgH="241200" progId="Equation.DSMT4">
                  <p:embed/>
                  <p:pic>
                    <p:nvPicPr>
                      <p:cNvPr id="139" name="对象 138">
                        <a:extLst>
                          <a:ext uri="{FF2B5EF4-FFF2-40B4-BE49-F238E27FC236}">
                            <a16:creationId xmlns:a16="http://schemas.microsoft.com/office/drawing/2014/main" id="{3C02DFD9-9129-4256-8829-0005749B45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609021" y="3032540"/>
                        <a:ext cx="1381125" cy="538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矩形 90">
            <a:extLst>
              <a:ext uri="{FF2B5EF4-FFF2-40B4-BE49-F238E27FC236}">
                <a16:creationId xmlns:a16="http://schemas.microsoft.com/office/drawing/2014/main" id="{B59638B8-8FBF-4BFA-8575-A908DE2C9D23}"/>
              </a:ext>
            </a:extLst>
          </p:cNvPr>
          <p:cNvSpPr>
            <a:spLocks noChangeAspect="1"/>
          </p:cNvSpPr>
          <p:nvPr/>
        </p:nvSpPr>
        <p:spPr>
          <a:xfrm>
            <a:off x="7594390" y="2495822"/>
            <a:ext cx="4356929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“电场线与等势线相互垂直”</a:t>
            </a:r>
            <a:endParaRPr lang="zh-CN" altLang="zh-CN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2" name="对象 91">
            <a:extLst>
              <a:ext uri="{FF2B5EF4-FFF2-40B4-BE49-F238E27FC236}">
                <a16:creationId xmlns:a16="http://schemas.microsoft.com/office/drawing/2014/main" id="{A7C79C1B-7DD7-4D80-9B0F-A228865E0A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185805"/>
              </p:ext>
            </p:extLst>
          </p:nvPr>
        </p:nvGraphicFramePr>
        <p:xfrm>
          <a:off x="8609021" y="3757613"/>
          <a:ext cx="149225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Equation" r:id="rId17" imgW="672840" imgH="241200" progId="Equation.DSMT4">
                  <p:embed/>
                </p:oleObj>
              </mc:Choice>
              <mc:Fallback>
                <p:oleObj name="Equation" r:id="rId17" imgW="672840" imgH="241200" progId="Equation.DSMT4">
                  <p:embed/>
                  <p:pic>
                    <p:nvPicPr>
                      <p:cNvPr id="90" name="对象 89">
                        <a:extLst>
                          <a:ext uri="{FF2B5EF4-FFF2-40B4-BE49-F238E27FC236}">
                            <a16:creationId xmlns:a16="http://schemas.microsoft.com/office/drawing/2014/main" id="{A0A75742-1870-4C45-954A-CF71E226FC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609021" y="3757613"/>
                        <a:ext cx="1492250" cy="538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对象 92">
            <a:extLst>
              <a:ext uri="{FF2B5EF4-FFF2-40B4-BE49-F238E27FC236}">
                <a16:creationId xmlns:a16="http://schemas.microsoft.com/office/drawing/2014/main" id="{F554F90F-0C2D-48FC-9B87-B5EEAF5F5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986208"/>
              </p:ext>
            </p:extLst>
          </p:nvPr>
        </p:nvGraphicFramePr>
        <p:xfrm>
          <a:off x="8637595" y="4918628"/>
          <a:ext cx="132397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6" name="Equation" r:id="rId19" imgW="596880" imgH="393480" progId="Equation.DSMT4">
                  <p:embed/>
                </p:oleObj>
              </mc:Choice>
              <mc:Fallback>
                <p:oleObj name="Equation" r:id="rId19" imgW="596880" imgH="393480" progId="Equation.DSMT4">
                  <p:embed/>
                  <p:pic>
                    <p:nvPicPr>
                      <p:cNvPr id="92" name="对象 91">
                        <a:extLst>
                          <a:ext uri="{FF2B5EF4-FFF2-40B4-BE49-F238E27FC236}">
                            <a16:creationId xmlns:a16="http://schemas.microsoft.com/office/drawing/2014/main" id="{A7C79C1B-7DD7-4D80-9B0F-A228865E0A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637595" y="4918628"/>
                        <a:ext cx="1323975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矩形 93">
            <a:extLst>
              <a:ext uri="{FF2B5EF4-FFF2-40B4-BE49-F238E27FC236}">
                <a16:creationId xmlns:a16="http://schemas.microsoft.com/office/drawing/2014/main" id="{150A6A3E-81C2-4341-B47A-85AEC8C0D789}"/>
              </a:ext>
            </a:extLst>
          </p:cNvPr>
          <p:cNvSpPr>
            <a:spLocks noChangeAspect="1"/>
          </p:cNvSpPr>
          <p:nvPr/>
        </p:nvSpPr>
        <p:spPr>
          <a:xfrm>
            <a:off x="6359887" y="4308709"/>
            <a:ext cx="5914206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“匀强电场中沿直线电势随距离均匀变化”</a:t>
            </a:r>
            <a:endParaRPr lang="zh-CN" altLang="zh-CN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54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20" grpId="0"/>
      <p:bldP spid="21" grpId="0"/>
      <p:bldP spid="26" grpId="0"/>
      <p:bldP spid="56" grpId="0"/>
      <p:bldP spid="59" grpId="0"/>
      <p:bldP spid="91" grpId="0"/>
      <p:bldP spid="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-44304" y="2192454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62021" y="-62079"/>
            <a:ext cx="12067953" cy="235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.【2009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新课标卷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空间有一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匀强电场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在电场中建立如图所示的直角坐标系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O-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xyz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为电场中的三个点，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点的坐标为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(0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点的坐标为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0),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点的坐标为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已知电场方向平行于直线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点电势为 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点电势为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1V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        )</a:t>
            </a: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                                B.                                      C.                                       D.  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680378" y="6056974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:D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EC297F57-5E95-449E-BEDB-72120B4BB415}"/>
              </a:ext>
            </a:extLst>
          </p:cNvPr>
          <p:cNvCxnSpPr>
            <a:cxnSpLocks/>
          </p:cNvCxnSpPr>
          <p:nvPr/>
        </p:nvCxnSpPr>
        <p:spPr>
          <a:xfrm>
            <a:off x="4107131" y="2192454"/>
            <a:ext cx="0" cy="5184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图片 77">
            <a:extLst>
              <a:ext uri="{FF2B5EF4-FFF2-40B4-BE49-F238E27FC236}">
                <a16:creationId xmlns:a16="http://schemas.microsoft.com/office/drawing/2014/main" id="{43E3AE84-927B-4B1E-9878-66BEEE916C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29" y="2461826"/>
            <a:ext cx="3804170" cy="33514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1" name="对象 50">
            <a:extLst>
              <a:ext uri="{FF2B5EF4-FFF2-40B4-BE49-F238E27FC236}">
                <a16:creationId xmlns:a16="http://schemas.microsoft.com/office/drawing/2014/main" id="{5F3058DC-CBAC-47D2-A40E-9386A6342C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378" y="1497558"/>
          <a:ext cx="69532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4" imgW="393480" imgH="431640" progId="Equation.DSMT4">
                  <p:embed/>
                </p:oleObj>
              </mc:Choice>
              <mc:Fallback>
                <p:oleObj name="Equation" r:id="rId4" imgW="393480" imgH="431640" progId="Equation.DSMT4">
                  <p:embed/>
                  <p:pic>
                    <p:nvPicPr>
                      <p:cNvPr id="51" name="对象 50">
                        <a:extLst>
                          <a:ext uri="{FF2B5EF4-FFF2-40B4-BE49-F238E27FC236}">
                            <a16:creationId xmlns:a16="http://schemas.microsoft.com/office/drawing/2014/main" id="{5F3058DC-CBAC-47D2-A40E-9386A6342C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0378" y="1497558"/>
                        <a:ext cx="695325" cy="763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对象 79">
            <a:extLst>
              <a:ext uri="{FF2B5EF4-FFF2-40B4-BE49-F238E27FC236}">
                <a16:creationId xmlns:a16="http://schemas.microsoft.com/office/drawing/2014/main" id="{4E884BC4-0DEE-4094-A5D0-952388138F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5843" y="1471096"/>
          <a:ext cx="6731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6" imgW="380880" imgH="431640" progId="Equation.DSMT4">
                  <p:embed/>
                </p:oleObj>
              </mc:Choice>
              <mc:Fallback>
                <p:oleObj name="Equation" r:id="rId6" imgW="380880" imgH="431640" progId="Equation.DSMT4">
                  <p:embed/>
                  <p:pic>
                    <p:nvPicPr>
                      <p:cNvPr id="80" name="对象 79">
                        <a:extLst>
                          <a:ext uri="{FF2B5EF4-FFF2-40B4-BE49-F238E27FC236}">
                            <a16:creationId xmlns:a16="http://schemas.microsoft.com/office/drawing/2014/main" id="{4E884BC4-0DEE-4094-A5D0-952388138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35843" y="1471096"/>
                        <a:ext cx="673100" cy="76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对象 80">
            <a:extLst>
              <a:ext uri="{FF2B5EF4-FFF2-40B4-BE49-F238E27FC236}">
                <a16:creationId xmlns:a16="http://schemas.microsoft.com/office/drawing/2014/main" id="{41E4F61B-2B4F-4568-A7D0-9E42D14D57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56136" y="1518244"/>
          <a:ext cx="49371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8" imgW="279360" imgH="393480" progId="Equation.DSMT4">
                  <p:embed/>
                </p:oleObj>
              </mc:Choice>
              <mc:Fallback>
                <p:oleObj name="Equation" r:id="rId8" imgW="279360" imgH="393480" progId="Equation.DSMT4">
                  <p:embed/>
                  <p:pic>
                    <p:nvPicPr>
                      <p:cNvPr id="81" name="对象 80">
                        <a:extLst>
                          <a:ext uri="{FF2B5EF4-FFF2-40B4-BE49-F238E27FC236}">
                            <a16:creationId xmlns:a16="http://schemas.microsoft.com/office/drawing/2014/main" id="{41E4F61B-2B4F-4568-A7D0-9E42D14D57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56136" y="1518244"/>
                        <a:ext cx="493713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对象 81">
            <a:extLst>
              <a:ext uri="{FF2B5EF4-FFF2-40B4-BE49-F238E27FC236}">
                <a16:creationId xmlns:a16="http://schemas.microsoft.com/office/drawing/2014/main" id="{62EBAC52-3853-4C13-B3E4-BCC6C321D5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43290" y="1518636"/>
          <a:ext cx="49371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0" imgW="279360" imgH="393480" progId="Equation.DSMT4">
                  <p:embed/>
                </p:oleObj>
              </mc:Choice>
              <mc:Fallback>
                <p:oleObj name="Equation" r:id="rId10" imgW="279360" imgH="393480" progId="Equation.DSMT4">
                  <p:embed/>
                  <p:pic>
                    <p:nvPicPr>
                      <p:cNvPr id="82" name="对象 81">
                        <a:extLst>
                          <a:ext uri="{FF2B5EF4-FFF2-40B4-BE49-F238E27FC236}">
                            <a16:creationId xmlns:a16="http://schemas.microsoft.com/office/drawing/2014/main" id="{62EBAC52-3853-4C13-B3E4-BCC6C321D5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743290" y="1518636"/>
                        <a:ext cx="493713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" name="图片 82">
            <a:extLst>
              <a:ext uri="{FF2B5EF4-FFF2-40B4-BE49-F238E27FC236}">
                <a16:creationId xmlns:a16="http://schemas.microsoft.com/office/drawing/2014/main" id="{1B918F0C-1538-48F0-9E8E-AB902B775851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8" y="6466093"/>
            <a:ext cx="2120507" cy="391907"/>
          </a:xfrm>
          <a:prstGeom prst="rect">
            <a:avLst/>
          </a:prstGeom>
        </p:spPr>
      </p:pic>
      <p:graphicFrame>
        <p:nvGraphicFramePr>
          <p:cNvPr id="52" name="对象 51">
            <a:extLst>
              <a:ext uri="{FF2B5EF4-FFF2-40B4-BE49-F238E27FC236}">
                <a16:creationId xmlns:a16="http://schemas.microsoft.com/office/drawing/2014/main" id="{B4FBD8B7-ACCF-4EA9-980F-1145DA7216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8598" y="2649144"/>
          <a:ext cx="2832263" cy="651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13" imgW="1104840" imgH="253800" progId="Equation.DSMT4">
                  <p:embed/>
                </p:oleObj>
              </mc:Choice>
              <mc:Fallback>
                <p:oleObj name="Equation" r:id="rId13" imgW="1104840" imgH="253800" progId="Equation.DSMT4">
                  <p:embed/>
                  <p:pic>
                    <p:nvPicPr>
                      <p:cNvPr id="52" name="对象 51">
                        <a:extLst>
                          <a:ext uri="{FF2B5EF4-FFF2-40B4-BE49-F238E27FC236}">
                            <a16:creationId xmlns:a16="http://schemas.microsoft.com/office/drawing/2014/main" id="{B4FBD8B7-ACCF-4EA9-980F-1145DA7216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28598" y="2649144"/>
                        <a:ext cx="2832263" cy="651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对象 57">
            <a:extLst>
              <a:ext uri="{FF2B5EF4-FFF2-40B4-BE49-F238E27FC236}">
                <a16:creationId xmlns:a16="http://schemas.microsoft.com/office/drawing/2014/main" id="{87912821-1FC9-4180-A48B-109AAD6658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2007" y="2673671"/>
          <a:ext cx="3055938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5" imgW="1409400" imgH="431640" progId="Equation.DSMT4">
                  <p:embed/>
                </p:oleObj>
              </mc:Choice>
              <mc:Fallback>
                <p:oleObj name="Equation" r:id="rId15" imgW="1409400" imgH="431640" progId="Equation.DSMT4">
                  <p:embed/>
                  <p:pic>
                    <p:nvPicPr>
                      <p:cNvPr id="58" name="对象 57">
                        <a:extLst>
                          <a:ext uri="{FF2B5EF4-FFF2-40B4-BE49-F238E27FC236}">
                            <a16:creationId xmlns:a16="http://schemas.microsoft.com/office/drawing/2014/main" id="{87912821-1FC9-4180-A48B-109AAD6658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492007" y="2673671"/>
                        <a:ext cx="3055938" cy="935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对象 65">
            <a:extLst>
              <a:ext uri="{FF2B5EF4-FFF2-40B4-BE49-F238E27FC236}">
                <a16:creationId xmlns:a16="http://schemas.microsoft.com/office/drawing/2014/main" id="{639471A4-9135-457F-A27F-6C0A0C789B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9627" y="3765558"/>
          <a:ext cx="5090520" cy="950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7" imgW="2311200" imgH="431640" progId="Equation.DSMT4">
                  <p:embed/>
                </p:oleObj>
              </mc:Choice>
              <mc:Fallback>
                <p:oleObj name="Equation" r:id="rId17" imgW="2311200" imgH="431640" progId="Equation.DSMT4">
                  <p:embed/>
                  <p:pic>
                    <p:nvPicPr>
                      <p:cNvPr id="66" name="对象 65">
                        <a:extLst>
                          <a:ext uri="{FF2B5EF4-FFF2-40B4-BE49-F238E27FC236}">
                            <a16:creationId xmlns:a16="http://schemas.microsoft.com/office/drawing/2014/main" id="{639471A4-9135-457F-A27F-6C0A0C789B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899627" y="3765558"/>
                        <a:ext cx="5090520" cy="950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对象 78">
            <a:extLst>
              <a:ext uri="{FF2B5EF4-FFF2-40B4-BE49-F238E27FC236}">
                <a16:creationId xmlns:a16="http://schemas.microsoft.com/office/drawing/2014/main" id="{4C464F86-F6E9-40FD-997E-D87DDAAEE6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73763" y="3738181"/>
          <a:ext cx="1348365" cy="889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19" imgW="596880" imgH="393480" progId="Equation.DSMT4">
                  <p:embed/>
                </p:oleObj>
              </mc:Choice>
              <mc:Fallback>
                <p:oleObj name="Equation" r:id="rId19" imgW="596880" imgH="393480" progId="Equation.DSMT4">
                  <p:embed/>
                  <p:pic>
                    <p:nvPicPr>
                      <p:cNvPr id="79" name="对象 78">
                        <a:extLst>
                          <a:ext uri="{FF2B5EF4-FFF2-40B4-BE49-F238E27FC236}">
                            <a16:creationId xmlns:a16="http://schemas.microsoft.com/office/drawing/2014/main" id="{4C464F86-F6E9-40FD-997E-D87DDAAEE6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0873763" y="3738181"/>
                        <a:ext cx="1348365" cy="8893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箭头: 右 87">
            <a:extLst>
              <a:ext uri="{FF2B5EF4-FFF2-40B4-BE49-F238E27FC236}">
                <a16:creationId xmlns:a16="http://schemas.microsoft.com/office/drawing/2014/main" id="{227AB715-C886-42A4-9A0C-597DD1ECB734}"/>
              </a:ext>
            </a:extLst>
          </p:cNvPr>
          <p:cNvSpPr/>
          <p:nvPr/>
        </p:nvSpPr>
        <p:spPr>
          <a:xfrm>
            <a:off x="10343592" y="4137541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EE09D362-91B1-4D73-804D-E6326DFC497D}"/>
              </a:ext>
            </a:extLst>
          </p:cNvPr>
          <p:cNvCxnSpPr>
            <a:cxnSpLocks/>
          </p:cNvCxnSpPr>
          <p:nvPr/>
        </p:nvCxnSpPr>
        <p:spPr>
          <a:xfrm>
            <a:off x="2659455" y="1266976"/>
            <a:ext cx="3218831" cy="14573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556740B2-4A08-47A3-9EC1-EE21FE28906B}"/>
              </a:ext>
            </a:extLst>
          </p:cNvPr>
          <p:cNvSpPr txBox="1"/>
          <p:nvPr/>
        </p:nvSpPr>
        <p:spPr>
          <a:xfrm>
            <a:off x="3012654" y="4415122"/>
            <a:ext cx="759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0V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92200525-53A8-4522-9788-B9558DFA47A9}"/>
              </a:ext>
            </a:extLst>
          </p:cNvPr>
          <p:cNvSpPr txBox="1"/>
          <p:nvPr/>
        </p:nvSpPr>
        <p:spPr>
          <a:xfrm>
            <a:off x="658962" y="5175771"/>
            <a:ext cx="759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1V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5C53F630-656E-41D0-B88F-AF74C62E84EE}"/>
              </a:ext>
            </a:extLst>
          </p:cNvPr>
          <p:cNvCxnSpPr>
            <a:cxnSpLocks/>
          </p:cNvCxnSpPr>
          <p:nvPr/>
        </p:nvCxnSpPr>
        <p:spPr>
          <a:xfrm flipV="1">
            <a:off x="736420" y="4344369"/>
            <a:ext cx="2514767" cy="831403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3C2F5683-A206-4346-9806-B5BA3D1511D5}"/>
              </a:ext>
            </a:extLst>
          </p:cNvPr>
          <p:cNvSpPr txBox="1"/>
          <p:nvPr/>
        </p:nvSpPr>
        <p:spPr>
          <a:xfrm>
            <a:off x="2085339" y="3906708"/>
            <a:ext cx="7597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endParaRPr lang="zh-CN" altLang="en-US" sz="2400" i="1" dirty="0">
              <a:solidFill>
                <a:srgbClr val="FF0000"/>
              </a:solidFill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F07542C5-34F4-4EEB-9618-574C6E433C05}"/>
              </a:ext>
            </a:extLst>
          </p:cNvPr>
          <p:cNvSpPr txBox="1"/>
          <p:nvPr/>
        </p:nvSpPr>
        <p:spPr>
          <a:xfrm>
            <a:off x="801674" y="4387320"/>
            <a:ext cx="7597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endParaRPr lang="zh-CN" altLang="en-US" sz="2400" i="1" dirty="0">
              <a:solidFill>
                <a:srgbClr val="FF0000"/>
              </a:solidFill>
            </a:endParaRPr>
          </a:p>
        </p:txBody>
      </p:sp>
      <p:graphicFrame>
        <p:nvGraphicFramePr>
          <p:cNvPr id="27" name="对象 26">
            <a:extLst>
              <a:ext uri="{FF2B5EF4-FFF2-40B4-BE49-F238E27FC236}">
                <a16:creationId xmlns:a16="http://schemas.microsoft.com/office/drawing/2014/main" id="{B3DC91CE-4217-4D68-BADB-B8CDB62D59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0052" y="4760069"/>
          <a:ext cx="591395" cy="419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21" imgW="304560" imgH="215640" progId="Equation.DSMT4">
                  <p:embed/>
                </p:oleObj>
              </mc:Choice>
              <mc:Fallback>
                <p:oleObj name="Equation" r:id="rId21" imgW="304560" imgH="215640" progId="Equation.DSMT4">
                  <p:embed/>
                  <p:pic>
                    <p:nvPicPr>
                      <p:cNvPr id="27" name="对象 26">
                        <a:extLst>
                          <a:ext uri="{FF2B5EF4-FFF2-40B4-BE49-F238E27FC236}">
                            <a16:creationId xmlns:a16="http://schemas.microsoft.com/office/drawing/2014/main" id="{B3DC91CE-4217-4D68-BADB-B8CDB62D59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900052" y="4760069"/>
                        <a:ext cx="591395" cy="419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id="{A21138CA-5FD7-4FF0-BADC-778E13BF3C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859" y="764890"/>
          <a:ext cx="955673" cy="658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23" imgW="571320" imgH="393480" progId="Equation.DSMT4">
                  <p:embed/>
                </p:oleObj>
              </mc:Choice>
              <mc:Fallback>
                <p:oleObj name="Equation" r:id="rId23" imgW="571320" imgH="393480" progId="Equation.DSMT4">
                  <p:embed/>
                  <p:pic>
                    <p:nvPicPr>
                      <p:cNvPr id="5" name="对象 4">
                        <a:extLst>
                          <a:ext uri="{FF2B5EF4-FFF2-40B4-BE49-F238E27FC236}">
                            <a16:creationId xmlns:a16="http://schemas.microsoft.com/office/drawing/2014/main" id="{A21138CA-5FD7-4FF0-BADC-778E13BF3C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16859" y="764890"/>
                        <a:ext cx="955673" cy="6583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477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88" grpId="0" animBg="1"/>
      <p:bldP spid="20" grpId="0"/>
      <p:bldP spid="21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图片 82">
            <a:extLst>
              <a:ext uri="{FF2B5EF4-FFF2-40B4-BE49-F238E27FC236}">
                <a16:creationId xmlns:a16="http://schemas.microsoft.com/office/drawing/2014/main" id="{1B918F0C-1538-48F0-9E8E-AB902B7758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8" y="6466093"/>
            <a:ext cx="2120507" cy="391907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7984B87C-A464-4D09-9D62-642DB40F80CA}"/>
              </a:ext>
            </a:extLst>
          </p:cNvPr>
          <p:cNvSpPr txBox="1"/>
          <p:nvPr/>
        </p:nvSpPr>
        <p:spPr>
          <a:xfrm>
            <a:off x="2417630" y="1208174"/>
            <a:ext cx="6738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匀强电场简单性  电势沿线均匀落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909B2FD-EED1-4AD5-9FDF-F890F7667605}"/>
              </a:ext>
            </a:extLst>
          </p:cNvPr>
          <p:cNvSpPr txBox="1"/>
          <p:nvPr/>
        </p:nvSpPr>
        <p:spPr>
          <a:xfrm>
            <a:off x="439064" y="2090172"/>
            <a:ext cx="11658343" cy="1303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公式              中的</a:t>
            </a:r>
            <a:r>
              <a:rPr lang="en-US" altLang="zh-CN" sz="28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8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指沿电场线方向上两点的间距，沿电场线方向任意相等距离上的电势差相等，匀强电场中沿直线电势随距离均匀变化。</a:t>
            </a:r>
          </a:p>
        </p:txBody>
      </p:sp>
      <p:graphicFrame>
        <p:nvGraphicFramePr>
          <p:cNvPr id="2" name="对象 1">
            <a:extLst>
              <a:ext uri="{FF2B5EF4-FFF2-40B4-BE49-F238E27FC236}">
                <a16:creationId xmlns:a16="http://schemas.microsoft.com/office/drawing/2014/main" id="{0AC2CD25-9BCF-4B56-9666-3E4A71E5DB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37900"/>
              </p:ext>
            </p:extLst>
          </p:nvPr>
        </p:nvGraphicFramePr>
        <p:xfrm>
          <a:off x="1864768" y="2090172"/>
          <a:ext cx="941493" cy="833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4" imgW="444240" imgH="393480" progId="Equation.DSMT4">
                  <p:embed/>
                </p:oleObj>
              </mc:Choice>
              <mc:Fallback>
                <p:oleObj name="Equation" r:id="rId4" imgW="444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64768" y="2090172"/>
                        <a:ext cx="941493" cy="833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7103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/>
          </a:solidFill>
          <a:headEnd type="none"/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2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Props1.xml><?xml version="1.0" encoding="utf-8"?>
<ds:datastoreItem xmlns:ds="http://schemas.openxmlformats.org/officeDocument/2006/customXml" ds:itemID="{F80802BB-319D-4603-9251-042D440E06CA}">
  <ds:schemaRefs/>
</ds:datastoreItem>
</file>

<file path=customXml/itemProps2.xml><?xml version="1.0" encoding="utf-8"?>
<ds:datastoreItem xmlns:ds="http://schemas.openxmlformats.org/officeDocument/2006/customXml" ds:itemID="{D0F5CCE0-530A-49D0-B234-311BBE28ABF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21986</TotalTime>
  <Words>536</Words>
  <Application>Microsoft Office PowerPoint</Application>
  <PresentationFormat>宽屏</PresentationFormat>
  <Paragraphs>52</Paragraphs>
  <Slides>6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黑体</vt:lpstr>
      <vt:lpstr>隶书</vt:lpstr>
      <vt:lpstr>宋体</vt:lpstr>
      <vt:lpstr>Arial</vt:lpstr>
      <vt:lpstr>Calibri</vt:lpstr>
      <vt:lpstr>Calibri Light</vt:lpstr>
      <vt:lpstr>Times New Roman</vt:lpstr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 </cp:lastModifiedBy>
  <cp:revision>197</cp:revision>
  <dcterms:created xsi:type="dcterms:W3CDTF">2021-11-24T06:49:44Z</dcterms:created>
  <dcterms:modified xsi:type="dcterms:W3CDTF">2023-07-09T01:02:39Z</dcterms:modified>
</cp:coreProperties>
</file>