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3"/>
  </p:sldMasterIdLst>
  <p:notesMasterIdLst>
    <p:notesMasterId r:id="rId8"/>
  </p:notesMasterIdLst>
  <p:sldIdLst>
    <p:sldId id="257" r:id="rId4"/>
    <p:sldId id="266" r:id="rId5"/>
    <p:sldId id="272" r:id="rId6"/>
    <p:sldId id="267" r:id="rId7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A8"/>
    <a:srgbClr val="283626"/>
    <a:srgbClr val="5B9BD5"/>
    <a:srgbClr val="2A3828"/>
    <a:srgbClr val="385723"/>
    <a:srgbClr val="32412E"/>
    <a:srgbClr val="0051A2"/>
    <a:srgbClr val="005AB4"/>
    <a:srgbClr val="005EBC"/>
    <a:srgbClr val="004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22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5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14EAA-2485-475C-85F0-561ABFD9B4FF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18C6-25FE-4BF2-9F08-168ABACDC3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9014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059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7233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栏目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顶角 6">
            <a:hlinkClick r:id="" action="ppaction://noaction"/>
          </p:cNvPr>
          <p:cNvSpPr/>
          <p:nvPr userDrawn="1"/>
        </p:nvSpPr>
        <p:spPr>
          <a:xfrm>
            <a:off x="5945803" y="71120"/>
            <a:ext cx="1939416" cy="395392"/>
          </a:xfrm>
          <a:prstGeom prst="round2SameRect">
            <a:avLst/>
          </a:prstGeom>
          <a:solidFill>
            <a:srgbClr val="028C85"/>
          </a:solidFill>
          <a:ln>
            <a:solidFill>
              <a:srgbClr val="7BDD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1600" b="1">
                <a:solidFill>
                  <a:schemeClr val="bg1"/>
                </a:solidFill>
                <a:latin typeface="宋体" panose="02010600030101010101" pitchFamily="2" charset="-122"/>
                <a:ea typeface="+mn-ea"/>
              </a:rPr>
              <a:t>试题类编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ADC9-3F91-40F6-A2DE-363D4C5FC462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oleObject" Target="../embeddings/oleObject4.bin"/><Relationship Id="rId18" Type="http://schemas.openxmlformats.org/officeDocument/2006/relationships/image" Target="../media/image7.wmf"/><Relationship Id="rId26" Type="http://schemas.openxmlformats.org/officeDocument/2006/relationships/image" Target="../media/image11.wmf"/><Relationship Id="rId3" Type="http://schemas.openxmlformats.org/officeDocument/2006/relationships/slideLayout" Target="../slideLayouts/slideLayout12.xml"/><Relationship Id="rId21" Type="http://schemas.openxmlformats.org/officeDocument/2006/relationships/oleObject" Target="../embeddings/oleObject8.bin"/><Relationship Id="rId7" Type="http://schemas.openxmlformats.org/officeDocument/2006/relationships/image" Target="../media/image2.wmf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6.bin"/><Relationship Id="rId25" Type="http://schemas.openxmlformats.org/officeDocument/2006/relationships/oleObject" Target="../embeddings/oleObject10.bin"/><Relationship Id="rId2" Type="http://schemas.openxmlformats.org/officeDocument/2006/relationships/tags" Target="../tags/tag2.xml"/><Relationship Id="rId16" Type="http://schemas.openxmlformats.org/officeDocument/2006/relationships/image" Target="../media/image6.wmf"/><Relationship Id="rId20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oleObject" Target="../embeddings/oleObject3.bin"/><Relationship Id="rId24" Type="http://schemas.openxmlformats.org/officeDocument/2006/relationships/image" Target="../media/image10.wmf"/><Relationship Id="rId5" Type="http://schemas.openxmlformats.org/officeDocument/2006/relationships/image" Target="../media/image13.png"/><Relationship Id="rId15" Type="http://schemas.openxmlformats.org/officeDocument/2006/relationships/oleObject" Target="../embeddings/oleObject5.bin"/><Relationship Id="rId23" Type="http://schemas.openxmlformats.org/officeDocument/2006/relationships/oleObject" Target="../embeddings/oleObject9.bin"/><Relationship Id="rId28" Type="http://schemas.openxmlformats.org/officeDocument/2006/relationships/image" Target="../media/image12.wmf"/><Relationship Id="rId10" Type="http://schemas.openxmlformats.org/officeDocument/2006/relationships/image" Target="../media/image3.wmf"/><Relationship Id="rId19" Type="http://schemas.openxmlformats.org/officeDocument/2006/relationships/oleObject" Target="../embeddings/oleObject7.bin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2.bin"/><Relationship Id="rId14" Type="http://schemas.openxmlformats.org/officeDocument/2006/relationships/image" Target="../media/image5.wmf"/><Relationship Id="rId22" Type="http://schemas.openxmlformats.org/officeDocument/2006/relationships/image" Target="../media/image9.wmf"/><Relationship Id="rId27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20.wmf"/><Relationship Id="rId3" Type="http://schemas.openxmlformats.org/officeDocument/2006/relationships/tags" Target="../tags/tag4.xml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7.bin"/><Relationship Id="rId2" Type="http://schemas.openxmlformats.org/officeDocument/2006/relationships/tags" Target="../tags/tag3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jpeg"/><Relationship Id="rId11" Type="http://schemas.openxmlformats.org/officeDocument/2006/relationships/oleObject" Target="../embeddings/oleObject14.bin"/><Relationship Id="rId5" Type="http://schemas.openxmlformats.org/officeDocument/2006/relationships/image" Target="../media/image13.png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6.wmf"/><Relationship Id="rId4" Type="http://schemas.openxmlformats.org/officeDocument/2006/relationships/slideLayout" Target="../slideLayouts/slideLayout12.xml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3.pn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5" Type="http://schemas.openxmlformats.org/officeDocument/2006/relationships/image" Target="../media/image25.png"/><Relationship Id="rId10" Type="http://schemas.openxmlformats.org/officeDocument/2006/relationships/oleObject" Target="../embeddings/oleObject20.bin"/><Relationship Id="rId4" Type="http://schemas.openxmlformats.org/officeDocument/2006/relationships/image" Target="../media/image24.png"/><Relationship Id="rId9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5793" y="2335641"/>
            <a:ext cx="1177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匀强电场虽简单  力线关系要分清</a:t>
            </a:r>
          </a:p>
        </p:txBody>
      </p:sp>
      <p:pic>
        <p:nvPicPr>
          <p:cNvPr id="5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738" y="4069273"/>
            <a:ext cx="3135156" cy="197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>
            <a:spLocks noChangeAspect="1"/>
          </p:cNvSpPr>
          <p:nvPr/>
        </p:nvSpPr>
        <p:spPr>
          <a:xfrm>
            <a:off x="142705" y="40931"/>
            <a:ext cx="119513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【2018·</a:t>
            </a: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全国卷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多选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图中虚线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代表匀强电场内间距相等的一组等势面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已知平面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上的电势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 V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一电子经过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时的动能为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 eV,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的过程中克服电场力所做的功为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 eV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。下列说法正确的是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平面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上的电势为零            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B.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该电子可能到达不了平面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该电子经过平面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其电势能为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 eV      D.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该电子经过平面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时的速率是经过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时的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倍</a:t>
            </a:r>
          </a:p>
        </p:txBody>
      </p:sp>
      <p:sp>
        <p:nvSpPr>
          <p:cNvPr id="129" name="文本框 128"/>
          <p:cNvSpPr txBox="1"/>
          <p:nvPr/>
        </p:nvSpPr>
        <p:spPr>
          <a:xfrm>
            <a:off x="662720" y="6194329"/>
            <a:ext cx="187819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:AB 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35" name="图片 13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>
            <a:fillRect/>
          </a:stretch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48" name="直接连接符 47"/>
          <p:cNvCxnSpPr/>
          <p:nvPr/>
        </p:nvCxnSpPr>
        <p:spPr>
          <a:xfrm>
            <a:off x="0" y="2830916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对象 49"/>
          <p:cNvGraphicFramePr>
            <a:graphicFrameLocks noChangeAspect="1"/>
          </p:cNvGraphicFramePr>
          <p:nvPr/>
        </p:nvGraphicFramePr>
        <p:xfrm>
          <a:off x="2706558" y="3140500"/>
          <a:ext cx="13017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8" name="Equation" r:id="rId6" imgW="18288000" imgH="5486400" progId="Equation.DSMT4">
                  <p:embed/>
                </p:oleObj>
              </mc:Choice>
              <mc:Fallback>
                <p:oleObj name="Equation" r:id="rId6" imgW="18288000" imgH="5486400" progId="Equation.DSMT4">
                  <p:embed/>
                  <p:pic>
                    <p:nvPicPr>
                      <p:cNvPr id="0" name="图片 488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06558" y="3140500"/>
                        <a:ext cx="1301750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8" name="S168.eps" descr="id:2147503050;FounderCES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05" y="3298576"/>
            <a:ext cx="2263038" cy="1719738"/>
          </a:xfrm>
          <a:prstGeom prst="rect">
            <a:avLst/>
          </a:prstGeom>
        </p:spPr>
      </p:pic>
      <p:cxnSp>
        <p:nvCxnSpPr>
          <p:cNvPr id="99" name="直接连接符 98"/>
          <p:cNvCxnSpPr/>
          <p:nvPr/>
        </p:nvCxnSpPr>
        <p:spPr>
          <a:xfrm>
            <a:off x="2540918" y="2830916"/>
            <a:ext cx="0" cy="5184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箭头: 右 99"/>
          <p:cNvSpPr/>
          <p:nvPr/>
        </p:nvSpPr>
        <p:spPr>
          <a:xfrm>
            <a:off x="4069466" y="3195162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1" name="对象 100"/>
          <p:cNvGraphicFramePr>
            <a:graphicFrameLocks noChangeAspect="1"/>
          </p:cNvGraphicFramePr>
          <p:nvPr/>
        </p:nvGraphicFramePr>
        <p:xfrm>
          <a:off x="4689760" y="3073223"/>
          <a:ext cx="10523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9" name="Equation" r:id="rId9" imgW="14630400" imgH="5486400" progId="Equation.DSMT4">
                  <p:embed/>
                </p:oleObj>
              </mc:Choice>
              <mc:Fallback>
                <p:oleObj name="Equation" r:id="rId9" imgW="14630400" imgH="5486400" progId="Equation.DSMT4">
                  <p:embed/>
                  <p:pic>
                    <p:nvPicPr>
                      <p:cNvPr id="0" name="对象 13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89760" y="3073223"/>
                        <a:ext cx="10523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箭头: 右 101"/>
          <p:cNvSpPr/>
          <p:nvPr/>
        </p:nvSpPr>
        <p:spPr>
          <a:xfrm>
            <a:off x="6213262" y="3393837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3" name="对象 102"/>
          <p:cNvGraphicFramePr>
            <a:graphicFrameLocks noChangeAspect="1"/>
          </p:cNvGraphicFramePr>
          <p:nvPr/>
        </p:nvGraphicFramePr>
        <p:xfrm>
          <a:off x="4817825" y="3591157"/>
          <a:ext cx="9203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0" name="Equation" r:id="rId11" imgW="12801600" imgH="5486400" progId="Equation.DSMT4">
                  <p:embed/>
                </p:oleObj>
              </mc:Choice>
              <mc:Fallback>
                <p:oleObj name="Equation" r:id="rId11" imgW="12801600" imgH="5486400" progId="Equation.DSMT4">
                  <p:embed/>
                  <p:pic>
                    <p:nvPicPr>
                      <p:cNvPr id="0" name="对象 13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17825" y="3591157"/>
                        <a:ext cx="9203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右大括号 87"/>
          <p:cNvSpPr/>
          <p:nvPr/>
        </p:nvSpPr>
        <p:spPr>
          <a:xfrm>
            <a:off x="5838478" y="3148633"/>
            <a:ext cx="223148" cy="726255"/>
          </a:xfrm>
          <a:prstGeom prst="rightBrace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5" name="对象 104"/>
          <p:cNvGraphicFramePr>
            <a:graphicFrameLocks noChangeAspect="1"/>
          </p:cNvGraphicFramePr>
          <p:nvPr/>
        </p:nvGraphicFramePr>
        <p:xfrm>
          <a:off x="7091438" y="3239493"/>
          <a:ext cx="722916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1" name="Equation" r:id="rId13" imgW="10058400" imgH="5486400" progId="Equation.DSMT4">
                  <p:embed/>
                </p:oleObj>
              </mc:Choice>
              <mc:Fallback>
                <p:oleObj name="Equation" r:id="rId13" imgW="10058400" imgH="5486400" progId="Equation.DSMT4">
                  <p:embed/>
                  <p:pic>
                    <p:nvPicPr>
                      <p:cNvPr id="0" name="对象 10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091438" y="3239493"/>
                        <a:ext cx="722916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对象 106"/>
          <p:cNvGraphicFramePr>
            <a:graphicFrameLocks noChangeAspect="1"/>
          </p:cNvGraphicFramePr>
          <p:nvPr/>
        </p:nvGraphicFramePr>
        <p:xfrm>
          <a:off x="4726859" y="4786718"/>
          <a:ext cx="370681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2" name="Equation" r:id="rId15" imgW="52120800" imgH="5486400" progId="Equation.DSMT4">
                  <p:embed/>
                </p:oleObj>
              </mc:Choice>
              <mc:Fallback>
                <p:oleObj name="Equation" r:id="rId15" imgW="52120800" imgH="5486400" progId="Equation.DSMT4">
                  <p:embed/>
                  <p:pic>
                    <p:nvPicPr>
                      <p:cNvPr id="0" name="对象 49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26859" y="4786718"/>
                        <a:ext cx="3706812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箭头: 右 108"/>
          <p:cNvSpPr/>
          <p:nvPr/>
        </p:nvSpPr>
        <p:spPr>
          <a:xfrm>
            <a:off x="8290123" y="3668060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0" name="对象 109"/>
          <p:cNvGraphicFramePr>
            <a:graphicFrameLocks noChangeAspect="1"/>
          </p:cNvGraphicFramePr>
          <p:nvPr/>
        </p:nvGraphicFramePr>
        <p:xfrm>
          <a:off x="8942005" y="3569949"/>
          <a:ext cx="116998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3" name="Equation" r:id="rId17" imgW="16459200" imgH="5486400" progId="Equation.DSMT4">
                  <p:embed/>
                </p:oleObj>
              </mc:Choice>
              <mc:Fallback>
                <p:oleObj name="Equation" r:id="rId17" imgW="16459200" imgH="5486400" progId="Equation.DSMT4">
                  <p:embed/>
                  <p:pic>
                    <p:nvPicPr>
                      <p:cNvPr id="0" name="对象 10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942005" y="3569949"/>
                        <a:ext cx="1169988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对象 110"/>
          <p:cNvGraphicFramePr>
            <a:graphicFrameLocks noChangeAspect="1"/>
          </p:cNvGraphicFramePr>
          <p:nvPr/>
        </p:nvGraphicFramePr>
        <p:xfrm>
          <a:off x="8942005" y="4083174"/>
          <a:ext cx="130016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4" name="Equation" r:id="rId19" imgW="18288000" imgH="5486400" progId="Equation.DSMT4">
                  <p:embed/>
                </p:oleObj>
              </mc:Choice>
              <mc:Fallback>
                <p:oleObj name="Equation" r:id="rId19" imgW="18288000" imgH="5486400" progId="Equation.DSMT4">
                  <p:embed/>
                  <p:pic>
                    <p:nvPicPr>
                      <p:cNvPr id="0" name="对象 109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942005" y="4083174"/>
                        <a:ext cx="1300162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矩形 111"/>
          <p:cNvSpPr>
            <a:spLocks noChangeAspect="1"/>
          </p:cNvSpPr>
          <p:nvPr/>
        </p:nvSpPr>
        <p:spPr>
          <a:xfrm>
            <a:off x="2665220" y="4631762"/>
            <a:ext cx="1480654" cy="576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能量守恒</a:t>
            </a:r>
          </a:p>
        </p:txBody>
      </p:sp>
      <p:sp>
        <p:nvSpPr>
          <p:cNvPr id="113" name="箭头: 右 112"/>
          <p:cNvSpPr/>
          <p:nvPr/>
        </p:nvSpPr>
        <p:spPr>
          <a:xfrm>
            <a:off x="4119844" y="4877772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4" name="箭头: 右 113"/>
          <p:cNvSpPr/>
          <p:nvPr/>
        </p:nvSpPr>
        <p:spPr>
          <a:xfrm>
            <a:off x="8555209" y="4877772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5" name="对象 114"/>
          <p:cNvGraphicFramePr>
            <a:graphicFrameLocks noChangeAspect="1"/>
          </p:cNvGraphicFramePr>
          <p:nvPr/>
        </p:nvGraphicFramePr>
        <p:xfrm>
          <a:off x="9250593" y="4786718"/>
          <a:ext cx="11493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5" name="Equation" r:id="rId21" imgW="16154400" imgH="5486400" progId="Equation.DSMT4">
                  <p:embed/>
                </p:oleObj>
              </mc:Choice>
              <mc:Fallback>
                <p:oleObj name="Equation" r:id="rId21" imgW="16154400" imgH="5486400" progId="Equation.DSMT4">
                  <p:embed/>
                  <p:pic>
                    <p:nvPicPr>
                      <p:cNvPr id="0" name="对象 10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250593" y="4786718"/>
                        <a:ext cx="1149350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对象 115"/>
          <p:cNvGraphicFramePr>
            <a:graphicFrameLocks noChangeAspect="1"/>
          </p:cNvGraphicFramePr>
          <p:nvPr/>
        </p:nvGraphicFramePr>
        <p:xfrm>
          <a:off x="10555518" y="4786718"/>
          <a:ext cx="116998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6" name="Equation" r:id="rId23" imgW="16459200" imgH="5486400" progId="Equation.DSMT4">
                  <p:embed/>
                </p:oleObj>
              </mc:Choice>
              <mc:Fallback>
                <p:oleObj name="Equation" r:id="rId23" imgW="16459200" imgH="5486400" progId="Equation.DSMT4">
                  <p:embed/>
                  <p:pic>
                    <p:nvPicPr>
                      <p:cNvPr id="0" name="对象 114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0555518" y="4786718"/>
                        <a:ext cx="1169988" cy="388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" name="矩形 116"/>
          <p:cNvSpPr>
            <a:spLocks noChangeAspect="1"/>
          </p:cNvSpPr>
          <p:nvPr/>
        </p:nvSpPr>
        <p:spPr>
          <a:xfrm>
            <a:off x="2661446" y="5828436"/>
            <a:ext cx="9877582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电子不一定垂直等势面进入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可能做曲线运动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故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可能到达不了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平面。</a:t>
            </a:r>
          </a:p>
        </p:txBody>
      </p:sp>
      <p:sp>
        <p:nvSpPr>
          <p:cNvPr id="120" name="矩形 119"/>
          <p:cNvSpPr>
            <a:spLocks noChangeAspect="1"/>
          </p:cNvSpPr>
          <p:nvPr/>
        </p:nvSpPr>
        <p:spPr>
          <a:xfrm>
            <a:off x="2650478" y="5231710"/>
            <a:ext cx="3562784" cy="576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电场方向为水平向右</a:t>
            </a:r>
          </a:p>
        </p:txBody>
      </p:sp>
      <p:sp>
        <p:nvSpPr>
          <p:cNvPr id="2" name="矩形 1"/>
          <p:cNvSpPr/>
          <p:nvPr/>
        </p:nvSpPr>
        <p:spPr>
          <a:xfrm>
            <a:off x="489957" y="2983486"/>
            <a:ext cx="520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 V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-79791" y="4981186"/>
            <a:ext cx="74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 eV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877400" y="5031873"/>
            <a:ext cx="13468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匀强电场</a:t>
            </a:r>
            <a:endParaRPr lang="en-US" altLang="zh-CN" b="1" dirty="0" smtClean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等差等势面</a:t>
            </a:r>
            <a:endParaRPr lang="zh-CN" altLang="en-US" dirty="0">
              <a:solidFill>
                <a:srgbClr val="FFFF00"/>
              </a:solidFill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12170" y="3780017"/>
            <a:ext cx="2124105" cy="834571"/>
            <a:chOff x="212170" y="3780017"/>
            <a:chExt cx="2124105" cy="834571"/>
          </a:xfrm>
        </p:grpSpPr>
        <p:cxnSp>
          <p:nvCxnSpPr>
            <p:cNvPr id="5" name="直接箭头连接符 4"/>
            <p:cNvCxnSpPr/>
            <p:nvPr/>
          </p:nvCxnSpPr>
          <p:spPr>
            <a:xfrm>
              <a:off x="212170" y="3780017"/>
              <a:ext cx="2124105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箭头连接符 33"/>
            <p:cNvCxnSpPr/>
            <p:nvPr/>
          </p:nvCxnSpPr>
          <p:spPr>
            <a:xfrm>
              <a:off x="212170" y="4197303"/>
              <a:ext cx="2124105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箭头连接符 34"/>
            <p:cNvCxnSpPr/>
            <p:nvPr/>
          </p:nvCxnSpPr>
          <p:spPr>
            <a:xfrm>
              <a:off x="212170" y="4614588"/>
              <a:ext cx="2124105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右大括号 36"/>
          <p:cNvSpPr/>
          <p:nvPr/>
        </p:nvSpPr>
        <p:spPr>
          <a:xfrm flipH="1">
            <a:off x="6826312" y="3114691"/>
            <a:ext cx="242819" cy="726255"/>
          </a:xfrm>
          <a:prstGeom prst="rightBrace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8" name="对象 37"/>
          <p:cNvGraphicFramePr>
            <a:graphicFrameLocks noChangeAspect="1"/>
          </p:cNvGraphicFramePr>
          <p:nvPr/>
        </p:nvGraphicFramePr>
        <p:xfrm>
          <a:off x="7091438" y="3594240"/>
          <a:ext cx="1095477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7" name="Equation" r:id="rId25" imgW="15240000" imgH="5486400" progId="Equation.DSMT4">
                  <p:embed/>
                </p:oleObj>
              </mc:Choice>
              <mc:Fallback>
                <p:oleObj name="Equation" r:id="rId25" imgW="15240000" imgH="5486400" progId="Equation.DSMT4">
                  <p:embed/>
                  <p:pic>
                    <p:nvPicPr>
                      <p:cNvPr id="0" name="图片 4892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091438" y="3594240"/>
                        <a:ext cx="1095477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矩形 38"/>
          <p:cNvSpPr/>
          <p:nvPr/>
        </p:nvSpPr>
        <p:spPr>
          <a:xfrm>
            <a:off x="1124181" y="2990805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1589615" y="2998363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-2V</a:t>
            </a:r>
            <a:endParaRPr lang="zh-CN" altLang="en-US" dirty="0">
              <a:solidFill>
                <a:srgbClr val="FFFF00"/>
              </a:solidFill>
            </a:endParaRPr>
          </a:p>
        </p:txBody>
      </p:sp>
      <p:graphicFrame>
        <p:nvGraphicFramePr>
          <p:cNvPr id="41" name="对象 40"/>
          <p:cNvGraphicFramePr>
            <a:graphicFrameLocks noChangeAspect="1"/>
          </p:cNvGraphicFramePr>
          <p:nvPr/>
        </p:nvGraphicFramePr>
        <p:xfrm>
          <a:off x="7052042" y="2854222"/>
          <a:ext cx="9413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8" name="Equation" r:id="rId27" imgW="13106400" imgH="5486400" progId="Equation.DSMT4">
                  <p:embed/>
                </p:oleObj>
              </mc:Choice>
              <mc:Fallback>
                <p:oleObj name="Equation" r:id="rId27" imgW="13106400" imgH="5486400" progId="Equation.DSMT4">
                  <p:embed/>
                  <p:pic>
                    <p:nvPicPr>
                      <p:cNvPr id="0" name="图片 4893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052042" y="2854222"/>
                        <a:ext cx="941388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任意多边形 9"/>
          <p:cNvSpPr/>
          <p:nvPr/>
        </p:nvSpPr>
        <p:spPr>
          <a:xfrm>
            <a:off x="203200" y="3976914"/>
            <a:ext cx="1828800" cy="899886"/>
          </a:xfrm>
          <a:custGeom>
            <a:avLst/>
            <a:gdLst>
              <a:gd name="connsiteX0" fmla="*/ 0 w 1828800"/>
              <a:gd name="connsiteY0" fmla="*/ 0 h 899886"/>
              <a:gd name="connsiteX1" fmla="*/ 1828800 w 1828800"/>
              <a:gd name="connsiteY1" fmla="*/ 391886 h 899886"/>
              <a:gd name="connsiteX2" fmla="*/ 0 w 1828800"/>
              <a:gd name="connsiteY2" fmla="*/ 899886 h 89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0" h="899886">
                <a:moveTo>
                  <a:pt x="0" y="0"/>
                </a:moveTo>
                <a:cubicBezTo>
                  <a:pt x="914400" y="120952"/>
                  <a:pt x="1828800" y="241905"/>
                  <a:pt x="1828800" y="391886"/>
                </a:cubicBezTo>
                <a:cubicBezTo>
                  <a:pt x="1828800" y="541867"/>
                  <a:pt x="914400" y="720876"/>
                  <a:pt x="0" y="899886"/>
                </a:cubicBezTo>
              </a:path>
            </a:pathLst>
          </a:custGeom>
          <a:noFill/>
          <a:ln>
            <a:solidFill>
              <a:srgbClr val="0054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2084500" y="3005143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-4V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1864061" y="3412945"/>
            <a:ext cx="70888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endParaRPr lang="zh-CN" altLang="en-US" sz="2000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1480" y="2981853"/>
            <a:ext cx="46228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4V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4187853" y="779132"/>
            <a:ext cx="614260" cy="345171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圆角矩形 42"/>
          <p:cNvSpPr/>
          <p:nvPr/>
        </p:nvSpPr>
        <p:spPr>
          <a:xfrm>
            <a:off x="10030546" y="774202"/>
            <a:ext cx="614260" cy="345171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044492" y="1776565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4653483" y="207686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11020259" y="2049347"/>
            <a:ext cx="561372" cy="523220"/>
            <a:chOff x="11140512" y="2056613"/>
            <a:chExt cx="561372" cy="523220"/>
          </a:xfrm>
        </p:grpSpPr>
        <p:sp>
          <p:nvSpPr>
            <p:cNvPr id="49" name="文本框 48"/>
            <p:cNvSpPr txBox="1"/>
            <p:nvPr/>
          </p:nvSpPr>
          <p:spPr>
            <a:xfrm>
              <a:off x="11140512" y="2056613"/>
              <a:ext cx="56137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√</a:t>
              </a:r>
              <a:r>
                <a:rPr lang="en-US" altLang="zh-CN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zh-CN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直接连接符 10"/>
            <p:cNvCxnSpPr/>
            <p:nvPr/>
          </p:nvCxnSpPr>
          <p:spPr>
            <a:xfrm>
              <a:off x="11415142" y="2133847"/>
              <a:ext cx="166914" cy="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文本框 50"/>
          <p:cNvSpPr txBox="1"/>
          <p:nvPr/>
        </p:nvSpPr>
        <p:spPr>
          <a:xfrm>
            <a:off x="9564014" y="1823605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2" name="直接连接符 51"/>
          <p:cNvCxnSpPr/>
          <p:nvPr/>
        </p:nvCxnSpPr>
        <p:spPr>
          <a:xfrm>
            <a:off x="4711733" y="2501091"/>
            <a:ext cx="212184" cy="23243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>
            <a:off x="11249619" y="2507295"/>
            <a:ext cx="212184" cy="23243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00" grpId="0" animBg="1"/>
      <p:bldP spid="102" grpId="0" animBg="1"/>
      <p:bldP spid="88" grpId="0" animBg="1"/>
      <p:bldP spid="109" grpId="0" animBg="1"/>
      <p:bldP spid="112" grpId="0"/>
      <p:bldP spid="113" grpId="0" animBg="1"/>
      <p:bldP spid="114" grpId="0" animBg="1"/>
      <p:bldP spid="117" grpId="0"/>
      <p:bldP spid="120" grpId="0"/>
      <p:bldP spid="2" grpId="0"/>
      <p:bldP spid="3" grpId="0"/>
      <p:bldP spid="29" grpId="0"/>
      <p:bldP spid="37" grpId="0" animBg="1"/>
      <p:bldP spid="39" grpId="0"/>
      <p:bldP spid="40" grpId="0"/>
      <p:bldP spid="10" grpId="0" animBg="1"/>
      <p:bldP spid="45" grpId="0"/>
      <p:bldP spid="46" grpId="0"/>
      <p:bldP spid="4" grpId="0"/>
      <p:bldP spid="6" grpId="0" bldLvl="0" animBg="1"/>
      <p:bldP spid="43" grpId="0" animBg="1"/>
      <p:bldP spid="7" grpId="0"/>
      <p:bldP spid="47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/>
          <p:cNvCxnSpPr/>
          <p:nvPr/>
        </p:nvCxnSpPr>
        <p:spPr>
          <a:xfrm>
            <a:off x="-162275" y="3591858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>
            <a:spLocks noChangeAspect="1"/>
          </p:cNvSpPr>
          <p:nvPr/>
        </p:nvSpPr>
        <p:spPr>
          <a:xfrm>
            <a:off x="-55948" y="-87019"/>
            <a:ext cx="12067953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rgbClr val="FFFF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2018·</a:t>
            </a: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全国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FF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多选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同一平面内的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四点处于匀强电场中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电场方向与此平面平行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连线的中点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连线的中点。一电荷量为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&gt;0)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的粒子从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点移动到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其电势能减小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若该粒子从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点移动到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其电势能减小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。下列说法正确的是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此匀强电场的场强方向一定与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两点连线平行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B.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若该粒子从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点移动到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则电场力做功一定为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若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之间的距离为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则该电场的场强大小一定为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D.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若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两点之间的电势差一定等于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两点之间的电势差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470278" y="6194329"/>
            <a:ext cx="17963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:BD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>
            <a:fillRect/>
          </a:stretch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pic>
        <p:nvPicPr>
          <p:cNvPr id="146" name="S169.eps" descr="id:2147503057;FounderCES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9328" y="1361060"/>
            <a:ext cx="2322677" cy="2119757"/>
          </a:xfrm>
          <a:prstGeom prst="rect">
            <a:avLst/>
          </a:prstGeom>
        </p:spPr>
      </p:pic>
      <p:graphicFrame>
        <p:nvGraphicFramePr>
          <p:cNvPr id="147" name="对象 146"/>
          <p:cNvGraphicFramePr>
            <a:graphicFrameLocks noChangeAspect="1"/>
          </p:cNvGraphicFramePr>
          <p:nvPr/>
        </p:nvGraphicFramePr>
        <p:xfrm>
          <a:off x="6746470" y="1542569"/>
          <a:ext cx="998633" cy="738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0" name="Equation" r:id="rId7" imgW="12801600" imgH="9448800" progId="Equation.DSMT4">
                  <p:embed/>
                </p:oleObj>
              </mc:Choice>
              <mc:Fallback>
                <p:oleObj name="Equation" r:id="rId7" imgW="12801600" imgH="9448800" progId="Equation.DSMT4">
                  <p:embed/>
                  <p:pic>
                    <p:nvPicPr>
                      <p:cNvPr id="0" name="对象 13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46470" y="1542569"/>
                        <a:ext cx="998633" cy="7389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" name="对象 1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443528"/>
              </p:ext>
            </p:extLst>
          </p:nvPr>
        </p:nvGraphicFramePr>
        <p:xfrm>
          <a:off x="7108111" y="2210643"/>
          <a:ext cx="45243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1" name="Equation" r:id="rId9" imgW="5791200" imgH="10058400" progId="Equation.DSMT4">
                  <p:embed/>
                </p:oleObj>
              </mc:Choice>
              <mc:Fallback>
                <p:oleObj name="Equation" r:id="rId9" imgW="5791200" imgH="10058400" progId="Equation.DSMT4">
                  <p:embed/>
                  <p:pic>
                    <p:nvPicPr>
                      <p:cNvPr id="0" name="对象 14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108111" y="2210643"/>
                        <a:ext cx="452438" cy="7874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" name="矩形 148"/>
          <p:cNvSpPr>
            <a:spLocks noChangeAspect="1"/>
          </p:cNvSpPr>
          <p:nvPr/>
        </p:nvSpPr>
        <p:spPr>
          <a:xfrm>
            <a:off x="727336" y="3466913"/>
            <a:ext cx="2183378" cy="576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=(</a:t>
            </a:r>
            <a:r>
              <a:rPr lang="el-GR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b="1" i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l-GR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b="1" i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0" name="矩形 149"/>
          <p:cNvSpPr>
            <a:spLocks noChangeAspect="1"/>
          </p:cNvSpPr>
          <p:nvPr/>
        </p:nvSpPr>
        <p:spPr>
          <a:xfrm>
            <a:off x="727336" y="4027128"/>
            <a:ext cx="2183378" cy="576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=(</a:t>
            </a:r>
            <a:r>
              <a:rPr lang="el-GR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b="1" i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l-GR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b="1" i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6" name="文本框 155"/>
          <p:cNvSpPr txBox="1"/>
          <p:nvPr/>
        </p:nvSpPr>
        <p:spPr>
          <a:xfrm>
            <a:off x="2784757" y="4548919"/>
            <a:ext cx="34678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W</a:t>
            </a:r>
            <a:r>
              <a:rPr lang="en-US" altLang="zh-CN" sz="2400" i="1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MN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2400" i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φ</a:t>
            </a:r>
            <a:r>
              <a:rPr lang="en-US" altLang="zh-CN" sz="2400" i="1" baseline="-25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M</a:t>
            </a:r>
            <a:r>
              <a:rPr lang="en-US" altLang="zh-CN" sz="2400" i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-φ</a:t>
            </a:r>
            <a:r>
              <a:rPr lang="en-US" altLang="zh-CN" sz="2400" i="1" baseline="-25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en-US" altLang="zh-CN" sz="2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altLang="zh-CN" sz="24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q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157" name="右大括号 156"/>
          <p:cNvSpPr/>
          <p:nvPr/>
        </p:nvSpPr>
        <p:spPr>
          <a:xfrm>
            <a:off x="2541385" y="3770581"/>
            <a:ext cx="243372" cy="2023517"/>
          </a:xfrm>
          <a:prstGeom prst="rightBrace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0" name="文本框 159"/>
          <p:cNvSpPr txBox="1"/>
          <p:nvPr/>
        </p:nvSpPr>
        <p:spPr>
          <a:xfrm>
            <a:off x="3952936" y="5451035"/>
            <a:ext cx="1724814" cy="479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若</a:t>
            </a:r>
            <a:r>
              <a:rPr lang="en-US" altLang="zh-CN" sz="24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kern="10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=W</a:t>
            </a:r>
            <a:r>
              <a:rPr lang="en-US" altLang="zh-CN" sz="2400" kern="10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2" name="箭头: 右 161"/>
          <p:cNvSpPr/>
          <p:nvPr/>
        </p:nvSpPr>
        <p:spPr>
          <a:xfrm>
            <a:off x="5412664" y="5587270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3" name="文本框 162"/>
          <p:cNvSpPr txBox="1"/>
          <p:nvPr/>
        </p:nvSpPr>
        <p:spPr>
          <a:xfrm>
            <a:off x="10341327" y="6027420"/>
            <a:ext cx="1523651" cy="479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</a:t>
            </a:r>
            <a:r>
              <a:rPr lang="en-US" altLang="zh-CN" sz="2400" i="1" kern="100" baseline="-25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aM</a:t>
            </a:r>
            <a:r>
              <a:rPr lang="en-US" altLang="zh-CN" sz="24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i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</a:t>
            </a:r>
            <a:r>
              <a:rPr lang="en-US" altLang="zh-CN" sz="2400" i="1" kern="100" baseline="-25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bN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4" name="文本框 163"/>
          <p:cNvSpPr txBox="1"/>
          <p:nvPr/>
        </p:nvSpPr>
        <p:spPr>
          <a:xfrm>
            <a:off x="8397235" y="6027420"/>
            <a:ext cx="1349740" cy="479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</a:t>
            </a:r>
            <a:r>
              <a:rPr lang="en-US" altLang="zh-CN" sz="2400" i="1" kern="100" baseline="-25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</a:t>
            </a:r>
            <a:r>
              <a:rPr lang="en-US" altLang="zh-CN" sz="2400" i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i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</a:t>
            </a:r>
            <a:r>
              <a:rPr lang="en-US" altLang="zh-CN" sz="2400" i="1" kern="100" baseline="-25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bd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5" name="箭头: 右 164"/>
          <p:cNvSpPr/>
          <p:nvPr/>
        </p:nvSpPr>
        <p:spPr>
          <a:xfrm>
            <a:off x="9760304" y="6163655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6" name="文本框 165"/>
          <p:cNvSpPr txBox="1"/>
          <p:nvPr/>
        </p:nvSpPr>
        <p:spPr>
          <a:xfrm>
            <a:off x="3952936" y="3740959"/>
            <a:ext cx="5587067" cy="479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匀强电场中沿直线电势随距离均匀变化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978027" y="5417133"/>
            <a:ext cx="1773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i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l-GR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i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l-GR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φ</a:t>
            </a:r>
            <a:r>
              <a:rPr lang="en-US" altLang="zh-CN" sz="2400" i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l-GR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i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endParaRPr lang="zh-CN" altLang="en-US" sz="2400" dirty="0"/>
          </a:p>
        </p:txBody>
      </p:sp>
      <p:sp>
        <p:nvSpPr>
          <p:cNvPr id="26" name="箭头: 右 161"/>
          <p:cNvSpPr/>
          <p:nvPr/>
        </p:nvSpPr>
        <p:spPr>
          <a:xfrm>
            <a:off x="7745103" y="5599188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8310466" y="5429051"/>
            <a:ext cx="1754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i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l-GR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i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l-GR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i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l-GR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l-GR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φ</a:t>
            </a:r>
            <a:r>
              <a:rPr lang="en-US" altLang="zh-CN" sz="2400" i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endParaRPr lang="zh-CN" altLang="en-US" sz="2400" dirty="0"/>
          </a:p>
        </p:txBody>
      </p:sp>
      <p:graphicFrame>
        <p:nvGraphicFramePr>
          <p:cNvPr id="25" name="对象 24"/>
          <p:cNvGraphicFramePr>
            <a:graphicFrameLocks noChangeAspect="1"/>
          </p:cNvGraphicFramePr>
          <p:nvPr/>
        </p:nvGraphicFramePr>
        <p:xfrm>
          <a:off x="795140" y="4669490"/>
          <a:ext cx="1489074" cy="747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2" name="Equation" r:id="rId11" imgW="20116800" imgH="9448800" progId="Equation.DSMT4">
                  <p:embed/>
                </p:oleObj>
              </mc:Choice>
              <mc:Fallback>
                <p:oleObj name="Equation" r:id="rId11" imgW="20116800" imgH="9448800" progId="Equation.DSMT4">
                  <p:embed/>
                  <p:pic>
                    <p:nvPicPr>
                      <p:cNvPr id="0" name="图片 633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95140" y="4669490"/>
                        <a:ext cx="1489074" cy="7476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/>
          <p:cNvGraphicFramePr>
            <a:graphicFrameLocks noChangeAspect="1"/>
          </p:cNvGraphicFramePr>
          <p:nvPr/>
        </p:nvGraphicFramePr>
        <p:xfrm>
          <a:off x="798965" y="5416012"/>
          <a:ext cx="1489074" cy="747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3" name="Equation" r:id="rId13" imgW="20116800" imgH="9448800" progId="Equation.DSMT4">
                  <p:embed/>
                </p:oleObj>
              </mc:Choice>
              <mc:Fallback>
                <p:oleObj name="Equation" r:id="rId13" imgW="20116800" imgH="9448800" progId="Equation.DSMT4">
                  <p:embed/>
                  <p:pic>
                    <p:nvPicPr>
                      <p:cNvPr id="0" name="图片 633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98965" y="5416012"/>
                        <a:ext cx="1489074" cy="7476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4810318" y="4464578"/>
          <a:ext cx="1132517" cy="690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4" name="Equation" r:id="rId15" imgW="15544800" imgH="9448800" progId="Equation.DSMT4">
                  <p:embed/>
                </p:oleObj>
              </mc:Choice>
              <mc:Fallback>
                <p:oleObj name="Equation" r:id="rId15" imgW="15544800" imgH="9448800" progId="Equation.DSMT4">
                  <p:embed/>
                  <p:pic>
                    <p:nvPicPr>
                      <p:cNvPr id="0" name="图片 633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810318" y="4464578"/>
                        <a:ext cx="1132517" cy="6901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3366537" y="1184329"/>
            <a:ext cx="852382" cy="570337"/>
            <a:chOff x="3366537" y="1184329"/>
            <a:chExt cx="852382" cy="570337"/>
          </a:xfrm>
        </p:grpSpPr>
        <p:sp>
          <p:nvSpPr>
            <p:cNvPr id="30" name="圆角矩形 29"/>
            <p:cNvSpPr/>
            <p:nvPr/>
          </p:nvSpPr>
          <p:spPr>
            <a:xfrm>
              <a:off x="3366537" y="1409495"/>
              <a:ext cx="614260" cy="345171"/>
            </a:xfrm>
            <a:prstGeom prst="roundRect">
              <a:avLst/>
            </a:pr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n>
                  <a:solidFill>
                    <a:srgbClr val="FFFF00"/>
                  </a:solidFill>
                </a:ln>
              </a:endParaRPr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3880365" y="1184329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31" name="对象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860801"/>
              </p:ext>
            </p:extLst>
          </p:nvPr>
        </p:nvGraphicFramePr>
        <p:xfrm>
          <a:off x="8160027" y="2222372"/>
          <a:ext cx="769711" cy="678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35" name="Equation" r:id="rId17" imgW="10668000" imgH="9448800" progId="Equation.DSMT4">
                  <p:embed/>
                </p:oleObj>
              </mc:Choice>
              <mc:Fallback>
                <p:oleObj name="Equation" r:id="rId17" imgW="10668000" imgH="9448800" progId="Equation.DSMT4">
                  <p:embed/>
                  <p:pic>
                    <p:nvPicPr>
                      <p:cNvPr id="0" name="图片 641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160027" y="2222372"/>
                        <a:ext cx="769711" cy="678085"/>
                      </a:xfrm>
                      <a:prstGeom prst="rect">
                        <a:avLst/>
                      </a:prstGeom>
                      <a:ln w="28575">
                        <a:solidFill>
                          <a:srgbClr val="FFFF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任意多边形 3"/>
          <p:cNvSpPr/>
          <p:nvPr/>
        </p:nvSpPr>
        <p:spPr>
          <a:xfrm>
            <a:off x="7111122" y="2222371"/>
            <a:ext cx="431567" cy="798417"/>
          </a:xfrm>
          <a:custGeom>
            <a:avLst/>
            <a:gdLst>
              <a:gd name="connsiteX0" fmla="*/ 8315 w 519062"/>
              <a:gd name="connsiteY0" fmla="*/ 316388 h 801446"/>
              <a:gd name="connsiteX1" fmla="*/ 59115 w 519062"/>
              <a:gd name="connsiteY1" fmla="*/ 11588 h 801446"/>
              <a:gd name="connsiteX2" fmla="*/ 509058 w 519062"/>
              <a:gd name="connsiteY2" fmla="*/ 98674 h 801446"/>
              <a:gd name="connsiteX3" fmla="*/ 363915 w 519062"/>
              <a:gd name="connsiteY3" fmla="*/ 425245 h 801446"/>
              <a:gd name="connsiteX4" fmla="*/ 276829 w 519062"/>
              <a:gd name="connsiteY4" fmla="*/ 461531 h 801446"/>
              <a:gd name="connsiteX5" fmla="*/ 291343 w 519062"/>
              <a:gd name="connsiteY5" fmla="*/ 766331 h 801446"/>
              <a:gd name="connsiteX6" fmla="*/ 88143 w 519062"/>
              <a:gd name="connsiteY6" fmla="*/ 744559 h 801446"/>
              <a:gd name="connsiteX7" fmla="*/ 8315 w 519062"/>
              <a:gd name="connsiteY7" fmla="*/ 316388 h 801446"/>
              <a:gd name="connsiteX0-1" fmla="*/ 8315 w 518833"/>
              <a:gd name="connsiteY0-2" fmla="*/ 316388 h 801446"/>
              <a:gd name="connsiteX1-3" fmla="*/ 59115 w 518833"/>
              <a:gd name="connsiteY1-4" fmla="*/ 11588 h 801446"/>
              <a:gd name="connsiteX2-5" fmla="*/ 509058 w 518833"/>
              <a:gd name="connsiteY2-6" fmla="*/ 98674 h 801446"/>
              <a:gd name="connsiteX3-7" fmla="*/ 363915 w 518833"/>
              <a:gd name="connsiteY3-8" fmla="*/ 425245 h 801446"/>
              <a:gd name="connsiteX4-9" fmla="*/ 305857 w 518833"/>
              <a:gd name="connsiteY4-10" fmla="*/ 483303 h 801446"/>
              <a:gd name="connsiteX5-11" fmla="*/ 291343 w 518833"/>
              <a:gd name="connsiteY5-12" fmla="*/ 766331 h 801446"/>
              <a:gd name="connsiteX6-13" fmla="*/ 88143 w 518833"/>
              <a:gd name="connsiteY6-14" fmla="*/ 744559 h 801446"/>
              <a:gd name="connsiteX7-15" fmla="*/ 8315 w 518833"/>
              <a:gd name="connsiteY7-16" fmla="*/ 316388 h 801446"/>
              <a:gd name="connsiteX0-17" fmla="*/ 4720 w 515238"/>
              <a:gd name="connsiteY0-18" fmla="*/ 316388 h 801446"/>
              <a:gd name="connsiteX1-19" fmla="*/ 55520 w 515238"/>
              <a:gd name="connsiteY1-20" fmla="*/ 11588 h 801446"/>
              <a:gd name="connsiteX2-21" fmla="*/ 505463 w 515238"/>
              <a:gd name="connsiteY2-22" fmla="*/ 98674 h 801446"/>
              <a:gd name="connsiteX3-23" fmla="*/ 360320 w 515238"/>
              <a:gd name="connsiteY3-24" fmla="*/ 425245 h 801446"/>
              <a:gd name="connsiteX4-25" fmla="*/ 302262 w 515238"/>
              <a:gd name="connsiteY4-26" fmla="*/ 483303 h 801446"/>
              <a:gd name="connsiteX5-27" fmla="*/ 287748 w 515238"/>
              <a:gd name="connsiteY5-28" fmla="*/ 766331 h 801446"/>
              <a:gd name="connsiteX6-29" fmla="*/ 32564 w 515238"/>
              <a:gd name="connsiteY6-30" fmla="*/ 744559 h 801446"/>
              <a:gd name="connsiteX7-31" fmla="*/ 4720 w 515238"/>
              <a:gd name="connsiteY7-32" fmla="*/ 316388 h 801446"/>
              <a:gd name="connsiteX0-33" fmla="*/ 4720 w 515238"/>
              <a:gd name="connsiteY0-34" fmla="*/ 316388 h 797184"/>
              <a:gd name="connsiteX1-35" fmla="*/ 55520 w 515238"/>
              <a:gd name="connsiteY1-36" fmla="*/ 11588 h 797184"/>
              <a:gd name="connsiteX2-37" fmla="*/ 505463 w 515238"/>
              <a:gd name="connsiteY2-38" fmla="*/ 98674 h 797184"/>
              <a:gd name="connsiteX3-39" fmla="*/ 360320 w 515238"/>
              <a:gd name="connsiteY3-40" fmla="*/ 425245 h 797184"/>
              <a:gd name="connsiteX4-41" fmla="*/ 302262 w 515238"/>
              <a:gd name="connsiteY4-42" fmla="*/ 483303 h 797184"/>
              <a:gd name="connsiteX5-43" fmla="*/ 201107 w 515238"/>
              <a:gd name="connsiteY5-44" fmla="*/ 759086 h 797184"/>
              <a:gd name="connsiteX6-45" fmla="*/ 32564 w 515238"/>
              <a:gd name="connsiteY6-46" fmla="*/ 744559 h 797184"/>
              <a:gd name="connsiteX7-47" fmla="*/ 4720 w 515238"/>
              <a:gd name="connsiteY7-48" fmla="*/ 316388 h 7971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515238" h="797184">
                <a:moveTo>
                  <a:pt x="4720" y="316388"/>
                </a:moveTo>
                <a:cubicBezTo>
                  <a:pt x="8546" y="194226"/>
                  <a:pt x="-27937" y="47874"/>
                  <a:pt x="55520" y="11588"/>
                </a:cubicBezTo>
                <a:cubicBezTo>
                  <a:pt x="138977" y="-24698"/>
                  <a:pt x="454663" y="29731"/>
                  <a:pt x="505463" y="98674"/>
                </a:cubicBezTo>
                <a:cubicBezTo>
                  <a:pt x="556263" y="167617"/>
                  <a:pt x="394187" y="361140"/>
                  <a:pt x="360320" y="425245"/>
                </a:cubicBezTo>
                <a:cubicBezTo>
                  <a:pt x="326453" y="489350"/>
                  <a:pt x="328797" y="427663"/>
                  <a:pt x="302262" y="483303"/>
                </a:cubicBezTo>
                <a:cubicBezTo>
                  <a:pt x="275727" y="538943"/>
                  <a:pt x="232555" y="711915"/>
                  <a:pt x="201107" y="759086"/>
                </a:cubicBezTo>
                <a:cubicBezTo>
                  <a:pt x="169659" y="806257"/>
                  <a:pt x="65295" y="818342"/>
                  <a:pt x="32564" y="744559"/>
                </a:cubicBezTo>
                <a:cubicBezTo>
                  <a:pt x="-167" y="670776"/>
                  <a:pt x="894" y="438550"/>
                  <a:pt x="4720" y="316388"/>
                </a:cubicBezTo>
                <a:close/>
              </a:path>
            </a:pathLst>
          </a:cu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31"/>
          <p:cNvSpPr txBox="1"/>
          <p:nvPr/>
        </p:nvSpPr>
        <p:spPr>
          <a:xfrm>
            <a:off x="7628352" y="1664089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9349085" y="3024664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9067664" y="835677"/>
            <a:ext cx="738312" cy="0"/>
          </a:xfrm>
          <a:prstGeom prst="line">
            <a:avLst/>
          </a:prstGeom>
          <a:ln w="28575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 flipV="1">
            <a:off x="1545902" y="1270000"/>
            <a:ext cx="1820635" cy="1106"/>
          </a:xfrm>
          <a:prstGeom prst="line">
            <a:avLst/>
          </a:prstGeom>
          <a:ln w="28575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 flipV="1">
            <a:off x="7296058" y="1265608"/>
            <a:ext cx="1820635" cy="1106"/>
          </a:xfrm>
          <a:prstGeom prst="line">
            <a:avLst/>
          </a:prstGeom>
          <a:ln w="28575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7513085" y="2191522"/>
            <a:ext cx="6014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i="1" kern="1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</a:t>
            </a:r>
            <a:r>
              <a:rPr lang="en-US" altLang="zh-CN" sz="2400" b="1" i="1" kern="100" baseline="-250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cd</a:t>
            </a:r>
            <a:endParaRPr lang="zh-CN" altLang="en-US" sz="2400" b="1" dirty="0">
              <a:solidFill>
                <a:srgbClr val="FFFF00"/>
              </a:solidFill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6084972" y="2294168"/>
            <a:ext cx="852382" cy="570337"/>
            <a:chOff x="3366537" y="1184329"/>
            <a:chExt cx="852382" cy="570337"/>
          </a:xfrm>
        </p:grpSpPr>
        <p:sp>
          <p:nvSpPr>
            <p:cNvPr id="8" name="圆角矩形 7"/>
            <p:cNvSpPr/>
            <p:nvPr>
              <p:custDataLst>
                <p:tags r:id="rId2"/>
              </p:custDataLst>
            </p:nvPr>
          </p:nvSpPr>
          <p:spPr>
            <a:xfrm>
              <a:off x="3366537" y="1409495"/>
              <a:ext cx="614260" cy="345171"/>
            </a:xfrm>
            <a:prstGeom prst="roundRect">
              <a:avLst/>
            </a:pr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文本框 11"/>
            <p:cNvSpPr txBox="1"/>
            <p:nvPr>
              <p:custDataLst>
                <p:tags r:id="rId3"/>
              </p:custDataLst>
            </p:nvPr>
          </p:nvSpPr>
          <p:spPr>
            <a:xfrm>
              <a:off x="3880365" y="1184329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149" grpId="0"/>
      <p:bldP spid="150" grpId="0"/>
      <p:bldP spid="156" grpId="0"/>
      <p:bldP spid="157" grpId="0" animBg="1"/>
      <p:bldP spid="160" grpId="0"/>
      <p:bldP spid="162" grpId="0" animBg="1"/>
      <p:bldP spid="163" grpId="0"/>
      <p:bldP spid="164" grpId="0"/>
      <p:bldP spid="165" grpId="0" animBg="1"/>
      <p:bldP spid="166" grpId="0"/>
      <p:bldP spid="6" grpId="0"/>
      <p:bldP spid="26" grpId="0" animBg="1"/>
      <p:bldP spid="27" grpId="0"/>
      <p:bldP spid="4" grpId="0" animBg="1"/>
      <p:bldP spid="32" grpId="0"/>
      <p:bldP spid="33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/>
          <p:cNvCxnSpPr/>
          <p:nvPr/>
        </p:nvCxnSpPr>
        <p:spPr>
          <a:xfrm>
            <a:off x="-44304" y="2802050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>
            <a:spLocks noChangeAspect="1"/>
          </p:cNvSpPr>
          <p:nvPr/>
        </p:nvSpPr>
        <p:spPr>
          <a:xfrm>
            <a:off x="62021" y="-39497"/>
            <a:ext cx="12067953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.【2017·</a:t>
            </a: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全国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3】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多选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一匀强电场的方向平行于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xOy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平面，平面内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三点的位置如图所示，三点的电势分别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 V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17 V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26 V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。下列说法正确的是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．电场强度的大小为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2.5 V/cm                      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．坐标原点处的电势为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 V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．电子在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点的电势能比在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7 eV      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．电子从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点运动到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电场力做功为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 eV</a:t>
            </a:r>
          </a:p>
        </p:txBody>
      </p:sp>
      <p:sp>
        <p:nvSpPr>
          <p:cNvPr id="50" name="文本框 49"/>
          <p:cNvSpPr txBox="1"/>
          <p:nvPr/>
        </p:nvSpPr>
        <p:spPr>
          <a:xfrm>
            <a:off x="680378" y="6056974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:ABD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57" name="直接连接符 56"/>
          <p:cNvCxnSpPr/>
          <p:nvPr/>
        </p:nvCxnSpPr>
        <p:spPr>
          <a:xfrm>
            <a:off x="2604903" y="2788466"/>
            <a:ext cx="0" cy="5184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图片 8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>
            <a:fillRect/>
          </a:stretch>
        </p:blipFill>
        <p:spPr>
          <a:xfrm>
            <a:off x="4726858" y="6466093"/>
            <a:ext cx="2120507" cy="391907"/>
          </a:xfrm>
          <a:prstGeom prst="rect">
            <a:avLst/>
          </a:prstGeom>
        </p:spPr>
      </p:pic>
      <p:sp>
        <p:nvSpPr>
          <p:cNvPr id="88" name="箭头: 右 87"/>
          <p:cNvSpPr/>
          <p:nvPr/>
        </p:nvSpPr>
        <p:spPr>
          <a:xfrm>
            <a:off x="7910897" y="3325975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9" name="S174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7802" y="877746"/>
            <a:ext cx="2282053" cy="1935836"/>
          </a:xfrm>
          <a:prstGeom prst="rect">
            <a:avLst/>
          </a:prstGeom>
        </p:spPr>
      </p:pic>
      <p:pic>
        <p:nvPicPr>
          <p:cNvPr id="91" name="S240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3" y="3258941"/>
            <a:ext cx="2315630" cy="1902255"/>
          </a:xfrm>
          <a:prstGeom prst="rect">
            <a:avLst/>
          </a:prstGeom>
        </p:spPr>
      </p:pic>
      <p:sp>
        <p:nvSpPr>
          <p:cNvPr id="93" name="文本框 92"/>
          <p:cNvSpPr txBox="1"/>
          <p:nvPr/>
        </p:nvSpPr>
        <p:spPr>
          <a:xfrm>
            <a:off x="4642984" y="3198557"/>
            <a:ext cx="35302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由几何关系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cf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=3.6 cm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7" name="对象 96"/>
          <p:cNvGraphicFramePr>
            <a:graphicFrameLocks noChangeAspect="1"/>
          </p:cNvGraphicFramePr>
          <p:nvPr/>
        </p:nvGraphicFramePr>
        <p:xfrm>
          <a:off x="2935514" y="3064141"/>
          <a:ext cx="159861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3" name="Equation" r:id="rId6" imgW="21336000" imgH="10363200" progId="Equation.DSMT4">
                  <p:embed/>
                </p:oleObj>
              </mc:Choice>
              <mc:Fallback>
                <p:oleObj name="Equation" r:id="rId6" imgW="21336000" imgH="10363200" progId="Equation.DSMT4">
                  <p:embed/>
                  <p:pic>
                    <p:nvPicPr>
                      <p:cNvPr id="0" name="对象 7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35514" y="3064141"/>
                        <a:ext cx="1598613" cy="776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文本框 100"/>
          <p:cNvSpPr txBox="1"/>
          <p:nvPr/>
        </p:nvSpPr>
        <p:spPr>
          <a:xfrm>
            <a:off x="9246816" y="3214483"/>
            <a:ext cx="20235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5 V/cm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2811804" y="4080879"/>
            <a:ext cx="79934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匀强电场中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相同方向上变化相同的距离电势差相等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5" name="文本框 104"/>
          <p:cNvSpPr txBox="1"/>
          <p:nvPr/>
        </p:nvSpPr>
        <p:spPr>
          <a:xfrm>
            <a:off x="8678351" y="4604703"/>
            <a:ext cx="15490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ao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cb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6" name="箭头: 右 105"/>
          <p:cNvSpPr/>
          <p:nvPr/>
        </p:nvSpPr>
        <p:spPr>
          <a:xfrm>
            <a:off x="8046768" y="4732121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7" name="箭头: 右 106"/>
          <p:cNvSpPr/>
          <p:nvPr/>
        </p:nvSpPr>
        <p:spPr>
          <a:xfrm>
            <a:off x="10014896" y="4732121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8" name="对象 107"/>
          <p:cNvGraphicFramePr>
            <a:graphicFrameLocks noChangeAspect="1"/>
          </p:cNvGraphicFramePr>
          <p:nvPr/>
        </p:nvGraphicFramePr>
        <p:xfrm>
          <a:off x="10697337" y="4576850"/>
          <a:ext cx="11842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4" name="Equation" r:id="rId8" imgW="12801600" imgH="5486400" progId="Equation.DSMT4">
                  <p:embed/>
                </p:oleObj>
              </mc:Choice>
              <mc:Fallback>
                <p:oleObj name="Equation" r:id="rId8" imgW="12801600" imgH="5486400" progId="Equation.DSMT4">
                  <p:embed/>
                  <p:pic>
                    <p:nvPicPr>
                      <p:cNvPr id="0" name="对象 10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697337" y="4576850"/>
                        <a:ext cx="118427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文本框 110"/>
          <p:cNvSpPr txBox="1"/>
          <p:nvPr/>
        </p:nvSpPr>
        <p:spPr>
          <a:xfrm>
            <a:off x="2935514" y="5859288"/>
            <a:ext cx="4370510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W</a:t>
            </a:r>
            <a:r>
              <a:rPr lang="en-US" altLang="zh-CN" sz="2400" baseline="-25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bc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sz="24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q</a:t>
            </a:r>
            <a:r>
              <a:rPr lang="en-US" altLang="zh-CN" sz="24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U</a:t>
            </a:r>
            <a:r>
              <a:rPr lang="en-US" altLang="zh-CN" sz="2400" baseline="-25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bc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=-e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×(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-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9 V)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9 eV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7890389" y="1027251"/>
            <a:ext cx="635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 V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9179413" y="2012062"/>
            <a:ext cx="635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17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9144104" y="1024426"/>
            <a:ext cx="635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26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22" name="对象 21"/>
          <p:cNvGraphicFramePr>
            <a:graphicFrameLocks noChangeAspect="1"/>
          </p:cNvGraphicFramePr>
          <p:nvPr/>
        </p:nvGraphicFramePr>
        <p:xfrm>
          <a:off x="8550739" y="3106274"/>
          <a:ext cx="769711" cy="678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5" name="Equation" r:id="rId10" imgW="10668000" imgH="9448800" progId="Equation.DSMT4">
                  <p:embed/>
                </p:oleObj>
              </mc:Choice>
              <mc:Fallback>
                <p:oleObj name="Equation" r:id="rId10" imgW="10668000" imgH="9448800" progId="Equation.DSMT4">
                  <p:embed/>
                  <p:pic>
                    <p:nvPicPr>
                      <p:cNvPr id="0" name="图片 527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550739" y="3106274"/>
                        <a:ext cx="769711" cy="6780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组合 3"/>
          <p:cNvGrpSpPr/>
          <p:nvPr/>
        </p:nvGrpSpPr>
        <p:grpSpPr>
          <a:xfrm>
            <a:off x="7913272" y="1060931"/>
            <a:ext cx="798321" cy="695230"/>
            <a:chOff x="7891504" y="1048514"/>
            <a:chExt cx="798321" cy="695230"/>
          </a:xfrm>
        </p:grpSpPr>
        <p:sp>
          <p:nvSpPr>
            <p:cNvPr id="23" name="矩形 22"/>
            <p:cNvSpPr/>
            <p:nvPr/>
          </p:nvSpPr>
          <p:spPr>
            <a:xfrm>
              <a:off x="7891504" y="1374412"/>
              <a:ext cx="635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17 </a:t>
              </a:r>
              <a:r>
                <a:rPr lang="en-US" altLang="zh-CN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V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8389743" y="1048514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zh-CN" alt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8371359" y="1332165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7" name="文本框 26"/>
          <p:cNvSpPr txBox="1"/>
          <p:nvPr/>
        </p:nvSpPr>
        <p:spPr>
          <a:xfrm>
            <a:off x="2969408" y="5270558"/>
            <a:ext cx="43705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</a:t>
            </a:r>
            <a:r>
              <a:rPr lang="en-US" altLang="zh-CN" sz="2400" baseline="-25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Pa</a:t>
            </a:r>
            <a:r>
              <a:rPr lang="en-US" altLang="zh-CN" sz="24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=q</a:t>
            </a:r>
            <a:r>
              <a:rPr lang="el-GR" altLang="zh-CN" sz="24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φ</a:t>
            </a:r>
            <a:r>
              <a:rPr lang="en-US" altLang="zh-CN" sz="2400" baseline="-25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24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=-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</a:t>
            </a:r>
            <a:r>
              <a:rPr lang="en-US" altLang="zh-CN" sz="2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×(10V)</a:t>
            </a:r>
            <a:r>
              <a:rPr lang="en-US" altLang="zh-CN" sz="24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sz="2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-10 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eV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6958849" y="5270558"/>
            <a:ext cx="17527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</a:t>
            </a:r>
            <a:r>
              <a:rPr lang="en-US" altLang="zh-CN" sz="2400" baseline="-25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Pb</a:t>
            </a:r>
            <a:r>
              <a:rPr lang="en-US" altLang="zh-CN" sz="24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sz="2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-17 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eV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8356373" y="1282423"/>
            <a:ext cx="1004797" cy="1333777"/>
          </a:xfrm>
          <a:prstGeom prst="line">
            <a:avLst/>
          </a:prstGeom>
          <a:ln w="19050">
            <a:solidFill>
              <a:srgbClr val="FF0000"/>
            </a:solidFill>
            <a:prstDash val="dash"/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4210238" y="857362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862499" y="1271539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5854020" y="2150393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4602415" y="1514001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高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直接连接符 33"/>
          <p:cNvCxnSpPr/>
          <p:nvPr/>
        </p:nvCxnSpPr>
        <p:spPr>
          <a:xfrm>
            <a:off x="4726858" y="1889661"/>
            <a:ext cx="212184" cy="23243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88" grpId="0" animBg="1"/>
      <p:bldP spid="93" grpId="0"/>
      <p:bldP spid="101" grpId="0"/>
      <p:bldP spid="104" grpId="0"/>
      <p:bldP spid="105" grpId="0"/>
      <p:bldP spid="106" grpId="0" animBg="1"/>
      <p:bldP spid="107" grpId="0" animBg="1"/>
      <p:bldP spid="111" grpId="0"/>
      <p:bldP spid="2" grpId="0"/>
      <p:bldP spid="20" grpId="0"/>
      <p:bldP spid="21" grpId="0"/>
      <p:bldP spid="27" grpId="0"/>
      <p:bldP spid="28" grpId="0"/>
      <p:bldP spid="30" grpId="0"/>
      <p:bldP spid="31" grpId="0"/>
      <p:bldP spid="32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36b60324-18f9-42ce-a62b-5231a2dacc1d"/>
  <p:tag name="COMMONDATA" val="eyJoZGlkIjoiYTU1ZGZiYWQ1MjQ3NDM0YzY3MzI1ZjE2MGI3OWVkYmY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1"/>
          </a:solidFill>
          <a:headEnd type="none"/>
          <a:tailEnd type="stealth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2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Props1.xml><?xml version="1.0" encoding="utf-8"?>
<ds:datastoreItem xmlns:ds="http://schemas.openxmlformats.org/officeDocument/2006/customXml" ds:itemID="{D0F5CCE0-530A-49D0-B234-311BBE28ABFB}">
  <ds:schemaRefs/>
</ds:datastoreItem>
</file>

<file path=customXml/itemProps2.xml><?xml version="1.0" encoding="utf-8"?>
<ds:datastoreItem xmlns:ds="http://schemas.openxmlformats.org/officeDocument/2006/customXml" ds:itemID="{F80802BB-319D-4603-9251-042D440E06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548</Words>
  <Application>Microsoft Office PowerPoint</Application>
  <PresentationFormat>宽屏</PresentationFormat>
  <Paragraphs>65</Paragraphs>
  <Slides>4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黑体</vt:lpstr>
      <vt:lpstr>楷体</vt:lpstr>
      <vt:lpstr>隶书</vt:lpstr>
      <vt:lpstr>宋体</vt:lpstr>
      <vt:lpstr>Arial</vt:lpstr>
      <vt:lpstr>Calibri</vt:lpstr>
      <vt:lpstr>Calibri Light</vt:lpstr>
      <vt:lpstr>Times New Roman</vt:lpstr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</vt:vector>
  </TitlesOfParts>
  <Company>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吴亚梅</dc:creator>
  <cp:lastModifiedBy>李洁</cp:lastModifiedBy>
  <cp:revision>228</cp:revision>
  <dcterms:created xsi:type="dcterms:W3CDTF">2021-11-24T06:49:00Z</dcterms:created>
  <dcterms:modified xsi:type="dcterms:W3CDTF">2023-06-29T06:16:47Z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B736ACA631204F7AB18DD49FB82C3C86_12</vt:lpwstr>
  </property>
  <property fmtid="{D5CDD505-2E9C-101B-9397-08002B2CF9AE}" pid="3" name="KSOProductBuildVer">
    <vt:lpwstr>2052-11.1.0.14309</vt:lpwstr>
  </property>
</Properties>
</file>