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67" r:id="rId5"/>
    <p:sldId id="272" r:id="rId6"/>
    <p:sldId id="266" r:id="rId7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626"/>
    <a:srgbClr val="5B9BD5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3.xml"/><Relationship Id="rId12" Type="http://schemas.openxmlformats.org/officeDocument/2006/relationships/customXml" Target="../customXml/item2.xml"/><Relationship Id="rId11" Type="http://schemas.openxmlformats.org/officeDocument/2006/relationships/customXml" Target="../customXml/item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  <a:endParaRPr lang="zh-CN" altLang="en-US" sz="1600" b="1">
              <a:solidFill>
                <a:schemeClr val="bg1"/>
              </a:solidFill>
              <a:latin typeface="宋体" panose="02010600030101010101" pitchFamily="2" charset="-122"/>
              <a:ea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4" Type="http://schemas.openxmlformats.org/officeDocument/2006/relationships/notesSlide" Target="../notesSlides/notesSlide2.xml"/><Relationship Id="rId13" Type="http://schemas.openxmlformats.org/officeDocument/2006/relationships/vmlDrawing" Target="../drawings/vmlDrawing2.vml"/><Relationship Id="rId12" Type="http://schemas.openxmlformats.org/officeDocument/2006/relationships/slideLayout" Target="../slideLayouts/slideLayout12.xml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6.bin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比较势能看做功，正减负增不易错</a:t>
            </a:r>
            <a:endParaRPr lang="zh-CN" altLang="en-US" sz="5400" b="1" dirty="0">
              <a:solidFill>
                <a:srgbClr val="FF0000"/>
              </a:solidFill>
              <a:latin typeface="Times New Roman" panose="02020603050405020304" pitchFamily="18" charset="0"/>
              <a:ea typeface="隶书" panose="020105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38" y="4069273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-44304" y="2802050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>
            <a:spLocks noChangeAspect="1"/>
          </p:cNvSpPr>
          <p:nvPr/>
        </p:nvSpPr>
        <p:spPr>
          <a:xfrm>
            <a:off x="62021" y="91135"/>
            <a:ext cx="12067953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.【2021·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全国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2】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所示，在一块很大的接地金属平板的上方固定一负电荷。由于静电感应，在金属平板上表面产生感应电荷。金属平板上方电场的等势面如图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中虚线所示，相邻等势面间的电势差都相等。若将一正试探电荷先后放于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该试探电荷受到的电场力大小分别为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，相应的电势能分别为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 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       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endParaRPr lang="en-US" altLang="zh-CN" sz="2400" b="1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           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&gt;F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 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</a:t>
            </a: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endParaRPr lang="en-US" altLang="zh-CN" sz="2400" b="1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680378" y="6056974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2604903" y="2788466"/>
            <a:ext cx="0" cy="4068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图片 8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8" y="6466093"/>
            <a:ext cx="2120507" cy="391907"/>
          </a:xfrm>
          <a:prstGeom prst="rect">
            <a:avLst/>
          </a:prstGeom>
        </p:spPr>
      </p:pic>
      <p:sp>
        <p:nvSpPr>
          <p:cNvPr id="111" name="文本框 110"/>
          <p:cNvSpPr txBox="1"/>
          <p:nvPr/>
        </p:nvSpPr>
        <p:spPr>
          <a:xfrm>
            <a:off x="2890352" y="3721179"/>
            <a:ext cx="80518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等势面的疏密反映电场强度的大小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110" name="组合 109"/>
          <p:cNvGrpSpPr/>
          <p:nvPr/>
        </p:nvGrpSpPr>
        <p:grpSpPr>
          <a:xfrm>
            <a:off x="473227" y="4607223"/>
            <a:ext cx="1813452" cy="1546485"/>
            <a:chOff x="450668" y="4791889"/>
            <a:chExt cx="1813452" cy="1546485"/>
          </a:xfrm>
        </p:grpSpPr>
        <p:pic>
          <p:nvPicPr>
            <p:cNvPr id="113" name="21EQG1W03.eps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0668" y="4791889"/>
              <a:ext cx="1813452" cy="1177153"/>
            </a:xfrm>
            <a:prstGeom prst="rect">
              <a:avLst/>
            </a:prstGeom>
          </p:spPr>
        </p:pic>
        <p:sp>
          <p:nvSpPr>
            <p:cNvPr id="115" name="文本框 114"/>
            <p:cNvSpPr txBox="1"/>
            <p:nvPr/>
          </p:nvSpPr>
          <p:spPr>
            <a:xfrm>
              <a:off x="1082960" y="5969042"/>
              <a:ext cx="8436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1800" b="1" i="1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b</a:t>
              </a:r>
              <a:endParaRPr lang="zh-CN" altLang="en-US" dirty="0"/>
            </a:p>
          </p:txBody>
        </p:sp>
      </p:grpSp>
      <p:grpSp>
        <p:nvGrpSpPr>
          <p:cNvPr id="109" name="组合 108"/>
          <p:cNvGrpSpPr/>
          <p:nvPr/>
        </p:nvGrpSpPr>
        <p:grpSpPr>
          <a:xfrm>
            <a:off x="414195" y="3071128"/>
            <a:ext cx="1971970" cy="1340625"/>
            <a:chOff x="375248" y="3130144"/>
            <a:chExt cx="1971970" cy="1340625"/>
          </a:xfrm>
        </p:grpSpPr>
        <p:pic>
          <p:nvPicPr>
            <p:cNvPr id="112" name="21EQG1W02.eps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248" y="3130144"/>
              <a:ext cx="1971970" cy="908456"/>
            </a:xfrm>
            <a:prstGeom prst="rect">
              <a:avLst/>
            </a:prstGeom>
          </p:spPr>
        </p:pic>
        <p:sp>
          <p:nvSpPr>
            <p:cNvPr id="116" name="文本框 115"/>
            <p:cNvSpPr txBox="1"/>
            <p:nvPr/>
          </p:nvSpPr>
          <p:spPr>
            <a:xfrm>
              <a:off x="1082960" y="4101437"/>
              <a:ext cx="8436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b="1" i="1" dirty="0">
                  <a:solidFill>
                    <a:schemeClr val="bg1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endParaRPr lang="zh-CN" altLang="en-US" dirty="0"/>
            </a:p>
          </p:txBody>
        </p:sp>
      </p:grpSp>
      <p:sp>
        <p:nvSpPr>
          <p:cNvPr id="119" name="文本框 118"/>
          <p:cNvSpPr txBox="1"/>
          <p:nvPr/>
        </p:nvSpPr>
        <p:spPr>
          <a:xfrm>
            <a:off x="8361603" y="3712362"/>
            <a:ext cx="1523651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i="1" kern="100" baseline="-25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&lt; </a:t>
            </a:r>
            <a:r>
              <a:rPr lang="en-US" altLang="zh-CN" sz="2400" i="1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i="1" kern="100" baseline="-25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0" name="箭头: 右 119"/>
          <p:cNvSpPr/>
          <p:nvPr/>
        </p:nvSpPr>
        <p:spPr>
          <a:xfrm>
            <a:off x="7812339" y="3848597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1" name="文本框 120"/>
          <p:cNvSpPr txBox="1"/>
          <p:nvPr/>
        </p:nvSpPr>
        <p:spPr>
          <a:xfrm>
            <a:off x="2923128" y="5074121"/>
            <a:ext cx="80518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正电荷从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，电场力做正功，电势能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减小</a:t>
            </a:r>
            <a:endParaRPr lang="zh-CN" altLang="en-US" sz="2400" b="1" i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2" name="文本框 121"/>
          <p:cNvSpPr txBox="1"/>
          <p:nvPr/>
        </p:nvSpPr>
        <p:spPr>
          <a:xfrm>
            <a:off x="10082323" y="5051301"/>
            <a:ext cx="18871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en-US" altLang="zh-CN" sz="24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 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endParaRPr lang="zh-CN" altLang="en-US" sz="2400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3" name="箭头: 右 122"/>
          <p:cNvSpPr/>
          <p:nvPr/>
        </p:nvSpPr>
        <p:spPr>
          <a:xfrm>
            <a:off x="9458551" y="5201539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10043363" y="191304"/>
            <a:ext cx="913334" cy="338467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20082" y="3488012"/>
            <a:ext cx="1969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</a:rPr>
              <a:t>+   +  + + +  +   +  </a:t>
            </a:r>
            <a:endParaRPr lang="zh-CN" altLang="en-US" dirty="0">
              <a:solidFill>
                <a:schemeClr val="bg1"/>
              </a:solidFill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V="1">
            <a:off x="1386009" y="5231819"/>
            <a:ext cx="0" cy="540000"/>
          </a:xfrm>
          <a:prstGeom prst="straightConnector1">
            <a:avLst/>
          </a:prstGeom>
          <a:ln w="28575">
            <a:solidFill>
              <a:srgbClr val="FF000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角矩形 23"/>
          <p:cNvSpPr/>
          <p:nvPr/>
        </p:nvSpPr>
        <p:spPr>
          <a:xfrm>
            <a:off x="6297547" y="1088669"/>
            <a:ext cx="1504097" cy="312113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2923128" y="3071128"/>
            <a:ext cx="1523651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F=</a:t>
            </a:r>
            <a:r>
              <a:rPr lang="en-US" altLang="zh-CN" sz="2400" i="1" kern="1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qE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984779" y="4376640"/>
            <a:ext cx="2657264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kern="100" baseline="-25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MN</a:t>
            </a:r>
            <a:r>
              <a:rPr lang="en-US" altLang="zh-CN" sz="2400" i="1" kern="1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pM</a:t>
            </a:r>
            <a:r>
              <a:rPr lang="en-US" altLang="zh-CN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pN</a:t>
            </a:r>
            <a:endParaRPr lang="zh-CN" altLang="en-US" sz="2400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031561" y="1882682"/>
            <a:ext cx="5170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0264066" y="3712362"/>
            <a:ext cx="1523651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i="1" kern="100" baseline="-25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 </a:t>
            </a:r>
            <a:r>
              <a:rPr lang="en-US" altLang="zh-CN" sz="2400" i="1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i="1" kern="100" baseline="-25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9" name="箭头: 右 119"/>
          <p:cNvSpPr/>
          <p:nvPr/>
        </p:nvSpPr>
        <p:spPr>
          <a:xfrm>
            <a:off x="9665471" y="3848597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11" grpId="0"/>
      <p:bldP spid="119" grpId="0"/>
      <p:bldP spid="120" grpId="0" animBg="1"/>
      <p:bldP spid="121" grpId="0"/>
      <p:bldP spid="122" grpId="0"/>
      <p:bldP spid="123" grpId="0" animBg="1"/>
      <p:bldP spid="19" grpId="0" bldLvl="0" animBg="1"/>
      <p:bldP spid="2" grpId="0"/>
      <p:bldP spid="24" grpId="0" bldLvl="0" animBg="1"/>
      <p:bldP spid="26" grpId="0"/>
      <p:bldP spid="27" grpId="0"/>
      <p:bldP spid="25" grpId="0"/>
      <p:bldP spid="28" grpId="0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/>
          <p:cNvCxnSpPr/>
          <p:nvPr/>
        </p:nvCxnSpPr>
        <p:spPr>
          <a:xfrm>
            <a:off x="0" y="3156430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>
            <a:spLocks noChangeAspect="1"/>
          </p:cNvSpPr>
          <p:nvPr/>
        </p:nvSpPr>
        <p:spPr>
          <a:xfrm>
            <a:off x="-55948" y="-87019"/>
            <a:ext cx="12067953" cy="3192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2021·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广东卷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如图是某种静电推进装置的原理图，发射极与吸极接在高压电源两端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两极间产生强电场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虚线为等势面。在强电场作用下，一带电液滴从发射极加速飞向吸极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是其路径上的两点。不计液滴重力，下列说法正确的是 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点的低                          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点的电场强度比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点的小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．液滴在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点的加速度比在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点的小       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．液滴在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点的电势能比在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630222" y="6194329"/>
            <a:ext cx="17963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:D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160" name="文本框 159"/>
          <p:cNvSpPr txBox="1"/>
          <p:nvPr/>
        </p:nvSpPr>
        <p:spPr>
          <a:xfrm>
            <a:off x="575772" y="4251166"/>
            <a:ext cx="4674504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</a:t>
            </a:r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等势面</a:t>
            </a:r>
            <a:r>
              <a:rPr lang="zh-CN" altLang="en-US" sz="2400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越</a:t>
            </a:r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密，电场强度越强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2" name="箭头: 右 161"/>
          <p:cNvSpPr/>
          <p:nvPr/>
        </p:nvSpPr>
        <p:spPr>
          <a:xfrm>
            <a:off x="5125873" y="3644492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00"/>
              </a:solidFill>
            </a:endParaRPr>
          </a:p>
        </p:txBody>
      </p:sp>
      <p:pic>
        <p:nvPicPr>
          <p:cNvPr id="167" name="21AXGDW05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151" y="1388520"/>
            <a:ext cx="2821420" cy="1662427"/>
          </a:xfrm>
          <a:prstGeom prst="rect">
            <a:avLst/>
          </a:prstGeom>
        </p:spPr>
      </p:pic>
      <p:sp>
        <p:nvSpPr>
          <p:cNvPr id="168" name="文本框 167"/>
          <p:cNvSpPr txBox="1"/>
          <p:nvPr/>
        </p:nvSpPr>
        <p:spPr>
          <a:xfrm>
            <a:off x="546478" y="3508257"/>
            <a:ext cx="4733093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根据沿电场线方向电势逐渐降低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59" name="对象 158"/>
          <p:cNvGraphicFramePr>
            <a:graphicFrameLocks noChangeAspect="1"/>
          </p:cNvGraphicFramePr>
          <p:nvPr/>
        </p:nvGraphicFramePr>
        <p:xfrm>
          <a:off x="5804693" y="3508257"/>
          <a:ext cx="958964" cy="466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8" name="Equation" r:id="rId3" imgW="11277600" imgH="5486400" progId="Equation.DSMT4">
                  <p:embed/>
                </p:oleObj>
              </mc:Choice>
              <mc:Fallback>
                <p:oleObj name="Equation" r:id="rId3" imgW="11277600" imgH="5486400" progId="Equation.DSMT4">
                  <p:embed/>
                  <p:pic>
                    <p:nvPicPr>
                      <p:cNvPr id="0" name="图片 63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04693" y="3508257"/>
                        <a:ext cx="958964" cy="466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" name="箭头: 右 170"/>
          <p:cNvSpPr/>
          <p:nvPr/>
        </p:nvSpPr>
        <p:spPr>
          <a:xfrm>
            <a:off x="5125873" y="4387401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2" name="文本框 171"/>
          <p:cNvSpPr txBox="1"/>
          <p:nvPr/>
        </p:nvSpPr>
        <p:spPr>
          <a:xfrm>
            <a:off x="5753893" y="4251166"/>
            <a:ext cx="1523651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i="1" kern="100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</a:t>
            </a:r>
            <a:r>
              <a:rPr lang="en-US" altLang="zh-CN" sz="2400" i="1" kern="1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i="1" kern="1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2621392" y="5170326"/>
            <a:ext cx="18871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</a:t>
            </a:r>
            <a:endParaRPr lang="zh-CN" altLang="en-US" sz="2400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4" name="箭头: 右 173"/>
          <p:cNvSpPr/>
          <p:nvPr/>
        </p:nvSpPr>
        <p:spPr>
          <a:xfrm>
            <a:off x="3781986" y="5297744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5" name="文本框 174"/>
          <p:cNvSpPr txBox="1"/>
          <p:nvPr/>
        </p:nvSpPr>
        <p:spPr>
          <a:xfrm>
            <a:off x="4529181" y="5170326"/>
            <a:ext cx="18871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pa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pb</a:t>
            </a:r>
            <a:endParaRPr lang="zh-CN" altLang="en-US" sz="2400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762531" y="2556468"/>
            <a:ext cx="5170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044253" y="1975364"/>
            <a:ext cx="25424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dirty="0" smtClean="0">
                <a:solidFill>
                  <a:srgbClr val="FF0000"/>
                </a:solidFill>
              </a:rPr>
              <a:t>                              —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ts val="1800"/>
              </a:lnSpc>
            </a:pPr>
            <a:r>
              <a:rPr lang="en-US" altLang="zh-CN" sz="2400" dirty="0" smtClean="0">
                <a:solidFill>
                  <a:srgbClr val="FF0000"/>
                </a:solidFill>
              </a:rPr>
              <a:t>+</a:t>
            </a:r>
            <a:endParaRPr lang="en-US" altLang="zh-CN" sz="2400" dirty="0" smtClean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191416" y="1258317"/>
            <a:ext cx="77547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高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766432" y="1686048"/>
            <a:ext cx="51704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736921" y="2147713"/>
            <a:ext cx="51704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3075302" y="1372931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3660340" y="1823677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4605219" y="2252363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对象 26"/>
          <p:cNvGraphicFramePr>
            <a:graphicFrameLocks noChangeAspect="1"/>
          </p:cNvGraphicFramePr>
          <p:nvPr/>
        </p:nvGraphicFramePr>
        <p:xfrm>
          <a:off x="7524894" y="4124848"/>
          <a:ext cx="158115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9" name="Equation" r:id="rId5" imgW="18592800" imgH="9448800" progId="Equation.DSMT4">
                  <p:embed/>
                </p:oleObj>
              </mc:Choice>
              <mc:Fallback>
                <p:oleObj name="Equation" r:id="rId5" imgW="18592800" imgH="9448800" progId="Equation.DSMT4">
                  <p:embed/>
                  <p:pic>
                    <p:nvPicPr>
                      <p:cNvPr id="0" name="图片 63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24894" y="4124848"/>
                        <a:ext cx="1581150" cy="80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文本框 27"/>
          <p:cNvSpPr txBox="1"/>
          <p:nvPr/>
        </p:nvSpPr>
        <p:spPr>
          <a:xfrm>
            <a:off x="630222" y="5121696"/>
            <a:ext cx="2657264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kern="100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en-US" altLang="zh-CN" sz="2400" i="1" kern="1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pa</a:t>
            </a:r>
            <a:r>
              <a:rPr lang="en-US" altLang="zh-CN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pb</a:t>
            </a:r>
            <a:endParaRPr lang="zh-CN" altLang="en-US" sz="2400" baseline="-250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3481748" y="1248157"/>
            <a:ext cx="1700962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圆角矩形 28"/>
          <p:cNvSpPr/>
          <p:nvPr/>
        </p:nvSpPr>
        <p:spPr>
          <a:xfrm>
            <a:off x="9905476" y="423533"/>
            <a:ext cx="617381" cy="352981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60" grpId="0"/>
      <p:bldP spid="162" grpId="0" animBg="1"/>
      <p:bldP spid="168" grpId="0"/>
      <p:bldP spid="171" grpId="0" animBg="1"/>
      <p:bldP spid="172" grpId="0"/>
      <p:bldP spid="173" grpId="0"/>
      <p:bldP spid="174" grpId="0" animBg="1"/>
      <p:bldP spid="175" grpId="0"/>
      <p:bldP spid="17" grpId="0"/>
      <p:bldP spid="18" grpId="0"/>
      <p:bldP spid="19" grpId="0"/>
      <p:bldP spid="20" grpId="0"/>
      <p:bldP spid="21" grpId="0"/>
      <p:bldP spid="28" grpId="0"/>
      <p:bldP spid="2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>
            <a:spLocks noChangeAspect="1"/>
          </p:cNvSpPr>
          <p:nvPr/>
        </p:nvSpPr>
        <p:spPr>
          <a:xfrm>
            <a:off x="142705" y="40931"/>
            <a:ext cx="1195132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【2020·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浙江卷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空间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两点处固定电荷量绝对值相等的点电荷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其中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点处为正电荷，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两点附近电场的等势线分布如图所示，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为电场中的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个点，设无穷远处电势为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点的电势大于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                              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点的电场强度相同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点的电势低于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点的电势               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．负电荷从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点时电势能增加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9" name="文本框 128"/>
          <p:cNvSpPr txBox="1"/>
          <p:nvPr/>
        </p:nvSpPr>
        <p:spPr>
          <a:xfrm>
            <a:off x="662720" y="6194329"/>
            <a:ext cx="187819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:D 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/>
          <p:cNvCxnSpPr/>
          <p:nvPr/>
        </p:nvCxnSpPr>
        <p:spPr>
          <a:xfrm>
            <a:off x="-88605" y="2788005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矩形 116"/>
          <p:cNvSpPr>
            <a:spLocks noChangeAspect="1"/>
          </p:cNvSpPr>
          <p:nvPr/>
        </p:nvSpPr>
        <p:spPr>
          <a:xfrm>
            <a:off x="2914589" y="3170719"/>
            <a:ext cx="3072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点处点电荷带负电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21" name="20LZJW07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889" y="1017991"/>
            <a:ext cx="3151564" cy="1633042"/>
          </a:xfrm>
          <a:prstGeom prst="rect">
            <a:avLst/>
          </a:prstGeom>
        </p:spPr>
      </p:pic>
      <p:pic>
        <p:nvPicPr>
          <p:cNvPr id="123" name="Picture 4" descr="14-3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04" t="2602" r="12126" b="43240"/>
          <a:stretch>
            <a:fillRect/>
          </a:stretch>
        </p:blipFill>
        <p:spPr bwMode="auto">
          <a:xfrm>
            <a:off x="127570" y="3326769"/>
            <a:ext cx="2494138" cy="199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" name="矩形 123"/>
          <p:cNvSpPr>
            <a:spLocks noChangeAspect="1"/>
          </p:cNvSpPr>
          <p:nvPr/>
        </p:nvSpPr>
        <p:spPr>
          <a:xfrm>
            <a:off x="5808760" y="4983850"/>
            <a:ext cx="1976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电势能增加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25" name="对象 124"/>
          <p:cNvGraphicFramePr>
            <a:graphicFrameLocks noChangeAspect="1"/>
          </p:cNvGraphicFramePr>
          <p:nvPr/>
        </p:nvGraphicFramePr>
        <p:xfrm>
          <a:off x="10857565" y="3130372"/>
          <a:ext cx="999687" cy="542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2" name="Equation" r:id="rId4" imgW="10058400" imgH="5486400" progId="Equation.DSMT4">
                  <p:embed/>
                </p:oleObj>
              </mc:Choice>
              <mc:Fallback>
                <p:oleObj name="Equation" r:id="rId4" imgW="10058400" imgH="5486400" progId="Equation.DSMT4">
                  <p:embed/>
                  <p:pic>
                    <p:nvPicPr>
                      <p:cNvPr id="0" name="对象 15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857565" y="3130372"/>
                        <a:ext cx="999687" cy="5423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箭头: 右 125"/>
          <p:cNvSpPr/>
          <p:nvPr/>
        </p:nvSpPr>
        <p:spPr>
          <a:xfrm>
            <a:off x="10256700" y="3298137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5803049" y="3173354"/>
            <a:ext cx="4355680" cy="464296"/>
            <a:chOff x="5803049" y="3173354"/>
            <a:chExt cx="4355680" cy="464296"/>
          </a:xfrm>
        </p:grpSpPr>
        <p:sp>
          <p:nvSpPr>
            <p:cNvPr id="4" name="矩形 3"/>
            <p:cNvSpPr/>
            <p:nvPr/>
          </p:nvSpPr>
          <p:spPr>
            <a:xfrm>
              <a:off x="5803049" y="3175985"/>
              <a:ext cx="435568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Aft>
                  <a:spcPct val="0"/>
                </a:spcAft>
                <a:tabLst>
                  <a:tab pos="1029335" algn="l"/>
                  <a:tab pos="1850390" algn="l"/>
                  <a:tab pos="2538095" algn="l"/>
                  <a:tab pos="3221990" algn="l"/>
                </a:tabLst>
              </a:pPr>
              <a:r>
                <a:rPr lang="zh-CN" altLang="en-US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设              ，则中垂线是零势线</a:t>
              </a:r>
              <a:endPara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27" name="对象 126"/>
            <p:cNvGraphicFramePr>
              <a:graphicFrameLocks noChangeAspect="1"/>
            </p:cNvGraphicFramePr>
            <p:nvPr/>
          </p:nvGraphicFramePr>
          <p:xfrm>
            <a:off x="6294456" y="3173354"/>
            <a:ext cx="890361" cy="456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63" name="Equation" r:id="rId6" imgW="10668000" imgH="5486400" progId="Equation.DSMT4">
                    <p:embed/>
                  </p:oleObj>
                </mc:Choice>
                <mc:Fallback>
                  <p:oleObj name="Equation" r:id="rId6" imgW="10668000" imgH="5486400" progId="Equation.DSMT4">
                    <p:embed/>
                    <p:pic>
                      <p:nvPicPr>
                        <p:cNvPr id="0" name="对象 12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294456" y="3173354"/>
                          <a:ext cx="890361" cy="4563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8" name="矩形 127"/>
          <p:cNvSpPr>
            <a:spLocks noChangeAspect="1"/>
          </p:cNvSpPr>
          <p:nvPr/>
        </p:nvSpPr>
        <p:spPr>
          <a:xfrm>
            <a:off x="5803049" y="3670385"/>
            <a:ext cx="3799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点电场强度方向不同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0" name="矩形 129"/>
          <p:cNvSpPr>
            <a:spLocks noChangeAspect="1"/>
          </p:cNvSpPr>
          <p:nvPr/>
        </p:nvSpPr>
        <p:spPr>
          <a:xfrm>
            <a:off x="2816505" y="4322104"/>
            <a:ext cx="35495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沿电场线方向电势降低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1" name="箭头: 右 130"/>
          <p:cNvSpPr/>
          <p:nvPr/>
        </p:nvSpPr>
        <p:spPr>
          <a:xfrm>
            <a:off x="6184298" y="4449522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2" name="对象 131"/>
          <p:cNvGraphicFramePr>
            <a:graphicFrameLocks noChangeAspect="1"/>
          </p:cNvGraphicFramePr>
          <p:nvPr/>
        </p:nvGraphicFramePr>
        <p:xfrm>
          <a:off x="6969567" y="4282268"/>
          <a:ext cx="908050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4" name="Equation" r:id="rId8" imgW="9144000" imgH="5486400" progId="Equation.DSMT4">
                  <p:embed/>
                </p:oleObj>
              </mc:Choice>
              <mc:Fallback>
                <p:oleObj name="Equation" r:id="rId8" imgW="9144000" imgH="5486400" progId="Equation.DSMT4">
                  <p:embed/>
                  <p:pic>
                    <p:nvPicPr>
                      <p:cNvPr id="0" name="对象 1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69567" y="4282268"/>
                        <a:ext cx="908050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对象 132"/>
          <p:cNvGraphicFramePr>
            <a:graphicFrameLocks noChangeAspect="1"/>
          </p:cNvGraphicFramePr>
          <p:nvPr/>
        </p:nvGraphicFramePr>
        <p:xfrm>
          <a:off x="8132715" y="4282267"/>
          <a:ext cx="93821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5" name="Equation" r:id="rId10" imgW="9448800" imgH="5486400" progId="Equation.DSMT4">
                  <p:embed/>
                </p:oleObj>
              </mc:Choice>
              <mc:Fallback>
                <p:oleObj name="Equation" r:id="rId10" imgW="9448800" imgH="5486400" progId="Equation.DSMT4">
                  <p:embed/>
                  <p:pic>
                    <p:nvPicPr>
                      <p:cNvPr id="0" name="对象 13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32715" y="4282267"/>
                        <a:ext cx="938212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文本框 133"/>
          <p:cNvSpPr txBox="1"/>
          <p:nvPr/>
        </p:nvSpPr>
        <p:spPr>
          <a:xfrm>
            <a:off x="3908820" y="4975033"/>
            <a:ext cx="1523651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</a:t>
            </a:r>
            <a:r>
              <a:rPr lang="en-US" altLang="zh-CN" sz="2400" i="1" kern="100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</a:t>
            </a:r>
            <a:r>
              <a:rPr lang="en-US" altLang="zh-CN" sz="2400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&lt;0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6" name="箭头: 右 135"/>
          <p:cNvSpPr/>
          <p:nvPr/>
        </p:nvSpPr>
        <p:spPr>
          <a:xfrm>
            <a:off x="5193432" y="5111268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/>
        </p:nvSpPr>
        <p:spPr>
          <a:xfrm>
            <a:off x="9810761" y="65828"/>
            <a:ext cx="1489521" cy="413143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" name="直接连接符 2"/>
          <p:cNvCxnSpPr/>
          <p:nvPr/>
        </p:nvCxnSpPr>
        <p:spPr>
          <a:xfrm>
            <a:off x="8106228" y="1861820"/>
            <a:ext cx="660400" cy="0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2162908" y="965401"/>
            <a:ext cx="77547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2162908" y="1261226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3552521" y="1341170"/>
            <a:ext cx="71468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3552520" y="1636995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2191994" y="1688094"/>
            <a:ext cx="71468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高</a:t>
            </a:r>
            <a:endParaRPr lang="zh-C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2191993" y="1983919"/>
            <a:ext cx="212184" cy="232435"/>
          </a:xfrm>
          <a:prstGeom prst="line">
            <a:avLst/>
          </a:prstGeom>
          <a:ln w="3810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2914589" y="4975033"/>
            <a:ext cx="1523651" cy="479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i="1" kern="1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</a:t>
            </a:r>
            <a:r>
              <a:rPr lang="en-US" altLang="zh-CN" sz="2400" i="1" kern="100" baseline="-25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</a:t>
            </a:r>
            <a:r>
              <a:rPr lang="en-US" altLang="zh-CN" sz="2400" kern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601327" y="2193225"/>
            <a:ext cx="51704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3" name="矩形 32"/>
          <p:cNvSpPr>
            <a:spLocks noChangeAspect="1"/>
          </p:cNvSpPr>
          <p:nvPr/>
        </p:nvSpPr>
        <p:spPr>
          <a:xfrm>
            <a:off x="2826919" y="3736100"/>
            <a:ext cx="3799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电场线⊥等势面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4" name="箭头: 右 130"/>
          <p:cNvSpPr/>
          <p:nvPr/>
        </p:nvSpPr>
        <p:spPr>
          <a:xfrm>
            <a:off x="5167385" y="3844236"/>
            <a:ext cx="530171" cy="2068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17" grpId="0"/>
      <p:bldP spid="124" grpId="0"/>
      <p:bldP spid="126" grpId="0" animBg="1"/>
      <p:bldP spid="128" grpId="0"/>
      <p:bldP spid="130" grpId="0"/>
      <p:bldP spid="131" grpId="0" animBg="1"/>
      <p:bldP spid="134" grpId="0"/>
      <p:bldP spid="136" grpId="0" animBg="1"/>
      <p:bldP spid="20" grpId="0" bldLvl="0" animBg="1"/>
      <p:bldP spid="23" grpId="0"/>
      <p:bldP spid="25" grpId="0"/>
      <p:bldP spid="27" grpId="0"/>
      <p:bldP spid="29" grpId="0"/>
      <p:bldP spid="32" grpId="0"/>
      <p:bldP spid="33" grpId="0"/>
      <p:bldP spid="34" grpId="0" animBg="1"/>
    </p:bldLst>
  </p:timing>
</p:sld>
</file>

<file path=ppt/tags/tag3.xml><?xml version="1.0" encoding="utf-8"?>
<p:tagLst xmlns:p="http://schemas.openxmlformats.org/presentationml/2006/main">
  <p:tag name="KSO_WPP_MARK_KEY" val="67f778bd-f32d-4d7d-a030-abd19bd8fefe"/>
  <p:tag name="COMMONDATA" val="eyJoZGlkIjoiYTU1ZGZiYWQ1MjQ3NDM0YzY3MzI1ZjE2MGI3OWVkYm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��< ? x m l   v e r s i o n = " 1 . 0 " ? > < C u s t o m e r I n f o > < U s e r N a m e > A d m i n i s t r a t o r < / U s e r N a m e > < C o m p a n y N a m e > M i c r o s o f t < / C o m p a n y N a m e > < M a c h i n e I D > A 6 6 6 < / M a c h i n e I D > < T o o l I D > l j R T A A A A K G U = < / T o o l I D > < D a t a > < ! [ C D A T A [ b G p S V E F B Q U F L R 1 U 9 ] ] > < / D a t a > < / C u s t o m e r I n f o > 
</file>

<file path=customXml/item2.xml>��< ? x m l   v e r s i o n = " 1 . 0 " ? > < C u s t o m e r I n f o > < U s e r N a m e > A d m i n i s t r a t o r < / U s e r N a m e > < C o m p a n y N a m e > M i c r o s o f t < / C o m p a n y N a m e > < M a c h i n e I D > A 6 6 6 < / M a c h i n e I D > < T o o l I D > l j R T A A A A K G U = < / T o o l I D > < D a t a > < ! [ C D A T A [ b G p S V E F B Q U F L R 1 U 9 ] ] > < / D a t a > < / C u s t o m e r I n f o > 
</file>

<file path=customXml/itemProps1.xml><?xml version="1.0" encoding="utf-8"?>
<ds:datastoreItem xmlns:ds="http://schemas.openxmlformats.org/officeDocument/2006/customXml" ds:itemID="{D0F5CCE0-530A-49D0-B234-311BBE28ABFB}">
  <ds:schemaRefs/>
</ds:datastoreItem>
</file>

<file path=customXml/itemProps2.xml><?xml version="1.0" encoding="utf-8"?>
<ds:datastoreItem xmlns:ds="http://schemas.openxmlformats.org/officeDocument/2006/customXml" ds:itemID="{F80802BB-319D-4603-9251-042D440E06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960</Words>
  <Application>WPS 演示</Application>
  <PresentationFormat>宽屏</PresentationFormat>
  <Paragraphs>95</Paragraphs>
  <Slides>4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4</vt:i4>
      </vt:variant>
    </vt:vector>
  </HeadingPairs>
  <TitlesOfParts>
    <vt:vector size="21" baseType="lpstr">
      <vt:lpstr>Arial</vt:lpstr>
      <vt:lpstr>宋体</vt:lpstr>
      <vt:lpstr>Wingdings</vt:lpstr>
      <vt:lpstr>Times New Roman</vt:lpstr>
      <vt:lpstr>隶书</vt:lpstr>
      <vt:lpstr>楷体</vt:lpstr>
      <vt:lpstr>黑体</vt:lpstr>
      <vt:lpstr>微软雅黑</vt:lpstr>
      <vt:lpstr>Arial Unicode MS</vt:lpstr>
      <vt:lpstr>Calibri</vt:lpstr>
      <vt:lpstr>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李洁</cp:lastModifiedBy>
  <cp:revision>214</cp:revision>
  <dcterms:created xsi:type="dcterms:W3CDTF">2021-11-24T06:49:00Z</dcterms:created>
  <dcterms:modified xsi:type="dcterms:W3CDTF">2023-06-29T12:10:37Z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E4EFB4E74D1A4B28B349FDDB5208A9BF_12</vt:lpwstr>
  </property>
  <property fmtid="{D5CDD505-2E9C-101B-9397-08002B2CF9AE}" pid="3" name="KSOProductBuildVer">
    <vt:lpwstr>2052-11.1.0.14309</vt:lpwstr>
  </property>
</Properties>
</file>