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8"/>
  </p:notesMasterIdLst>
  <p:sldIdLst>
    <p:sldId id="257" r:id="rId4"/>
    <p:sldId id="267" r:id="rId5"/>
    <p:sldId id="272" r:id="rId6"/>
    <p:sldId id="266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626"/>
    <a:srgbClr val="5B9BD5"/>
    <a:srgbClr val="2A3828"/>
    <a:srgbClr val="385723"/>
    <a:srgbClr val="32412E"/>
    <a:srgbClr val="0051A2"/>
    <a:srgbClr val="005AB4"/>
    <a:srgbClr val="005EBC"/>
    <a:srgbClr val="004992"/>
    <a:srgbClr val="005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2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" y="5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image" Target="../media/image20.wmf"/><Relationship Id="rId1" Type="http://schemas.openxmlformats.org/officeDocument/2006/relationships/image" Target="../media/image2.wmf"/><Relationship Id="rId6" Type="http://schemas.openxmlformats.org/officeDocument/2006/relationships/image" Target="../media/image22.wmf"/><Relationship Id="rId5" Type="http://schemas.openxmlformats.org/officeDocument/2006/relationships/image" Target="../media/image10.wmf"/><Relationship Id="rId10" Type="http://schemas.openxmlformats.org/officeDocument/2006/relationships/image" Target="../media/image25.wmf"/><Relationship Id="rId4" Type="http://schemas.openxmlformats.org/officeDocument/2006/relationships/image" Target="../media/image9.wmf"/><Relationship Id="rId9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14EAA-2485-475C-85F0-561ABFD9B4FF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918C6-25FE-4BF2-9F08-168ABACDC3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19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9681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6362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67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304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254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栏目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顶角 6">
            <a:hlinkClick r:id="" action="ppaction://noaction"/>
          </p:cNvPr>
          <p:cNvSpPr/>
          <p:nvPr userDrawn="1"/>
        </p:nvSpPr>
        <p:spPr>
          <a:xfrm>
            <a:off x="5945803" y="71120"/>
            <a:ext cx="1939416" cy="395392"/>
          </a:xfrm>
          <a:prstGeom prst="round2SameRect">
            <a:avLst/>
          </a:prstGeom>
          <a:solidFill>
            <a:srgbClr val="028C85"/>
          </a:solidFill>
          <a:ln>
            <a:solidFill>
              <a:srgbClr val="7BDD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1600" b="1">
                <a:solidFill>
                  <a:schemeClr val="bg1"/>
                </a:solidFill>
                <a:latin typeface="宋体" panose="02010600030101010101" pitchFamily="2" charset="-122"/>
                <a:ea typeface="+mn-ea"/>
              </a:rPr>
              <a:t>试题类编</a:t>
            </a:r>
          </a:p>
        </p:txBody>
      </p:sp>
    </p:spTree>
    <p:extLst>
      <p:ext uri="{BB962C8B-B14F-4D97-AF65-F5344CB8AC3E}">
        <p14:creationId xmlns:p14="http://schemas.microsoft.com/office/powerpoint/2010/main" val="271593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9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67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54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55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331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265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0998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38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ADC9-3F91-40F6-A2DE-363D4C5FC462}" type="datetimeFigureOut">
              <a:rPr lang="zh-CN" altLang="en-US" smtClean="0"/>
              <a:t>2023/7/2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76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8.wmf"/><Relationship Id="rId26" Type="http://schemas.openxmlformats.org/officeDocument/2006/relationships/oleObject" Target="../embeddings/oleObject12.bin"/><Relationship Id="rId3" Type="http://schemas.openxmlformats.org/officeDocument/2006/relationships/image" Target="../media/image14.png"/><Relationship Id="rId21" Type="http://schemas.openxmlformats.org/officeDocument/2006/relationships/oleObject" Target="../embeddings/oleObject9.bin"/><Relationship Id="rId7" Type="http://schemas.openxmlformats.org/officeDocument/2006/relationships/image" Target="../media/image3.wmf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7.bin"/><Relationship Id="rId25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4.bin"/><Relationship Id="rId24" Type="http://schemas.openxmlformats.org/officeDocument/2006/relationships/image" Target="../media/image11.wmf"/><Relationship Id="rId5" Type="http://schemas.openxmlformats.org/officeDocument/2006/relationships/image" Target="../media/image2.wmf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28" Type="http://schemas.openxmlformats.org/officeDocument/2006/relationships/oleObject" Target="../embeddings/oleObject13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8.bin"/><Relationship Id="rId31" Type="http://schemas.openxmlformats.org/officeDocument/2006/relationships/oleObject" Target="../embeddings/oleObject15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Relationship Id="rId27" Type="http://schemas.openxmlformats.org/officeDocument/2006/relationships/image" Target="../media/image12.wmf"/><Relationship Id="rId30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4.png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8.wmf"/><Relationship Id="rId4" Type="http://schemas.openxmlformats.org/officeDocument/2006/relationships/image" Target="../media/image19.png"/><Relationship Id="rId9" Type="http://schemas.openxmlformats.org/officeDocument/2006/relationships/oleObject" Target="../embeddings/oleObject1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25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6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2.wmf"/><Relationship Id="rId25" Type="http://schemas.openxmlformats.org/officeDocument/2006/relationships/image" Target="../media/image25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1.wmf"/><Relationship Id="rId24" Type="http://schemas.openxmlformats.org/officeDocument/2006/relationships/oleObject" Target="../embeddings/oleObject28.bin"/><Relationship Id="rId5" Type="http://schemas.openxmlformats.org/officeDocument/2006/relationships/image" Target="../media/image26.png"/><Relationship Id="rId15" Type="http://schemas.openxmlformats.org/officeDocument/2006/relationships/image" Target="../media/image10.wmf"/><Relationship Id="rId23" Type="http://schemas.openxmlformats.org/officeDocument/2006/relationships/image" Target="../media/image24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3.wmf"/><Relationship Id="rId4" Type="http://schemas.openxmlformats.org/officeDocument/2006/relationships/image" Target="../media/image14.png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5793" y="2335641"/>
            <a:ext cx="1177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电容器动态分析　两类模型要辨清</a:t>
            </a:r>
          </a:p>
        </p:txBody>
      </p:sp>
      <p:pic>
        <p:nvPicPr>
          <p:cNvPr id="5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738" y="4069273"/>
            <a:ext cx="3135156" cy="197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92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xmlns="" id="{5056CF3A-56EB-4A5A-A074-78A2C3712322}"/>
              </a:ext>
            </a:extLst>
          </p:cNvPr>
          <p:cNvCxnSpPr/>
          <p:nvPr/>
        </p:nvCxnSpPr>
        <p:spPr>
          <a:xfrm>
            <a:off x="0" y="2347739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70878" y="39415"/>
            <a:ext cx="1206795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【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2018·</a:t>
            </a: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北京卷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研究与平行板电容器电容有关因素的实验装置如图所示。下列说法正确的是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．实验前，只用带电玻璃棒与电容器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板接触，能使电容器带电</a:t>
            </a:r>
          </a:p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．实验中，只将电容器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板向上平移，静电计指针的张角变小</a:t>
            </a:r>
          </a:p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．实验中，只在极板间插入有机玻璃板，静电计指针的张角变大</a:t>
            </a:r>
          </a:p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．实验中，只增加极板带电荷量，静电计指针的张角变大，表明电容增大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xmlns="" id="{19DBD062-8574-44CD-8C4A-75FA31DF4FC4}"/>
              </a:ext>
            </a:extLst>
          </p:cNvPr>
          <p:cNvSpPr txBox="1"/>
          <p:nvPr/>
        </p:nvSpPr>
        <p:spPr>
          <a:xfrm>
            <a:off x="472128" y="5948721"/>
            <a:ext cx="1648806" cy="576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:A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83" name="图片 82">
            <a:extLst>
              <a:ext uri="{FF2B5EF4-FFF2-40B4-BE49-F238E27FC236}">
                <a16:creationId xmlns:a16="http://schemas.microsoft.com/office/drawing/2014/main" xmlns="" id="{1B918F0C-1538-48F0-9E8E-AB902B7758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8" y="6466093"/>
            <a:ext cx="2120507" cy="391907"/>
          </a:xfrm>
          <a:prstGeom prst="rect">
            <a:avLst/>
          </a:prstGeom>
        </p:spPr>
      </p:pic>
      <p:graphicFrame>
        <p:nvGraphicFramePr>
          <p:cNvPr id="47" name="对象 46">
            <a:extLst>
              <a:ext uri="{FF2B5EF4-FFF2-40B4-BE49-F238E27FC236}">
                <a16:creationId xmlns:a16="http://schemas.microsoft.com/office/drawing/2014/main" xmlns="" id="{E2D2AB08-C4E0-46E0-8BEB-FA06BC5E60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443463"/>
              </p:ext>
            </p:extLst>
          </p:nvPr>
        </p:nvGraphicFramePr>
        <p:xfrm>
          <a:off x="4118924" y="3047656"/>
          <a:ext cx="1281297" cy="797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6" name="Equation" r:id="rId4" imgW="571320" imgH="355320" progId="Equation.DSMT4">
                  <p:embed/>
                </p:oleObj>
              </mc:Choice>
              <mc:Fallback>
                <p:oleObj name="Equation" r:id="rId4" imgW="571320" imgH="355320" progId="Equation.DSMT4">
                  <p:embed/>
                  <p:pic>
                    <p:nvPicPr>
                      <p:cNvPr id="46" name="对象 45">
                        <a:extLst>
                          <a:ext uri="{FF2B5EF4-FFF2-40B4-BE49-F238E27FC236}">
                            <a16:creationId xmlns:a16="http://schemas.microsoft.com/office/drawing/2014/main" xmlns="" id="{8EF6BA13-351A-4D30-BE1C-624DFA97C9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18924" y="3047656"/>
                        <a:ext cx="1281297" cy="7976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箭头: 右 47">
            <a:extLst>
              <a:ext uri="{FF2B5EF4-FFF2-40B4-BE49-F238E27FC236}">
                <a16:creationId xmlns:a16="http://schemas.microsoft.com/office/drawing/2014/main" xmlns="" id="{56FFBA6D-A2B4-4909-97CE-C7220B2B6DE8}"/>
              </a:ext>
            </a:extLst>
          </p:cNvPr>
          <p:cNvSpPr/>
          <p:nvPr/>
        </p:nvSpPr>
        <p:spPr>
          <a:xfrm flipV="1">
            <a:off x="4031891" y="3827748"/>
            <a:ext cx="1513355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49" name="对象 48">
            <a:extLst>
              <a:ext uri="{FF2B5EF4-FFF2-40B4-BE49-F238E27FC236}">
                <a16:creationId xmlns:a16="http://schemas.microsoft.com/office/drawing/2014/main" xmlns="" id="{7EC863EC-4323-4B5A-BB8A-8EFD84AEC9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103136"/>
              </p:ext>
            </p:extLst>
          </p:nvPr>
        </p:nvGraphicFramePr>
        <p:xfrm>
          <a:off x="7523779" y="3665748"/>
          <a:ext cx="719785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7" name="Equation" r:id="rId6" imgW="253800" imgH="177480" progId="Equation.DSMT4">
                  <p:embed/>
                </p:oleObj>
              </mc:Choice>
              <mc:Fallback>
                <p:oleObj name="Equation" r:id="rId6" imgW="253800" imgH="177480" progId="Equation.DSMT4">
                  <p:embed/>
                  <p:pic>
                    <p:nvPicPr>
                      <p:cNvPr id="47" name="对象 46">
                        <a:extLst>
                          <a:ext uri="{FF2B5EF4-FFF2-40B4-BE49-F238E27FC236}">
                            <a16:creationId xmlns:a16="http://schemas.microsoft.com/office/drawing/2014/main" xmlns="" id="{E2D2AB08-C4E0-46E0-8BEB-FA06BC5E60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23779" y="3665748"/>
                        <a:ext cx="719785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4" name="S195.eps">
            <a:extLst>
              <a:ext uri="{FF2B5EF4-FFF2-40B4-BE49-F238E27FC236}">
                <a16:creationId xmlns:a16="http://schemas.microsoft.com/office/drawing/2014/main" xmlns="" id="{2CB3738F-F7EB-4EE4-AAE1-1D16206AA09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7334" y="497524"/>
            <a:ext cx="2100290" cy="1406654"/>
          </a:xfrm>
          <a:prstGeom prst="rect">
            <a:avLst/>
          </a:prstGeom>
        </p:spPr>
      </p:pic>
      <p:sp>
        <p:nvSpPr>
          <p:cNvPr id="55" name="文本框 54">
            <a:extLst>
              <a:ext uri="{FF2B5EF4-FFF2-40B4-BE49-F238E27FC236}">
                <a16:creationId xmlns:a16="http://schemas.microsoft.com/office/drawing/2014/main" xmlns="" id="{D76A1A07-9359-4B2F-BFFE-F4C39A9D38B1}"/>
              </a:ext>
            </a:extLst>
          </p:cNvPr>
          <p:cNvSpPr txBox="1"/>
          <p:nvPr/>
        </p:nvSpPr>
        <p:spPr>
          <a:xfrm>
            <a:off x="472128" y="2747163"/>
            <a:ext cx="18631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静电感应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zh-CN" altLang="en-US" sz="2400" dirty="0">
              <a:solidFill>
                <a:srgbClr val="FFFF00"/>
              </a:solidFill>
            </a:endParaRP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xmlns="" id="{D08D50A3-BEEC-4E20-BD34-7F250C50D793}"/>
              </a:ext>
            </a:extLst>
          </p:cNvPr>
          <p:cNvSpPr txBox="1"/>
          <p:nvPr/>
        </p:nvSpPr>
        <p:spPr>
          <a:xfrm>
            <a:off x="1951234" y="2745123"/>
            <a:ext cx="93304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实验前，用带电玻璃棒与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板接触，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板带电，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板会感应异种电荷</a:t>
            </a:r>
            <a:endParaRPr lang="zh-CN" altLang="en-US" sz="2400" dirty="0"/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xmlns="" id="{ADECC4C6-333E-408F-B4F5-5D16F4ADFF18}"/>
              </a:ext>
            </a:extLst>
          </p:cNvPr>
          <p:cNvSpPr txBox="1"/>
          <p:nvPr/>
        </p:nvSpPr>
        <p:spPr>
          <a:xfrm>
            <a:off x="1639143" y="3686916"/>
            <a:ext cx="19718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板向上平移</a:t>
            </a:r>
            <a:endParaRPr lang="zh-CN" altLang="en-US" sz="2400" dirty="0"/>
          </a:p>
        </p:txBody>
      </p:sp>
      <p:graphicFrame>
        <p:nvGraphicFramePr>
          <p:cNvPr id="61" name="对象 60">
            <a:extLst>
              <a:ext uri="{FF2B5EF4-FFF2-40B4-BE49-F238E27FC236}">
                <a16:creationId xmlns:a16="http://schemas.microsoft.com/office/drawing/2014/main" xmlns="" id="{5DB16B28-7D81-4039-9507-23BB5A9BCD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713185"/>
              </p:ext>
            </p:extLst>
          </p:nvPr>
        </p:nvGraphicFramePr>
        <p:xfrm>
          <a:off x="3408705" y="3665748"/>
          <a:ext cx="574921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8" name="Equation" r:id="rId9" imgW="203040" imgH="177480" progId="Equation.DSMT4">
                  <p:embed/>
                </p:oleObj>
              </mc:Choice>
              <mc:Fallback>
                <p:oleObj name="Equation" r:id="rId9" imgW="203040" imgH="177480" progId="Equation.DSMT4">
                  <p:embed/>
                  <p:pic>
                    <p:nvPicPr>
                      <p:cNvPr id="49" name="对象 48">
                        <a:extLst>
                          <a:ext uri="{FF2B5EF4-FFF2-40B4-BE49-F238E27FC236}">
                            <a16:creationId xmlns:a16="http://schemas.microsoft.com/office/drawing/2014/main" xmlns="" id="{7EC863EC-4323-4B5A-BB8A-8EFD84AEC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408705" y="3665748"/>
                        <a:ext cx="574921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对象 61">
            <a:extLst>
              <a:ext uri="{FF2B5EF4-FFF2-40B4-BE49-F238E27FC236}">
                <a16:creationId xmlns:a16="http://schemas.microsoft.com/office/drawing/2014/main" xmlns="" id="{6BCB5AE9-DA0C-41C4-9C6C-AEDDC330FA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731941"/>
              </p:ext>
            </p:extLst>
          </p:nvPr>
        </p:nvGraphicFramePr>
        <p:xfrm>
          <a:off x="5617191" y="3665748"/>
          <a:ext cx="685078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9" name="Equation" r:id="rId11" imgW="241200" imgH="177480" progId="Equation.DSMT4">
                  <p:embed/>
                </p:oleObj>
              </mc:Choice>
              <mc:Fallback>
                <p:oleObj name="Equation" r:id="rId11" imgW="241200" imgH="177480" progId="Equation.DSMT4">
                  <p:embed/>
                  <p:pic>
                    <p:nvPicPr>
                      <p:cNvPr id="51" name="对象 50">
                        <a:extLst>
                          <a:ext uri="{FF2B5EF4-FFF2-40B4-BE49-F238E27FC236}">
                            <a16:creationId xmlns:a16="http://schemas.microsoft.com/office/drawing/2014/main" xmlns="" id="{9EEFC501-319B-409D-A157-3423748ECB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617191" y="3665748"/>
                        <a:ext cx="685078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箭头: 右 62">
            <a:extLst>
              <a:ext uri="{FF2B5EF4-FFF2-40B4-BE49-F238E27FC236}">
                <a16:creationId xmlns:a16="http://schemas.microsoft.com/office/drawing/2014/main" xmlns="" id="{46705773-3081-497A-9812-4235443B3DD2}"/>
              </a:ext>
            </a:extLst>
          </p:cNvPr>
          <p:cNvSpPr/>
          <p:nvPr/>
        </p:nvSpPr>
        <p:spPr>
          <a:xfrm flipV="1">
            <a:off x="6468216" y="3827748"/>
            <a:ext cx="1020453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64" name="对象 63">
            <a:extLst>
              <a:ext uri="{FF2B5EF4-FFF2-40B4-BE49-F238E27FC236}">
                <a16:creationId xmlns:a16="http://schemas.microsoft.com/office/drawing/2014/main" xmlns="" id="{6F4BC1E7-959D-4E92-A6C3-C3064A6B6C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832493"/>
              </p:ext>
            </p:extLst>
          </p:nvPr>
        </p:nvGraphicFramePr>
        <p:xfrm>
          <a:off x="6467475" y="3084513"/>
          <a:ext cx="854075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0" name="Equation" r:id="rId13" imgW="380880" imgH="355320" progId="Equation.DSMT4">
                  <p:embed/>
                </p:oleObj>
              </mc:Choice>
              <mc:Fallback>
                <p:oleObj name="Equation" r:id="rId13" imgW="380880" imgH="355320" progId="Equation.DSMT4">
                  <p:embed/>
                  <p:pic>
                    <p:nvPicPr>
                      <p:cNvPr id="47" name="对象 46">
                        <a:extLst>
                          <a:ext uri="{FF2B5EF4-FFF2-40B4-BE49-F238E27FC236}">
                            <a16:creationId xmlns:a16="http://schemas.microsoft.com/office/drawing/2014/main" xmlns="" id="{E2D2AB08-C4E0-46E0-8BEB-FA06BC5E60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467475" y="3084513"/>
                        <a:ext cx="854075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箭头: 右 64">
            <a:extLst>
              <a:ext uri="{FF2B5EF4-FFF2-40B4-BE49-F238E27FC236}">
                <a16:creationId xmlns:a16="http://schemas.microsoft.com/office/drawing/2014/main" xmlns="" id="{26DB44FC-0ED8-41F3-85EF-049DE1370D2F}"/>
              </a:ext>
            </a:extLst>
          </p:cNvPr>
          <p:cNvSpPr/>
          <p:nvPr/>
        </p:nvSpPr>
        <p:spPr>
          <a:xfrm flipV="1">
            <a:off x="8392709" y="3827748"/>
            <a:ext cx="1020453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66" name="对象 65">
            <a:extLst>
              <a:ext uri="{FF2B5EF4-FFF2-40B4-BE49-F238E27FC236}">
                <a16:creationId xmlns:a16="http://schemas.microsoft.com/office/drawing/2014/main" xmlns="" id="{DFDA0D98-5CEF-4B45-ADDC-CD6BECC287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58649"/>
              </p:ext>
            </p:extLst>
          </p:nvPr>
        </p:nvGraphicFramePr>
        <p:xfrm>
          <a:off x="9563716" y="3665748"/>
          <a:ext cx="647353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1" name="Equation" r:id="rId15" imgW="228600" imgH="177480" progId="Equation.DSMT4">
                  <p:embed/>
                </p:oleObj>
              </mc:Choice>
              <mc:Fallback>
                <p:oleObj name="Equation" r:id="rId15" imgW="228600" imgH="177480" progId="Equation.DSMT4">
                  <p:embed/>
                  <p:pic>
                    <p:nvPicPr>
                      <p:cNvPr id="49" name="对象 48">
                        <a:extLst>
                          <a:ext uri="{FF2B5EF4-FFF2-40B4-BE49-F238E27FC236}">
                            <a16:creationId xmlns:a16="http://schemas.microsoft.com/office/drawing/2014/main" xmlns="" id="{7EC863EC-4323-4B5A-BB8A-8EFD84AEC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563716" y="3665748"/>
                        <a:ext cx="647353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文本框 66">
            <a:extLst>
              <a:ext uri="{FF2B5EF4-FFF2-40B4-BE49-F238E27FC236}">
                <a16:creationId xmlns:a16="http://schemas.microsoft.com/office/drawing/2014/main" xmlns="" id="{CB912692-F2D1-4C7E-9DF5-407BA506EA5D}"/>
              </a:ext>
            </a:extLst>
          </p:cNvPr>
          <p:cNvSpPr txBox="1"/>
          <p:nvPr/>
        </p:nvSpPr>
        <p:spPr>
          <a:xfrm>
            <a:off x="574166" y="3686916"/>
            <a:ext cx="1064977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不变</a:t>
            </a:r>
            <a:endParaRPr lang="zh-CN" altLang="en-US" sz="2400" dirty="0"/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xmlns="" id="{8C3D4238-522A-44FA-934C-C629C85CC812}"/>
              </a:ext>
            </a:extLst>
          </p:cNvPr>
          <p:cNvSpPr txBox="1"/>
          <p:nvPr/>
        </p:nvSpPr>
        <p:spPr>
          <a:xfrm>
            <a:off x="1639143" y="4610228"/>
            <a:ext cx="40829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只在极板间插入有机玻璃板</a:t>
            </a:r>
            <a:endParaRPr lang="zh-CN" altLang="en-US" sz="2400" dirty="0"/>
          </a:p>
        </p:txBody>
      </p:sp>
      <p:sp>
        <p:nvSpPr>
          <p:cNvPr id="70" name="箭头: 右 69">
            <a:extLst>
              <a:ext uri="{FF2B5EF4-FFF2-40B4-BE49-F238E27FC236}">
                <a16:creationId xmlns:a16="http://schemas.microsoft.com/office/drawing/2014/main" xmlns="" id="{213F493C-9739-43E7-AE56-BFF52ED3A67D}"/>
              </a:ext>
            </a:extLst>
          </p:cNvPr>
          <p:cNvSpPr/>
          <p:nvPr/>
        </p:nvSpPr>
        <p:spPr>
          <a:xfrm flipV="1">
            <a:off x="6141646" y="4751060"/>
            <a:ext cx="506952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71" name="对象 70">
            <a:extLst>
              <a:ext uri="{FF2B5EF4-FFF2-40B4-BE49-F238E27FC236}">
                <a16:creationId xmlns:a16="http://schemas.microsoft.com/office/drawing/2014/main" xmlns="" id="{BD7DF3A0-E848-4CA7-9F8A-D700A251DA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352107"/>
              </p:ext>
            </p:extLst>
          </p:nvPr>
        </p:nvGraphicFramePr>
        <p:xfrm>
          <a:off x="6648598" y="4589060"/>
          <a:ext cx="682388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2" name="Equation" r:id="rId17" imgW="241200" imgH="177480" progId="Equation.DSMT4">
                  <p:embed/>
                </p:oleObj>
              </mc:Choice>
              <mc:Fallback>
                <p:oleObj name="Equation" r:id="rId17" imgW="241200" imgH="177480" progId="Equation.DSMT4">
                  <p:embed/>
                  <p:pic>
                    <p:nvPicPr>
                      <p:cNvPr id="61" name="对象 60">
                        <a:extLst>
                          <a:ext uri="{FF2B5EF4-FFF2-40B4-BE49-F238E27FC236}">
                            <a16:creationId xmlns:a16="http://schemas.microsoft.com/office/drawing/2014/main" xmlns="" id="{5DB16B28-7D81-4039-9507-23BB5A9BCD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648598" y="4589060"/>
                        <a:ext cx="682388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" name="箭头: 右 71">
            <a:extLst>
              <a:ext uri="{FF2B5EF4-FFF2-40B4-BE49-F238E27FC236}">
                <a16:creationId xmlns:a16="http://schemas.microsoft.com/office/drawing/2014/main" xmlns="" id="{D2FA7221-4686-40E6-946D-4615F7D0AB01}"/>
              </a:ext>
            </a:extLst>
          </p:cNvPr>
          <p:cNvSpPr/>
          <p:nvPr/>
        </p:nvSpPr>
        <p:spPr>
          <a:xfrm flipV="1">
            <a:off x="7274073" y="4751060"/>
            <a:ext cx="625475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73" name="对象 72">
            <a:extLst>
              <a:ext uri="{FF2B5EF4-FFF2-40B4-BE49-F238E27FC236}">
                <a16:creationId xmlns:a16="http://schemas.microsoft.com/office/drawing/2014/main" xmlns="" id="{8FC6409F-B9D7-446C-A23D-B020D67A8C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050342"/>
              </p:ext>
            </p:extLst>
          </p:nvPr>
        </p:nvGraphicFramePr>
        <p:xfrm>
          <a:off x="8065563" y="4589060"/>
          <a:ext cx="721294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3" name="Equation" r:id="rId19" imgW="253800" imgH="177480" progId="Equation.DSMT4">
                  <p:embed/>
                </p:oleObj>
              </mc:Choice>
              <mc:Fallback>
                <p:oleObj name="Equation" r:id="rId19" imgW="253800" imgH="177480" progId="Equation.DSMT4">
                  <p:embed/>
                  <p:pic>
                    <p:nvPicPr>
                      <p:cNvPr id="49" name="对象 48">
                        <a:extLst>
                          <a:ext uri="{FF2B5EF4-FFF2-40B4-BE49-F238E27FC236}">
                            <a16:creationId xmlns:a16="http://schemas.microsoft.com/office/drawing/2014/main" xmlns="" id="{7EC863EC-4323-4B5A-BB8A-8EFD84AEC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065563" y="4589060"/>
                        <a:ext cx="721294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箭头: 右 73">
            <a:extLst>
              <a:ext uri="{FF2B5EF4-FFF2-40B4-BE49-F238E27FC236}">
                <a16:creationId xmlns:a16="http://schemas.microsoft.com/office/drawing/2014/main" xmlns="" id="{3CAE39AB-569F-428E-8D47-231BCD02B57B}"/>
              </a:ext>
            </a:extLst>
          </p:cNvPr>
          <p:cNvSpPr/>
          <p:nvPr/>
        </p:nvSpPr>
        <p:spPr>
          <a:xfrm flipV="1">
            <a:off x="8816251" y="4751060"/>
            <a:ext cx="625475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75" name="对象 74">
            <a:extLst>
              <a:ext uri="{FF2B5EF4-FFF2-40B4-BE49-F238E27FC236}">
                <a16:creationId xmlns:a16="http://schemas.microsoft.com/office/drawing/2014/main" xmlns="" id="{FC090E62-DD5E-4A8D-B8EF-30D925B10C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521485"/>
              </p:ext>
            </p:extLst>
          </p:nvPr>
        </p:nvGraphicFramePr>
        <p:xfrm>
          <a:off x="9543504" y="4589060"/>
          <a:ext cx="647346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4" name="Equation" r:id="rId21" imgW="228600" imgH="177480" progId="Equation.DSMT4">
                  <p:embed/>
                </p:oleObj>
              </mc:Choice>
              <mc:Fallback>
                <p:oleObj name="Equation" r:id="rId21" imgW="228600" imgH="177480" progId="Equation.DSMT4">
                  <p:embed/>
                  <p:pic>
                    <p:nvPicPr>
                      <p:cNvPr id="66" name="对象 65">
                        <a:extLst>
                          <a:ext uri="{FF2B5EF4-FFF2-40B4-BE49-F238E27FC236}">
                            <a16:creationId xmlns:a16="http://schemas.microsoft.com/office/drawing/2014/main" xmlns="" id="{DFDA0D98-5CEF-4B45-ADDC-CD6BECC287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543504" y="4589060"/>
                        <a:ext cx="647346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文本框 76">
            <a:extLst>
              <a:ext uri="{FF2B5EF4-FFF2-40B4-BE49-F238E27FC236}">
                <a16:creationId xmlns:a16="http://schemas.microsoft.com/office/drawing/2014/main" xmlns="" id="{47BAF85E-0DDD-42C2-BF18-C447A2ACD750}"/>
              </a:ext>
            </a:extLst>
          </p:cNvPr>
          <p:cNvSpPr txBox="1"/>
          <p:nvPr/>
        </p:nvSpPr>
        <p:spPr>
          <a:xfrm>
            <a:off x="472128" y="5397783"/>
            <a:ext cx="28864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增加极板带电荷量</a:t>
            </a:r>
            <a:endParaRPr lang="zh-CN" altLang="en-US" sz="2400" dirty="0"/>
          </a:p>
        </p:txBody>
      </p:sp>
      <p:graphicFrame>
        <p:nvGraphicFramePr>
          <p:cNvPr id="79" name="对象 78">
            <a:extLst>
              <a:ext uri="{FF2B5EF4-FFF2-40B4-BE49-F238E27FC236}">
                <a16:creationId xmlns:a16="http://schemas.microsoft.com/office/drawing/2014/main" xmlns="" id="{413249B6-A5AE-4E5B-A2B9-3C3B042AE0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076335"/>
              </p:ext>
            </p:extLst>
          </p:nvPr>
        </p:nvGraphicFramePr>
        <p:xfrm>
          <a:off x="5301325" y="5376615"/>
          <a:ext cx="721294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5" name="Equation" r:id="rId23" imgW="253800" imgH="177480" progId="Equation.DSMT4">
                  <p:embed/>
                </p:oleObj>
              </mc:Choice>
              <mc:Fallback>
                <p:oleObj name="Equation" r:id="rId23" imgW="253800" imgH="177480" progId="Equation.DSMT4">
                  <p:embed/>
                  <p:pic>
                    <p:nvPicPr>
                      <p:cNvPr id="73" name="对象 72">
                        <a:extLst>
                          <a:ext uri="{FF2B5EF4-FFF2-40B4-BE49-F238E27FC236}">
                            <a16:creationId xmlns:a16="http://schemas.microsoft.com/office/drawing/2014/main" xmlns="" id="{8FC6409F-B9D7-446C-A23D-B020D67A8C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301325" y="5376615"/>
                        <a:ext cx="721294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箭头: 右 79">
            <a:extLst>
              <a:ext uri="{FF2B5EF4-FFF2-40B4-BE49-F238E27FC236}">
                <a16:creationId xmlns:a16="http://schemas.microsoft.com/office/drawing/2014/main" xmlns="" id="{4C19DC99-B4B1-473E-ABF2-CFCEAFF06C21}"/>
              </a:ext>
            </a:extLst>
          </p:cNvPr>
          <p:cNvSpPr/>
          <p:nvPr/>
        </p:nvSpPr>
        <p:spPr>
          <a:xfrm flipV="1">
            <a:off x="4636347" y="5538615"/>
            <a:ext cx="625475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1" name="对象 80">
            <a:extLst>
              <a:ext uri="{FF2B5EF4-FFF2-40B4-BE49-F238E27FC236}">
                <a16:creationId xmlns:a16="http://schemas.microsoft.com/office/drawing/2014/main" xmlns="" id="{87BE65C4-1EF6-4E20-82F0-D852CA5477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8335973"/>
              </p:ext>
            </p:extLst>
          </p:nvPr>
        </p:nvGraphicFramePr>
        <p:xfrm>
          <a:off x="4044012" y="5376615"/>
          <a:ext cx="647346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6" name="Equation" r:id="rId25" imgW="228600" imgH="177480" progId="Equation.DSMT4">
                  <p:embed/>
                </p:oleObj>
              </mc:Choice>
              <mc:Fallback>
                <p:oleObj name="Equation" r:id="rId25" imgW="228600" imgH="177480" progId="Equation.DSMT4">
                  <p:embed/>
                  <p:pic>
                    <p:nvPicPr>
                      <p:cNvPr id="66" name="对象 65">
                        <a:extLst>
                          <a:ext uri="{FF2B5EF4-FFF2-40B4-BE49-F238E27FC236}">
                            <a16:creationId xmlns:a16="http://schemas.microsoft.com/office/drawing/2014/main" xmlns="" id="{DFDA0D98-5CEF-4B45-ADDC-CD6BECC287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044012" y="5376615"/>
                        <a:ext cx="647346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文本框 81">
            <a:extLst>
              <a:ext uri="{FF2B5EF4-FFF2-40B4-BE49-F238E27FC236}">
                <a16:creationId xmlns:a16="http://schemas.microsoft.com/office/drawing/2014/main" xmlns="" id="{A7B460C3-4B8E-4810-94F7-EA135C22DFFE}"/>
              </a:ext>
            </a:extLst>
          </p:cNvPr>
          <p:cNvSpPr txBox="1"/>
          <p:nvPr/>
        </p:nvSpPr>
        <p:spPr>
          <a:xfrm>
            <a:off x="8946205" y="5420517"/>
            <a:ext cx="14432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但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不变</a:t>
            </a:r>
            <a:endParaRPr lang="zh-CN" altLang="en-US" sz="2400" dirty="0"/>
          </a:p>
        </p:txBody>
      </p:sp>
      <p:sp>
        <p:nvSpPr>
          <p:cNvPr id="33" name="文本框 32">
            <a:extLst>
              <a:ext uri="{FF2B5EF4-FFF2-40B4-BE49-F238E27FC236}">
                <a16:creationId xmlns=""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8779006" y="725764"/>
            <a:ext cx="51704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5" name="对象 34">
            <a:extLst>
              <a:ext uri="{FF2B5EF4-FFF2-40B4-BE49-F238E27FC236}">
                <a16:creationId xmlns:a16="http://schemas.microsoft.com/office/drawing/2014/main" xmlns="" id="{7EC863EC-4323-4B5A-BB8A-8EFD84AEC9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731133"/>
              </p:ext>
            </p:extLst>
          </p:nvPr>
        </p:nvGraphicFramePr>
        <p:xfrm>
          <a:off x="5427084" y="4552929"/>
          <a:ext cx="7556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7" name="Equation" r:id="rId26" imgW="266400" imgH="203040" progId="Equation.DSMT4">
                  <p:embed/>
                </p:oleObj>
              </mc:Choice>
              <mc:Fallback>
                <p:oleObj name="Equation" r:id="rId26" imgW="2664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427084" y="4552929"/>
                        <a:ext cx="7556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对象 36">
            <a:extLst>
              <a:ext uri="{FF2B5EF4-FFF2-40B4-BE49-F238E27FC236}">
                <a16:creationId xmlns:a16="http://schemas.microsoft.com/office/drawing/2014/main" xmlns="" id="{413249B6-A5AE-4E5B-A2B9-3C3B042AE0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974499"/>
              </p:ext>
            </p:extLst>
          </p:nvPr>
        </p:nvGraphicFramePr>
        <p:xfrm>
          <a:off x="2996382" y="5340484"/>
          <a:ext cx="6842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8" name="Equation" r:id="rId28" imgW="241200" imgH="203040" progId="Equation.DSMT4">
                  <p:embed/>
                </p:oleObj>
              </mc:Choice>
              <mc:Fallback>
                <p:oleObj name="Equation" r:id="rId28" imgW="2412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996382" y="5340484"/>
                        <a:ext cx="684212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对象 37">
            <a:extLst>
              <a:ext uri="{FF2B5EF4-FFF2-40B4-BE49-F238E27FC236}">
                <a16:creationId xmlns:a16="http://schemas.microsoft.com/office/drawing/2014/main" xmlns="" id="{E2D2AB08-C4E0-46E0-8BEB-FA06BC5E60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851248"/>
              </p:ext>
            </p:extLst>
          </p:nvPr>
        </p:nvGraphicFramePr>
        <p:xfrm>
          <a:off x="7629394" y="5261211"/>
          <a:ext cx="1253349" cy="780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9" name="Equation" r:id="rId30" imgW="571320" imgH="355320" progId="Equation.DSMT4">
                  <p:embed/>
                </p:oleObj>
              </mc:Choice>
              <mc:Fallback>
                <p:oleObj name="Equation" r:id="rId30" imgW="57132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29394" y="5261211"/>
                        <a:ext cx="1253349" cy="7802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文本框 38">
            <a:extLst>
              <a:ext uri="{FF2B5EF4-FFF2-40B4-BE49-F238E27FC236}">
                <a16:creationId xmlns:a16="http://schemas.microsoft.com/office/drawing/2014/main" xmlns="" id="{CB912692-F2D1-4C7E-9DF5-407BA506EA5D}"/>
              </a:ext>
            </a:extLst>
          </p:cNvPr>
          <p:cNvSpPr txBox="1"/>
          <p:nvPr/>
        </p:nvSpPr>
        <p:spPr>
          <a:xfrm>
            <a:off x="574166" y="4558721"/>
            <a:ext cx="1064977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不变</a:t>
            </a:r>
            <a:endParaRPr lang="zh-CN" altLang="en-US" sz="2400" dirty="0"/>
          </a:p>
        </p:txBody>
      </p:sp>
      <p:cxnSp>
        <p:nvCxnSpPr>
          <p:cNvPr id="40" name="直接连接符 39"/>
          <p:cNvCxnSpPr/>
          <p:nvPr/>
        </p:nvCxnSpPr>
        <p:spPr>
          <a:xfrm>
            <a:off x="8249329" y="1328631"/>
            <a:ext cx="337804" cy="123455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8574432" y="1142762"/>
            <a:ext cx="98228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</a:p>
        </p:txBody>
      </p:sp>
      <p:cxnSp>
        <p:nvCxnSpPr>
          <p:cNvPr id="42" name="直接连接符 41"/>
          <p:cNvCxnSpPr/>
          <p:nvPr/>
        </p:nvCxnSpPr>
        <p:spPr>
          <a:xfrm>
            <a:off x="8740433" y="1689436"/>
            <a:ext cx="337804" cy="123455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/>
        </p:nvSpPr>
        <p:spPr>
          <a:xfrm>
            <a:off x="9065536" y="1503567"/>
            <a:ext cx="98228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</a:t>
            </a:r>
          </a:p>
        </p:txBody>
      </p:sp>
      <p:graphicFrame>
        <p:nvGraphicFramePr>
          <p:cNvPr id="44" name="对象 43">
            <a:extLst>
              <a:ext uri="{FF2B5EF4-FFF2-40B4-BE49-F238E27FC236}">
                <a16:creationId xmlns:a16="http://schemas.microsoft.com/office/drawing/2014/main" xmlns="" id="{6F4BC1E7-959D-4E92-A6C3-C3064A6B6C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7397115"/>
              </p:ext>
            </p:extLst>
          </p:nvPr>
        </p:nvGraphicFramePr>
        <p:xfrm>
          <a:off x="6391744" y="5252093"/>
          <a:ext cx="854075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50" name="Equation" r:id="rId31" imgW="380880" imgH="355320" progId="Equation.DSMT4">
                  <p:embed/>
                </p:oleObj>
              </mc:Choice>
              <mc:Fallback>
                <p:oleObj name="Equation" r:id="rId31" imgW="3808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391744" y="5252093"/>
                        <a:ext cx="854075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5" name="直接连接符 44"/>
          <p:cNvCxnSpPr/>
          <p:nvPr/>
        </p:nvCxnSpPr>
        <p:spPr>
          <a:xfrm>
            <a:off x="9710056" y="2011464"/>
            <a:ext cx="526721" cy="206371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10224076" y="1908511"/>
            <a:ext cx="98228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不变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54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500"/>
                            </p:stCondLst>
                            <p:childTnLst>
                              <p:par>
                                <p:cTn id="1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48" grpId="0" animBg="1"/>
      <p:bldP spid="55" grpId="0"/>
      <p:bldP spid="58" grpId="0"/>
      <p:bldP spid="59" grpId="0"/>
      <p:bldP spid="63" grpId="0" animBg="1"/>
      <p:bldP spid="65" grpId="0" animBg="1"/>
      <p:bldP spid="67" grpId="0" animBg="1"/>
      <p:bldP spid="69" grpId="0"/>
      <p:bldP spid="70" grpId="0" animBg="1"/>
      <p:bldP spid="72" grpId="0" animBg="1"/>
      <p:bldP spid="74" grpId="0" animBg="1"/>
      <p:bldP spid="77" grpId="0"/>
      <p:bldP spid="80" grpId="0" animBg="1"/>
      <p:bldP spid="82" grpId="0"/>
      <p:bldP spid="33" grpId="0"/>
      <p:bldP spid="39" grpId="0" animBg="1"/>
      <p:bldP spid="41" grpId="0"/>
      <p:bldP spid="43" grpId="0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xmlns="" id="{5056CF3A-56EB-4A5A-A074-78A2C3712322}"/>
              </a:ext>
            </a:extLst>
          </p:cNvPr>
          <p:cNvCxnSpPr/>
          <p:nvPr/>
        </p:nvCxnSpPr>
        <p:spPr>
          <a:xfrm>
            <a:off x="-44303" y="2552040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文本框 49">
            <a:extLst>
              <a:ext uri="{FF2B5EF4-FFF2-40B4-BE49-F238E27FC236}">
                <a16:creationId xmlns:a16="http://schemas.microsoft.com/office/drawing/2014/main" xmlns="" id="{19DBD062-8574-44CD-8C4A-75FA31DF4FC4}"/>
              </a:ext>
            </a:extLst>
          </p:cNvPr>
          <p:cNvSpPr txBox="1"/>
          <p:nvPr/>
        </p:nvSpPr>
        <p:spPr>
          <a:xfrm>
            <a:off x="1085466" y="6089975"/>
            <a:ext cx="17963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:D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xmlns="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47" name="文本框 46">
            <a:extLst>
              <a:ext uri="{FF2B5EF4-FFF2-40B4-BE49-F238E27FC236}">
                <a16:creationId xmlns:a16="http://schemas.microsoft.com/office/drawing/2014/main" xmlns="" id="{A462344D-DDD9-464B-A34E-345CA102B45A}"/>
              </a:ext>
            </a:extLst>
          </p:cNvPr>
          <p:cNvSpPr txBox="1"/>
          <p:nvPr/>
        </p:nvSpPr>
        <p:spPr>
          <a:xfrm>
            <a:off x="87083" y="106596"/>
            <a:ext cx="120679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rgbClr val="FFFF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2018·</a:t>
            </a:r>
            <a:r>
              <a:rPr lang="zh-CN" altLang="en-US" sz="2400" b="1" dirty="0">
                <a:solidFill>
                  <a:srgbClr val="FFFF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江苏卷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如图所示</a:t>
            </a:r>
            <a:r>
              <a:rPr lang="en-US" altLang="zh-CN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水平金属板</a:t>
            </a:r>
            <a:r>
              <a:rPr lang="en-US" altLang="zh-CN" sz="2400" b="1" i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分别与电源两极</a:t>
            </a:r>
            <a:r>
              <a:rPr lang="zh-CN" altLang="en-US" sz="2400" b="1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相连，带电</a:t>
            </a:r>
            <a:r>
              <a:rPr lang="zh-CN" altLang="en-US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油滴处于静止状态。现将</a:t>
            </a:r>
            <a:r>
              <a:rPr lang="en-US" altLang="zh-CN" sz="2400" b="1" i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板右端向下移动一小段距离，两金属板表面仍均为</a:t>
            </a:r>
            <a:r>
              <a:rPr lang="zh-CN" altLang="en-US" sz="2400" b="1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等势面，则</a:t>
            </a:r>
            <a:r>
              <a:rPr lang="zh-CN" altLang="en-US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该油滴 </a:t>
            </a:r>
            <a:endParaRPr lang="en-US" altLang="zh-CN" sz="2400" b="1" kern="1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．仍然保持静止	     </a:t>
            </a:r>
            <a:endParaRPr lang="en-US" altLang="zh-CN" sz="2400" b="1" kern="1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．竖直向下运动        </a:t>
            </a:r>
            <a:endParaRPr lang="en-US" altLang="zh-CN" sz="2400" b="1" kern="1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．向左下方运动	       </a:t>
            </a:r>
            <a:endParaRPr lang="en-US" altLang="zh-CN" sz="2400" b="1" kern="1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．向右下方运动</a:t>
            </a:r>
          </a:p>
          <a:p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xmlns="" id="{470BEB3B-9575-4C71-9B59-9204DB725436}"/>
              </a:ext>
            </a:extLst>
          </p:cNvPr>
          <p:cNvSpPr txBox="1"/>
          <p:nvPr/>
        </p:nvSpPr>
        <p:spPr>
          <a:xfrm>
            <a:off x="4046351" y="3875160"/>
            <a:ext cx="37748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水平方向</a:t>
            </a:r>
            <a:r>
              <a:rPr lang="en-US" altLang="zh-CN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en-US" altLang="zh-CN" sz="2400" i="1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qE</a:t>
            </a:r>
            <a:r>
              <a:rPr lang="en-US" altLang="zh-CN" sz="2400" i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'</a:t>
            </a:r>
            <a:r>
              <a:rPr lang="en-US" altLang="zh-CN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·cos </a:t>
            </a:r>
            <a:r>
              <a:rPr lang="en-US" altLang="zh-CN" sz="2400" i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θ</a:t>
            </a:r>
            <a:r>
              <a:rPr lang="en-US" altLang="zh-CN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=m</a:t>
            </a:r>
            <a:r>
              <a:rPr lang="en-US" altLang="zh-CN" sz="2400" i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i="1" kern="100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</a:p>
        </p:txBody>
      </p:sp>
      <p:pic>
        <p:nvPicPr>
          <p:cNvPr id="64" name="S196.eps">
            <a:extLst>
              <a:ext uri="{FF2B5EF4-FFF2-40B4-BE49-F238E27FC236}">
                <a16:creationId xmlns:a16="http://schemas.microsoft.com/office/drawing/2014/main" xmlns="" id="{5B409355-2E77-452D-8EB2-F0994EC200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6521" y="933123"/>
            <a:ext cx="2922785" cy="1520666"/>
          </a:xfrm>
          <a:prstGeom prst="rect">
            <a:avLst/>
          </a:prstGeom>
        </p:spPr>
      </p:pic>
      <p:sp>
        <p:nvSpPr>
          <p:cNvPr id="66" name="椭圆 65">
            <a:extLst>
              <a:ext uri="{FF2B5EF4-FFF2-40B4-BE49-F238E27FC236}">
                <a16:creationId xmlns:a16="http://schemas.microsoft.com/office/drawing/2014/main" xmlns="" id="{AFD9E65F-EF82-462C-887F-61E4C1DA01B0}"/>
              </a:ext>
            </a:extLst>
          </p:cNvPr>
          <p:cNvSpPr/>
          <p:nvPr/>
        </p:nvSpPr>
        <p:spPr>
          <a:xfrm>
            <a:off x="1598624" y="4114463"/>
            <a:ext cx="72000" cy="72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8" name="组合 67">
            <a:extLst>
              <a:ext uri="{FF2B5EF4-FFF2-40B4-BE49-F238E27FC236}">
                <a16:creationId xmlns:a16="http://schemas.microsoft.com/office/drawing/2014/main" xmlns="" id="{2E1D99C3-81EB-4C95-A38B-CE073380B7A6}"/>
              </a:ext>
            </a:extLst>
          </p:cNvPr>
          <p:cNvGrpSpPr/>
          <p:nvPr/>
        </p:nvGrpSpPr>
        <p:grpSpPr>
          <a:xfrm>
            <a:off x="1609716" y="4170669"/>
            <a:ext cx="637954" cy="928414"/>
            <a:chOff x="5835380" y="3817845"/>
            <a:chExt cx="637954" cy="928414"/>
          </a:xfrm>
        </p:grpSpPr>
        <p:cxnSp>
          <p:nvCxnSpPr>
            <p:cNvPr id="69" name="直接箭头连接符 68">
              <a:extLst>
                <a:ext uri="{FF2B5EF4-FFF2-40B4-BE49-F238E27FC236}">
                  <a16:creationId xmlns:a16="http://schemas.microsoft.com/office/drawing/2014/main" xmlns="" id="{CBAB28E4-4608-4B2B-972A-910FC620156A}"/>
                </a:ext>
              </a:extLst>
            </p:cNvPr>
            <p:cNvCxnSpPr>
              <a:cxnSpLocks/>
            </p:cNvCxnSpPr>
            <p:nvPr/>
          </p:nvCxnSpPr>
          <p:spPr>
            <a:xfrm>
              <a:off x="5855100" y="3817845"/>
              <a:ext cx="0" cy="763920"/>
            </a:xfrm>
            <a:prstGeom prst="straightConnector1">
              <a:avLst/>
            </a:prstGeom>
            <a:ln w="19050"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文本框 69">
              <a:extLst>
                <a:ext uri="{FF2B5EF4-FFF2-40B4-BE49-F238E27FC236}">
                  <a16:creationId xmlns:a16="http://schemas.microsoft.com/office/drawing/2014/main" xmlns="" id="{57F78BAA-2342-462E-91C4-436844E69591}"/>
                </a:ext>
              </a:extLst>
            </p:cNvPr>
            <p:cNvSpPr txBox="1"/>
            <p:nvPr/>
          </p:nvSpPr>
          <p:spPr>
            <a:xfrm>
              <a:off x="5835380" y="4284594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zh-CN" altLang="en-US" sz="2400" i="1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1" name="组合 70">
            <a:extLst>
              <a:ext uri="{FF2B5EF4-FFF2-40B4-BE49-F238E27FC236}">
                <a16:creationId xmlns:a16="http://schemas.microsoft.com/office/drawing/2014/main" xmlns="" id="{103A7FDB-DE8D-4DD2-8AFA-10B481372A2A}"/>
              </a:ext>
            </a:extLst>
          </p:cNvPr>
          <p:cNvGrpSpPr/>
          <p:nvPr/>
        </p:nvGrpSpPr>
        <p:grpSpPr>
          <a:xfrm>
            <a:off x="1636455" y="3129810"/>
            <a:ext cx="871095" cy="1026539"/>
            <a:chOff x="5855100" y="2791306"/>
            <a:chExt cx="871095" cy="1026539"/>
          </a:xfrm>
        </p:grpSpPr>
        <p:cxnSp>
          <p:nvCxnSpPr>
            <p:cNvPr id="72" name="直接箭头连接符 71">
              <a:extLst>
                <a:ext uri="{FF2B5EF4-FFF2-40B4-BE49-F238E27FC236}">
                  <a16:creationId xmlns:a16="http://schemas.microsoft.com/office/drawing/2014/main" xmlns="" id="{CD5C93F3-F976-403A-BAAD-BB946AA893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5100" y="3006804"/>
              <a:ext cx="0" cy="811041"/>
            </a:xfrm>
            <a:prstGeom prst="straightConnector1">
              <a:avLst/>
            </a:prstGeom>
            <a:ln w="19050"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文本框 72">
              <a:extLst>
                <a:ext uri="{FF2B5EF4-FFF2-40B4-BE49-F238E27FC236}">
                  <a16:creationId xmlns:a16="http://schemas.microsoft.com/office/drawing/2014/main" xmlns="" id="{C7F20CD8-1A1E-4A62-89E1-E78B7B0C2DF3}"/>
                </a:ext>
              </a:extLst>
            </p:cNvPr>
            <p:cNvSpPr txBox="1"/>
            <p:nvPr/>
          </p:nvSpPr>
          <p:spPr>
            <a:xfrm>
              <a:off x="5862357" y="2791306"/>
              <a:ext cx="8638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qE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9" name="文本框 88">
            <a:extLst>
              <a:ext uri="{FF2B5EF4-FFF2-40B4-BE49-F238E27FC236}">
                <a16:creationId xmlns:a16="http://schemas.microsoft.com/office/drawing/2014/main" xmlns="" id="{F40A1859-6E9B-4FFC-9233-BEFB45CDF960}"/>
              </a:ext>
            </a:extLst>
          </p:cNvPr>
          <p:cNvSpPr txBox="1"/>
          <p:nvPr/>
        </p:nvSpPr>
        <p:spPr>
          <a:xfrm>
            <a:off x="4036821" y="4483734"/>
            <a:ext cx="43108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竖直方向</a:t>
            </a:r>
            <a:r>
              <a:rPr lang="en-US" altLang="zh-CN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en-US" altLang="zh-CN" sz="2400" i="1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mg</a:t>
            </a:r>
            <a:r>
              <a:rPr lang="en-US" altLang="zh-CN" sz="2400" i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n-US" altLang="zh-CN" sz="2400" i="1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qE</a:t>
            </a:r>
            <a:r>
              <a:rPr lang="en-US" altLang="zh-CN" sz="2400" i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'·</a:t>
            </a:r>
            <a:r>
              <a:rPr lang="en-US" altLang="zh-CN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sin </a:t>
            </a:r>
            <a:r>
              <a:rPr lang="en-US" altLang="zh-CN" sz="2400" i="1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θ</a:t>
            </a:r>
            <a:r>
              <a:rPr lang="en-US" altLang="zh-CN" sz="2400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=m</a:t>
            </a:r>
            <a:r>
              <a:rPr lang="en-US" altLang="zh-CN" sz="2400" i="1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kern="1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endParaRPr lang="en-US" altLang="zh-CN" sz="2400" kern="100" baseline="-250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11132474" y="167069"/>
            <a:ext cx="674930" cy="348496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>
            <a:extLst>
              <a:ext uri="{FF2B5EF4-FFF2-40B4-BE49-F238E27FC236}">
                <a16:creationId xmlns=""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2474980" y="1928485"/>
            <a:ext cx="51704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19" name="直接连接符 18"/>
          <p:cNvCxnSpPr/>
          <p:nvPr/>
        </p:nvCxnSpPr>
        <p:spPr>
          <a:xfrm>
            <a:off x="6934450" y="508154"/>
            <a:ext cx="2124000" cy="0"/>
          </a:xfrm>
          <a:prstGeom prst="line">
            <a:avLst/>
          </a:prstGeom>
          <a:ln w="28575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xmlns="" id="{CB912692-F2D1-4C7E-9DF5-407BA506EA5D}"/>
              </a:ext>
            </a:extLst>
          </p:cNvPr>
          <p:cNvSpPr txBox="1"/>
          <p:nvPr/>
        </p:nvSpPr>
        <p:spPr>
          <a:xfrm>
            <a:off x="2890208" y="3172476"/>
            <a:ext cx="1064977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不变</a:t>
            </a:r>
            <a:endParaRPr lang="zh-CN" altLang="en-US" sz="2400" dirty="0"/>
          </a:p>
        </p:txBody>
      </p:sp>
      <p:sp>
        <p:nvSpPr>
          <p:cNvPr id="21" name="箭头: 右 146">
            <a:extLst>
              <a:ext uri="{FF2B5EF4-FFF2-40B4-BE49-F238E27FC236}">
                <a16:creationId xmlns:a16="http://schemas.microsoft.com/office/drawing/2014/main" xmlns="" id="{DD9FABB8-E45B-4821-A811-4B2E5D16AE15}"/>
              </a:ext>
            </a:extLst>
          </p:cNvPr>
          <p:cNvSpPr/>
          <p:nvPr/>
        </p:nvSpPr>
        <p:spPr>
          <a:xfrm flipV="1">
            <a:off x="4738135" y="3292597"/>
            <a:ext cx="1281297" cy="2214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3" name="对象 22">
            <a:extLst>
              <a:ext uri="{FF2B5EF4-FFF2-40B4-BE49-F238E27FC236}">
                <a16:creationId xmlns:a16="http://schemas.microsoft.com/office/drawing/2014/main" xmlns="" id="{79495951-1848-4862-A616-B1236ACEB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125913"/>
              </p:ext>
            </p:extLst>
          </p:nvPr>
        </p:nvGraphicFramePr>
        <p:xfrm>
          <a:off x="4829170" y="2621672"/>
          <a:ext cx="8509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5" imgW="380880" imgH="355320" progId="Equation.DSMT4">
                  <p:embed/>
                </p:oleObj>
              </mc:Choice>
              <mc:Fallback>
                <p:oleObj name="Equation" r:id="rId5" imgW="3808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29170" y="2621672"/>
                        <a:ext cx="850900" cy="79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>
            <a:extLst>
              <a:ext uri="{FF2B5EF4-FFF2-40B4-BE49-F238E27FC236}">
                <a16:creationId xmlns:a16="http://schemas.microsoft.com/office/drawing/2014/main" xmlns="" id="{02BEBE28-C56D-4DCA-AF5C-3972020F3A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877897"/>
              </p:ext>
            </p:extLst>
          </p:nvPr>
        </p:nvGraphicFramePr>
        <p:xfrm>
          <a:off x="4046351" y="3169501"/>
          <a:ext cx="600618" cy="467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7" imgW="228600" imgH="177480" progId="Equation.DSMT4">
                  <p:embed/>
                </p:oleObj>
              </mc:Choice>
              <mc:Fallback>
                <p:oleObj name="Equation" r:id="rId7" imgW="2286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46351" y="3169501"/>
                        <a:ext cx="600618" cy="4676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对象 24">
            <a:extLst>
              <a:ext uri="{FF2B5EF4-FFF2-40B4-BE49-F238E27FC236}">
                <a16:creationId xmlns:a16="http://schemas.microsoft.com/office/drawing/2014/main" xmlns="" id="{02BEBE28-C56D-4DCA-AF5C-3972020F3A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940099"/>
              </p:ext>
            </p:extLst>
          </p:nvPr>
        </p:nvGraphicFramePr>
        <p:xfrm>
          <a:off x="6110598" y="3169946"/>
          <a:ext cx="6334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9" imgW="241200" imgH="177480" progId="Equation.DSMT4">
                  <p:embed/>
                </p:oleObj>
              </mc:Choice>
              <mc:Fallback>
                <p:oleObj name="Equation" r:id="rId9" imgW="2412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10598" y="3169946"/>
                        <a:ext cx="633413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椭圆 32">
            <a:extLst>
              <a:ext uri="{FF2B5EF4-FFF2-40B4-BE49-F238E27FC236}">
                <a16:creationId xmlns:a16="http://schemas.microsoft.com/office/drawing/2014/main" xmlns="" id="{AFD9E65F-EF82-462C-887F-61E4C1DA01B0}"/>
              </a:ext>
            </a:extLst>
          </p:cNvPr>
          <p:cNvSpPr/>
          <p:nvPr/>
        </p:nvSpPr>
        <p:spPr>
          <a:xfrm>
            <a:off x="9212794" y="4106583"/>
            <a:ext cx="72000" cy="72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4" name="组合 33">
            <a:extLst>
              <a:ext uri="{FF2B5EF4-FFF2-40B4-BE49-F238E27FC236}">
                <a16:creationId xmlns:a16="http://schemas.microsoft.com/office/drawing/2014/main" xmlns="" id="{2E1D99C3-81EB-4C95-A38B-CE073380B7A6}"/>
              </a:ext>
            </a:extLst>
          </p:cNvPr>
          <p:cNvGrpSpPr/>
          <p:nvPr/>
        </p:nvGrpSpPr>
        <p:grpSpPr>
          <a:xfrm>
            <a:off x="9223886" y="4162789"/>
            <a:ext cx="637954" cy="928414"/>
            <a:chOff x="5835380" y="3817845"/>
            <a:chExt cx="637954" cy="928414"/>
          </a:xfrm>
        </p:grpSpPr>
        <p:cxnSp>
          <p:nvCxnSpPr>
            <p:cNvPr id="35" name="直接箭头连接符 34">
              <a:extLst>
                <a:ext uri="{FF2B5EF4-FFF2-40B4-BE49-F238E27FC236}">
                  <a16:creationId xmlns:a16="http://schemas.microsoft.com/office/drawing/2014/main" xmlns="" id="{CBAB28E4-4608-4B2B-972A-910FC620156A}"/>
                </a:ext>
              </a:extLst>
            </p:cNvPr>
            <p:cNvCxnSpPr>
              <a:cxnSpLocks/>
            </p:cNvCxnSpPr>
            <p:nvPr/>
          </p:nvCxnSpPr>
          <p:spPr>
            <a:xfrm>
              <a:off x="5855100" y="3817845"/>
              <a:ext cx="0" cy="763920"/>
            </a:xfrm>
            <a:prstGeom prst="straightConnector1">
              <a:avLst/>
            </a:prstGeom>
            <a:ln w="19050"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xmlns="" id="{57F78BAA-2342-462E-91C4-436844E69591}"/>
                </a:ext>
              </a:extLst>
            </p:cNvPr>
            <p:cNvSpPr txBox="1"/>
            <p:nvPr/>
          </p:nvSpPr>
          <p:spPr>
            <a:xfrm>
              <a:off x="5835380" y="4284594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zh-CN" altLang="en-US" sz="2400" i="1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" name="组合 36">
            <a:extLst>
              <a:ext uri="{FF2B5EF4-FFF2-40B4-BE49-F238E27FC236}">
                <a16:creationId xmlns:a16="http://schemas.microsoft.com/office/drawing/2014/main" xmlns="" id="{103A7FDB-DE8D-4DD2-8AFA-10B481372A2A}"/>
              </a:ext>
            </a:extLst>
          </p:cNvPr>
          <p:cNvGrpSpPr/>
          <p:nvPr/>
        </p:nvGrpSpPr>
        <p:grpSpPr>
          <a:xfrm>
            <a:off x="9243368" y="3283186"/>
            <a:ext cx="981186" cy="865285"/>
            <a:chOff x="5847843" y="2952562"/>
            <a:chExt cx="981186" cy="865285"/>
          </a:xfrm>
        </p:grpSpPr>
        <p:cxnSp>
          <p:nvCxnSpPr>
            <p:cNvPr id="38" name="直接箭头连接符 37">
              <a:extLst>
                <a:ext uri="{FF2B5EF4-FFF2-40B4-BE49-F238E27FC236}">
                  <a16:creationId xmlns:a16="http://schemas.microsoft.com/office/drawing/2014/main" xmlns="" id="{CD5C93F3-F976-403A-BAAD-BB946AA893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47843" y="3072684"/>
              <a:ext cx="143629" cy="745163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xmlns="" id="{C7F20CD8-1A1E-4A62-89E1-E78B7B0C2DF3}"/>
                </a:ext>
              </a:extLst>
            </p:cNvPr>
            <p:cNvSpPr txBox="1"/>
            <p:nvPr/>
          </p:nvSpPr>
          <p:spPr>
            <a:xfrm>
              <a:off x="5965191" y="2952562"/>
              <a:ext cx="8638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qE</a:t>
              </a:r>
              <a:r>
                <a:rPr lang="en-US" altLang="zh-CN" sz="2400" i="1" kern="100" dirty="0">
                  <a:solidFill>
                    <a:srgbClr val="FFFF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'</a:t>
              </a:r>
              <a:endParaRPr lang="zh-CN" altLang="en-US" sz="240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9287105" y="3834158"/>
            <a:ext cx="298911" cy="369332"/>
            <a:chOff x="9287105" y="3834158"/>
            <a:chExt cx="298911" cy="369332"/>
          </a:xfrm>
        </p:grpSpPr>
        <p:sp>
          <p:nvSpPr>
            <p:cNvPr id="12" name="矩形 11"/>
            <p:cNvSpPr/>
            <p:nvPr/>
          </p:nvSpPr>
          <p:spPr>
            <a:xfrm>
              <a:off x="9287536" y="3834158"/>
              <a:ext cx="2984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i="1" kern="100" dirty="0">
                  <a:solidFill>
                    <a:schemeClr val="bg1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θ</a:t>
              </a:r>
              <a:endParaRPr lang="zh-CN" altLang="en-US" dirty="0"/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9287105" y="4029075"/>
              <a:ext cx="73611" cy="108857"/>
            </a:xfrm>
            <a:custGeom>
              <a:avLst/>
              <a:gdLst>
                <a:gd name="connsiteX0" fmla="*/ 0 w 79554"/>
                <a:gd name="connsiteY0" fmla="*/ 0 h 108857"/>
                <a:gd name="connsiteX1" fmla="*/ 72572 w 79554"/>
                <a:gd name="connsiteY1" fmla="*/ 58057 h 108857"/>
                <a:gd name="connsiteX2" fmla="*/ 72572 w 79554"/>
                <a:gd name="connsiteY2" fmla="*/ 108857 h 108857"/>
                <a:gd name="connsiteX0" fmla="*/ 0 w 73611"/>
                <a:gd name="connsiteY0" fmla="*/ 0 h 108857"/>
                <a:gd name="connsiteX1" fmla="*/ 44742 w 73611"/>
                <a:gd name="connsiteY1" fmla="*/ 38179 h 108857"/>
                <a:gd name="connsiteX2" fmla="*/ 72572 w 73611"/>
                <a:gd name="connsiteY2" fmla="*/ 108857 h 108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611" h="108857">
                  <a:moveTo>
                    <a:pt x="0" y="0"/>
                  </a:moveTo>
                  <a:cubicBezTo>
                    <a:pt x="30238" y="19957"/>
                    <a:pt x="32647" y="20036"/>
                    <a:pt x="44742" y="38179"/>
                  </a:cubicBezTo>
                  <a:cubicBezTo>
                    <a:pt x="56837" y="56322"/>
                    <a:pt x="78619" y="92528"/>
                    <a:pt x="72572" y="108857"/>
                  </a:cubicBez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8486508" y="2996511"/>
            <a:ext cx="1770775" cy="1401896"/>
            <a:chOff x="8486508" y="2996511"/>
            <a:chExt cx="1770775" cy="140189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8486508" y="4142583"/>
              <a:ext cx="1596572" cy="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 flipV="1">
              <a:off x="9243368" y="3180901"/>
              <a:ext cx="0" cy="997733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矩形 14"/>
            <p:cNvSpPr/>
            <p:nvPr/>
          </p:nvSpPr>
          <p:spPr>
            <a:xfrm>
              <a:off x="9970025" y="4029075"/>
              <a:ext cx="2872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i="1" kern="100" dirty="0">
                  <a:solidFill>
                    <a:schemeClr val="bg1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53" name="矩形 52"/>
            <p:cNvSpPr/>
            <p:nvPr/>
          </p:nvSpPr>
          <p:spPr>
            <a:xfrm>
              <a:off x="9243368" y="2996511"/>
              <a:ext cx="2872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i="1" kern="100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y</a:t>
              </a:r>
              <a:endParaRPr lang="en-US" altLang="zh-CN" i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1671500" y="875239"/>
            <a:ext cx="3925021" cy="0"/>
          </a:xfrm>
          <a:prstGeom prst="line">
            <a:avLst/>
          </a:prstGeom>
          <a:ln w="28575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任意多边形 42"/>
          <p:cNvSpPr/>
          <p:nvPr/>
        </p:nvSpPr>
        <p:spPr>
          <a:xfrm>
            <a:off x="7193757" y="1326356"/>
            <a:ext cx="91998" cy="945357"/>
          </a:xfrm>
          <a:custGeom>
            <a:avLst/>
            <a:gdLst>
              <a:gd name="connsiteX0" fmla="*/ 90488 w 96020"/>
              <a:gd name="connsiteY0" fmla="*/ 0 h 945357"/>
              <a:gd name="connsiteX1" fmla="*/ 95250 w 96020"/>
              <a:gd name="connsiteY1" fmla="*/ 207169 h 945357"/>
              <a:gd name="connsiteX2" fmla="*/ 76200 w 96020"/>
              <a:gd name="connsiteY2" fmla="*/ 407194 h 945357"/>
              <a:gd name="connsiteX3" fmla="*/ 50007 w 96020"/>
              <a:gd name="connsiteY3" fmla="*/ 666750 h 945357"/>
              <a:gd name="connsiteX4" fmla="*/ 0 w 96020"/>
              <a:gd name="connsiteY4" fmla="*/ 945357 h 945357"/>
              <a:gd name="connsiteX0" fmla="*/ 90488 w 91998"/>
              <a:gd name="connsiteY0" fmla="*/ 0 h 945357"/>
              <a:gd name="connsiteX1" fmla="*/ 88106 w 91998"/>
              <a:gd name="connsiteY1" fmla="*/ 207169 h 945357"/>
              <a:gd name="connsiteX2" fmla="*/ 76200 w 91998"/>
              <a:gd name="connsiteY2" fmla="*/ 407194 h 945357"/>
              <a:gd name="connsiteX3" fmla="*/ 50007 w 91998"/>
              <a:gd name="connsiteY3" fmla="*/ 666750 h 945357"/>
              <a:gd name="connsiteX4" fmla="*/ 0 w 91998"/>
              <a:gd name="connsiteY4" fmla="*/ 945357 h 945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98" h="945357">
                <a:moveTo>
                  <a:pt x="90488" y="0"/>
                </a:moveTo>
                <a:cubicBezTo>
                  <a:pt x="94059" y="69651"/>
                  <a:pt x="90487" y="139303"/>
                  <a:pt x="88106" y="207169"/>
                </a:cubicBezTo>
                <a:cubicBezTo>
                  <a:pt x="85725" y="275035"/>
                  <a:pt x="82550" y="330597"/>
                  <a:pt x="76200" y="407194"/>
                </a:cubicBezTo>
                <a:cubicBezTo>
                  <a:pt x="69850" y="483791"/>
                  <a:pt x="62707" y="577056"/>
                  <a:pt x="50007" y="666750"/>
                </a:cubicBezTo>
                <a:cubicBezTo>
                  <a:pt x="37307" y="756444"/>
                  <a:pt x="18653" y="850900"/>
                  <a:pt x="0" y="945357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xmlns="" id="{57F78BAA-2342-462E-91C4-436844E69591}"/>
              </a:ext>
            </a:extLst>
          </p:cNvPr>
          <p:cNvSpPr txBox="1"/>
          <p:nvPr/>
        </p:nvSpPr>
        <p:spPr>
          <a:xfrm>
            <a:off x="1085466" y="5264154"/>
            <a:ext cx="1210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qE</a:t>
            </a:r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=mg</a:t>
            </a:r>
            <a:endParaRPr lang="zh-CN" altLang="en-US" sz="2400" i="1" baseline="-25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75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62" grpId="0"/>
      <p:bldP spid="66" grpId="0" animBg="1"/>
      <p:bldP spid="89" grpId="0"/>
      <p:bldP spid="17" grpId="0" bldLvl="0" animBg="1"/>
      <p:bldP spid="18" grpId="0"/>
      <p:bldP spid="20" grpId="0" animBg="1"/>
      <p:bldP spid="21" grpId="0" animBg="1"/>
      <p:bldP spid="33" grpId="0" animBg="1"/>
      <p:bldP spid="43" grpId="0" animBg="1"/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文本框 128">
            <a:extLst>
              <a:ext uri="{FF2B5EF4-FFF2-40B4-BE49-F238E27FC236}">
                <a16:creationId xmlns:a16="http://schemas.microsoft.com/office/drawing/2014/main" xmlns="" id="{709AFD0F-2E40-40CA-A9B6-AE3FCBD0DE47}"/>
              </a:ext>
            </a:extLst>
          </p:cNvPr>
          <p:cNvSpPr txBox="1"/>
          <p:nvPr/>
        </p:nvSpPr>
        <p:spPr>
          <a:xfrm>
            <a:off x="844797" y="6194329"/>
            <a:ext cx="187819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:D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35" name="图片 134">
            <a:extLst>
              <a:ext uri="{FF2B5EF4-FFF2-40B4-BE49-F238E27FC236}">
                <a16:creationId xmlns:a16="http://schemas.microsoft.com/office/drawing/2014/main" xmlns="" id="{9D084E0C-AE6E-4EC3-BD54-8E2F5108E1E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xmlns="" id="{5CCEE37C-DBD7-42E0-A3C5-9B32EAB7199C}"/>
              </a:ext>
            </a:extLst>
          </p:cNvPr>
          <p:cNvCxnSpPr/>
          <p:nvPr/>
        </p:nvCxnSpPr>
        <p:spPr>
          <a:xfrm>
            <a:off x="-51118" y="3429000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箭头: 右 127">
            <a:extLst>
              <a:ext uri="{FF2B5EF4-FFF2-40B4-BE49-F238E27FC236}">
                <a16:creationId xmlns:a16="http://schemas.microsoft.com/office/drawing/2014/main" xmlns="" id="{E67899BA-6422-488E-B4CA-DED0424B1ABA}"/>
              </a:ext>
            </a:extLst>
          </p:cNvPr>
          <p:cNvSpPr/>
          <p:nvPr/>
        </p:nvSpPr>
        <p:spPr>
          <a:xfrm>
            <a:off x="5243519" y="4098665"/>
            <a:ext cx="1260000" cy="288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182" name="S197.eps" descr="学科网(www.zxxk.com)--教育资源门户，提供试题试卷、教案、课件、教学论文、素材等各类教学资源库下载，还有大量丰富的教学资讯！">
            <a:extLst>
              <a:ext uri="{FF2B5EF4-FFF2-40B4-BE49-F238E27FC236}">
                <a16:creationId xmlns:a16="http://schemas.microsoft.com/office/drawing/2014/main" xmlns="" id="{33225793-BBDA-4260-873B-1DFB8963A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114" y="1618227"/>
            <a:ext cx="2941608" cy="1606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7" name="Rectangle 136">
            <a:extLst>
              <a:ext uri="{FF2B5EF4-FFF2-40B4-BE49-F238E27FC236}">
                <a16:creationId xmlns:a16="http://schemas.microsoft.com/office/drawing/2014/main" xmlns="" id="{025D9614-B505-4421-AF58-C32D79B73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03" y="-61678"/>
            <a:ext cx="1196416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en-US" altLang="zh-CN" sz="2400" b="1" dirty="0" smtClean="0">
                <a:solidFill>
                  <a:srgbClr val="FFFF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【</a:t>
            </a:r>
            <a:r>
              <a:rPr lang="en-US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2016·</a:t>
            </a:r>
            <a:r>
              <a:rPr lang="zh-CN" altLang="en-US" sz="2400" b="1" dirty="0" smtClean="0">
                <a:solidFill>
                  <a:srgbClr val="FFFF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天津卷</a:t>
            </a:r>
            <a:r>
              <a:rPr lang="en-US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</a:t>
            </a:r>
            <a:r>
              <a:rPr kumimoji="0" lang="zh-CN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图所示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平行板电容器带有等量异种电荷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与静电计相连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静电计金属外壳和电容器下极板都接地。在两极板间有一固定在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点的点电荷。以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表示两板间的电场强度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kumimoji="0" lang="en-US" altLang="zh-CN" sz="2400" b="1" i="0" u="none" strike="noStrike" cap="none" normalizeH="0" baseline="-3000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表示点电荷在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点的电势能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θ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表示静电计指针的偏角。若保持下极板不动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将上极板向下移动一小段距离至图中虚线位置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</a:t>
            </a:r>
            <a:endParaRPr kumimoji="0" lang="en-US" altLang="zh-CN" sz="2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 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θ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增大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0" lang="en-US" altLang="zh-CN" sz="2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增大	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θ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增大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0" lang="en-US" altLang="zh-CN" sz="2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kumimoji="0" lang="en-US" altLang="zh-CN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不变   </a:t>
            </a:r>
            <a:endParaRPr kumimoji="0" lang="en-US" altLang="zh-CN" sz="2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C. 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θ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减小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0" lang="en-US" altLang="zh-CN" sz="2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kumimoji="0" lang="en-US" altLang="zh-CN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增大   	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θ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减小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0" lang="en-US" altLang="zh-CN" sz="2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不变</a:t>
            </a:r>
          </a:p>
        </p:txBody>
      </p:sp>
      <p:sp>
        <p:nvSpPr>
          <p:cNvPr id="145" name="文本框 144">
            <a:extLst>
              <a:ext uri="{FF2B5EF4-FFF2-40B4-BE49-F238E27FC236}">
                <a16:creationId xmlns:a16="http://schemas.microsoft.com/office/drawing/2014/main" xmlns="" id="{09E07804-C5FA-4FF1-B691-B75CA6E0B599}"/>
              </a:ext>
            </a:extLst>
          </p:cNvPr>
          <p:cNvSpPr txBox="1"/>
          <p:nvPr/>
        </p:nvSpPr>
        <p:spPr>
          <a:xfrm>
            <a:off x="1209730" y="4016301"/>
            <a:ext cx="1034279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不变</a:t>
            </a:r>
            <a:endParaRPr lang="zh-CN" altLang="en-US" sz="2400" dirty="0"/>
          </a:p>
        </p:txBody>
      </p:sp>
      <p:graphicFrame>
        <p:nvGraphicFramePr>
          <p:cNvPr id="146" name="对象 145">
            <a:extLst>
              <a:ext uri="{FF2B5EF4-FFF2-40B4-BE49-F238E27FC236}">
                <a16:creationId xmlns:a16="http://schemas.microsoft.com/office/drawing/2014/main" xmlns="" id="{528CF365-9B1A-45FA-8F81-25C0409277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058358"/>
              </p:ext>
            </p:extLst>
          </p:nvPr>
        </p:nvGraphicFramePr>
        <p:xfrm>
          <a:off x="2988669" y="3388051"/>
          <a:ext cx="1281297" cy="797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4" name="Equation" r:id="rId6" imgW="571320" imgH="355320" progId="Equation.DSMT4">
                  <p:embed/>
                </p:oleObj>
              </mc:Choice>
              <mc:Fallback>
                <p:oleObj name="Equation" r:id="rId6" imgW="571320" imgH="355320" progId="Equation.DSMT4">
                  <p:embed/>
                  <p:pic>
                    <p:nvPicPr>
                      <p:cNvPr id="47" name="对象 46">
                        <a:extLst>
                          <a:ext uri="{FF2B5EF4-FFF2-40B4-BE49-F238E27FC236}">
                            <a16:creationId xmlns:a16="http://schemas.microsoft.com/office/drawing/2014/main" xmlns="" id="{E2D2AB08-C4E0-46E0-8BEB-FA06BC5E60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88669" y="3388051"/>
                        <a:ext cx="1281297" cy="7976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" name="箭头: 右 146">
            <a:extLst>
              <a:ext uri="{FF2B5EF4-FFF2-40B4-BE49-F238E27FC236}">
                <a16:creationId xmlns:a16="http://schemas.microsoft.com/office/drawing/2014/main" xmlns="" id="{DD9FABB8-E45B-4821-A811-4B2E5D16AE15}"/>
              </a:ext>
            </a:extLst>
          </p:cNvPr>
          <p:cNvSpPr/>
          <p:nvPr/>
        </p:nvSpPr>
        <p:spPr>
          <a:xfrm flipV="1">
            <a:off x="3017221" y="4136423"/>
            <a:ext cx="1281297" cy="288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48" name="对象 147">
            <a:extLst>
              <a:ext uri="{FF2B5EF4-FFF2-40B4-BE49-F238E27FC236}">
                <a16:creationId xmlns:a16="http://schemas.microsoft.com/office/drawing/2014/main" xmlns="" id="{62859EC8-FBC3-46AD-9323-2B5F2854F8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892415"/>
              </p:ext>
            </p:extLst>
          </p:nvPr>
        </p:nvGraphicFramePr>
        <p:xfrm>
          <a:off x="2257779" y="4002521"/>
          <a:ext cx="646510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5" name="Equation" r:id="rId8" imgW="228600" imgH="177480" progId="Equation.DSMT4">
                  <p:embed/>
                </p:oleObj>
              </mc:Choice>
              <mc:Fallback>
                <p:oleObj name="Equation" r:id="rId8" imgW="228600" imgH="177480" progId="Equation.DSMT4">
                  <p:embed/>
                  <p:pic>
                    <p:nvPicPr>
                      <p:cNvPr id="61" name="对象 60">
                        <a:extLst>
                          <a:ext uri="{FF2B5EF4-FFF2-40B4-BE49-F238E27FC236}">
                            <a16:creationId xmlns:a16="http://schemas.microsoft.com/office/drawing/2014/main" xmlns="" id="{5DB16B28-7D81-4039-9507-23BB5A9BCD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57779" y="4002521"/>
                        <a:ext cx="646510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对象 148">
            <a:extLst>
              <a:ext uri="{FF2B5EF4-FFF2-40B4-BE49-F238E27FC236}">
                <a16:creationId xmlns:a16="http://schemas.microsoft.com/office/drawing/2014/main" xmlns="" id="{02BEBE28-C56D-4DCA-AF5C-3972020F3A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470321"/>
              </p:ext>
            </p:extLst>
          </p:nvPr>
        </p:nvGraphicFramePr>
        <p:xfrm>
          <a:off x="4411450" y="3982022"/>
          <a:ext cx="71913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" name="Equation" r:id="rId10" imgW="241200" imgH="177480" progId="Equation.DSMT4">
                  <p:embed/>
                </p:oleObj>
              </mc:Choice>
              <mc:Fallback>
                <p:oleObj name="Equation" r:id="rId10" imgW="241200" imgH="177480" progId="Equation.DSMT4">
                  <p:embed/>
                  <p:pic>
                    <p:nvPicPr>
                      <p:cNvPr id="49" name="对象 48">
                        <a:extLst>
                          <a:ext uri="{FF2B5EF4-FFF2-40B4-BE49-F238E27FC236}">
                            <a16:creationId xmlns:a16="http://schemas.microsoft.com/office/drawing/2014/main" xmlns="" id="{7EC863EC-4323-4B5A-BB8A-8EFD84AEC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11450" y="3982022"/>
                        <a:ext cx="719137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" name="对象 149">
            <a:extLst>
              <a:ext uri="{FF2B5EF4-FFF2-40B4-BE49-F238E27FC236}">
                <a16:creationId xmlns:a16="http://schemas.microsoft.com/office/drawing/2014/main" xmlns="" id="{FB81A083-45C3-4FE4-BB11-3C86723114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366872"/>
              </p:ext>
            </p:extLst>
          </p:nvPr>
        </p:nvGraphicFramePr>
        <p:xfrm>
          <a:off x="6616451" y="3982022"/>
          <a:ext cx="7588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7" name="Equation" r:id="rId12" imgW="253800" imgH="177480" progId="Equation.DSMT4">
                  <p:embed/>
                </p:oleObj>
              </mc:Choice>
              <mc:Fallback>
                <p:oleObj name="Equation" r:id="rId12" imgW="253800" imgH="177480" progId="Equation.DSMT4">
                  <p:embed/>
                  <p:pic>
                    <p:nvPicPr>
                      <p:cNvPr id="73" name="对象 72">
                        <a:extLst>
                          <a:ext uri="{FF2B5EF4-FFF2-40B4-BE49-F238E27FC236}">
                            <a16:creationId xmlns:a16="http://schemas.microsoft.com/office/drawing/2014/main" xmlns="" id="{8FC6409F-B9D7-446C-A23D-B020D67A8C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616451" y="3982022"/>
                        <a:ext cx="758825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" name="箭头: 右 150">
            <a:extLst>
              <a:ext uri="{FF2B5EF4-FFF2-40B4-BE49-F238E27FC236}">
                <a16:creationId xmlns:a16="http://schemas.microsoft.com/office/drawing/2014/main" xmlns="" id="{83FE6236-04CF-4D08-A271-C69C2FB2F727}"/>
              </a:ext>
            </a:extLst>
          </p:cNvPr>
          <p:cNvSpPr/>
          <p:nvPr/>
        </p:nvSpPr>
        <p:spPr>
          <a:xfrm>
            <a:off x="7488208" y="4098665"/>
            <a:ext cx="487325" cy="288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52" name="对象 151">
            <a:extLst>
              <a:ext uri="{FF2B5EF4-FFF2-40B4-BE49-F238E27FC236}">
                <a16:creationId xmlns:a16="http://schemas.microsoft.com/office/drawing/2014/main" xmlns="" id="{23579AF2-29AF-4A22-90D7-7B742A54DF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839120"/>
              </p:ext>
            </p:extLst>
          </p:nvPr>
        </p:nvGraphicFramePr>
        <p:xfrm>
          <a:off x="8088466" y="3982022"/>
          <a:ext cx="68103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8" name="Equation" r:id="rId14" imgW="228600" imgH="177480" progId="Equation.DSMT4">
                  <p:embed/>
                </p:oleObj>
              </mc:Choice>
              <mc:Fallback>
                <p:oleObj name="Equation" r:id="rId14" imgW="228600" imgH="177480" progId="Equation.DSMT4">
                  <p:embed/>
                  <p:pic>
                    <p:nvPicPr>
                      <p:cNvPr id="75" name="对象 74">
                        <a:extLst>
                          <a:ext uri="{FF2B5EF4-FFF2-40B4-BE49-F238E27FC236}">
                            <a16:creationId xmlns:a16="http://schemas.microsoft.com/office/drawing/2014/main" xmlns="" id="{FC090E62-DD5E-4A8D-B8EF-30D925B10C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088466" y="3982022"/>
                        <a:ext cx="681037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" name="文本框 153">
            <a:extLst>
              <a:ext uri="{FF2B5EF4-FFF2-40B4-BE49-F238E27FC236}">
                <a16:creationId xmlns:a16="http://schemas.microsoft.com/office/drawing/2014/main" xmlns="" id="{9092C936-D009-4EE8-80C6-CDC0A683A07B}"/>
              </a:ext>
            </a:extLst>
          </p:cNvPr>
          <p:cNvSpPr txBox="1"/>
          <p:nvPr/>
        </p:nvSpPr>
        <p:spPr>
          <a:xfrm>
            <a:off x="7093977" y="4912031"/>
            <a:ext cx="24115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zh-CN" altLang="zh-CN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sz="2400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zh-CN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无关</a:t>
            </a:r>
            <a:r>
              <a:rPr lang="en-US" altLang="zh-CN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不变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5" name="箭头: 右 154">
            <a:extLst>
              <a:ext uri="{FF2B5EF4-FFF2-40B4-BE49-F238E27FC236}">
                <a16:creationId xmlns:a16="http://schemas.microsoft.com/office/drawing/2014/main" xmlns="" id="{F2F19516-A562-4CC4-A945-9ED9466949F2}"/>
              </a:ext>
            </a:extLst>
          </p:cNvPr>
          <p:cNvSpPr/>
          <p:nvPr/>
        </p:nvSpPr>
        <p:spPr>
          <a:xfrm>
            <a:off x="6468431" y="4998863"/>
            <a:ext cx="487325" cy="288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57" name="对象 156">
            <a:extLst>
              <a:ext uri="{FF2B5EF4-FFF2-40B4-BE49-F238E27FC236}">
                <a16:creationId xmlns:a16="http://schemas.microsoft.com/office/drawing/2014/main" xmlns="" id="{79495951-1848-4862-A616-B1236ACEB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0755181"/>
              </p:ext>
            </p:extLst>
          </p:nvPr>
        </p:nvGraphicFramePr>
        <p:xfrm>
          <a:off x="5158257" y="5660108"/>
          <a:ext cx="22256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9" name="Equation" r:id="rId16" imgW="850680" imgH="190440" progId="Equation.DSMT4">
                  <p:embed/>
                </p:oleObj>
              </mc:Choice>
              <mc:Fallback>
                <p:oleObj name="Equation" r:id="rId16" imgW="850680" imgH="190440" progId="Equation.DSMT4">
                  <p:embed/>
                  <p:pic>
                    <p:nvPicPr>
                      <p:cNvPr id="149" name="对象 148">
                        <a:extLst>
                          <a:ext uri="{FF2B5EF4-FFF2-40B4-BE49-F238E27FC236}">
                            <a16:creationId xmlns:a16="http://schemas.microsoft.com/office/drawing/2014/main" xmlns="" id="{02BEBE28-C56D-4DCA-AF5C-3972020F3A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158257" y="5660108"/>
                        <a:ext cx="2225675" cy="498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" name="箭头: 右 157">
            <a:extLst>
              <a:ext uri="{FF2B5EF4-FFF2-40B4-BE49-F238E27FC236}">
                <a16:creationId xmlns:a16="http://schemas.microsoft.com/office/drawing/2014/main" xmlns="" id="{3C4FF4C9-9AF0-42A9-B2AD-B116496C3868}"/>
              </a:ext>
            </a:extLst>
          </p:cNvPr>
          <p:cNvSpPr/>
          <p:nvPr/>
        </p:nvSpPr>
        <p:spPr>
          <a:xfrm>
            <a:off x="7427471" y="5765345"/>
            <a:ext cx="487325" cy="288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9" name="文本框 158">
            <a:extLst>
              <a:ext uri="{FF2B5EF4-FFF2-40B4-BE49-F238E27FC236}">
                <a16:creationId xmlns:a16="http://schemas.microsoft.com/office/drawing/2014/main" xmlns="" id="{37FCFAC1-AE6A-4F9A-9CC8-445F97128AEA}"/>
              </a:ext>
            </a:extLst>
          </p:cNvPr>
          <p:cNvSpPr txBox="1"/>
          <p:nvPr/>
        </p:nvSpPr>
        <p:spPr>
          <a:xfrm>
            <a:off x="7958334" y="5678513"/>
            <a:ext cx="1634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i="1" kern="10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不变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=""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5261776" y="2787589"/>
            <a:ext cx="51704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5" name="对象 34">
            <a:extLst>
              <a:ext uri="{FF2B5EF4-FFF2-40B4-BE49-F238E27FC236}">
                <a16:creationId xmlns:a16="http://schemas.microsoft.com/office/drawing/2014/main" xmlns="" id="{79495951-1848-4862-A616-B1236ACEB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665670"/>
              </p:ext>
            </p:extLst>
          </p:nvPr>
        </p:nvGraphicFramePr>
        <p:xfrm>
          <a:off x="3795526" y="4733214"/>
          <a:ext cx="8509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0" name="Equation" r:id="rId18" imgW="380880" imgH="355320" progId="Equation.DSMT4">
                  <p:embed/>
                </p:oleObj>
              </mc:Choice>
              <mc:Fallback>
                <p:oleObj name="Equation" r:id="rId18" imgW="3808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795526" y="4733214"/>
                        <a:ext cx="850900" cy="79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直接连接符 2"/>
          <p:cNvCxnSpPr/>
          <p:nvPr/>
        </p:nvCxnSpPr>
        <p:spPr>
          <a:xfrm flipV="1">
            <a:off x="9628876" y="1540484"/>
            <a:ext cx="2254525" cy="19801"/>
          </a:xfrm>
          <a:prstGeom prst="line">
            <a:avLst/>
          </a:prstGeom>
          <a:ln w="28575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 flipV="1">
            <a:off x="232226" y="2115769"/>
            <a:ext cx="5531213" cy="10573"/>
          </a:xfrm>
          <a:prstGeom prst="line">
            <a:avLst/>
          </a:prstGeom>
          <a:ln w="28575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对象 51">
            <a:extLst>
              <a:ext uri="{FF2B5EF4-FFF2-40B4-BE49-F238E27FC236}">
                <a16:creationId xmlns:a16="http://schemas.microsoft.com/office/drawing/2014/main" xmlns="" id="{6F4BC1E7-959D-4E92-A6C3-C3064A6B6C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565565"/>
              </p:ext>
            </p:extLst>
          </p:nvPr>
        </p:nvGraphicFramePr>
        <p:xfrm>
          <a:off x="5429974" y="3382688"/>
          <a:ext cx="856584" cy="800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1" name="Equation" r:id="rId20" imgW="380880" imgH="355320" progId="Equation.DSMT4">
                  <p:embed/>
                </p:oleObj>
              </mc:Choice>
              <mc:Fallback>
                <p:oleObj name="Equation" r:id="rId20" imgW="3808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429974" y="3382688"/>
                        <a:ext cx="856584" cy="8008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对象 53">
            <a:extLst>
              <a:ext uri="{FF2B5EF4-FFF2-40B4-BE49-F238E27FC236}">
                <a16:creationId xmlns:a16="http://schemas.microsoft.com/office/drawing/2014/main" xmlns="" id="{79495951-1848-4862-A616-B1236ACEB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230817"/>
              </p:ext>
            </p:extLst>
          </p:nvPr>
        </p:nvGraphicFramePr>
        <p:xfrm>
          <a:off x="3752643" y="5660108"/>
          <a:ext cx="13620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2" name="Equation" r:id="rId22" imgW="520560" imgH="190440" progId="Equation.DSMT4">
                  <p:embed/>
                </p:oleObj>
              </mc:Choice>
              <mc:Fallback>
                <p:oleObj name="Equation" r:id="rId22" imgW="520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752643" y="5660108"/>
                        <a:ext cx="1362075" cy="498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对象 54">
            <a:extLst>
              <a:ext uri="{FF2B5EF4-FFF2-40B4-BE49-F238E27FC236}">
                <a16:creationId xmlns:a16="http://schemas.microsoft.com/office/drawing/2014/main" xmlns="" id="{79495951-1848-4862-A616-B1236ACEB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724404"/>
              </p:ext>
            </p:extLst>
          </p:nvPr>
        </p:nvGraphicFramePr>
        <p:xfrm>
          <a:off x="4663213" y="4713873"/>
          <a:ext cx="17303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3" name="Equation" r:id="rId24" imgW="774360" imgH="380880" progId="Equation.DSMT4">
                  <p:embed/>
                </p:oleObj>
              </mc:Choice>
              <mc:Fallback>
                <p:oleObj name="Equation" r:id="rId24" imgW="7743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663213" y="4713873"/>
                        <a:ext cx="1730375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21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28" grpId="0" animBg="1"/>
      <p:bldP spid="145" grpId="0" animBg="1"/>
      <p:bldP spid="147" grpId="0" animBg="1"/>
      <p:bldP spid="151" grpId="0" animBg="1"/>
      <p:bldP spid="154" grpId="0"/>
      <p:bldP spid="155" grpId="0" animBg="1"/>
      <p:bldP spid="158" grpId="0" animBg="1"/>
      <p:bldP spid="159" grpId="0"/>
      <p:bldP spid="3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1"/>
          </a:solidFill>
          <a:headEnd type="none"/>
          <a:tailEnd type="stealth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2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Props1.xml><?xml version="1.0" encoding="utf-8"?>
<ds:datastoreItem xmlns:ds="http://schemas.openxmlformats.org/officeDocument/2006/customXml" ds:itemID="{D0F5CCE0-530A-49D0-B234-311BBE28ABFB}">
  <ds:schemaRefs/>
</ds:datastoreItem>
</file>

<file path=customXml/itemProps2.xml><?xml version="1.0" encoding="utf-8"?>
<ds:datastoreItem xmlns:ds="http://schemas.openxmlformats.org/officeDocument/2006/customXml" ds:itemID="{F80802BB-319D-4603-9251-042D440E06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23867</TotalTime>
  <Words>370</Words>
  <Application>Microsoft Office PowerPoint</Application>
  <PresentationFormat>宽屏</PresentationFormat>
  <Paragraphs>47</Paragraphs>
  <Slides>4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黑体</vt:lpstr>
      <vt:lpstr>楷体</vt:lpstr>
      <vt:lpstr>隶书</vt:lpstr>
      <vt:lpstr>宋体</vt:lpstr>
      <vt:lpstr>Arial</vt:lpstr>
      <vt:lpstr>Calibri</vt:lpstr>
      <vt:lpstr>Calibri Light</vt:lpstr>
      <vt:lpstr>Times New Roman</vt:lpstr>
      <vt:lpstr>Office 主题</vt:lpstr>
      <vt:lpstr>Equation</vt:lpstr>
      <vt:lpstr>PowerPoint 演示文稿</vt:lpstr>
      <vt:lpstr>PowerPoint 演示文稿</vt:lpstr>
      <vt:lpstr>PowerPoint 演示文稿</vt:lpstr>
      <vt:lpstr>PowerPoint 演示文稿</vt:lpstr>
    </vt:vector>
  </TitlesOfParts>
  <Company>LG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吴亚梅</dc:creator>
  <cp:lastModifiedBy>李洁</cp:lastModifiedBy>
  <cp:revision>252</cp:revision>
  <dcterms:created xsi:type="dcterms:W3CDTF">2021-11-24T06:49:44Z</dcterms:created>
  <dcterms:modified xsi:type="dcterms:W3CDTF">2023-07-02T09:11:45Z</dcterms:modified>
</cp:coreProperties>
</file>