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3"/>
  </p:sldMasterIdLst>
  <p:notesMasterIdLst>
    <p:notesMasterId r:id="rId9"/>
  </p:notesMasterIdLst>
  <p:sldIdLst>
    <p:sldId id="257" r:id="rId4"/>
    <p:sldId id="267" r:id="rId5"/>
    <p:sldId id="266" r:id="rId6"/>
    <p:sldId id="269" r:id="rId7"/>
    <p:sldId id="270" r:id="rId8"/>
  </p:sldIdLst>
  <p:sldSz cx="12192000" cy="6858000"/>
  <p:notesSz cx="6858000" cy="9144000"/>
  <p:custDataLst>
    <p:tags r:id="rId1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3626"/>
    <a:srgbClr val="5B9BD5"/>
    <a:srgbClr val="2A3828"/>
    <a:srgbClr val="385723"/>
    <a:srgbClr val="32412E"/>
    <a:srgbClr val="0051A2"/>
    <a:srgbClr val="005AB4"/>
    <a:srgbClr val="005EBC"/>
    <a:srgbClr val="004992"/>
    <a:srgbClr val="0054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422" autoAdjust="0"/>
    <p:restoredTop sz="94660"/>
  </p:normalViewPr>
  <p:slideViewPr>
    <p:cSldViewPr snapToGrid="0">
      <p:cViewPr varScale="1">
        <p:scale>
          <a:sx n="79" d="100"/>
          <a:sy n="79" d="100"/>
        </p:scale>
        <p:origin x="6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tags" Target="tags/tag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10" Type="http://schemas.openxmlformats.org/officeDocument/2006/relationships/image" Target="../media/image13.wmf"/><Relationship Id="rId4" Type="http://schemas.openxmlformats.org/officeDocument/2006/relationships/image" Target="../media/image8.wmf"/><Relationship Id="rId9"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11" Type="http://schemas.openxmlformats.org/officeDocument/2006/relationships/image" Target="../media/image25.wmf"/><Relationship Id="rId5" Type="http://schemas.openxmlformats.org/officeDocument/2006/relationships/image" Target="../media/image19.wmf"/><Relationship Id="rId10" Type="http://schemas.openxmlformats.org/officeDocument/2006/relationships/image" Target="../media/image24.wmf"/><Relationship Id="rId4" Type="http://schemas.openxmlformats.org/officeDocument/2006/relationships/image" Target="../media/image18.wmf"/><Relationship Id="rId9" Type="http://schemas.openxmlformats.org/officeDocument/2006/relationships/image" Target="../media/image2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A14EAA-2485-475C-85F0-561ABFD9B4FF}" type="datetimeFigureOut">
              <a:rPr lang="zh-CN" altLang="en-US" smtClean="0"/>
              <a:t>2023/7/5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A918C6-25FE-4BF2-9F08-168ABACDC3DF}" type="slidenum">
              <a:rPr lang="zh-CN" altLang="en-US" smtClean="0"/>
              <a:t>‹#›</a:t>
            </a:fld>
            <a:endParaRPr lang="zh-CN" altLang="en-US"/>
          </a:p>
        </p:txBody>
      </p:sp>
    </p:spTree>
    <p:extLst>
      <p:ext uri="{BB962C8B-B14F-4D97-AF65-F5344CB8AC3E}">
        <p14:creationId xmlns:p14="http://schemas.microsoft.com/office/powerpoint/2010/main" val="3611609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A918C6-25FE-4BF2-9F08-168ABACDC3DF}" type="slidenum">
              <a:rPr lang="zh-CN" altLang="en-US" smtClean="0"/>
              <a:t>1</a:t>
            </a:fld>
            <a:endParaRPr lang="zh-CN" altLang="en-US"/>
          </a:p>
        </p:txBody>
      </p:sp>
    </p:spTree>
    <p:extLst>
      <p:ext uri="{BB962C8B-B14F-4D97-AF65-F5344CB8AC3E}">
        <p14:creationId xmlns:p14="http://schemas.microsoft.com/office/powerpoint/2010/main" val="162777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0" i="0" kern="1200" dirty="0" smtClean="0">
                <a:solidFill>
                  <a:schemeClr val="tx1"/>
                </a:solidFill>
                <a:effectLst/>
                <a:latin typeface="+mn-lt"/>
                <a:ea typeface="+mn-ea"/>
                <a:cs typeface="+mn-cs"/>
              </a:rPr>
              <a:t>氕、氘、氚是氢的三种同位素</a:t>
            </a:r>
            <a:endParaRPr lang="zh-CN" altLang="en-US" dirty="0"/>
          </a:p>
        </p:txBody>
      </p:sp>
      <p:sp>
        <p:nvSpPr>
          <p:cNvPr id="4" name="灯片编号占位符 3"/>
          <p:cNvSpPr>
            <a:spLocks noGrp="1"/>
          </p:cNvSpPr>
          <p:nvPr>
            <p:ph type="sldNum" sz="quarter" idx="10"/>
          </p:nvPr>
        </p:nvSpPr>
        <p:spPr/>
        <p:txBody>
          <a:bodyPr/>
          <a:lstStyle/>
          <a:p>
            <a:fld id="{54A918C6-25FE-4BF2-9F08-168ABACDC3DF}" type="slidenum">
              <a:rPr lang="zh-CN" altLang="en-US" smtClean="0"/>
              <a:t>2</a:t>
            </a:fld>
            <a:endParaRPr lang="zh-CN" altLang="en-US"/>
          </a:p>
        </p:txBody>
      </p:sp>
    </p:spTree>
    <p:extLst>
      <p:ext uri="{BB962C8B-B14F-4D97-AF65-F5344CB8AC3E}">
        <p14:creationId xmlns:p14="http://schemas.microsoft.com/office/powerpoint/2010/main" val="3615904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A918C6-25FE-4BF2-9F08-168ABACDC3DF}" type="slidenum">
              <a:rPr lang="zh-CN" altLang="en-US" smtClean="0"/>
              <a:t>3</a:t>
            </a:fld>
            <a:endParaRPr lang="zh-CN" altLang="en-US"/>
          </a:p>
        </p:txBody>
      </p:sp>
    </p:spTree>
    <p:extLst>
      <p:ext uri="{BB962C8B-B14F-4D97-AF65-F5344CB8AC3E}">
        <p14:creationId xmlns:p14="http://schemas.microsoft.com/office/powerpoint/2010/main" val="3875571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A918C6-25FE-4BF2-9F08-168ABACDC3DF}" type="slidenum">
              <a:rPr lang="zh-CN" altLang="en-US" smtClean="0"/>
              <a:t>4</a:t>
            </a:fld>
            <a:endParaRPr lang="zh-CN" altLang="en-US"/>
          </a:p>
        </p:txBody>
      </p:sp>
    </p:spTree>
    <p:extLst>
      <p:ext uri="{BB962C8B-B14F-4D97-AF65-F5344CB8AC3E}">
        <p14:creationId xmlns:p14="http://schemas.microsoft.com/office/powerpoint/2010/main" val="2829094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A918C6-25FE-4BF2-9F08-168ABACDC3DF}" type="slidenum">
              <a:rPr lang="zh-CN" altLang="en-US" smtClean="0">
                <a:solidFill>
                  <a:prstClr val="black"/>
                </a:solidFill>
              </a:rPr>
              <a:t>5</a:t>
            </a:fld>
            <a:endParaRPr lang="zh-CN" altLang="en-US">
              <a:solidFill>
                <a:prstClr val="black"/>
              </a:solidFill>
            </a:endParaRPr>
          </a:p>
        </p:txBody>
      </p:sp>
    </p:spTree>
    <p:extLst>
      <p:ext uri="{BB962C8B-B14F-4D97-AF65-F5344CB8AC3E}">
        <p14:creationId xmlns:p14="http://schemas.microsoft.com/office/powerpoint/2010/main" val="2430276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栏目二">
    <p:spTree>
      <p:nvGrpSpPr>
        <p:cNvPr id="1" name=""/>
        <p:cNvGrpSpPr/>
        <p:nvPr/>
      </p:nvGrpSpPr>
      <p:grpSpPr>
        <a:xfrm>
          <a:off x="0" y="0"/>
          <a:ext cx="0" cy="0"/>
          <a:chOff x="0" y="0"/>
          <a:chExt cx="0" cy="0"/>
        </a:xfrm>
      </p:grpSpPr>
      <p:sp>
        <p:nvSpPr>
          <p:cNvPr id="3" name="矩形: 圆顶角 6">
            <a:hlinkClick r:id="" action="ppaction://noaction"/>
          </p:cNvPr>
          <p:cNvSpPr/>
          <p:nvPr userDrawn="1"/>
        </p:nvSpPr>
        <p:spPr>
          <a:xfrm>
            <a:off x="5945803" y="71120"/>
            <a:ext cx="1939416" cy="395392"/>
          </a:xfrm>
          <a:prstGeom prst="round2SameRect">
            <a:avLst/>
          </a:prstGeom>
          <a:solidFill>
            <a:srgbClr val="028C85"/>
          </a:solidFill>
          <a:ln>
            <a:solidFill>
              <a:srgbClr val="7BDD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1600" b="1">
                <a:solidFill>
                  <a:schemeClr val="bg1"/>
                </a:solidFill>
                <a:latin typeface="宋体" panose="02010600030101010101" pitchFamily="2" charset="-122"/>
                <a:ea typeface="+mn-ea"/>
              </a:rPr>
              <a:t>试题类编</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D36ADC9-3F91-40F6-A2DE-363D4C5FC462}" type="datetimeFigureOut">
              <a:rPr lang="zh-CN" altLang="en-US" smtClean="0"/>
              <a:t>2023/7/5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2F735F3-4341-4780-AAF5-9F61638B10AA}"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36ADC9-3F91-40F6-A2DE-363D4C5FC462}" type="datetimeFigureOut">
              <a:rPr lang="zh-CN" altLang="en-US" smtClean="0"/>
              <a:t>2023/7/5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F735F3-4341-4780-AAF5-9F61638B10AA}"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notesSlide" Target="../notesSlides/notesSlide2.xml"/><Relationship Id="rId4" Type="http://schemas.openxmlformats.org/officeDocument/2006/relationships/slideLayout" Target="../slideLayouts/slideLayout12.xml"/><Relationship Id="rId9" Type="http://schemas.openxmlformats.org/officeDocument/2006/relationships/image" Target="../media/image2.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7.wmf"/><Relationship Id="rId18" Type="http://schemas.openxmlformats.org/officeDocument/2006/relationships/oleObject" Target="../embeddings/oleObject7.bin"/><Relationship Id="rId26" Type="http://schemas.openxmlformats.org/officeDocument/2006/relationships/oleObject" Target="../embeddings/oleObject11.bin"/><Relationship Id="rId3" Type="http://schemas.openxmlformats.org/officeDocument/2006/relationships/tags" Target="../tags/tag5.xml"/><Relationship Id="rId21" Type="http://schemas.openxmlformats.org/officeDocument/2006/relationships/image" Target="../media/image11.wmf"/><Relationship Id="rId7" Type="http://schemas.openxmlformats.org/officeDocument/2006/relationships/image" Target="../media/image14.png"/><Relationship Id="rId12" Type="http://schemas.openxmlformats.org/officeDocument/2006/relationships/oleObject" Target="../embeddings/oleObject4.bin"/><Relationship Id="rId17" Type="http://schemas.openxmlformats.org/officeDocument/2006/relationships/image" Target="../media/image9.wmf"/><Relationship Id="rId25" Type="http://schemas.openxmlformats.org/officeDocument/2006/relationships/image" Target="../media/image2.wmf"/><Relationship Id="rId2" Type="http://schemas.openxmlformats.org/officeDocument/2006/relationships/tags" Target="../tags/tag4.xml"/><Relationship Id="rId16" Type="http://schemas.openxmlformats.org/officeDocument/2006/relationships/oleObject" Target="../embeddings/oleObject6.bin"/><Relationship Id="rId20" Type="http://schemas.openxmlformats.org/officeDocument/2006/relationships/oleObject" Target="../embeddings/oleObject8.bin"/><Relationship Id="rId1" Type="http://schemas.openxmlformats.org/officeDocument/2006/relationships/vmlDrawing" Target="../drawings/vmlDrawing2.vml"/><Relationship Id="rId6" Type="http://schemas.openxmlformats.org/officeDocument/2006/relationships/image" Target="../media/image3.png"/><Relationship Id="rId11" Type="http://schemas.openxmlformats.org/officeDocument/2006/relationships/image" Target="../media/image6.wmf"/><Relationship Id="rId24" Type="http://schemas.openxmlformats.org/officeDocument/2006/relationships/oleObject" Target="../embeddings/oleObject10.bin"/><Relationship Id="rId5" Type="http://schemas.openxmlformats.org/officeDocument/2006/relationships/notesSlide" Target="../notesSlides/notesSlide3.xml"/><Relationship Id="rId15" Type="http://schemas.openxmlformats.org/officeDocument/2006/relationships/image" Target="../media/image8.wmf"/><Relationship Id="rId23" Type="http://schemas.openxmlformats.org/officeDocument/2006/relationships/image" Target="../media/image12.wmf"/><Relationship Id="rId10" Type="http://schemas.openxmlformats.org/officeDocument/2006/relationships/oleObject" Target="../embeddings/oleObject3.bin"/><Relationship Id="rId19" Type="http://schemas.openxmlformats.org/officeDocument/2006/relationships/image" Target="../media/image10.wmf"/><Relationship Id="rId4" Type="http://schemas.openxmlformats.org/officeDocument/2006/relationships/slideLayout" Target="../slideLayouts/slideLayout12.xml"/><Relationship Id="rId9" Type="http://schemas.openxmlformats.org/officeDocument/2006/relationships/image" Target="../media/image5.wmf"/><Relationship Id="rId14" Type="http://schemas.openxmlformats.org/officeDocument/2006/relationships/oleObject" Target="../embeddings/oleObject5.bin"/><Relationship Id="rId22" Type="http://schemas.openxmlformats.org/officeDocument/2006/relationships/oleObject" Target="../embeddings/oleObject9.bin"/><Relationship Id="rId27" Type="http://schemas.openxmlformats.org/officeDocument/2006/relationships/image" Target="../media/image13.wmf"/></Relationships>
</file>

<file path=ppt/slides/_rels/slide4.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image" Target="../media/image18.wmf"/><Relationship Id="rId18" Type="http://schemas.openxmlformats.org/officeDocument/2006/relationships/oleObject" Target="../embeddings/oleObject18.bin"/><Relationship Id="rId26" Type="http://schemas.openxmlformats.org/officeDocument/2006/relationships/image" Target="../media/image24.wmf"/><Relationship Id="rId3" Type="http://schemas.openxmlformats.org/officeDocument/2006/relationships/notesSlide" Target="../notesSlides/notesSlide4.xml"/><Relationship Id="rId21" Type="http://schemas.openxmlformats.org/officeDocument/2006/relationships/oleObject" Target="../embeddings/oleObject20.bin"/><Relationship Id="rId7" Type="http://schemas.openxmlformats.org/officeDocument/2006/relationships/oleObject" Target="../embeddings/oleObject13.bin"/><Relationship Id="rId12" Type="http://schemas.openxmlformats.org/officeDocument/2006/relationships/oleObject" Target="../embeddings/oleObject15.bin"/><Relationship Id="rId17" Type="http://schemas.openxmlformats.org/officeDocument/2006/relationships/image" Target="../media/image20.wmf"/><Relationship Id="rId25" Type="http://schemas.openxmlformats.org/officeDocument/2006/relationships/oleObject" Target="../embeddings/oleObject22.bin"/><Relationship Id="rId2" Type="http://schemas.openxmlformats.org/officeDocument/2006/relationships/slideLayout" Target="../slideLayouts/slideLayout12.xml"/><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vmlDrawing" Target="../drawings/vmlDrawing3.vml"/><Relationship Id="rId6" Type="http://schemas.openxmlformats.org/officeDocument/2006/relationships/image" Target="../media/image15.wmf"/><Relationship Id="rId11" Type="http://schemas.openxmlformats.org/officeDocument/2006/relationships/image" Target="../media/image17.wmf"/><Relationship Id="rId24" Type="http://schemas.openxmlformats.org/officeDocument/2006/relationships/image" Target="../media/image23.wmf"/><Relationship Id="rId5" Type="http://schemas.openxmlformats.org/officeDocument/2006/relationships/oleObject" Target="../embeddings/oleObject12.bin"/><Relationship Id="rId15" Type="http://schemas.openxmlformats.org/officeDocument/2006/relationships/image" Target="../media/image19.wmf"/><Relationship Id="rId23" Type="http://schemas.openxmlformats.org/officeDocument/2006/relationships/oleObject" Target="../embeddings/oleObject21.bin"/><Relationship Id="rId28" Type="http://schemas.openxmlformats.org/officeDocument/2006/relationships/image" Target="../media/image25.wmf"/><Relationship Id="rId10" Type="http://schemas.openxmlformats.org/officeDocument/2006/relationships/oleObject" Target="../embeddings/oleObject14.bin"/><Relationship Id="rId19" Type="http://schemas.openxmlformats.org/officeDocument/2006/relationships/image" Target="../media/image21.wmf"/><Relationship Id="rId4" Type="http://schemas.openxmlformats.org/officeDocument/2006/relationships/image" Target="../media/image3.png"/><Relationship Id="rId9" Type="http://schemas.openxmlformats.org/officeDocument/2006/relationships/image" Target="../media/image26.png"/><Relationship Id="rId14" Type="http://schemas.openxmlformats.org/officeDocument/2006/relationships/oleObject" Target="../embeddings/oleObject16.bin"/><Relationship Id="rId22" Type="http://schemas.openxmlformats.org/officeDocument/2006/relationships/image" Target="../media/image22.wmf"/><Relationship Id="rId27" Type="http://schemas.openxmlformats.org/officeDocument/2006/relationships/oleObject" Target="../embeddings/oleObject23.bin"/></Relationships>
</file>

<file path=ppt/slides/_rels/slide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文本框 3"/>
          <p:cNvSpPr txBox="1"/>
          <p:nvPr/>
        </p:nvSpPr>
        <p:spPr>
          <a:xfrm>
            <a:off x="514393" y="2335641"/>
            <a:ext cx="11296607" cy="923330"/>
          </a:xfrm>
          <a:prstGeom prst="rect">
            <a:avLst/>
          </a:prstGeom>
          <a:noFill/>
        </p:spPr>
        <p:txBody>
          <a:bodyPr wrap="square" rtlCol="0">
            <a:spAutoFit/>
          </a:bodyPr>
          <a:lstStyle/>
          <a:p>
            <a:r>
              <a:rPr lang="en-US" altLang="zh-CN" sz="5400" b="1" dirty="0">
                <a:solidFill>
                  <a:srgbClr val="FF0000"/>
                </a:solidFill>
                <a:latin typeface="Times New Roman" panose="02020603050405020304" pitchFamily="18" charset="0"/>
                <a:ea typeface="隶书" panose="02010509060101010101" pitchFamily="49" charset="-122"/>
                <a:cs typeface="Times New Roman" panose="02020603050405020304" pitchFamily="18" charset="0"/>
              </a:rPr>
              <a:t>  </a:t>
            </a:r>
            <a:r>
              <a:rPr lang="zh-CN" altLang="en-US" sz="5400" b="1" dirty="0">
                <a:solidFill>
                  <a:srgbClr val="FF0000"/>
                </a:solidFill>
                <a:latin typeface="Times New Roman" panose="02020603050405020304" pitchFamily="18" charset="0"/>
                <a:ea typeface="隶书" panose="02010509060101010101" pitchFamily="49" charset="-122"/>
                <a:cs typeface="Times New Roman" panose="02020603050405020304" pitchFamily="18" charset="0"/>
              </a:rPr>
              <a:t>电场中的类平抛　二级结论派上场</a:t>
            </a:r>
          </a:p>
        </p:txBody>
      </p:sp>
      <p:pic>
        <p:nvPicPr>
          <p:cNvPr id="5" name="Picture 2" descr="C:\Users\fuxueping\Desktop\mmexport1625301744256.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28422" y="4069273"/>
            <a:ext cx="3135156" cy="197984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283626"/>
        </a:solidFill>
        <a:effectLst/>
      </p:bgPr>
    </p:bg>
    <p:spTree>
      <p:nvGrpSpPr>
        <p:cNvPr id="1" name=""/>
        <p:cNvGrpSpPr/>
        <p:nvPr/>
      </p:nvGrpSpPr>
      <p:grpSpPr>
        <a:xfrm>
          <a:off x="0" y="0"/>
          <a:ext cx="0" cy="0"/>
          <a:chOff x="0" y="0"/>
          <a:chExt cx="0" cy="0"/>
        </a:xfrm>
      </p:grpSpPr>
      <p:cxnSp>
        <p:nvCxnSpPr>
          <p:cNvPr id="9" name="直接连接符 8"/>
          <p:cNvCxnSpPr/>
          <p:nvPr/>
        </p:nvCxnSpPr>
        <p:spPr>
          <a:xfrm>
            <a:off x="0" y="1943108"/>
            <a:ext cx="12280605"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210284" y="6001716"/>
            <a:ext cx="1648806" cy="576248"/>
          </a:xfrm>
          <a:prstGeom prst="rect">
            <a:avLst/>
          </a:prstGeom>
          <a:noFill/>
          <a:ln>
            <a:noFill/>
          </a:ln>
        </p:spPr>
        <p:txBody>
          <a:bodyPr wrap="square" rtlCol="0">
            <a:spAutoFit/>
          </a:bodyPr>
          <a:lstStyle/>
          <a:p>
            <a:pPr>
              <a:lnSpc>
                <a:spcPct val="150000"/>
              </a:lnSpc>
            </a:pPr>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答案</a:t>
            </a:r>
            <a:r>
              <a:rPr lang="en-US" altLang="zh-CN"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:AD</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pic>
        <p:nvPicPr>
          <p:cNvPr id="83" name="图片 82"/>
          <p:cNvPicPr>
            <a:picLocks noChangeAspect="1"/>
          </p:cNvPicPr>
          <p:nvPr/>
        </p:nvPicPr>
        <p:blipFill rotWithShape="1">
          <a:blip r:embed="rId6">
            <a:extLst>
              <a:ext uri="{28A0092B-C50C-407E-A947-70E740481C1C}">
                <a14:useLocalDpi xmlns:a14="http://schemas.microsoft.com/office/drawing/2010/main" val="0"/>
              </a:ext>
            </a:extLst>
          </a:blip>
          <a:srcRect b="11551"/>
          <a:stretch>
            <a:fillRect/>
          </a:stretch>
        </p:blipFill>
        <p:spPr>
          <a:xfrm>
            <a:off x="4726858" y="6466093"/>
            <a:ext cx="2120507" cy="391907"/>
          </a:xfrm>
          <a:prstGeom prst="rect">
            <a:avLst/>
          </a:prstGeom>
        </p:spPr>
      </p:pic>
      <p:cxnSp>
        <p:nvCxnSpPr>
          <p:cNvPr id="106" name="直接连接符 105"/>
          <p:cNvCxnSpPr/>
          <p:nvPr/>
        </p:nvCxnSpPr>
        <p:spPr>
          <a:xfrm>
            <a:off x="2445490" y="1967606"/>
            <a:ext cx="0" cy="4914892"/>
          </a:xfrm>
          <a:prstGeom prst="line">
            <a:avLst/>
          </a:prstGeom>
          <a:ln>
            <a:prstDash val="lgDash"/>
          </a:ln>
        </p:spPr>
        <p:style>
          <a:lnRef idx="1">
            <a:schemeClr val="accent1"/>
          </a:lnRef>
          <a:fillRef idx="0">
            <a:schemeClr val="accent1"/>
          </a:fillRef>
          <a:effectRef idx="0">
            <a:schemeClr val="accent1"/>
          </a:effectRef>
          <a:fontRef idx="minor">
            <a:schemeClr val="tx1"/>
          </a:fontRef>
        </p:style>
      </p:cxnSp>
      <p:pic>
        <p:nvPicPr>
          <p:cNvPr id="4240" name="S209.eps" descr="学科网(www.zxxk.com)--教育资源门户，提供试题试卷、教案、课件、教学论文、素材等各类教学资源库下载，还有大量丰富的教学资讯！"/>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8152" y="2217719"/>
            <a:ext cx="2188509" cy="1992104"/>
          </a:xfrm>
          <a:prstGeom prst="rect">
            <a:avLst/>
          </a:prstGeom>
          <a:noFill/>
          <a:extLst>
            <a:ext uri="{909E8E84-426E-40DD-AFC4-6F175D3DCCD1}">
              <a14:hiddenFill xmlns:a14="http://schemas.microsoft.com/office/drawing/2010/main">
                <a:solidFill>
                  <a:srgbClr val="FFFFFF"/>
                </a:solidFill>
              </a14:hiddenFill>
            </a:ext>
          </a:extLst>
        </p:spPr>
      </p:pic>
      <p:sp>
        <p:nvSpPr>
          <p:cNvPr id="4163" name="Rectangle 146"/>
          <p:cNvSpPr>
            <a:spLocks noChangeArrowheads="1"/>
          </p:cNvSpPr>
          <p:nvPr/>
        </p:nvSpPr>
        <p:spPr bwMode="auto">
          <a:xfrm>
            <a:off x="203422" y="4116"/>
            <a:ext cx="11988578"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eaLnBrk="0" fontAlgn="base" hangingPunct="0">
              <a:spcBef>
                <a:spcPct val="0"/>
              </a:spcBef>
              <a:spcAft>
                <a:spcPct val="0"/>
              </a:spcAft>
            </a:pPr>
            <a:r>
              <a:rPr kumimoji="0" lang="zh-CN" altLang="en-US" sz="2400" b="1" i="0" u="none" strike="noStrike" cap="none" normalizeH="0" baseline="0" dirty="0">
                <a:ln>
                  <a:noFill/>
                </a:ln>
                <a:solidFill>
                  <a:srgbClr val="FFFF00"/>
                </a:solidFill>
                <a:effectLst/>
                <a:latin typeface="黑体" panose="02010609060101010101" pitchFamily="49" charset="-122"/>
                <a:ea typeface="黑体" panose="02010609060101010101" pitchFamily="49" charset="-122"/>
                <a:cs typeface="Times New Roman" panose="02020603050405020304" pitchFamily="18" charset="0"/>
              </a:rPr>
              <a:t>例</a:t>
            </a:r>
            <a:r>
              <a:rPr kumimoji="0" lang="en-US" altLang="zh-CN" sz="2400" b="1" i="0" u="none" strike="noStrike" cap="none" normalizeH="0" baseline="0" dirty="0">
                <a:ln>
                  <a:noFill/>
                </a:ln>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【2015·</a:t>
            </a:r>
            <a:r>
              <a:rPr kumimoji="0" lang="zh-CN" altLang="en-US" sz="2400" b="1" i="0" u="none" strike="noStrike" cap="none" normalizeH="0" baseline="0" dirty="0">
                <a:ln>
                  <a:noFill/>
                </a:ln>
                <a:solidFill>
                  <a:srgbClr val="FFFF00"/>
                </a:solidFill>
                <a:effectLst/>
                <a:latin typeface="隶书" panose="02010509060101010101" pitchFamily="49" charset="-122"/>
                <a:ea typeface="隶书" panose="02010509060101010101" pitchFamily="49" charset="-122"/>
                <a:cs typeface="Times New Roman" panose="02020603050405020304" pitchFamily="18" charset="0"/>
              </a:rPr>
              <a:t>天津卷</a:t>
            </a:r>
            <a:r>
              <a:rPr kumimoji="0" lang="en-US" altLang="zh-CN" sz="2400" b="1" i="0" u="none" strike="noStrike" cap="none" normalizeH="0" baseline="0" dirty="0">
                <a:ln>
                  <a:noFill/>
                </a:ln>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多选</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如图所示，氕核、氘核、氚核三种粒子从同一位置无初速度地飘入电场线水平向右的加速电场</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E</a:t>
            </a:r>
            <a:r>
              <a:rPr kumimoji="0" lang="en-US" altLang="zh-CN" sz="2400" b="1" i="0" u="none" strike="noStrike" cap="none" normalizeH="0" baseline="-3000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1</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，之后进入电场线竖直向下的匀强电场</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E</a:t>
            </a:r>
            <a:r>
              <a:rPr kumimoji="0" lang="en-US" altLang="zh-CN" sz="2400" b="1" i="0" u="none" strike="noStrike" cap="none" normalizeH="0" baseline="-3000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2</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发生偏转，最后打在屏上。整个装置处于真空中，不计粒子重力及其相互作用，那么</a:t>
            </a:r>
            <a:endPar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endParaRPr>
          </a:p>
          <a:p>
            <a:pPr lvl="0" eaLnBrk="0" fontAlgn="base" hangingPunct="0">
              <a:spcBef>
                <a:spcPct val="0"/>
              </a:spcBef>
              <a:spcAft>
                <a:spcPct val="0"/>
              </a:spcAft>
            </a:pPr>
            <a:r>
              <a:rPr kumimoji="0" lang="en-US" altLang="zh-CN"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 </a:t>
            </a:r>
            <a:r>
              <a:rPr lang="zh-CN" altLang="en-US" sz="2400" b="1"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偏转</a:t>
            </a:r>
            <a:r>
              <a:rPr lang="zh-CN" altLang="en-US" sz="2400" b="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电场</a:t>
            </a:r>
            <a:r>
              <a:rPr lang="en-US" altLang="zh-CN" sz="2400" b="1" i="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E</a:t>
            </a:r>
            <a:r>
              <a:rPr lang="en-US" altLang="zh-CN" sz="2400" b="1" baseline="-250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2</a:t>
            </a:r>
            <a:r>
              <a:rPr lang="zh-CN" altLang="en-US" sz="2400" b="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对三种粒子做功一样</a:t>
            </a:r>
            <a:r>
              <a:rPr lang="zh-CN" altLang="en-US" sz="2400" b="1"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多           </a:t>
            </a:r>
            <a:r>
              <a:rPr kumimoji="0" lang="en-US" altLang="zh-CN"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B.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三</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种粒子打到屏上时的速度一样大</a:t>
            </a: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C</a:t>
            </a:r>
            <a:r>
              <a:rPr kumimoji="0" lang="en-US" altLang="zh-CN"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三</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种粒子运动到屏上所用时间相同           </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D</a:t>
            </a:r>
            <a:r>
              <a:rPr kumimoji="0" lang="en-US" altLang="zh-CN"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三</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种粒子一定打到屏上的同一位置</a:t>
            </a:r>
          </a:p>
        </p:txBody>
      </p:sp>
      <p:sp>
        <p:nvSpPr>
          <p:cNvPr id="4168" name="Rectangle 149"/>
          <p:cNvSpPr>
            <a:spLocks noChangeArrowheads="1"/>
          </p:cNvSpPr>
          <p:nvPr/>
        </p:nvSpPr>
        <p:spPr bwMode="auto">
          <a:xfrm>
            <a:off x="2241745" y="2793291"/>
            <a:ext cx="9756043"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2667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66700" algn="l" defTabSz="914400" rtl="0" eaLnBrk="0" fontAlgn="base" latinLnBrk="0" hangingPunct="0">
              <a:lnSpc>
                <a:spcPct val="100000"/>
              </a:lnSpc>
              <a:spcBef>
                <a:spcPct val="0"/>
              </a:spcBef>
              <a:spcAft>
                <a:spcPts val="1200"/>
              </a:spcAft>
              <a:buClrTx/>
              <a:buSzTx/>
              <a:buFontTx/>
              <a:buNone/>
            </a:pPr>
            <a:r>
              <a:rPr kumimoji="0" lang="zh-CN" altLang="zh-CN" sz="2400" b="1" i="0" u="none" strike="noStrike" cap="none" normalizeH="0" baseline="0" dirty="0">
                <a:ln>
                  <a:noFill/>
                </a:ln>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有用结论：</a:t>
            </a: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①</a:t>
            </a:r>
            <a:r>
              <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不同带电粒子从静止开始经过同一电场加速后再从同一偏转电场射</a:t>
            </a:r>
            <a:r>
              <a:rPr kumimoji="0" lang="en-US" altLang="zh-CN"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r>
            <a:br>
              <a:rPr kumimoji="0" lang="en-US" altLang="zh-CN"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br>
            <a:r>
              <a:rPr kumimoji="0" lang="en-US" altLang="zh-CN"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出时的偏转角度总是相同；</a:t>
            </a:r>
          </a:p>
        </p:txBody>
      </p:sp>
      <p:sp>
        <p:nvSpPr>
          <p:cNvPr id="163" name="文本框 162"/>
          <p:cNvSpPr txBox="1"/>
          <p:nvPr/>
        </p:nvSpPr>
        <p:spPr>
          <a:xfrm>
            <a:off x="2982427" y="5171533"/>
            <a:ext cx="1500885" cy="461665"/>
          </a:xfrm>
          <a:prstGeom prst="rect">
            <a:avLst/>
          </a:prstGeom>
          <a:noFill/>
        </p:spPr>
        <p:txBody>
          <a:bodyPr wrap="square">
            <a:spAutoFit/>
          </a:bodyPr>
          <a:lstStyle/>
          <a:p>
            <a:r>
              <a:rPr lang="zh-CN" altLang="en-US"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轨迹</a:t>
            </a:r>
            <a:r>
              <a:rPr lang="zh-CN" altLang="en-US" sz="24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相同</a:t>
            </a:r>
            <a:endParaRPr lang="zh-CN" altLang="en-US" sz="2400" dirty="0"/>
          </a:p>
        </p:txBody>
      </p:sp>
      <p:sp>
        <p:nvSpPr>
          <p:cNvPr id="164" name="文本框 163"/>
          <p:cNvSpPr txBox="1"/>
          <p:nvPr/>
        </p:nvSpPr>
        <p:spPr>
          <a:xfrm>
            <a:off x="6650410" y="5128849"/>
            <a:ext cx="5179518" cy="461665"/>
          </a:xfrm>
          <a:prstGeom prst="rect">
            <a:avLst/>
          </a:prstGeom>
          <a:noFill/>
        </p:spPr>
        <p:txBody>
          <a:bodyPr wrap="square">
            <a:spAutoFit/>
          </a:bodyPr>
          <a:lstStyle/>
          <a:p>
            <a:r>
              <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故偏转电场</a:t>
            </a:r>
            <a:r>
              <a:rPr kumimoji="0" lang="en-US" altLang="zh-CN" sz="2400" b="0"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E</a:t>
            </a:r>
            <a:r>
              <a:rPr kumimoji="0" lang="en-US" altLang="zh-CN" sz="2400" b="0" i="0" u="none" strike="noStrike" cap="none" normalizeH="0" baseline="-3000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2</a:t>
            </a:r>
            <a:r>
              <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对三种粒子做功</a:t>
            </a:r>
            <a:r>
              <a:rPr kumimoji="0" lang="zh-CN" altLang="en-US" sz="2400" b="0"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相同</a:t>
            </a:r>
            <a:endParaRPr lang="zh-CN" altLang="en-US" sz="2400" dirty="0"/>
          </a:p>
        </p:txBody>
      </p:sp>
      <p:sp>
        <p:nvSpPr>
          <p:cNvPr id="2" name="矩形 1"/>
          <p:cNvSpPr/>
          <p:nvPr/>
        </p:nvSpPr>
        <p:spPr>
          <a:xfrm>
            <a:off x="203422" y="2469213"/>
            <a:ext cx="415498" cy="369332"/>
          </a:xfrm>
          <a:prstGeom prst="rect">
            <a:avLst/>
          </a:prstGeom>
        </p:spPr>
        <p:txBody>
          <a:bodyPr wrap="none">
            <a:spAutoFit/>
          </a:bodyPr>
          <a:lstStyle/>
          <a:p>
            <a:r>
              <a:rPr lang="en-US" altLang="zh-CN" b="1" i="1" smtClean="0">
                <a:solidFill>
                  <a:srgbClr val="FF0000"/>
                </a:solidFill>
                <a:latin typeface="Times New Roman" panose="02020603050405020304" pitchFamily="18" charset="0"/>
                <a:ea typeface="楷体" panose="02010609060101010101" pitchFamily="49" charset="-122"/>
                <a:cs typeface="Times New Roman" panose="02020603050405020304" pitchFamily="18" charset="0"/>
              </a:rPr>
              <a:t>E</a:t>
            </a:r>
            <a:r>
              <a:rPr lang="en-US" altLang="zh-CN" b="1" baseline="-30000" smtClean="0">
                <a:solidFill>
                  <a:srgbClr val="FF0000"/>
                </a:solidFill>
                <a:latin typeface="Times New Roman" panose="02020603050405020304" pitchFamily="18" charset="0"/>
                <a:ea typeface="楷体" panose="02010609060101010101" pitchFamily="49" charset="-122"/>
                <a:cs typeface="Times New Roman" panose="02020603050405020304" pitchFamily="18" charset="0"/>
              </a:rPr>
              <a:t>1</a:t>
            </a:r>
            <a:endParaRPr lang="zh-CN" altLang="en-US" dirty="0">
              <a:solidFill>
                <a:srgbClr val="FF0000"/>
              </a:solidFill>
            </a:endParaRPr>
          </a:p>
        </p:txBody>
      </p:sp>
      <p:sp>
        <p:nvSpPr>
          <p:cNvPr id="16" name="矩形 15"/>
          <p:cNvSpPr/>
          <p:nvPr/>
        </p:nvSpPr>
        <p:spPr>
          <a:xfrm>
            <a:off x="1215523" y="2743715"/>
            <a:ext cx="415498" cy="369332"/>
          </a:xfrm>
          <a:prstGeom prst="rect">
            <a:avLst/>
          </a:prstGeom>
        </p:spPr>
        <p:txBody>
          <a:bodyPr wrap="none">
            <a:spAutoFit/>
          </a:bodyPr>
          <a:lstStyle/>
          <a:p>
            <a:r>
              <a:rPr lang="en-US" altLang="zh-CN" b="1" i="1" dirty="0" smtClean="0">
                <a:solidFill>
                  <a:srgbClr val="FF0000"/>
                </a:solidFill>
                <a:latin typeface="Times New Roman" panose="02020603050405020304" pitchFamily="18" charset="0"/>
                <a:ea typeface="楷体" panose="02010609060101010101" pitchFamily="49" charset="-122"/>
                <a:cs typeface="Times New Roman" panose="02020603050405020304" pitchFamily="18" charset="0"/>
              </a:rPr>
              <a:t>E</a:t>
            </a:r>
            <a:r>
              <a:rPr lang="en-US" altLang="zh-CN" b="1" baseline="-30000" dirty="0" smtClean="0">
                <a:solidFill>
                  <a:srgbClr val="FF0000"/>
                </a:solidFill>
                <a:latin typeface="Times New Roman" panose="02020603050405020304" pitchFamily="18" charset="0"/>
                <a:ea typeface="楷体" panose="02010609060101010101" pitchFamily="49" charset="-122"/>
                <a:cs typeface="Times New Roman" panose="02020603050405020304" pitchFamily="18" charset="0"/>
              </a:rPr>
              <a:t>2</a:t>
            </a:r>
            <a:endParaRPr lang="zh-CN" altLang="en-US" dirty="0">
              <a:solidFill>
                <a:srgbClr val="FF0000"/>
              </a:solidFill>
            </a:endParaRPr>
          </a:p>
        </p:txBody>
      </p:sp>
      <p:cxnSp>
        <p:nvCxnSpPr>
          <p:cNvPr id="17" name="直接连接符 16"/>
          <p:cNvCxnSpPr/>
          <p:nvPr/>
        </p:nvCxnSpPr>
        <p:spPr>
          <a:xfrm>
            <a:off x="5498693" y="1151152"/>
            <a:ext cx="3665552"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9238343" y="418181"/>
            <a:ext cx="2394026"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10946749" y="1366672"/>
            <a:ext cx="638214" cy="646331"/>
          </a:xfrm>
          <a:prstGeom prst="rect">
            <a:avLst/>
          </a:prstGeom>
          <a:noFill/>
          <a:ln>
            <a:noFill/>
          </a:ln>
        </p:spPr>
        <p:txBody>
          <a:bodyPr wrap="square" rtlCol="0">
            <a:spAutoFit/>
          </a:bodyPr>
          <a:lstStyle/>
          <a:p>
            <a:pPr>
              <a:lnSpc>
                <a:spcPct val="150000"/>
              </a:lnSpc>
            </a:pPr>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p>
        </p:txBody>
      </p:sp>
      <p:sp>
        <p:nvSpPr>
          <p:cNvPr id="21" name="文本框 20"/>
          <p:cNvSpPr txBox="1"/>
          <p:nvPr/>
        </p:nvSpPr>
        <p:spPr>
          <a:xfrm>
            <a:off x="5118277" y="982282"/>
            <a:ext cx="638214" cy="646331"/>
          </a:xfrm>
          <a:prstGeom prst="rect">
            <a:avLst/>
          </a:prstGeom>
          <a:noFill/>
          <a:ln>
            <a:noFill/>
          </a:ln>
        </p:spPr>
        <p:txBody>
          <a:bodyPr wrap="square" rtlCol="0">
            <a:spAutoFit/>
          </a:bodyPr>
          <a:lstStyle/>
          <a:p>
            <a:pPr>
              <a:lnSpc>
                <a:spcPct val="150000"/>
              </a:lnSpc>
            </a:pPr>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p>
        </p:txBody>
      </p:sp>
      <p:sp>
        <p:nvSpPr>
          <p:cNvPr id="22" name="任意多边形 21"/>
          <p:cNvSpPr/>
          <p:nvPr/>
        </p:nvSpPr>
        <p:spPr>
          <a:xfrm flipH="1">
            <a:off x="579256" y="3215583"/>
            <a:ext cx="966515" cy="252451"/>
          </a:xfrm>
          <a:custGeom>
            <a:avLst/>
            <a:gdLst>
              <a:gd name="connsiteX0" fmla="*/ 0 w 769257"/>
              <a:gd name="connsiteY0" fmla="*/ 1625600 h 1625600"/>
              <a:gd name="connsiteX1" fmla="*/ 769257 w 769257"/>
              <a:gd name="connsiteY1" fmla="*/ 0 h 1625600"/>
            </a:gdLst>
            <a:ahLst/>
            <a:cxnLst>
              <a:cxn ang="0">
                <a:pos x="connsiteX0" y="connsiteY0"/>
              </a:cxn>
              <a:cxn ang="0">
                <a:pos x="connsiteX1" y="connsiteY1"/>
              </a:cxn>
            </a:cxnLst>
            <a:rect l="l" t="t" r="r" b="b"/>
            <a:pathLst>
              <a:path w="769257" h="1625600">
                <a:moveTo>
                  <a:pt x="0" y="1625600"/>
                </a:moveTo>
                <a:cubicBezTo>
                  <a:pt x="252185" y="812800"/>
                  <a:pt x="504371" y="0"/>
                  <a:pt x="769257" y="0"/>
                </a:cubicBezTo>
              </a:path>
            </a:pathLst>
          </a:custGeom>
          <a:noFill/>
          <a:ln w="19050">
            <a:solidFill>
              <a:srgbClr val="FF0000"/>
            </a:solidFill>
            <a:headEnd type="stealth" w="med" len="lg"/>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连接符 3"/>
          <p:cNvCxnSpPr/>
          <p:nvPr/>
        </p:nvCxnSpPr>
        <p:spPr>
          <a:xfrm flipV="1">
            <a:off x="203422" y="3215583"/>
            <a:ext cx="432000" cy="0"/>
          </a:xfrm>
          <a:prstGeom prst="line">
            <a:avLst/>
          </a:prstGeom>
          <a:ln w="19050">
            <a:solidFill>
              <a:srgbClr val="FF0000"/>
            </a:solidFill>
            <a:headEnd type="none"/>
            <a:tailEnd type="stealth" w="med" len="lg"/>
          </a:ln>
        </p:spPr>
        <p:style>
          <a:lnRef idx="1">
            <a:schemeClr val="accent1"/>
          </a:lnRef>
          <a:fillRef idx="0">
            <a:schemeClr val="accent1"/>
          </a:fillRef>
          <a:effectRef idx="0">
            <a:schemeClr val="accent1"/>
          </a:effectRef>
          <a:fontRef idx="minor">
            <a:schemeClr val="tx1"/>
          </a:fontRef>
        </p:style>
      </p:cxnSp>
      <p:cxnSp>
        <p:nvCxnSpPr>
          <p:cNvPr id="25" name="直接连接符 24"/>
          <p:cNvCxnSpPr>
            <a:stCxn id="22" idx="0"/>
          </p:cNvCxnSpPr>
          <p:nvPr/>
        </p:nvCxnSpPr>
        <p:spPr>
          <a:xfrm>
            <a:off x="1545771" y="3468034"/>
            <a:ext cx="680957" cy="274610"/>
          </a:xfrm>
          <a:prstGeom prst="line">
            <a:avLst/>
          </a:prstGeom>
          <a:ln w="19050">
            <a:solidFill>
              <a:srgbClr val="FF0000"/>
            </a:solidFill>
            <a:headEnd type="none"/>
            <a:tailEnd type="stealth" w="med" len="lg"/>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4433832" y="4893970"/>
            <a:ext cx="2209732" cy="461665"/>
          </a:xfrm>
          <a:prstGeom prst="rect">
            <a:avLst/>
          </a:prstGeom>
        </p:spPr>
        <p:txBody>
          <a:bodyPr wrap="square">
            <a:spAutoFit/>
          </a:bodyPr>
          <a:lstStyle/>
          <a:p>
            <a:r>
              <a:rPr lang="zh-CN" altLang="en-US"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粒子电量</a:t>
            </a:r>
            <a:r>
              <a:rPr lang="zh-CN" altLang="en-US" sz="24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相同</a:t>
            </a:r>
            <a:endParaRPr lang="zh-CN" altLang="en-US" sz="2400" dirty="0"/>
          </a:p>
        </p:txBody>
      </p:sp>
      <p:sp>
        <p:nvSpPr>
          <p:cNvPr id="32" name="箭头: 右 107"/>
          <p:cNvSpPr/>
          <p:nvPr/>
        </p:nvSpPr>
        <p:spPr>
          <a:xfrm>
            <a:off x="4386697" y="5312365"/>
            <a:ext cx="2304000" cy="180000"/>
          </a:xfrm>
          <a:prstGeom prst="rightArrow">
            <a:avLst>
              <a:gd name="adj1" fmla="val 50000"/>
              <a:gd name="adj2" fmla="val 92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箭头: 右 107"/>
          <p:cNvSpPr/>
          <p:nvPr/>
        </p:nvSpPr>
        <p:spPr>
          <a:xfrm rot="5400000">
            <a:off x="3414631" y="4841368"/>
            <a:ext cx="396000" cy="324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箭头: 右 107"/>
          <p:cNvSpPr/>
          <p:nvPr/>
        </p:nvSpPr>
        <p:spPr>
          <a:xfrm rot="5400000">
            <a:off x="8526532" y="5742754"/>
            <a:ext cx="586315" cy="324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p:cNvSpPr/>
          <p:nvPr/>
        </p:nvSpPr>
        <p:spPr>
          <a:xfrm>
            <a:off x="8871459" y="5663380"/>
            <a:ext cx="2209732" cy="461665"/>
          </a:xfrm>
          <a:prstGeom prst="rect">
            <a:avLst/>
          </a:prstGeom>
        </p:spPr>
        <p:txBody>
          <a:bodyPr wrap="square">
            <a:spAutoFit/>
          </a:bodyPr>
          <a:lstStyle/>
          <a:p>
            <a:r>
              <a:rPr lang="zh-CN" altLang="en-US" sz="24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粒子质量不同</a:t>
            </a:r>
            <a:endParaRPr lang="zh-CN" altLang="en-US" sz="2400" dirty="0"/>
          </a:p>
        </p:txBody>
      </p:sp>
      <p:sp>
        <p:nvSpPr>
          <p:cNvPr id="36" name="文本框 35"/>
          <p:cNvSpPr txBox="1"/>
          <p:nvPr/>
        </p:nvSpPr>
        <p:spPr>
          <a:xfrm>
            <a:off x="6692315" y="6197911"/>
            <a:ext cx="5179518" cy="461665"/>
          </a:xfrm>
          <a:prstGeom prst="rect">
            <a:avLst/>
          </a:prstGeom>
          <a:noFill/>
        </p:spPr>
        <p:txBody>
          <a:bodyPr wrap="square">
            <a:spAutoFit/>
          </a:bodyPr>
          <a:lstStyle/>
          <a:p>
            <a:r>
              <a:rPr lang="zh-CN" altLang="en-US"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三种粒子打到屏上时的</a:t>
            </a:r>
            <a:r>
              <a:rPr lang="zh-CN" altLang="en-US" sz="24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速度不同</a:t>
            </a:r>
            <a:endParaRPr lang="zh-CN" altLang="en-US" sz="2400" dirty="0"/>
          </a:p>
        </p:txBody>
      </p:sp>
      <p:sp>
        <p:nvSpPr>
          <p:cNvPr id="3" name="矩形 2"/>
          <p:cNvSpPr/>
          <p:nvPr/>
        </p:nvSpPr>
        <p:spPr>
          <a:xfrm>
            <a:off x="2636370" y="2148543"/>
            <a:ext cx="5724644" cy="461665"/>
          </a:xfrm>
          <a:prstGeom prst="rect">
            <a:avLst/>
          </a:prstGeom>
        </p:spPr>
        <p:txBody>
          <a:bodyPr wrap="none">
            <a:spAutoFit/>
          </a:bodyPr>
          <a:lstStyle/>
          <a:p>
            <a:r>
              <a:rPr lang="zh-CN" altLang="en-US" sz="2400" dirty="0">
                <a:solidFill>
                  <a:schemeClr val="bg1"/>
                </a:solidFill>
                <a:latin typeface="楷体" panose="02010609060101010101" pitchFamily="49" charset="-122"/>
                <a:ea typeface="楷体" panose="02010609060101010101" pitchFamily="49" charset="-122"/>
              </a:rPr>
              <a:t>氕核、氘核、氚</a:t>
            </a:r>
            <a:r>
              <a:rPr lang="zh-CN" altLang="en-US" sz="2400" dirty="0" smtClean="0">
                <a:solidFill>
                  <a:schemeClr val="bg1"/>
                </a:solidFill>
                <a:latin typeface="楷体" panose="02010609060101010101" pitchFamily="49" charset="-122"/>
                <a:ea typeface="楷体" panose="02010609060101010101" pitchFamily="49" charset="-122"/>
              </a:rPr>
              <a:t>核：电量相同，质量不同</a:t>
            </a:r>
            <a:endParaRPr lang="zh-CN" altLang="en-US" sz="2400" dirty="0">
              <a:solidFill>
                <a:schemeClr val="bg1"/>
              </a:solidFill>
              <a:latin typeface="楷体" panose="02010609060101010101" pitchFamily="49" charset="-122"/>
              <a:ea typeface="楷体" panose="02010609060101010101" pitchFamily="49" charset="-122"/>
            </a:endParaRPr>
          </a:p>
        </p:txBody>
      </p:sp>
      <p:sp>
        <p:nvSpPr>
          <p:cNvPr id="27" name="文本框 26"/>
          <p:cNvSpPr txBox="1"/>
          <p:nvPr/>
        </p:nvSpPr>
        <p:spPr>
          <a:xfrm>
            <a:off x="5248294" y="1489340"/>
            <a:ext cx="1016393" cy="461665"/>
          </a:xfrm>
          <a:prstGeom prst="rect">
            <a:avLst/>
          </a:prstGeom>
          <a:noFill/>
          <a:ln>
            <a:noFill/>
          </a:ln>
        </p:spPr>
        <p:txBody>
          <a:bodyPr wrap="square" rtlCol="0">
            <a:spAutoFit/>
          </a:bodyPr>
          <a:lstStyle/>
          <a:p>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不同</a:t>
            </a:r>
          </a:p>
        </p:txBody>
      </p:sp>
      <p:cxnSp>
        <p:nvCxnSpPr>
          <p:cNvPr id="28" name="直接连接符 27"/>
          <p:cNvCxnSpPr/>
          <p:nvPr/>
        </p:nvCxnSpPr>
        <p:spPr>
          <a:xfrm>
            <a:off x="4653318" y="1652378"/>
            <a:ext cx="638629" cy="112137"/>
          </a:xfrm>
          <a:prstGeom prst="line">
            <a:avLst/>
          </a:prstGeom>
          <a:ln w="3810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sp>
        <p:nvSpPr>
          <p:cNvPr id="29" name="文本框 28"/>
          <p:cNvSpPr txBox="1"/>
          <p:nvPr/>
        </p:nvSpPr>
        <p:spPr>
          <a:xfrm>
            <a:off x="9927159" y="1013034"/>
            <a:ext cx="1016393" cy="461665"/>
          </a:xfrm>
          <a:prstGeom prst="rect">
            <a:avLst/>
          </a:prstGeom>
          <a:noFill/>
          <a:ln>
            <a:noFill/>
          </a:ln>
        </p:spPr>
        <p:txBody>
          <a:bodyPr wrap="square" rtlCol="0">
            <a:spAutoFit/>
          </a:bodyPr>
          <a:lstStyle/>
          <a:p>
            <a:r>
              <a:rPr lang="zh-CN" altLang="en-US" sz="2400" b="1" dirty="0" smtClean="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不</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grpSp>
        <p:nvGrpSpPr>
          <p:cNvPr id="6" name="组合 5"/>
          <p:cNvGrpSpPr/>
          <p:nvPr/>
        </p:nvGrpSpPr>
        <p:grpSpPr>
          <a:xfrm>
            <a:off x="2226838" y="4008888"/>
            <a:ext cx="10342880" cy="968375"/>
            <a:chOff x="193622" y="4878990"/>
            <a:chExt cx="10342880" cy="968375"/>
          </a:xfrm>
        </p:grpSpPr>
        <p:sp>
          <p:nvSpPr>
            <p:cNvPr id="7" name="Rectangle 149"/>
            <p:cNvSpPr>
              <a:spLocks noChangeArrowheads="1"/>
            </p:cNvSpPr>
            <p:nvPr>
              <p:custDataLst>
                <p:tags r:id="rId2"/>
              </p:custDataLst>
            </p:nvPr>
          </p:nvSpPr>
          <p:spPr bwMode="auto">
            <a:xfrm>
              <a:off x="193622" y="5017420"/>
              <a:ext cx="10342880" cy="829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2667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zh-CN" altLang="en-US" sz="24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②                       </a:t>
              </a:r>
              <a:r>
                <a:rPr lang="en-US"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t>
              </a:r>
              <a:r>
                <a:rPr lang="zh-CN"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位移与初速度夹角的正切值为速度偏转角正切值</a:t>
              </a:r>
              <a:r>
                <a:rPr lang="zh-CN" altLang="en-US"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的一半</a:t>
              </a:r>
              <a:r>
                <a:rPr lang="en-US"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t>
              </a:r>
              <a:endParaRPr lang="zh-CN"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endParaRPr>
            </a:p>
            <a:p>
              <a:pPr marL="0" marR="0" lvl="0" indent="266700" algn="l" defTabSz="914400" rtl="0" eaLnBrk="0" fontAlgn="base" latinLnBrk="0" hangingPunct="0">
                <a:lnSpc>
                  <a:spcPct val="100000"/>
                </a:lnSpc>
                <a:spcBef>
                  <a:spcPct val="0"/>
                </a:spcBef>
                <a:spcAft>
                  <a:spcPct val="0"/>
                </a:spcAft>
                <a:buClrTx/>
                <a:buSzTx/>
                <a:buFontTx/>
                <a:buNone/>
              </a:pPr>
              <a:endPar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custDataLst>
                <p:tags r:id="rId3"/>
              </p:custDataLst>
            </p:nvPr>
          </p:nvGraphicFramePr>
          <p:xfrm>
            <a:off x="841322" y="4878990"/>
            <a:ext cx="1838325" cy="768985"/>
          </p:xfrm>
          <a:graphic>
            <a:graphicData uri="http://schemas.openxmlformats.org/presentationml/2006/ole">
              <mc:AlternateContent xmlns:mc="http://schemas.openxmlformats.org/markup-compatibility/2006">
                <mc:Choice xmlns:v="urn:schemas-microsoft-com:vml" Requires="v">
                  <p:oleObj spid="_x0000_s1028" name="Equation" r:id="rId8" imgW="22555200" imgH="9448800" progId="Equation.DSMT4">
                    <p:embed/>
                  </p:oleObj>
                </mc:Choice>
                <mc:Fallback>
                  <p:oleObj name="Equation" r:id="rId8" imgW="22555200" imgH="9448800" progId="Equation.DSMT4">
                    <p:embed/>
                    <p:pic>
                      <p:nvPicPr>
                        <p:cNvPr id="0" name="图片 2531"/>
                        <p:cNvPicPr/>
                        <p:nvPr/>
                      </p:nvPicPr>
                      <p:blipFill>
                        <a:blip r:embed="rId9"/>
                        <a:stretch>
                          <a:fillRect/>
                        </a:stretch>
                      </p:blipFill>
                      <p:spPr>
                        <a:xfrm>
                          <a:off x="841322" y="4878990"/>
                          <a:ext cx="1838325" cy="768985"/>
                        </a:xfrm>
                        <a:prstGeom prst="rect">
                          <a:avLst/>
                        </a:prstGeom>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22" presetClass="entr" presetSubtype="8"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childTnLst>
                          </p:cTn>
                        </p:par>
                        <p:par>
                          <p:cTn id="19" fill="hold">
                            <p:stCondLst>
                              <p:cond delay="500"/>
                            </p:stCondLst>
                            <p:childTnLst>
                              <p:par>
                                <p:cTn id="20" presetID="22" presetClass="entr" presetSubtype="8"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500"/>
                                        <p:tgtEl>
                                          <p:spTgt spid="22"/>
                                        </p:tgtEl>
                                      </p:cBhvr>
                                    </p:animEffect>
                                  </p:childTnLst>
                                </p:cTn>
                              </p:par>
                            </p:childTnLst>
                          </p:cTn>
                        </p:par>
                        <p:par>
                          <p:cTn id="23" fill="hold">
                            <p:stCondLst>
                              <p:cond delay="1000"/>
                            </p:stCondLst>
                            <p:childTnLst>
                              <p:par>
                                <p:cTn id="24" presetID="22" presetClass="entr" presetSubtype="8" fill="hold" nodeType="after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wipe(left)">
                                      <p:cBhvr>
                                        <p:cTn id="26" dur="500"/>
                                        <p:tgtEl>
                                          <p:spTgt spid="2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left)">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5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168"/>
                                        </p:tgtEl>
                                        <p:attrNameLst>
                                          <p:attrName>style.visibility</p:attrName>
                                        </p:attrNameLst>
                                      </p:cBhvr>
                                      <p:to>
                                        <p:strVal val="visible"/>
                                      </p:to>
                                    </p:set>
                                    <p:animEffect transition="in" filter="wipe(left)">
                                      <p:cBhvr>
                                        <p:cTn id="41" dur="500"/>
                                        <p:tgtEl>
                                          <p:spTgt spid="4168"/>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500"/>
                                        <p:tgtEl>
                                          <p:spTgt spid="6"/>
                                        </p:tgtEl>
                                      </p:cBhvr>
                                    </p:animEffect>
                                    <p:anim calcmode="lin" valueType="num">
                                      <p:cBhvr>
                                        <p:cTn id="47" dur="500" fill="hold"/>
                                        <p:tgtEl>
                                          <p:spTgt spid="6"/>
                                        </p:tgtEl>
                                        <p:attrNameLst>
                                          <p:attrName>ppt_x</p:attrName>
                                        </p:attrNameLst>
                                      </p:cBhvr>
                                      <p:tavLst>
                                        <p:tav tm="0">
                                          <p:val>
                                            <p:strVal val="#ppt_x"/>
                                          </p:val>
                                        </p:tav>
                                        <p:tav tm="100000">
                                          <p:val>
                                            <p:strVal val="#ppt_x"/>
                                          </p:val>
                                        </p:tav>
                                      </p:tavLst>
                                    </p:anim>
                                    <p:anim calcmode="lin" valueType="num">
                                      <p:cBhvr>
                                        <p:cTn id="48" dur="5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wipe(up)">
                                      <p:cBhvr>
                                        <p:cTn id="53" dur="500"/>
                                        <p:tgtEl>
                                          <p:spTgt spid="33"/>
                                        </p:tgtEl>
                                      </p:cBhvr>
                                    </p:animEffect>
                                  </p:childTnLst>
                                </p:cTn>
                              </p:par>
                            </p:childTnLst>
                          </p:cTn>
                        </p:par>
                        <p:par>
                          <p:cTn id="54" fill="hold">
                            <p:stCondLst>
                              <p:cond delay="500"/>
                            </p:stCondLst>
                            <p:childTnLst>
                              <p:par>
                                <p:cTn id="55" presetID="22" presetClass="entr" presetSubtype="8" fill="hold" grpId="0" nodeType="afterEffect">
                                  <p:stCondLst>
                                    <p:cond delay="0"/>
                                  </p:stCondLst>
                                  <p:childTnLst>
                                    <p:set>
                                      <p:cBhvr>
                                        <p:cTn id="56" dur="1" fill="hold">
                                          <p:stCondLst>
                                            <p:cond delay="0"/>
                                          </p:stCondLst>
                                        </p:cTn>
                                        <p:tgtEl>
                                          <p:spTgt spid="163"/>
                                        </p:tgtEl>
                                        <p:attrNameLst>
                                          <p:attrName>style.visibility</p:attrName>
                                        </p:attrNameLst>
                                      </p:cBhvr>
                                      <p:to>
                                        <p:strVal val="visible"/>
                                      </p:to>
                                    </p:set>
                                    <p:animEffect transition="in" filter="wipe(left)">
                                      <p:cBhvr>
                                        <p:cTn id="57" dur="500"/>
                                        <p:tgtEl>
                                          <p:spTgt spid="16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wipe(left)">
                                      <p:cBhvr>
                                        <p:cTn id="67" dur="500"/>
                                        <p:tgtEl>
                                          <p:spTgt spid="32"/>
                                        </p:tgtEl>
                                      </p:cBhvr>
                                    </p:animEffect>
                                  </p:childTnLst>
                                </p:cTn>
                              </p:par>
                              <p:par>
                                <p:cTn id="68" presetID="22" presetClass="entr" presetSubtype="8" fill="hold" grpId="0" nodeType="with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wipe(left)">
                                      <p:cBhvr>
                                        <p:cTn id="70" dur="500"/>
                                        <p:tgtEl>
                                          <p:spTgt spid="13"/>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164"/>
                                        </p:tgtEl>
                                        <p:attrNameLst>
                                          <p:attrName>style.visibility</p:attrName>
                                        </p:attrNameLst>
                                      </p:cBhvr>
                                      <p:to>
                                        <p:strVal val="visible"/>
                                      </p:to>
                                    </p:set>
                                    <p:animEffect transition="in" filter="wipe(left)">
                                      <p:cBhvr>
                                        <p:cTn id="75" dur="500"/>
                                        <p:tgtEl>
                                          <p:spTgt spid="164"/>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wipe(left)">
                                      <p:cBhvr>
                                        <p:cTn id="80" dur="500"/>
                                        <p:tgtEl>
                                          <p:spTgt spid="21"/>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1" fill="hold" grpId="0" nodeType="clickEffect">
                                  <p:stCondLst>
                                    <p:cond delay="0"/>
                                  </p:stCondLst>
                                  <p:childTnLst>
                                    <p:set>
                                      <p:cBhvr>
                                        <p:cTn id="84" dur="1" fill="hold">
                                          <p:stCondLst>
                                            <p:cond delay="0"/>
                                          </p:stCondLst>
                                        </p:cTn>
                                        <p:tgtEl>
                                          <p:spTgt spid="34"/>
                                        </p:tgtEl>
                                        <p:attrNameLst>
                                          <p:attrName>style.visibility</p:attrName>
                                        </p:attrNameLst>
                                      </p:cBhvr>
                                      <p:to>
                                        <p:strVal val="visible"/>
                                      </p:to>
                                    </p:set>
                                    <p:animEffect transition="in" filter="wipe(up)">
                                      <p:cBhvr>
                                        <p:cTn id="85" dur="500"/>
                                        <p:tgtEl>
                                          <p:spTgt spid="34"/>
                                        </p:tgtEl>
                                      </p:cBhvr>
                                    </p:animEffect>
                                  </p:childTnLst>
                                </p:cTn>
                              </p:par>
                            </p:childTnLst>
                          </p:cTn>
                        </p:par>
                        <p:par>
                          <p:cTn id="86" fill="hold">
                            <p:stCondLst>
                              <p:cond delay="500"/>
                            </p:stCondLst>
                            <p:childTnLst>
                              <p:par>
                                <p:cTn id="87" presetID="22" presetClass="entr" presetSubtype="8" fill="hold" grpId="0" nodeType="afterEffect">
                                  <p:stCondLst>
                                    <p:cond delay="0"/>
                                  </p:stCondLst>
                                  <p:childTnLst>
                                    <p:set>
                                      <p:cBhvr>
                                        <p:cTn id="88" dur="1" fill="hold">
                                          <p:stCondLst>
                                            <p:cond delay="0"/>
                                          </p:stCondLst>
                                        </p:cTn>
                                        <p:tgtEl>
                                          <p:spTgt spid="35"/>
                                        </p:tgtEl>
                                        <p:attrNameLst>
                                          <p:attrName>style.visibility</p:attrName>
                                        </p:attrNameLst>
                                      </p:cBhvr>
                                      <p:to>
                                        <p:strVal val="visible"/>
                                      </p:to>
                                    </p:set>
                                    <p:animEffect transition="in" filter="wipe(left)">
                                      <p:cBhvr>
                                        <p:cTn id="89" dur="500"/>
                                        <p:tgtEl>
                                          <p:spTgt spid="35"/>
                                        </p:tgtEl>
                                      </p:cBhvr>
                                    </p:animEffect>
                                  </p:childTnLst>
                                </p:cTn>
                              </p:par>
                            </p:childTnLst>
                          </p:cTn>
                        </p:par>
                        <p:par>
                          <p:cTn id="90" fill="hold">
                            <p:stCondLst>
                              <p:cond delay="1000"/>
                            </p:stCondLst>
                            <p:childTnLst>
                              <p:par>
                                <p:cTn id="91" presetID="22" presetClass="entr" presetSubtype="8" fill="hold" grpId="0" nodeType="afterEffect">
                                  <p:stCondLst>
                                    <p:cond delay="0"/>
                                  </p:stCondLst>
                                  <p:childTnLst>
                                    <p:set>
                                      <p:cBhvr>
                                        <p:cTn id="92" dur="1" fill="hold">
                                          <p:stCondLst>
                                            <p:cond delay="0"/>
                                          </p:stCondLst>
                                        </p:cTn>
                                        <p:tgtEl>
                                          <p:spTgt spid="36"/>
                                        </p:tgtEl>
                                        <p:attrNameLst>
                                          <p:attrName>style.visibility</p:attrName>
                                        </p:attrNameLst>
                                      </p:cBhvr>
                                      <p:to>
                                        <p:strVal val="visible"/>
                                      </p:to>
                                    </p:set>
                                    <p:animEffect transition="in" filter="wipe(left)">
                                      <p:cBhvr>
                                        <p:cTn id="93" dur="500"/>
                                        <p:tgtEl>
                                          <p:spTgt spid="36"/>
                                        </p:tgtEl>
                                      </p:cBhvr>
                                    </p:animEffect>
                                  </p:childTnLst>
                                </p:cTn>
                              </p:par>
                            </p:childTnLst>
                          </p:cTn>
                        </p:par>
                        <p:par>
                          <p:cTn id="94" fill="hold">
                            <p:stCondLst>
                              <p:cond delay="1500"/>
                            </p:stCondLst>
                            <p:childTnLst>
                              <p:par>
                                <p:cTn id="95" presetID="22" presetClass="entr" presetSubtype="8" fill="hold" grpId="0" nodeType="after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500"/>
                                        <p:tgtEl>
                                          <p:spTgt spid="29"/>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1" fill="hold" nodeType="clickEffect">
                                  <p:stCondLst>
                                    <p:cond delay="0"/>
                                  </p:stCondLst>
                                  <p:childTnLst>
                                    <p:set>
                                      <p:cBhvr>
                                        <p:cTn id="101" dur="1" fill="hold">
                                          <p:stCondLst>
                                            <p:cond delay="0"/>
                                          </p:stCondLst>
                                        </p:cTn>
                                        <p:tgtEl>
                                          <p:spTgt spid="28"/>
                                        </p:tgtEl>
                                        <p:attrNameLst>
                                          <p:attrName>style.visibility</p:attrName>
                                        </p:attrNameLst>
                                      </p:cBhvr>
                                      <p:to>
                                        <p:strVal val="visible"/>
                                      </p:to>
                                    </p:set>
                                    <p:animEffect transition="in" filter="wipe(up)">
                                      <p:cBhvr>
                                        <p:cTn id="102" dur="500"/>
                                        <p:tgtEl>
                                          <p:spTgt spid="28"/>
                                        </p:tgtEl>
                                      </p:cBhvr>
                                    </p:animEffect>
                                  </p:childTnLst>
                                </p:cTn>
                              </p:par>
                            </p:childTnLst>
                          </p:cTn>
                        </p:par>
                        <p:par>
                          <p:cTn id="103" fill="hold">
                            <p:stCondLst>
                              <p:cond delay="500"/>
                            </p:stCondLst>
                            <p:childTnLst>
                              <p:par>
                                <p:cTn id="104" presetID="22" presetClass="entr" presetSubtype="8" fill="hold" grpId="0" nodeType="afterEffect">
                                  <p:stCondLst>
                                    <p:cond delay="0"/>
                                  </p:stCondLst>
                                  <p:childTnLst>
                                    <p:set>
                                      <p:cBhvr>
                                        <p:cTn id="105" dur="1" fill="hold">
                                          <p:stCondLst>
                                            <p:cond delay="0"/>
                                          </p:stCondLst>
                                        </p:cTn>
                                        <p:tgtEl>
                                          <p:spTgt spid="27"/>
                                        </p:tgtEl>
                                        <p:attrNameLst>
                                          <p:attrName>style.visibility</p:attrName>
                                        </p:attrNameLst>
                                      </p:cBhvr>
                                      <p:to>
                                        <p:strVal val="visible"/>
                                      </p:to>
                                    </p:set>
                                    <p:animEffect transition="in" filter="wipe(left)">
                                      <p:cBhvr>
                                        <p:cTn id="106" dur="500"/>
                                        <p:tgtEl>
                                          <p:spTgt spid="27"/>
                                        </p:tgtEl>
                                      </p:cBhvr>
                                    </p:animEffect>
                                  </p:childTnLst>
                                </p:cTn>
                              </p:par>
                            </p:childTnLst>
                          </p:cTn>
                        </p:par>
                        <p:par>
                          <p:cTn id="107" fill="hold">
                            <p:stCondLst>
                              <p:cond delay="1000"/>
                            </p:stCondLst>
                            <p:childTnLst>
                              <p:par>
                                <p:cTn id="108" presetID="22" presetClass="entr" presetSubtype="8" fill="hold" grpId="0" nodeType="afterEffect">
                                  <p:stCondLst>
                                    <p:cond delay="0"/>
                                  </p:stCondLst>
                                  <p:childTnLst>
                                    <p:set>
                                      <p:cBhvr>
                                        <p:cTn id="109" dur="1" fill="hold">
                                          <p:stCondLst>
                                            <p:cond delay="0"/>
                                          </p:stCondLst>
                                        </p:cTn>
                                        <p:tgtEl>
                                          <p:spTgt spid="50"/>
                                        </p:tgtEl>
                                        <p:attrNameLst>
                                          <p:attrName>style.visibility</p:attrName>
                                        </p:attrNameLst>
                                      </p:cBhvr>
                                      <p:to>
                                        <p:strVal val="visible"/>
                                      </p:to>
                                    </p:set>
                                    <p:animEffect transition="in" filter="wipe(left)">
                                      <p:cBhvr>
                                        <p:cTn id="110"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4168" grpId="0" bldLvl="0" animBg="1"/>
      <p:bldP spid="163" grpId="0"/>
      <p:bldP spid="164" grpId="0"/>
      <p:bldP spid="2" grpId="0"/>
      <p:bldP spid="16" grpId="0"/>
      <p:bldP spid="20" grpId="0"/>
      <p:bldP spid="21" grpId="0"/>
      <p:bldP spid="22" grpId="0" animBg="1"/>
      <p:bldP spid="13" grpId="0"/>
      <p:bldP spid="32" grpId="0" bldLvl="0" animBg="1"/>
      <p:bldP spid="33" grpId="0" bldLvl="0" animBg="1"/>
      <p:bldP spid="34" grpId="0" bldLvl="0" animBg="1"/>
      <p:bldP spid="35" grpId="0"/>
      <p:bldP spid="36" grpId="0"/>
      <p:bldP spid="3" grpId="0"/>
      <p:bldP spid="27" grpId="0"/>
      <p:bldP spid="2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2A3828"/>
        </a:solidFill>
        <a:effectLst/>
      </p:bgPr>
    </p:bg>
    <p:spTree>
      <p:nvGrpSpPr>
        <p:cNvPr id="1" name=""/>
        <p:cNvGrpSpPr/>
        <p:nvPr/>
      </p:nvGrpSpPr>
      <p:grpSpPr>
        <a:xfrm>
          <a:off x="0" y="0"/>
          <a:ext cx="0" cy="0"/>
          <a:chOff x="0" y="0"/>
          <a:chExt cx="0" cy="0"/>
        </a:xfrm>
      </p:grpSpPr>
      <p:sp>
        <p:nvSpPr>
          <p:cNvPr id="129" name="文本框 128"/>
          <p:cNvSpPr txBox="1"/>
          <p:nvPr/>
        </p:nvSpPr>
        <p:spPr>
          <a:xfrm>
            <a:off x="274213" y="6070441"/>
            <a:ext cx="1878198" cy="461665"/>
          </a:xfrm>
          <a:prstGeom prst="rect">
            <a:avLst/>
          </a:prstGeom>
          <a:noFill/>
          <a:ln>
            <a:noFill/>
          </a:ln>
        </p:spPr>
        <p:txBody>
          <a:bodyPr wrap="square" rtlCol="0">
            <a:spAutoFit/>
          </a:bodyPr>
          <a:lstStyle/>
          <a:p>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答案</a:t>
            </a:r>
            <a:r>
              <a:rPr lang="en-US" altLang="zh-CN"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:C</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pic>
        <p:nvPicPr>
          <p:cNvPr id="135" name="图片 134"/>
          <p:cNvPicPr>
            <a:picLocks noChangeAspect="1"/>
          </p:cNvPicPr>
          <p:nvPr/>
        </p:nvPicPr>
        <p:blipFill rotWithShape="1">
          <a:blip r:embed="rId6">
            <a:extLst>
              <a:ext uri="{28A0092B-C50C-407E-A947-70E740481C1C}">
                <a14:useLocalDpi xmlns:a14="http://schemas.microsoft.com/office/drawing/2010/main" val="0"/>
              </a:ext>
            </a:extLst>
          </a:blip>
          <a:srcRect b="11551"/>
          <a:stretch>
            <a:fillRect/>
          </a:stretch>
        </p:blipFill>
        <p:spPr>
          <a:xfrm>
            <a:off x="4726859" y="6425162"/>
            <a:ext cx="2120507" cy="391907"/>
          </a:xfrm>
          <a:prstGeom prst="rect">
            <a:avLst/>
          </a:prstGeom>
        </p:spPr>
      </p:pic>
      <p:cxnSp>
        <p:nvCxnSpPr>
          <p:cNvPr id="48" name="直接连接符 47"/>
          <p:cNvCxnSpPr/>
          <p:nvPr/>
        </p:nvCxnSpPr>
        <p:spPr>
          <a:xfrm>
            <a:off x="-131785" y="2405751"/>
            <a:ext cx="12280605"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pic>
        <p:nvPicPr>
          <p:cNvPr id="2249" name="20LZJW05.eps" descr="学科网(www.zxxk.com)--教育资源门户，提供试题试卷、教案、课件、教学论文、素材等各类教学资源库下载，还有大量丰富的教学资讯！"/>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80489" y="799187"/>
            <a:ext cx="1594735" cy="1574801"/>
          </a:xfrm>
          <a:prstGeom prst="rect">
            <a:avLst/>
          </a:prstGeom>
          <a:noFill/>
          <a:extLst>
            <a:ext uri="{909E8E84-426E-40DD-AFC4-6F175D3DCCD1}">
              <a14:hiddenFill xmlns:a14="http://schemas.microsoft.com/office/drawing/2010/main">
                <a:solidFill>
                  <a:srgbClr val="FFFFFF"/>
                </a:solidFill>
              </a14:hiddenFill>
            </a:ext>
          </a:extLst>
        </p:spPr>
      </p:pic>
      <p:sp>
        <p:nvSpPr>
          <p:cNvPr id="218" name="Rectangle 203"/>
          <p:cNvSpPr>
            <a:spLocks noChangeArrowheads="1"/>
          </p:cNvSpPr>
          <p:nvPr/>
        </p:nvSpPr>
        <p:spPr bwMode="auto">
          <a:xfrm>
            <a:off x="137995" y="27929"/>
            <a:ext cx="1198622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eaLnBrk="0" fontAlgn="base" hangingPunct="0">
              <a:spcBef>
                <a:spcPct val="0"/>
              </a:spcBef>
              <a:spcAft>
                <a:spcPct val="0"/>
              </a:spcAft>
            </a:pPr>
            <a:r>
              <a:rPr kumimoji="0" lang="en-US" altLang="zh-CN" sz="2400" b="1" i="0" u="none" strike="noStrike" cap="none" normalizeH="0" baseline="0" dirty="0">
                <a:ln>
                  <a:noFill/>
                </a:ln>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1</a:t>
            </a:r>
            <a:r>
              <a:rPr kumimoji="0" lang="en-US" altLang="zh-CN" sz="2400" b="1" i="0" u="none" strike="noStrike" cap="none" normalizeH="0" baseline="0" dirty="0" smtClean="0">
                <a:ln>
                  <a:noFill/>
                </a:ln>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.【2020·</a:t>
            </a:r>
            <a:r>
              <a:rPr kumimoji="0" lang="zh-CN" altLang="en-US" sz="2400" b="1" i="0" u="none" strike="noStrike" cap="none" normalizeH="0" baseline="0" dirty="0" smtClean="0">
                <a:ln>
                  <a:noFill/>
                </a:ln>
                <a:solidFill>
                  <a:srgbClr val="FFFF00"/>
                </a:solidFill>
                <a:effectLst/>
                <a:latin typeface="隶书" panose="02010509060101010101" pitchFamily="49" charset="-122"/>
                <a:ea typeface="隶书" panose="02010509060101010101" pitchFamily="49" charset="-122"/>
                <a:cs typeface="Times New Roman" panose="02020603050405020304" pitchFamily="18" charset="0"/>
              </a:rPr>
              <a:t>浙江卷</a:t>
            </a:r>
            <a:r>
              <a:rPr lang="en-US" altLang="zh-CN"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r>
              <a:rPr kumimoji="0" lang="zh-CN" altLang="zh-CN"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如</a:t>
            </a:r>
            <a:r>
              <a:rPr kumimoji="0" lang="zh-CN"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图所示</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一质量为</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m</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、电荷量为</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q</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q&gt;</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0)</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的粒子以速度</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v</a:t>
            </a:r>
            <a:r>
              <a:rPr kumimoji="0" lang="en-US" altLang="zh-CN" sz="2400" b="1" i="0" u="none" strike="noStrike" cap="none" normalizeH="0" baseline="-3000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0</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从</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MN</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连线上的</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P</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点水平向右射入大小为</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E</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、方向竖直向下的匀强电场中。已知</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MN</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与水平方向成</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45°</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角</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粒子的重力可以忽略</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则粒子到达</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MN</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连线上的某点时</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r>
              <a:rPr kumimoji="0" lang="zh-CN" altLang="en-US"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p>
          <a:p>
            <a:pPr marL="0" marR="0" lvl="0" indent="0" algn="l" defTabSz="914400" rtl="0" eaLnBrk="0" fontAlgn="base" latinLnBrk="0" hangingPunct="0">
              <a:lnSpc>
                <a:spcPct val="150000"/>
              </a:lnSpc>
              <a:spcBef>
                <a:spcPct val="0"/>
              </a:spcBef>
              <a:spcAft>
                <a:spcPct val="0"/>
              </a:spcAft>
              <a:buClrTx/>
              <a:buSzTx/>
              <a:buFontTx/>
              <a:buNone/>
            </a:pP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a:t>
            </a:r>
            <a:r>
              <a:rPr kumimoji="0" lang="en-US" altLang="zh-CN" sz="2400" b="1" i="1"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所</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用时间为</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B</a:t>
            </a:r>
            <a:r>
              <a:rPr kumimoji="0" lang="en-US" altLang="zh-CN" sz="2400" b="1" i="1"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速度</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大小为</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3</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v</a:t>
            </a:r>
            <a:r>
              <a:rPr kumimoji="0" lang="en-US" altLang="zh-CN" sz="2400" b="1" i="0" u="none" strike="noStrike" cap="none" normalizeH="0" baseline="-3000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0</a:t>
            </a:r>
            <a:endPar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pP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C</a:t>
            </a:r>
            <a:r>
              <a:rPr kumimoji="0" lang="en-US" altLang="zh-CN" sz="2400" b="1" i="1"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与</a:t>
            </a:r>
            <a:r>
              <a:rPr kumimoji="0" lang="en-US" altLang="zh-CN" sz="2400" b="1"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P</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点的距离为</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D</a:t>
            </a:r>
            <a:r>
              <a:rPr kumimoji="0" lang="en-US" altLang="zh-CN" sz="2400" b="1" i="1"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kumimoji="0" lang="zh-CN" altLang="en-US" sz="2400" b="1" i="0" u="none" strike="noStrike" cap="none" normalizeH="0" baseline="0" dirty="0" smtClean="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速度</a:t>
            </a:r>
            <a:r>
              <a:rPr kumimoji="0" lang="zh-CN" altLang="en-US"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方向与竖直方向的夹角为</a:t>
            </a:r>
            <a:r>
              <a:rPr kumimoji="0" lang="en-US" altLang="zh-CN" sz="2400" b="1"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30°</a:t>
            </a:r>
          </a:p>
        </p:txBody>
      </p:sp>
      <p:graphicFrame>
        <p:nvGraphicFramePr>
          <p:cNvPr id="220" name="对象 219"/>
          <p:cNvGraphicFramePr>
            <a:graphicFrameLocks noChangeAspect="1"/>
          </p:cNvGraphicFramePr>
          <p:nvPr/>
        </p:nvGraphicFramePr>
        <p:xfrm>
          <a:off x="2155282" y="1137064"/>
          <a:ext cx="488950" cy="674687"/>
        </p:xfrm>
        <a:graphic>
          <a:graphicData uri="http://schemas.openxmlformats.org/presentationml/2006/ole">
            <mc:AlternateContent xmlns:mc="http://schemas.openxmlformats.org/markup-compatibility/2006">
              <mc:Choice xmlns:v="urn:schemas-microsoft-com:vml" Requires="v">
                <p:oleObj spid="_x0000_s2556" name="Equation" r:id="rId8" imgW="7315200" imgH="10058400" progId="Equation.DSMT4">
                  <p:embed/>
                </p:oleObj>
              </mc:Choice>
              <mc:Fallback>
                <p:oleObj name="Equation" r:id="rId8" imgW="7315200" imgH="10058400" progId="Equation.DSMT4">
                  <p:embed/>
                  <p:pic>
                    <p:nvPicPr>
                      <p:cNvPr id="0" name="图片 2523"/>
                      <p:cNvPicPr/>
                      <p:nvPr/>
                    </p:nvPicPr>
                    <p:blipFill>
                      <a:blip r:embed="rId9"/>
                      <a:stretch>
                        <a:fillRect/>
                      </a:stretch>
                    </p:blipFill>
                    <p:spPr>
                      <a:xfrm>
                        <a:off x="2155282" y="1137064"/>
                        <a:ext cx="488950" cy="674687"/>
                      </a:xfrm>
                      <a:prstGeom prst="rect">
                        <a:avLst/>
                      </a:prstGeom>
                    </p:spPr>
                  </p:pic>
                </p:oleObj>
              </mc:Fallback>
            </mc:AlternateContent>
          </a:graphicData>
        </a:graphic>
      </p:graphicFrame>
      <p:graphicFrame>
        <p:nvGraphicFramePr>
          <p:cNvPr id="225" name="对象 224"/>
          <p:cNvGraphicFramePr>
            <a:graphicFrameLocks noChangeAspect="1"/>
          </p:cNvGraphicFramePr>
          <p:nvPr/>
        </p:nvGraphicFramePr>
        <p:xfrm>
          <a:off x="2603561" y="1645260"/>
          <a:ext cx="917575" cy="735012"/>
        </p:xfrm>
        <a:graphic>
          <a:graphicData uri="http://schemas.openxmlformats.org/presentationml/2006/ole">
            <mc:AlternateContent xmlns:mc="http://schemas.openxmlformats.org/markup-compatibility/2006">
              <mc:Choice xmlns:v="urn:schemas-microsoft-com:vml" Requires="v">
                <p:oleObj spid="_x0000_s2557" name="Equation" r:id="rId10" imgW="13716000" imgH="10972800" progId="Equation.DSMT4">
                  <p:embed/>
                </p:oleObj>
              </mc:Choice>
              <mc:Fallback>
                <p:oleObj name="Equation" r:id="rId10" imgW="13716000" imgH="10972800" progId="Equation.DSMT4">
                  <p:embed/>
                  <p:pic>
                    <p:nvPicPr>
                      <p:cNvPr id="0" name="对象 219"/>
                      <p:cNvPicPr/>
                      <p:nvPr/>
                    </p:nvPicPr>
                    <p:blipFill>
                      <a:blip r:embed="rId11"/>
                      <a:stretch>
                        <a:fillRect/>
                      </a:stretch>
                    </p:blipFill>
                    <p:spPr>
                      <a:xfrm>
                        <a:off x="2603561" y="1645260"/>
                        <a:ext cx="917575" cy="735012"/>
                      </a:xfrm>
                      <a:prstGeom prst="rect">
                        <a:avLst/>
                      </a:prstGeom>
                    </p:spPr>
                  </p:pic>
                </p:oleObj>
              </mc:Fallback>
            </mc:AlternateContent>
          </a:graphicData>
        </a:graphic>
      </p:graphicFrame>
      <p:graphicFrame>
        <p:nvGraphicFramePr>
          <p:cNvPr id="226" name="对象 225"/>
          <p:cNvGraphicFramePr>
            <a:graphicFrameLocks noChangeAspect="1"/>
          </p:cNvGraphicFramePr>
          <p:nvPr/>
        </p:nvGraphicFramePr>
        <p:xfrm>
          <a:off x="4983798" y="5596255"/>
          <a:ext cx="4572000" cy="760730"/>
        </p:xfrm>
        <a:graphic>
          <a:graphicData uri="http://schemas.openxmlformats.org/presentationml/2006/ole">
            <mc:AlternateContent xmlns:mc="http://schemas.openxmlformats.org/markup-compatibility/2006">
              <mc:Choice xmlns:v="urn:schemas-microsoft-com:vml" Requires="v">
                <p:oleObj spid="_x0000_s2558" name="Equation" r:id="rId12" imgW="2387600" imgH="393700" progId="Equation.DSMT4">
                  <p:embed/>
                </p:oleObj>
              </mc:Choice>
              <mc:Fallback>
                <p:oleObj name="Equation" r:id="rId12" imgW="2387600" imgH="393700" progId="Equation.DSMT4">
                  <p:embed/>
                  <p:pic>
                    <p:nvPicPr>
                      <p:cNvPr id="0" name="对象 4170"/>
                      <p:cNvPicPr/>
                      <p:nvPr/>
                    </p:nvPicPr>
                    <p:blipFill>
                      <a:blip r:embed="rId13"/>
                      <a:stretch>
                        <a:fillRect/>
                      </a:stretch>
                    </p:blipFill>
                    <p:spPr>
                      <a:xfrm>
                        <a:off x="4983798" y="5596255"/>
                        <a:ext cx="4572000" cy="760730"/>
                      </a:xfrm>
                      <a:prstGeom prst="rect">
                        <a:avLst/>
                      </a:prstGeom>
                    </p:spPr>
                  </p:pic>
                </p:oleObj>
              </mc:Fallback>
            </mc:AlternateContent>
          </a:graphicData>
        </a:graphic>
      </p:graphicFrame>
      <p:graphicFrame>
        <p:nvGraphicFramePr>
          <p:cNvPr id="230" name="对象 229"/>
          <p:cNvGraphicFramePr>
            <a:graphicFrameLocks noChangeAspect="1"/>
          </p:cNvGraphicFramePr>
          <p:nvPr/>
        </p:nvGraphicFramePr>
        <p:xfrm>
          <a:off x="760021" y="3800698"/>
          <a:ext cx="1825082" cy="1151556"/>
        </p:xfrm>
        <a:graphic>
          <a:graphicData uri="http://schemas.openxmlformats.org/presentationml/2006/ole">
            <mc:AlternateContent xmlns:mc="http://schemas.openxmlformats.org/markup-compatibility/2006">
              <mc:Choice xmlns:v="urn:schemas-microsoft-com:vml" Requires="v">
                <p:oleObj spid="_x0000_s2559" name="Equation" r:id="rId14" imgW="23164800" imgH="14630400" progId="Equation.DSMT4">
                  <p:embed/>
                </p:oleObj>
              </mc:Choice>
              <mc:Fallback>
                <p:oleObj name="Equation" r:id="rId14" imgW="23164800" imgH="14630400" progId="Equation.DSMT4">
                  <p:embed/>
                  <p:pic>
                    <p:nvPicPr>
                      <p:cNvPr id="0" name="对象 225"/>
                      <p:cNvPicPr/>
                      <p:nvPr/>
                    </p:nvPicPr>
                    <p:blipFill>
                      <a:blip r:embed="rId15"/>
                      <a:stretch>
                        <a:fillRect/>
                      </a:stretch>
                    </p:blipFill>
                    <p:spPr>
                      <a:xfrm>
                        <a:off x="760021" y="3800698"/>
                        <a:ext cx="1825082" cy="1151556"/>
                      </a:xfrm>
                      <a:prstGeom prst="rect">
                        <a:avLst/>
                      </a:prstGeom>
                    </p:spPr>
                  </p:pic>
                </p:oleObj>
              </mc:Fallback>
            </mc:AlternateContent>
          </a:graphicData>
        </a:graphic>
      </p:graphicFrame>
      <p:graphicFrame>
        <p:nvGraphicFramePr>
          <p:cNvPr id="231" name="对象 230"/>
          <p:cNvGraphicFramePr>
            <a:graphicFrameLocks noChangeAspect="1"/>
          </p:cNvGraphicFramePr>
          <p:nvPr/>
        </p:nvGraphicFramePr>
        <p:xfrm>
          <a:off x="1412673" y="5021954"/>
          <a:ext cx="1014413" cy="827087"/>
        </p:xfrm>
        <a:graphic>
          <a:graphicData uri="http://schemas.openxmlformats.org/presentationml/2006/ole">
            <mc:AlternateContent xmlns:mc="http://schemas.openxmlformats.org/markup-compatibility/2006">
              <mc:Choice xmlns:v="urn:schemas-microsoft-com:vml" Requires="v">
                <p:oleObj spid="_x0000_s2560" name="Equation" r:id="rId16" imgW="11582400" imgH="9448800" progId="Equation.DSMT4">
                  <p:embed/>
                </p:oleObj>
              </mc:Choice>
              <mc:Fallback>
                <p:oleObj name="Equation" r:id="rId16" imgW="11582400" imgH="9448800" progId="Equation.DSMT4">
                  <p:embed/>
                  <p:pic>
                    <p:nvPicPr>
                      <p:cNvPr id="0" name="对象 225"/>
                      <p:cNvPicPr/>
                      <p:nvPr/>
                    </p:nvPicPr>
                    <p:blipFill>
                      <a:blip r:embed="rId17"/>
                      <a:stretch>
                        <a:fillRect/>
                      </a:stretch>
                    </p:blipFill>
                    <p:spPr>
                      <a:xfrm>
                        <a:off x="1412673" y="5021954"/>
                        <a:ext cx="1014413" cy="827087"/>
                      </a:xfrm>
                      <a:prstGeom prst="rect">
                        <a:avLst/>
                      </a:prstGeom>
                    </p:spPr>
                  </p:pic>
                </p:oleObj>
              </mc:Fallback>
            </mc:AlternateContent>
          </a:graphicData>
        </a:graphic>
      </p:graphicFrame>
      <p:sp>
        <p:nvSpPr>
          <p:cNvPr id="223" name="右大括号 222"/>
          <p:cNvSpPr/>
          <p:nvPr/>
        </p:nvSpPr>
        <p:spPr>
          <a:xfrm>
            <a:off x="2668966" y="4548027"/>
            <a:ext cx="78142" cy="926795"/>
          </a:xfrm>
          <a:prstGeom prst="rightBrace">
            <a:avLst/>
          </a:prstGeom>
          <a:ln>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234" name="对象 233"/>
          <p:cNvGraphicFramePr>
            <a:graphicFrameLocks noChangeAspect="1"/>
          </p:cNvGraphicFramePr>
          <p:nvPr/>
        </p:nvGraphicFramePr>
        <p:xfrm>
          <a:off x="2849204" y="4625970"/>
          <a:ext cx="1227138" cy="879475"/>
        </p:xfrm>
        <a:graphic>
          <a:graphicData uri="http://schemas.openxmlformats.org/presentationml/2006/ole">
            <mc:AlternateContent xmlns:mc="http://schemas.openxmlformats.org/markup-compatibility/2006">
              <mc:Choice xmlns:v="urn:schemas-microsoft-com:vml" Requires="v">
                <p:oleObj spid="_x0000_s2561" name="Equation" r:id="rId18" imgW="14020800" imgH="10058400" progId="Equation.DSMT4">
                  <p:embed/>
                </p:oleObj>
              </mc:Choice>
              <mc:Fallback>
                <p:oleObj name="Equation" r:id="rId18" imgW="14020800" imgH="10058400" progId="Equation.DSMT4">
                  <p:embed/>
                  <p:pic>
                    <p:nvPicPr>
                      <p:cNvPr id="0" name="对象 230"/>
                      <p:cNvPicPr/>
                      <p:nvPr/>
                    </p:nvPicPr>
                    <p:blipFill>
                      <a:blip r:embed="rId19"/>
                      <a:stretch>
                        <a:fillRect/>
                      </a:stretch>
                    </p:blipFill>
                    <p:spPr>
                      <a:xfrm>
                        <a:off x="2849204" y="4625970"/>
                        <a:ext cx="1227138" cy="879475"/>
                      </a:xfrm>
                      <a:prstGeom prst="rect">
                        <a:avLst/>
                      </a:prstGeom>
                    </p:spPr>
                  </p:pic>
                </p:oleObj>
              </mc:Fallback>
            </mc:AlternateContent>
          </a:graphicData>
        </a:graphic>
      </p:graphicFrame>
      <p:sp>
        <p:nvSpPr>
          <p:cNvPr id="239" name="文本框 238"/>
          <p:cNvSpPr txBox="1"/>
          <p:nvPr/>
        </p:nvSpPr>
        <p:spPr>
          <a:xfrm>
            <a:off x="4838346" y="3890427"/>
            <a:ext cx="2585517" cy="461665"/>
          </a:xfrm>
          <a:prstGeom prst="rect">
            <a:avLst/>
          </a:prstGeom>
          <a:noFill/>
        </p:spPr>
        <p:txBody>
          <a:bodyPr wrap="square">
            <a:spAutoFit/>
          </a:bodyPr>
          <a:lstStyle/>
          <a:p>
            <a:r>
              <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与</a:t>
            </a:r>
            <a:r>
              <a:rPr kumimoji="0" lang="en-US" altLang="zh-CN" sz="2400" b="0" i="1"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P</a:t>
            </a:r>
            <a:r>
              <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点的距离</a:t>
            </a:r>
            <a:r>
              <a:rPr kumimoji="0" lang="en-US" altLang="zh-CN"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endParaRPr lang="zh-CN" altLang="en-US" sz="2400" dirty="0"/>
          </a:p>
        </p:txBody>
      </p:sp>
      <p:sp>
        <p:nvSpPr>
          <p:cNvPr id="28" name="圆角矩形 27"/>
          <p:cNvSpPr/>
          <p:nvPr/>
        </p:nvSpPr>
        <p:spPr>
          <a:xfrm>
            <a:off x="7148286" y="136431"/>
            <a:ext cx="703942" cy="358641"/>
          </a:xfrm>
          <a:prstGeom prst="roundRect">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p:cNvCxnSpPr/>
          <p:nvPr/>
        </p:nvCxnSpPr>
        <p:spPr>
          <a:xfrm>
            <a:off x="690769" y="799187"/>
            <a:ext cx="1832776"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4010937" y="799187"/>
            <a:ext cx="1816549"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sp>
        <p:nvSpPr>
          <p:cNvPr id="33" name="圆角矩形 32"/>
          <p:cNvSpPr/>
          <p:nvPr/>
        </p:nvSpPr>
        <p:spPr>
          <a:xfrm>
            <a:off x="10890251" y="455060"/>
            <a:ext cx="503463" cy="358641"/>
          </a:xfrm>
          <a:prstGeom prst="roundRect">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4" name="直接连接符 33"/>
          <p:cNvCxnSpPr/>
          <p:nvPr/>
        </p:nvCxnSpPr>
        <p:spPr>
          <a:xfrm>
            <a:off x="1132721" y="1170095"/>
            <a:ext cx="1832776"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graphicFrame>
        <p:nvGraphicFramePr>
          <p:cNvPr id="35" name="对象 34"/>
          <p:cNvGraphicFramePr>
            <a:graphicFrameLocks noChangeAspect="1"/>
          </p:cNvGraphicFramePr>
          <p:nvPr/>
        </p:nvGraphicFramePr>
        <p:xfrm>
          <a:off x="6638559" y="3626479"/>
          <a:ext cx="3789363" cy="958850"/>
        </p:xfrm>
        <a:graphic>
          <a:graphicData uri="http://schemas.openxmlformats.org/presentationml/2006/ole">
            <mc:AlternateContent xmlns:mc="http://schemas.openxmlformats.org/markup-compatibility/2006">
              <mc:Choice xmlns:v="urn:schemas-microsoft-com:vml" Requires="v">
                <p:oleObj spid="_x0000_s2562" name="Equation" r:id="rId20" imgW="43281600" imgH="10972800" progId="Equation.DSMT4">
                  <p:embed/>
                </p:oleObj>
              </mc:Choice>
              <mc:Fallback>
                <p:oleObj name="Equation" r:id="rId20" imgW="43281600" imgH="10972800" progId="Equation.DSMT4">
                  <p:embed/>
                  <p:pic>
                    <p:nvPicPr>
                      <p:cNvPr id="0" name="图片 2529"/>
                      <p:cNvPicPr/>
                      <p:nvPr/>
                    </p:nvPicPr>
                    <p:blipFill>
                      <a:blip r:embed="rId21"/>
                      <a:stretch>
                        <a:fillRect/>
                      </a:stretch>
                    </p:blipFill>
                    <p:spPr>
                      <a:xfrm>
                        <a:off x="6638559" y="3626479"/>
                        <a:ext cx="3789363" cy="958850"/>
                      </a:xfrm>
                      <a:prstGeom prst="rect">
                        <a:avLst/>
                      </a:prstGeom>
                    </p:spPr>
                  </p:pic>
                </p:oleObj>
              </mc:Fallback>
            </mc:AlternateContent>
          </a:graphicData>
        </a:graphic>
      </p:graphicFrame>
      <p:graphicFrame>
        <p:nvGraphicFramePr>
          <p:cNvPr id="21" name="对象 20"/>
          <p:cNvGraphicFramePr>
            <a:graphicFrameLocks noChangeAspect="1"/>
          </p:cNvGraphicFramePr>
          <p:nvPr/>
        </p:nvGraphicFramePr>
        <p:xfrm>
          <a:off x="4984263" y="4700450"/>
          <a:ext cx="2801938" cy="612775"/>
        </p:xfrm>
        <a:graphic>
          <a:graphicData uri="http://schemas.openxmlformats.org/presentationml/2006/ole">
            <mc:AlternateContent xmlns:mc="http://schemas.openxmlformats.org/markup-compatibility/2006">
              <mc:Choice xmlns:v="urn:schemas-microsoft-com:vml" Requires="v">
                <p:oleObj spid="_x0000_s2563" name="Equation" r:id="rId22" imgW="32004000" imgH="7010400" progId="Equation.DSMT4">
                  <p:embed/>
                </p:oleObj>
              </mc:Choice>
              <mc:Fallback>
                <p:oleObj name="Equation" r:id="rId22" imgW="32004000" imgH="7010400" progId="Equation.DSMT4">
                  <p:embed/>
                  <p:pic>
                    <p:nvPicPr>
                      <p:cNvPr id="0" name="图片 2530"/>
                      <p:cNvPicPr/>
                      <p:nvPr/>
                    </p:nvPicPr>
                    <p:blipFill>
                      <a:blip r:embed="rId23"/>
                      <a:stretch>
                        <a:fillRect/>
                      </a:stretch>
                    </p:blipFill>
                    <p:spPr>
                      <a:xfrm>
                        <a:off x="4984263" y="4700450"/>
                        <a:ext cx="2801938" cy="612775"/>
                      </a:xfrm>
                      <a:prstGeom prst="rect">
                        <a:avLst/>
                      </a:prstGeom>
                    </p:spPr>
                  </p:pic>
                </p:oleObj>
              </mc:Fallback>
            </mc:AlternateContent>
          </a:graphicData>
        </a:graphic>
      </p:graphicFrame>
      <p:grpSp>
        <p:nvGrpSpPr>
          <p:cNvPr id="26" name="组合 25"/>
          <p:cNvGrpSpPr/>
          <p:nvPr/>
        </p:nvGrpSpPr>
        <p:grpSpPr>
          <a:xfrm>
            <a:off x="274213" y="2446135"/>
            <a:ext cx="11468607" cy="1354217"/>
            <a:chOff x="193622" y="4755147"/>
            <a:chExt cx="11468607" cy="1354217"/>
          </a:xfrm>
        </p:grpSpPr>
        <p:sp>
          <p:nvSpPr>
            <p:cNvPr id="27" name="Rectangle 149"/>
            <p:cNvSpPr>
              <a:spLocks noChangeArrowheads="1"/>
            </p:cNvSpPr>
            <p:nvPr/>
          </p:nvSpPr>
          <p:spPr bwMode="auto">
            <a:xfrm>
              <a:off x="193622" y="4755147"/>
              <a:ext cx="11468607"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2667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66700" algn="l" defTabSz="914400" rtl="0" eaLnBrk="0" fontAlgn="base" latinLnBrk="0" hangingPunct="0">
                <a:lnSpc>
                  <a:spcPct val="100000"/>
                </a:lnSpc>
                <a:spcBef>
                  <a:spcPct val="0"/>
                </a:spcBef>
                <a:spcAft>
                  <a:spcPts val="1200"/>
                </a:spcAft>
                <a:buClrTx/>
                <a:buSzTx/>
                <a:buFontTx/>
                <a:buNone/>
              </a:pPr>
              <a:r>
                <a:rPr kumimoji="0" lang="zh-CN" altLang="zh-CN" sz="2400" b="1" i="0" u="none" strike="noStrike" cap="none" normalizeH="0" baseline="0" dirty="0">
                  <a:ln>
                    <a:noFill/>
                  </a:ln>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有用结论：</a:t>
              </a:r>
            </a:p>
            <a:p>
              <a:r>
                <a:rPr lang="zh-CN" altLang="en-US" sz="24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②                             </a:t>
              </a:r>
              <a:r>
                <a:rPr lang="en-US"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t>
              </a:r>
              <a:r>
                <a:rPr lang="zh-CN"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位移方向与初速度夹角的正切值为速度偏转角正切值</a:t>
              </a:r>
              <a:r>
                <a:rPr lang="zh-CN" altLang="en-US"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的一半</a:t>
              </a:r>
              <a:r>
                <a:rPr lang="en-US"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t>
              </a:r>
              <a:endParaRPr lang="zh-CN" altLang="zh-CN" sz="24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endParaRPr>
            </a:p>
            <a:p>
              <a:pPr marL="0" marR="0" lvl="0" indent="266700" algn="l" defTabSz="914400" rtl="0" eaLnBrk="0" fontAlgn="base" latinLnBrk="0" hangingPunct="0">
                <a:lnSpc>
                  <a:spcPct val="100000"/>
                </a:lnSpc>
                <a:spcBef>
                  <a:spcPct val="0"/>
                </a:spcBef>
                <a:spcAft>
                  <a:spcPct val="0"/>
                </a:spcAft>
                <a:buClrTx/>
                <a:buSzTx/>
                <a:buFontTx/>
                <a:buNone/>
              </a:pPr>
              <a:endParaRPr kumimoji="0" lang="zh-CN" altLang="en-US" sz="2400" b="0" i="0" u="none" strike="noStrike" cap="none" normalizeH="0" baseline="0" dirty="0">
                <a:ln>
                  <a:noFill/>
                </a:ln>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endParaRPr>
            </a:p>
          </p:txBody>
        </p:sp>
        <p:graphicFrame>
          <p:nvGraphicFramePr>
            <p:cNvPr id="30" name="对象 29"/>
            <p:cNvGraphicFramePr>
              <a:graphicFrameLocks noChangeAspect="1"/>
            </p:cNvGraphicFramePr>
            <p:nvPr/>
          </p:nvGraphicFramePr>
          <p:xfrm>
            <a:off x="955876" y="5098700"/>
            <a:ext cx="1976438" cy="827087"/>
          </p:xfrm>
          <a:graphic>
            <a:graphicData uri="http://schemas.openxmlformats.org/presentationml/2006/ole">
              <mc:AlternateContent xmlns:mc="http://schemas.openxmlformats.org/markup-compatibility/2006">
                <mc:Choice xmlns:v="urn:schemas-microsoft-com:vml" Requires="v">
                  <p:oleObj spid="_x0000_s2564" name="Equation" r:id="rId24" imgW="22555200" imgH="9448800" progId="Equation.DSMT4">
                    <p:embed/>
                  </p:oleObj>
                </mc:Choice>
                <mc:Fallback>
                  <p:oleObj name="Equation" r:id="rId24" imgW="22555200" imgH="9448800" progId="Equation.DSMT4">
                    <p:embed/>
                    <p:pic>
                      <p:nvPicPr>
                        <p:cNvPr id="0" name="图片 2531"/>
                        <p:cNvPicPr/>
                        <p:nvPr/>
                      </p:nvPicPr>
                      <p:blipFill>
                        <a:blip r:embed="rId25"/>
                        <a:stretch>
                          <a:fillRect/>
                        </a:stretch>
                      </p:blipFill>
                      <p:spPr>
                        <a:xfrm>
                          <a:off x="955876" y="5098700"/>
                          <a:ext cx="1976438" cy="827087"/>
                        </a:xfrm>
                        <a:prstGeom prst="rect">
                          <a:avLst/>
                        </a:prstGeom>
                      </p:spPr>
                    </p:pic>
                  </p:oleObj>
                </mc:Fallback>
              </mc:AlternateContent>
            </a:graphicData>
          </a:graphic>
        </p:graphicFrame>
      </p:grpSp>
      <p:sp>
        <p:nvSpPr>
          <p:cNvPr id="3" name="任意多边形 2"/>
          <p:cNvSpPr/>
          <p:nvPr/>
        </p:nvSpPr>
        <p:spPr>
          <a:xfrm flipH="1">
            <a:off x="9581326" y="1290601"/>
            <a:ext cx="846595" cy="799455"/>
          </a:xfrm>
          <a:custGeom>
            <a:avLst/>
            <a:gdLst>
              <a:gd name="connsiteX0" fmla="*/ 0 w 769257"/>
              <a:gd name="connsiteY0" fmla="*/ 1625600 h 1625600"/>
              <a:gd name="connsiteX1" fmla="*/ 769257 w 769257"/>
              <a:gd name="connsiteY1" fmla="*/ 0 h 1625600"/>
            </a:gdLst>
            <a:ahLst/>
            <a:cxnLst>
              <a:cxn ang="0">
                <a:pos x="connsiteX0" y="connsiteY0"/>
              </a:cxn>
              <a:cxn ang="0">
                <a:pos x="connsiteX1" y="connsiteY1"/>
              </a:cxn>
            </a:cxnLst>
            <a:rect l="l" t="t" r="r" b="b"/>
            <a:pathLst>
              <a:path w="769257" h="1625600">
                <a:moveTo>
                  <a:pt x="0" y="1625600"/>
                </a:moveTo>
                <a:cubicBezTo>
                  <a:pt x="252185" y="812800"/>
                  <a:pt x="504371" y="0"/>
                  <a:pt x="769257" y="0"/>
                </a:cubicBez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文本框 31"/>
          <p:cNvSpPr txBox="1"/>
          <p:nvPr/>
        </p:nvSpPr>
        <p:spPr>
          <a:xfrm>
            <a:off x="1949104" y="1084563"/>
            <a:ext cx="1016393" cy="461665"/>
          </a:xfrm>
          <a:prstGeom prst="rect">
            <a:avLst/>
          </a:prstGeom>
          <a:noFill/>
          <a:ln>
            <a:noFill/>
          </a:ln>
        </p:spPr>
        <p:txBody>
          <a:bodyPr wrap="square" rtlCol="0">
            <a:spAutoFit/>
          </a:bodyPr>
          <a:lstStyle/>
          <a:p>
            <a:r>
              <a:rPr lang="en-US" altLang="zh-CN" sz="2400" b="1" dirty="0" smtClean="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2</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grpSp>
        <p:nvGrpSpPr>
          <p:cNvPr id="36" name="组合 35"/>
          <p:cNvGrpSpPr/>
          <p:nvPr/>
        </p:nvGrpSpPr>
        <p:grpSpPr>
          <a:xfrm>
            <a:off x="6453991" y="1212797"/>
            <a:ext cx="840295" cy="523220"/>
            <a:chOff x="11140512" y="2056613"/>
            <a:chExt cx="840295" cy="523220"/>
          </a:xfrm>
        </p:grpSpPr>
        <p:sp>
          <p:nvSpPr>
            <p:cNvPr id="37" name="文本框 36"/>
            <p:cNvSpPr txBox="1"/>
            <p:nvPr/>
          </p:nvSpPr>
          <p:spPr>
            <a:xfrm>
              <a:off x="11140512" y="2056613"/>
              <a:ext cx="840295" cy="523220"/>
            </a:xfrm>
            <a:prstGeom prst="rect">
              <a:avLst/>
            </a:prstGeom>
            <a:noFill/>
          </p:spPr>
          <p:txBody>
            <a:bodyPr wrap="none" rtlCol="0">
              <a:spAutoFit/>
            </a:bodyPr>
            <a:lstStyle/>
            <a:p>
              <a:r>
                <a:rPr lang="zh-CN" altLang="en-US" sz="2800" b="1" dirty="0" smtClean="0">
                  <a:solidFill>
                    <a:srgbClr val="FFFF00"/>
                  </a:solidFill>
                  <a:latin typeface="Times New Roman" panose="02020603050405020304" pitchFamily="18" charset="0"/>
                  <a:cs typeface="Times New Roman" panose="02020603050405020304" pitchFamily="18" charset="0"/>
                </a:rPr>
                <a:t>√</a:t>
              </a:r>
              <a:r>
                <a:rPr lang="en-US" altLang="zh-CN" sz="2800" b="1" dirty="0" smtClean="0">
                  <a:solidFill>
                    <a:srgbClr val="FFFF00"/>
                  </a:solidFill>
                  <a:latin typeface="Times New Roman" panose="02020603050405020304" pitchFamily="18" charset="0"/>
                  <a:cs typeface="Times New Roman" panose="02020603050405020304" pitchFamily="18" charset="0"/>
                </a:rPr>
                <a:t>5</a:t>
              </a:r>
              <a:r>
                <a:rPr lang="en-US" altLang="zh-CN" sz="2800" b="1" i="1" dirty="0" smtClean="0">
                  <a:solidFill>
                    <a:srgbClr val="FFFF00"/>
                  </a:solidFill>
                  <a:latin typeface="Times New Roman" panose="02020603050405020304" pitchFamily="18" charset="0"/>
                  <a:cs typeface="Times New Roman" panose="02020603050405020304" pitchFamily="18" charset="0"/>
                </a:rPr>
                <a:t>v</a:t>
              </a:r>
              <a:r>
                <a:rPr lang="en-US" altLang="zh-CN" sz="2800" b="1" baseline="-25000" dirty="0" smtClean="0">
                  <a:solidFill>
                    <a:srgbClr val="FFFF00"/>
                  </a:solidFill>
                  <a:latin typeface="Times New Roman" panose="02020603050405020304" pitchFamily="18" charset="0"/>
                  <a:cs typeface="Times New Roman" panose="02020603050405020304" pitchFamily="18" charset="0"/>
                </a:rPr>
                <a:t>0</a:t>
              </a:r>
              <a:endParaRPr lang="zh-CN" altLang="en-US" sz="2800" b="1" baseline="-25000" dirty="0">
                <a:solidFill>
                  <a:srgbClr val="FFFF00"/>
                </a:solidFill>
                <a:latin typeface="Times New Roman" panose="02020603050405020304" pitchFamily="18" charset="0"/>
                <a:cs typeface="Times New Roman" panose="02020603050405020304" pitchFamily="18" charset="0"/>
              </a:endParaRPr>
            </a:p>
          </p:txBody>
        </p:sp>
        <p:cxnSp>
          <p:nvCxnSpPr>
            <p:cNvPr id="38" name="直接连接符 37"/>
            <p:cNvCxnSpPr/>
            <p:nvPr/>
          </p:nvCxnSpPr>
          <p:spPr>
            <a:xfrm>
              <a:off x="11415142" y="2133847"/>
              <a:ext cx="166914"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grpSp>
      <p:sp>
        <p:nvSpPr>
          <p:cNvPr id="39" name="文本框 38"/>
          <p:cNvSpPr txBox="1"/>
          <p:nvPr/>
        </p:nvSpPr>
        <p:spPr>
          <a:xfrm>
            <a:off x="3521136" y="1743538"/>
            <a:ext cx="638214" cy="646331"/>
          </a:xfrm>
          <a:prstGeom prst="rect">
            <a:avLst/>
          </a:prstGeom>
          <a:noFill/>
          <a:ln>
            <a:noFill/>
          </a:ln>
        </p:spPr>
        <p:txBody>
          <a:bodyPr wrap="square" rtlCol="0">
            <a:spAutoFit/>
          </a:bodyPr>
          <a:lstStyle/>
          <a:p>
            <a:pPr>
              <a:lnSpc>
                <a:spcPct val="150000"/>
              </a:lnSpc>
            </a:pPr>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p>
        </p:txBody>
      </p:sp>
      <p:cxnSp>
        <p:nvCxnSpPr>
          <p:cNvPr id="2" name="直接连接符 1"/>
          <p:cNvCxnSpPr/>
          <p:nvPr>
            <p:custDataLst>
              <p:tags r:id="rId2"/>
            </p:custDataLst>
          </p:nvPr>
        </p:nvCxnSpPr>
        <p:spPr>
          <a:xfrm>
            <a:off x="6095811" y="1464613"/>
            <a:ext cx="482491" cy="156749"/>
          </a:xfrm>
          <a:prstGeom prst="line">
            <a:avLst/>
          </a:prstGeom>
          <a:ln w="3810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graphicFrame>
        <p:nvGraphicFramePr>
          <p:cNvPr id="4" name="对象 3"/>
          <p:cNvGraphicFramePr>
            <a:graphicFrameLocks noChangeAspect="1"/>
          </p:cNvGraphicFramePr>
          <p:nvPr>
            <p:custDataLst>
              <p:tags r:id="rId3"/>
            </p:custDataLst>
          </p:nvPr>
        </p:nvGraphicFramePr>
        <p:xfrm>
          <a:off x="8201025" y="4620895"/>
          <a:ext cx="2947670" cy="783590"/>
        </p:xfrm>
        <a:graphic>
          <a:graphicData uri="http://schemas.openxmlformats.org/presentationml/2006/ole">
            <mc:AlternateContent xmlns:mc="http://schemas.openxmlformats.org/markup-compatibility/2006">
              <mc:Choice xmlns:v="urn:schemas-microsoft-com:vml" Requires="v">
                <p:oleObj spid="_x0000_s2565" name="Equation" r:id="rId26" imgW="1485900" imgH="393700" progId="Equation.DSMT4">
                  <p:embed/>
                </p:oleObj>
              </mc:Choice>
              <mc:Fallback>
                <p:oleObj name="Equation" r:id="rId26" imgW="1485900" imgH="393700" progId="Equation.DSMT4">
                  <p:embed/>
                  <p:pic>
                    <p:nvPicPr>
                      <p:cNvPr id="0" name="对象 4170"/>
                      <p:cNvPicPr/>
                      <p:nvPr/>
                    </p:nvPicPr>
                    <p:blipFill>
                      <a:blip r:embed="rId27"/>
                      <a:stretch>
                        <a:fillRect/>
                      </a:stretch>
                    </p:blipFill>
                    <p:spPr>
                      <a:xfrm>
                        <a:off x="8201025" y="4620895"/>
                        <a:ext cx="2947670" cy="78359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wipe(left)">
                                      <p:cBhvr>
                                        <p:cTn id="17" dur="5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arn(inVertical)">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wipe(left)">
                                      <p:cBhvr>
                                        <p:cTn id="27" dur="500"/>
                                        <p:tgtEl>
                                          <p:spTgt spid="3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left)">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30"/>
                                        </p:tgtEl>
                                        <p:attrNameLst>
                                          <p:attrName>style.visibility</p:attrName>
                                        </p:attrNameLst>
                                      </p:cBhvr>
                                      <p:to>
                                        <p:strVal val="visible"/>
                                      </p:to>
                                    </p:set>
                                    <p:animEffect transition="in" filter="wipe(left)">
                                      <p:cBhvr>
                                        <p:cTn id="37" dur="500"/>
                                        <p:tgtEl>
                                          <p:spTgt spid="23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31"/>
                                        </p:tgtEl>
                                        <p:attrNameLst>
                                          <p:attrName>style.visibility</p:attrName>
                                        </p:attrNameLst>
                                      </p:cBhvr>
                                      <p:to>
                                        <p:strVal val="visible"/>
                                      </p:to>
                                    </p:set>
                                    <p:animEffect transition="in" filter="wipe(left)">
                                      <p:cBhvr>
                                        <p:cTn id="42" dur="500"/>
                                        <p:tgtEl>
                                          <p:spTgt spid="23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23"/>
                                        </p:tgtEl>
                                        <p:attrNameLst>
                                          <p:attrName>style.visibility</p:attrName>
                                        </p:attrNameLst>
                                      </p:cBhvr>
                                      <p:to>
                                        <p:strVal val="visible"/>
                                      </p:to>
                                    </p:set>
                                    <p:animEffect transition="in" filter="wipe(up)">
                                      <p:cBhvr>
                                        <p:cTn id="47" dur="500"/>
                                        <p:tgtEl>
                                          <p:spTgt spid="223"/>
                                        </p:tgtEl>
                                      </p:cBhvr>
                                    </p:animEffect>
                                  </p:childTnLst>
                                </p:cTn>
                              </p:par>
                            </p:childTnLst>
                          </p:cTn>
                        </p:par>
                        <p:par>
                          <p:cTn id="48" fill="hold">
                            <p:stCondLst>
                              <p:cond delay="500"/>
                            </p:stCondLst>
                            <p:childTnLst>
                              <p:par>
                                <p:cTn id="49" presetID="22" presetClass="entr" presetSubtype="8" fill="hold" nodeType="afterEffect">
                                  <p:stCondLst>
                                    <p:cond delay="0"/>
                                  </p:stCondLst>
                                  <p:childTnLst>
                                    <p:set>
                                      <p:cBhvr>
                                        <p:cTn id="50" dur="1" fill="hold">
                                          <p:stCondLst>
                                            <p:cond delay="0"/>
                                          </p:stCondLst>
                                        </p:cTn>
                                        <p:tgtEl>
                                          <p:spTgt spid="234"/>
                                        </p:tgtEl>
                                        <p:attrNameLst>
                                          <p:attrName>style.visibility</p:attrName>
                                        </p:attrNameLst>
                                      </p:cBhvr>
                                      <p:to>
                                        <p:strVal val="visible"/>
                                      </p:to>
                                    </p:set>
                                    <p:animEffect transition="in" filter="wipe(left)">
                                      <p:cBhvr>
                                        <p:cTn id="51" dur="500"/>
                                        <p:tgtEl>
                                          <p:spTgt spid="234"/>
                                        </p:tgtEl>
                                      </p:cBhvr>
                                    </p:animEffect>
                                  </p:childTnLst>
                                </p:cTn>
                              </p:par>
                            </p:childTnLst>
                          </p:cTn>
                        </p:par>
                        <p:par>
                          <p:cTn id="52" fill="hold">
                            <p:stCondLst>
                              <p:cond delay="1000"/>
                            </p:stCondLst>
                            <p:childTnLst>
                              <p:par>
                                <p:cTn id="53" presetID="22" presetClass="entr" presetSubtype="8" fill="hold" grpId="0" nodeType="after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wipe(left)">
                                      <p:cBhvr>
                                        <p:cTn id="55" dur="500"/>
                                        <p:tgtEl>
                                          <p:spTgt spid="32"/>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239"/>
                                        </p:tgtEl>
                                        <p:attrNameLst>
                                          <p:attrName>style.visibility</p:attrName>
                                        </p:attrNameLst>
                                      </p:cBhvr>
                                      <p:to>
                                        <p:strVal val="visible"/>
                                      </p:to>
                                    </p:set>
                                    <p:animEffect transition="in" filter="wipe(left)">
                                      <p:cBhvr>
                                        <p:cTn id="60" dur="500"/>
                                        <p:tgtEl>
                                          <p:spTgt spid="239"/>
                                        </p:tgtEl>
                                      </p:cBhvr>
                                    </p:animEffect>
                                  </p:childTnLst>
                                </p:cTn>
                              </p:par>
                            </p:childTnLst>
                          </p:cTn>
                        </p:par>
                        <p:par>
                          <p:cTn id="61" fill="hold">
                            <p:stCondLst>
                              <p:cond delay="500"/>
                            </p:stCondLst>
                            <p:childTnLst>
                              <p:par>
                                <p:cTn id="62" presetID="22" presetClass="entr" presetSubtype="8" fill="hold" nodeType="afterEffect">
                                  <p:stCondLst>
                                    <p:cond delay="0"/>
                                  </p:stCondLst>
                                  <p:childTnLst>
                                    <p:set>
                                      <p:cBhvr>
                                        <p:cTn id="63" dur="1" fill="hold">
                                          <p:stCondLst>
                                            <p:cond delay="0"/>
                                          </p:stCondLst>
                                        </p:cTn>
                                        <p:tgtEl>
                                          <p:spTgt spid="35"/>
                                        </p:tgtEl>
                                        <p:attrNameLst>
                                          <p:attrName>style.visibility</p:attrName>
                                        </p:attrNameLst>
                                      </p:cBhvr>
                                      <p:to>
                                        <p:strVal val="visible"/>
                                      </p:to>
                                    </p:set>
                                    <p:animEffect transition="in" filter="wipe(left)">
                                      <p:cBhvr>
                                        <p:cTn id="64" dur="500"/>
                                        <p:tgtEl>
                                          <p:spTgt spid="35"/>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39"/>
                                        </p:tgtEl>
                                        <p:attrNameLst>
                                          <p:attrName>style.visibility</p:attrName>
                                        </p:attrNameLst>
                                      </p:cBhvr>
                                      <p:to>
                                        <p:strVal val="visible"/>
                                      </p:to>
                                    </p:set>
                                    <p:animEffect transition="in" filter="wipe(left)">
                                      <p:cBhvr>
                                        <p:cTn id="69" dur="500"/>
                                        <p:tgtEl>
                                          <p:spTgt spid="39"/>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wipe(left)">
                                      <p:cBhvr>
                                        <p:cTn id="74" dur="500"/>
                                        <p:tgtEl>
                                          <p:spTgt spid="21"/>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1" fill="hold" nodeType="click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wipe(up)">
                                      <p:cBhvr>
                                        <p:cTn id="79" dur="500"/>
                                        <p:tgtEl>
                                          <p:spTgt spid="2"/>
                                        </p:tgtEl>
                                      </p:cBhvr>
                                    </p:animEffect>
                                  </p:childTnLst>
                                </p:cTn>
                              </p:par>
                            </p:childTnLst>
                          </p:cTn>
                        </p:par>
                        <p:par>
                          <p:cTn id="80" fill="hold">
                            <p:stCondLst>
                              <p:cond delay="500"/>
                            </p:stCondLst>
                            <p:childTnLst>
                              <p:par>
                                <p:cTn id="81" presetID="22" presetClass="entr" presetSubtype="8" fill="hold" nodeType="after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wipe(left)">
                                      <p:cBhvr>
                                        <p:cTn id="83" dur="500"/>
                                        <p:tgtEl>
                                          <p:spTgt spid="36"/>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8" fill="hold" nodeType="clickEffect">
                                  <p:stCondLst>
                                    <p:cond delay="0"/>
                                  </p:stCondLst>
                                  <p:childTnLst>
                                    <p:set>
                                      <p:cBhvr>
                                        <p:cTn id="87" dur="1" fill="hold">
                                          <p:stCondLst>
                                            <p:cond delay="0"/>
                                          </p:stCondLst>
                                        </p:cTn>
                                        <p:tgtEl>
                                          <p:spTgt spid="4"/>
                                        </p:tgtEl>
                                        <p:attrNameLst>
                                          <p:attrName>style.visibility</p:attrName>
                                        </p:attrNameLst>
                                      </p:cBhvr>
                                      <p:to>
                                        <p:strVal val="visible"/>
                                      </p:to>
                                    </p:set>
                                    <p:animEffect transition="in" filter="wipe(left)">
                                      <p:cBhvr>
                                        <p:cTn id="88" dur="500"/>
                                        <p:tgtEl>
                                          <p:spTgt spid="4"/>
                                        </p:tgtEl>
                                      </p:cBhvr>
                                    </p:animEffect>
                                  </p:childTnLst>
                                </p:cTn>
                              </p:par>
                            </p:childTnLst>
                          </p:cTn>
                        </p:par>
                      </p:childTnLst>
                    </p:cTn>
                  </p:par>
                  <p:par>
                    <p:cTn id="89" fill="hold">
                      <p:stCondLst>
                        <p:cond delay="indefinite"/>
                      </p:stCondLst>
                      <p:childTnLst>
                        <p:par>
                          <p:cTn id="90" fill="hold">
                            <p:stCondLst>
                              <p:cond delay="0"/>
                            </p:stCondLst>
                            <p:childTnLst>
                              <p:par>
                                <p:cTn id="91" presetID="42" presetClass="entr" presetSubtype="0" fill="hold" nodeType="clickEffect">
                                  <p:stCondLst>
                                    <p:cond delay="0"/>
                                  </p:stCondLst>
                                  <p:childTnLst>
                                    <p:set>
                                      <p:cBhvr>
                                        <p:cTn id="92" dur="1" fill="hold">
                                          <p:stCondLst>
                                            <p:cond delay="0"/>
                                          </p:stCondLst>
                                        </p:cTn>
                                        <p:tgtEl>
                                          <p:spTgt spid="26"/>
                                        </p:tgtEl>
                                        <p:attrNameLst>
                                          <p:attrName>style.visibility</p:attrName>
                                        </p:attrNameLst>
                                      </p:cBhvr>
                                      <p:to>
                                        <p:strVal val="visible"/>
                                      </p:to>
                                    </p:set>
                                    <p:animEffect transition="in" filter="fade">
                                      <p:cBhvr>
                                        <p:cTn id="93" dur="500"/>
                                        <p:tgtEl>
                                          <p:spTgt spid="26"/>
                                        </p:tgtEl>
                                      </p:cBhvr>
                                    </p:animEffect>
                                    <p:anim calcmode="lin" valueType="num">
                                      <p:cBhvr>
                                        <p:cTn id="94" dur="500" fill="hold"/>
                                        <p:tgtEl>
                                          <p:spTgt spid="26"/>
                                        </p:tgtEl>
                                        <p:attrNameLst>
                                          <p:attrName>ppt_x</p:attrName>
                                        </p:attrNameLst>
                                      </p:cBhvr>
                                      <p:tavLst>
                                        <p:tav tm="0">
                                          <p:val>
                                            <p:strVal val="#ppt_x"/>
                                          </p:val>
                                        </p:tav>
                                        <p:tav tm="100000">
                                          <p:val>
                                            <p:strVal val="#ppt_x"/>
                                          </p:val>
                                        </p:tav>
                                      </p:tavLst>
                                    </p:anim>
                                    <p:anim calcmode="lin" valueType="num">
                                      <p:cBhvr>
                                        <p:cTn id="95" dur="5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22" presetClass="entr" presetSubtype="8" fill="hold" nodeType="clickEffect">
                                  <p:stCondLst>
                                    <p:cond delay="0"/>
                                  </p:stCondLst>
                                  <p:childTnLst>
                                    <p:set>
                                      <p:cBhvr>
                                        <p:cTn id="99" dur="1" fill="hold">
                                          <p:stCondLst>
                                            <p:cond delay="0"/>
                                          </p:stCondLst>
                                        </p:cTn>
                                        <p:tgtEl>
                                          <p:spTgt spid="226"/>
                                        </p:tgtEl>
                                        <p:attrNameLst>
                                          <p:attrName>style.visibility</p:attrName>
                                        </p:attrNameLst>
                                      </p:cBhvr>
                                      <p:to>
                                        <p:strVal val="visible"/>
                                      </p:to>
                                    </p:set>
                                    <p:animEffect transition="in" filter="wipe(left)">
                                      <p:cBhvr>
                                        <p:cTn id="100" dur="500"/>
                                        <p:tgtEl>
                                          <p:spTgt spid="226"/>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8" fill="hold" grpId="0" nodeType="clickEffect">
                                  <p:stCondLst>
                                    <p:cond delay="0"/>
                                  </p:stCondLst>
                                  <p:childTnLst>
                                    <p:set>
                                      <p:cBhvr>
                                        <p:cTn id="104" dur="1" fill="hold">
                                          <p:stCondLst>
                                            <p:cond delay="0"/>
                                          </p:stCondLst>
                                        </p:cTn>
                                        <p:tgtEl>
                                          <p:spTgt spid="129"/>
                                        </p:tgtEl>
                                        <p:attrNameLst>
                                          <p:attrName>style.visibility</p:attrName>
                                        </p:attrNameLst>
                                      </p:cBhvr>
                                      <p:to>
                                        <p:strVal val="visible"/>
                                      </p:to>
                                    </p:set>
                                    <p:animEffect transition="in" filter="wipe(left)">
                                      <p:cBhvr>
                                        <p:cTn id="105"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0"/>
      <p:bldP spid="223" grpId="0" bldLvl="0" animBg="1"/>
      <p:bldP spid="239" grpId="0"/>
      <p:bldP spid="28" grpId="0" bldLvl="0" animBg="1"/>
      <p:bldP spid="33" grpId="0" bldLvl="0" animBg="1"/>
      <p:bldP spid="3" grpId="0" animBg="1"/>
      <p:bldP spid="32"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2A3828"/>
        </a:solidFill>
        <a:effectLst/>
      </p:bgPr>
    </p:bg>
    <p:spTree>
      <p:nvGrpSpPr>
        <p:cNvPr id="1" name=""/>
        <p:cNvGrpSpPr/>
        <p:nvPr/>
      </p:nvGrpSpPr>
      <p:grpSpPr>
        <a:xfrm>
          <a:off x="0" y="0"/>
          <a:ext cx="0" cy="0"/>
          <a:chOff x="0" y="0"/>
          <a:chExt cx="0" cy="0"/>
        </a:xfrm>
      </p:grpSpPr>
      <p:sp>
        <p:nvSpPr>
          <p:cNvPr id="129" name="文本框 128"/>
          <p:cNvSpPr txBox="1"/>
          <p:nvPr/>
        </p:nvSpPr>
        <p:spPr>
          <a:xfrm>
            <a:off x="152234" y="6194329"/>
            <a:ext cx="1878198" cy="461665"/>
          </a:xfrm>
          <a:prstGeom prst="rect">
            <a:avLst/>
          </a:prstGeom>
          <a:noFill/>
          <a:ln>
            <a:noFill/>
          </a:ln>
        </p:spPr>
        <p:txBody>
          <a:bodyPr wrap="square" rtlCol="0">
            <a:spAutoFit/>
          </a:bodyPr>
          <a:lstStyle/>
          <a:p>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答案</a:t>
            </a:r>
            <a:r>
              <a:rPr lang="en-US" altLang="zh-CN"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:BD</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pic>
        <p:nvPicPr>
          <p:cNvPr id="135" name="图片 134"/>
          <p:cNvPicPr>
            <a:picLocks noChangeAspect="1"/>
          </p:cNvPicPr>
          <p:nvPr/>
        </p:nvPicPr>
        <p:blipFill rotWithShape="1">
          <a:blip r:embed="rId4">
            <a:extLst>
              <a:ext uri="{28A0092B-C50C-407E-A947-70E740481C1C}">
                <a14:useLocalDpi xmlns:a14="http://schemas.microsoft.com/office/drawing/2010/main" val="0"/>
              </a:ext>
            </a:extLst>
          </a:blip>
          <a:srcRect b="11551"/>
          <a:stretch>
            <a:fillRect/>
          </a:stretch>
        </p:blipFill>
        <p:spPr>
          <a:xfrm>
            <a:off x="4726859" y="6425162"/>
            <a:ext cx="2120507" cy="391907"/>
          </a:xfrm>
          <a:prstGeom prst="rect">
            <a:avLst/>
          </a:prstGeom>
        </p:spPr>
      </p:pic>
      <p:cxnSp>
        <p:nvCxnSpPr>
          <p:cNvPr id="48" name="直接连接符 47"/>
          <p:cNvCxnSpPr/>
          <p:nvPr/>
        </p:nvCxnSpPr>
        <p:spPr>
          <a:xfrm>
            <a:off x="-172661" y="2875044"/>
            <a:ext cx="12280605"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71674" y="26246"/>
            <a:ext cx="12163875" cy="1569660"/>
          </a:xfrm>
          <a:prstGeom prst="rect">
            <a:avLst/>
          </a:prstGeom>
          <a:noFill/>
        </p:spPr>
        <p:txBody>
          <a:bodyPr wrap="square">
            <a:spAutoFit/>
          </a:bodyPr>
          <a:lstStyle/>
          <a:p>
            <a:r>
              <a:rPr lang="en-US" altLang="zh-CN" sz="2400" b="1" kern="100" dirty="0" smtClean="0">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2</a:t>
            </a:r>
            <a:r>
              <a:rPr lang="en-US" altLang="zh-CN" sz="2400" b="1" kern="100"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b="1" kern="100" dirty="0" smtClean="0">
                <a:solidFill>
                  <a:srgbClr val="FFFF00"/>
                </a:solidFill>
                <a:effectLst/>
                <a:latin typeface="Times New Roman" panose="02020603050405020304" pitchFamily="18" charset="0"/>
                <a:ea typeface="楷体" panose="02010609060101010101" pitchFamily="49" charset="-122"/>
                <a:cs typeface="Times New Roman" panose="02020603050405020304" pitchFamily="18" charset="0"/>
              </a:rPr>
              <a:t>【2023·</a:t>
            </a:r>
            <a:r>
              <a:rPr lang="zh-CN" altLang="en-US" sz="2400" b="1" kern="100" dirty="0" smtClean="0">
                <a:solidFill>
                  <a:srgbClr val="FFFF00"/>
                </a:solidFill>
                <a:effectLst/>
                <a:latin typeface="隶书" panose="02010509060101010101" pitchFamily="49" charset="-122"/>
                <a:ea typeface="隶书" panose="02010509060101010101" pitchFamily="49" charset="-122"/>
                <a:cs typeface="Times New Roman" panose="02020603050405020304" pitchFamily="18" charset="0"/>
              </a:rPr>
              <a:t>湖北</a:t>
            </a:r>
            <a:r>
              <a:rPr lang="zh-CN" altLang="zh-CN" sz="2400" b="1" kern="100" dirty="0" smtClean="0">
                <a:solidFill>
                  <a:srgbClr val="FFFF00"/>
                </a:solidFill>
                <a:effectLst/>
                <a:latin typeface="隶书" panose="02010509060101010101" pitchFamily="49" charset="-122"/>
                <a:ea typeface="隶书" panose="02010509060101010101" pitchFamily="49" charset="-122"/>
                <a:cs typeface="Times New Roman" panose="02020603050405020304" pitchFamily="18" charset="0"/>
              </a:rPr>
              <a:t>卷</a:t>
            </a:r>
            <a:r>
              <a:rPr lang="en-US" altLang="zh-CN" sz="2400" b="1" kern="100" dirty="0" smtClean="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r>
              <a:rPr lang="en-US" altLang="zh-CN" sz="2400" b="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t>
            </a:r>
            <a:r>
              <a:rPr lang="zh-CN" altLang="en-US" sz="2400" b="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多选</a:t>
            </a:r>
            <a:r>
              <a:rPr lang="en-US" altLang="zh-CN" sz="2400" b="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t>
            </a:r>
            <a:r>
              <a:rPr lang="zh-CN" altLang="zh-CN" sz="2400" b="1" kern="100" dirty="0" smtClean="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如</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一带正电微粒从静止开始经电压</a:t>
            </a:r>
            <a:r>
              <a:rPr lang="en-US" altLang="zh-CN" sz="2400" b="1" i="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U</a:t>
            </a:r>
            <a:r>
              <a:rPr lang="en-US" altLang="zh-CN" sz="2400" b="1" kern="100" baseline="-250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1</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加速后，射入水平放置的平行板电容器，极板间电压为</a:t>
            </a:r>
            <a:r>
              <a:rPr lang="en-US" altLang="zh-CN" sz="2400" b="1" i="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U</a:t>
            </a:r>
            <a:r>
              <a:rPr lang="en-US" altLang="zh-CN" sz="2400" b="1" kern="100" baseline="-250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2</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。微粒射入时紧靠下极板边缘，速度方向与极板夹角为</a:t>
            </a:r>
            <a:r>
              <a:rPr lang="en-US" altLang="zh-CN"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45</a:t>
            </a:r>
            <a:r>
              <a:rPr lang="en-US" altLang="zh-CN" sz="2400" b="1" kern="100" baseline="300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o</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，微粒运动轨迹的最高点到极板左右两端的水平距离分别为</a:t>
            </a:r>
            <a:r>
              <a:rPr lang="en-US" altLang="zh-CN"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2</a:t>
            </a:r>
            <a:r>
              <a:rPr lang="en-US" altLang="zh-CN" sz="2400" b="1" i="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L</a:t>
            </a:r>
            <a:r>
              <a:rPr lang="zh-CN" altLang="en-US" sz="2400" b="1" i="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和</a:t>
            </a:r>
            <a:r>
              <a:rPr lang="en-US" altLang="zh-CN" sz="2400" b="1" i="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L</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，到两极板距离均为</a:t>
            </a:r>
            <a:r>
              <a:rPr lang="en-US" altLang="zh-CN" sz="2400" b="1" i="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d</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，如图所示。忽略边缘效应，不计重力。下列说法正确的是</a:t>
            </a:r>
            <a:r>
              <a:rPr lang="zh-CN" altLang="en-US" sz="2400" b="1" kern="100" dirty="0" smtClean="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      </a:t>
            </a:r>
            <a:r>
              <a:rPr lang="zh-CN" altLang="en-US" sz="2400" b="1" kern="100" dirty="0">
                <a:solidFill>
                  <a:schemeClr val="bg1"/>
                </a:solidFill>
                <a:effectLst/>
                <a:latin typeface="Times New Roman" panose="02020603050405020304" pitchFamily="18" charset="0"/>
                <a:ea typeface="楷体" panose="02010609060101010101" pitchFamily="49" charset="-122"/>
                <a:cs typeface="Times New Roman" panose="02020603050405020304" pitchFamily="18" charset="0"/>
              </a:rPr>
              <a:t>）</a:t>
            </a:r>
            <a:endParaRPr lang="zh-CN" altLang="en-US" sz="2400" b="1" dirty="0">
              <a:solidFill>
                <a:schemeClr val="bg1"/>
              </a:solidFill>
              <a:latin typeface="Times New Roman" panose="02020603050405020304" pitchFamily="18" charset="0"/>
              <a:ea typeface="楷体" panose="02010609060101010101" pitchFamily="49" charset="-122"/>
              <a:cs typeface="Times New Roman" panose="02020603050405020304" pitchFamily="18" charset="0"/>
            </a:endParaRPr>
          </a:p>
        </p:txBody>
      </p:sp>
      <p:cxnSp>
        <p:nvCxnSpPr>
          <p:cNvPr id="33" name="直接连接符 32"/>
          <p:cNvCxnSpPr/>
          <p:nvPr/>
        </p:nvCxnSpPr>
        <p:spPr>
          <a:xfrm>
            <a:off x="2818764" y="2875044"/>
            <a:ext cx="0" cy="421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graphicFrame>
        <p:nvGraphicFramePr>
          <p:cNvPr id="24" name="对象 23"/>
          <p:cNvGraphicFramePr>
            <a:graphicFrameLocks noChangeAspect="1"/>
          </p:cNvGraphicFramePr>
          <p:nvPr/>
        </p:nvGraphicFramePr>
        <p:xfrm>
          <a:off x="782644" y="1594455"/>
          <a:ext cx="1215044" cy="379572"/>
        </p:xfrm>
        <a:graphic>
          <a:graphicData uri="http://schemas.openxmlformats.org/presentationml/2006/ole">
            <mc:AlternateContent xmlns:mc="http://schemas.openxmlformats.org/markup-compatibility/2006">
              <mc:Choice xmlns:v="urn:schemas-microsoft-com:vml" Requires="v">
                <p:oleObj spid="_x0000_s6408" name="Equation" r:id="rId5" imgW="16459200" imgH="4267200" progId="Equation.DSMT4">
                  <p:embed/>
                </p:oleObj>
              </mc:Choice>
              <mc:Fallback>
                <p:oleObj name="Equation" r:id="rId5" imgW="16459200" imgH="4267200" progId="Equation.DSMT4">
                  <p:embed/>
                  <p:pic>
                    <p:nvPicPr>
                      <p:cNvPr id="0" name="Object 20"/>
                      <p:cNvPicPr>
                        <a:picLocks noChangeAspect="1" noChangeArrowheads="1"/>
                      </p:cNvPicPr>
                      <p:nvPr/>
                    </p:nvPicPr>
                    <p:blipFill>
                      <a:blip r:embed="rId6"/>
                      <a:srcRect/>
                      <a:stretch>
                        <a:fillRect/>
                      </a:stretch>
                    </p:blipFill>
                    <p:spPr bwMode="auto">
                      <a:xfrm>
                        <a:off x="782644" y="1594455"/>
                        <a:ext cx="1215044" cy="379572"/>
                      </a:xfrm>
                      <a:prstGeom prst="rect">
                        <a:avLst/>
                      </a:prstGeom>
                      <a:noFill/>
                    </p:spPr>
                  </p:pic>
                </p:oleObj>
              </mc:Fallback>
            </mc:AlternateContent>
          </a:graphicData>
        </a:graphic>
      </p:graphicFrame>
      <p:graphicFrame>
        <p:nvGraphicFramePr>
          <p:cNvPr id="25" name="对象 24"/>
          <p:cNvGraphicFramePr>
            <a:graphicFrameLocks noChangeAspect="1"/>
          </p:cNvGraphicFramePr>
          <p:nvPr/>
        </p:nvGraphicFramePr>
        <p:xfrm>
          <a:off x="4304754" y="1646302"/>
          <a:ext cx="1479797" cy="432476"/>
        </p:xfrm>
        <a:graphic>
          <a:graphicData uri="http://schemas.openxmlformats.org/presentationml/2006/ole">
            <mc:AlternateContent xmlns:mc="http://schemas.openxmlformats.org/markup-compatibility/2006">
              <mc:Choice xmlns:v="urn:schemas-microsoft-com:vml" Requires="v">
                <p:oleObj spid="_x0000_s6409" name="Equation" r:id="rId7" imgW="18897600" imgH="5486400" progId="Equation.DSMT4">
                  <p:embed/>
                </p:oleObj>
              </mc:Choice>
              <mc:Fallback>
                <p:oleObj name="Equation" r:id="rId7" imgW="18897600" imgH="5486400" progId="Equation.DSMT4">
                  <p:embed/>
                  <p:pic>
                    <p:nvPicPr>
                      <p:cNvPr id="0" name="Object 19"/>
                      <p:cNvPicPr>
                        <a:picLocks noChangeAspect="1" noChangeArrowheads="1"/>
                      </p:cNvPicPr>
                      <p:nvPr/>
                    </p:nvPicPr>
                    <p:blipFill>
                      <a:blip r:embed="rId8"/>
                      <a:srcRect/>
                      <a:stretch>
                        <a:fillRect/>
                      </a:stretch>
                    </p:blipFill>
                    <p:spPr bwMode="auto">
                      <a:xfrm>
                        <a:off x="4304754" y="1646302"/>
                        <a:ext cx="1479797" cy="432476"/>
                      </a:xfrm>
                      <a:prstGeom prst="rect">
                        <a:avLst/>
                      </a:prstGeom>
                      <a:noFill/>
                    </p:spPr>
                  </p:pic>
                </p:oleObj>
              </mc:Fallback>
            </mc:AlternateContent>
          </a:graphicData>
        </a:graphic>
      </p:graphicFrame>
      <p:sp>
        <p:nvSpPr>
          <p:cNvPr id="26" name="Rectangle 21"/>
          <p:cNvSpPr>
            <a:spLocks noChangeArrowheads="1"/>
          </p:cNvSpPr>
          <p:nvPr/>
        </p:nvSpPr>
        <p:spPr bwMode="auto">
          <a:xfrm>
            <a:off x="301207" y="1584898"/>
            <a:ext cx="5613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lang="en-US" altLang="zh-CN"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A. </a:t>
            </a:r>
          </a:p>
        </p:txBody>
      </p:sp>
      <p:sp>
        <p:nvSpPr>
          <p:cNvPr id="27" name="Rectangle 22"/>
          <p:cNvSpPr>
            <a:spLocks noChangeArrowheads="1"/>
          </p:cNvSpPr>
          <p:nvPr/>
        </p:nvSpPr>
        <p:spPr bwMode="auto">
          <a:xfrm>
            <a:off x="3768247" y="1619234"/>
            <a:ext cx="62068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eaLnBrk="0" fontAlgn="ctr" hangingPunct="0">
              <a:spcBef>
                <a:spcPct val="0"/>
              </a:spcBef>
              <a:spcAft>
                <a:spcPct val="0"/>
              </a:spcAft>
            </a:pPr>
            <a:r>
              <a:rPr lang="en-US" altLang="zh-CN" sz="2400" b="1" kern="100" dirty="0" smtClean="0">
                <a:solidFill>
                  <a:schemeClr val="bg1"/>
                </a:solidFill>
                <a:latin typeface="Times New Roman" panose="02020603050405020304" pitchFamily="18" charset="0"/>
                <a:ea typeface="楷体" panose="02010609060101010101" pitchFamily="49" charset="-122"/>
                <a:cs typeface="Times New Roman" panose="02020603050405020304" pitchFamily="18" charset="0"/>
              </a:rPr>
              <a:t> B</a:t>
            </a:r>
            <a:r>
              <a:rPr lang="en-US" altLang="zh-CN"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 </a:t>
            </a:r>
          </a:p>
        </p:txBody>
      </p:sp>
      <p:sp>
        <p:nvSpPr>
          <p:cNvPr id="28" name="Rectangle 23"/>
          <p:cNvSpPr>
            <a:spLocks noChangeArrowheads="1"/>
          </p:cNvSpPr>
          <p:nvPr/>
        </p:nvSpPr>
        <p:spPr bwMode="auto">
          <a:xfrm>
            <a:off x="301207" y="2020462"/>
            <a:ext cx="948689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ctr" latinLnBrk="0" hangingPunct="0">
              <a:lnSpc>
                <a:spcPct val="100000"/>
              </a:lnSpc>
              <a:spcBef>
                <a:spcPct val="0"/>
              </a:spcBef>
              <a:spcAft>
                <a:spcPct val="0"/>
              </a:spcAft>
              <a:buClrTx/>
              <a:buSzTx/>
              <a:buFontTx/>
              <a:buNone/>
            </a:pPr>
            <a:r>
              <a:rPr lang="en-US" altLang="zh-CN"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C. </a:t>
            </a:r>
            <a:r>
              <a:rPr lang="zh-CN" altLang="en-US"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微粒穿过电容器区域的偏转角度的正切值为</a:t>
            </a:r>
            <a:r>
              <a:rPr lang="en-US" altLang="zh-CN"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2</a:t>
            </a:r>
          </a:p>
          <a:p>
            <a:pPr marL="0" marR="0" lvl="0" indent="0" algn="l" defTabSz="914400" rtl="0" eaLnBrk="0" fontAlgn="ctr" latinLnBrk="0" hangingPunct="0">
              <a:lnSpc>
                <a:spcPct val="100000"/>
              </a:lnSpc>
              <a:spcBef>
                <a:spcPct val="0"/>
              </a:spcBef>
              <a:spcAft>
                <a:spcPct val="0"/>
              </a:spcAft>
              <a:buClrTx/>
              <a:buSzTx/>
              <a:buFontTx/>
              <a:buNone/>
            </a:pPr>
            <a:r>
              <a:rPr lang="en-US" altLang="zh-CN"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D. </a:t>
            </a:r>
            <a:r>
              <a:rPr lang="zh-CN" altLang="en-US" sz="2400" b="1" kern="100" dirty="0">
                <a:solidFill>
                  <a:schemeClr val="bg1"/>
                </a:solidFill>
                <a:latin typeface="Times New Roman" panose="02020603050405020304" pitchFamily="18" charset="0"/>
                <a:ea typeface="楷体" panose="02010609060101010101" pitchFamily="49" charset="-122"/>
                <a:cs typeface="Times New Roman" panose="02020603050405020304" pitchFamily="18" charset="0"/>
              </a:rPr>
              <a:t>仅改变微粒的质量或者电荷数量，微粒在电容器中的运动轨迹不变</a:t>
            </a:r>
          </a:p>
        </p:txBody>
      </p:sp>
      <p:pic>
        <p:nvPicPr>
          <p:cNvPr id="50" name="图片 49"/>
          <p:cNvPicPr>
            <a:picLocks noChangeAspect="1"/>
          </p:cNvPicPr>
          <p:nvPr/>
        </p:nvPicPr>
        <p:blipFill>
          <a:blip r:embed="rId9"/>
          <a:stretch>
            <a:fillRect/>
          </a:stretch>
        </p:blipFill>
        <p:spPr>
          <a:xfrm>
            <a:off x="136952" y="3070888"/>
            <a:ext cx="2574728" cy="1830076"/>
          </a:xfrm>
          <a:prstGeom prst="rect">
            <a:avLst/>
          </a:prstGeom>
        </p:spPr>
      </p:pic>
      <p:graphicFrame>
        <p:nvGraphicFramePr>
          <p:cNvPr id="29" name="对象 28"/>
          <p:cNvGraphicFramePr>
            <a:graphicFrameLocks noChangeAspect="1"/>
          </p:cNvGraphicFramePr>
          <p:nvPr/>
        </p:nvGraphicFramePr>
        <p:xfrm>
          <a:off x="3111734" y="3761385"/>
          <a:ext cx="1403061" cy="702227"/>
        </p:xfrm>
        <a:graphic>
          <a:graphicData uri="http://schemas.openxmlformats.org/presentationml/2006/ole">
            <mc:AlternateContent xmlns:mc="http://schemas.openxmlformats.org/markup-compatibility/2006">
              <mc:Choice xmlns:v="urn:schemas-microsoft-com:vml" Requires="v">
                <p:oleObj spid="_x0000_s6410" name="Equation" r:id="rId10" imgW="18897600" imgH="9448800" progId="Equation.DSMT4">
                  <p:embed/>
                </p:oleObj>
              </mc:Choice>
              <mc:Fallback>
                <p:oleObj name="Equation" r:id="rId10" imgW="18897600" imgH="9448800" progId="Equation.DSMT4">
                  <p:embed/>
                  <p:pic>
                    <p:nvPicPr>
                      <p:cNvPr id="0" name="图片 6371"/>
                      <p:cNvPicPr/>
                      <p:nvPr/>
                    </p:nvPicPr>
                    <p:blipFill>
                      <a:blip r:embed="rId11"/>
                      <a:stretch>
                        <a:fillRect/>
                      </a:stretch>
                    </p:blipFill>
                    <p:spPr>
                      <a:xfrm>
                        <a:off x="3111734" y="3761385"/>
                        <a:ext cx="1403061" cy="702227"/>
                      </a:xfrm>
                      <a:prstGeom prst="rect">
                        <a:avLst/>
                      </a:prstGeom>
                    </p:spPr>
                  </p:pic>
                </p:oleObj>
              </mc:Fallback>
            </mc:AlternateContent>
          </a:graphicData>
        </a:graphic>
      </p:graphicFrame>
      <p:sp>
        <p:nvSpPr>
          <p:cNvPr id="32" name="圆角矩形 31"/>
          <p:cNvSpPr/>
          <p:nvPr/>
        </p:nvSpPr>
        <p:spPr>
          <a:xfrm>
            <a:off x="4369341" y="86745"/>
            <a:ext cx="616857" cy="324000"/>
          </a:xfrm>
          <a:prstGeom prst="roundRect">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圆角矩形 33"/>
          <p:cNvSpPr/>
          <p:nvPr/>
        </p:nvSpPr>
        <p:spPr>
          <a:xfrm>
            <a:off x="5881688" y="96487"/>
            <a:ext cx="628510" cy="306881"/>
          </a:xfrm>
          <a:prstGeom prst="roundRect">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矩形 51"/>
          <p:cNvSpPr/>
          <p:nvPr/>
        </p:nvSpPr>
        <p:spPr>
          <a:xfrm>
            <a:off x="661596" y="3196190"/>
            <a:ext cx="428322" cy="369332"/>
          </a:xfrm>
          <a:prstGeom prst="rect">
            <a:avLst/>
          </a:prstGeom>
        </p:spPr>
        <p:txBody>
          <a:bodyPr wrap="none">
            <a:spAutoFit/>
          </a:bodyPr>
          <a:lstStyle/>
          <a:p>
            <a:r>
              <a:rPr lang="en-US" altLang="zh-CN" b="1" i="1" dirty="0" smtClean="0">
                <a:solidFill>
                  <a:srgbClr val="FF0000"/>
                </a:solidFill>
                <a:latin typeface="Times New Roman" panose="02020603050405020304" pitchFamily="18" charset="0"/>
                <a:ea typeface="楷体" panose="02010609060101010101" pitchFamily="49" charset="-122"/>
                <a:cs typeface="Times New Roman" panose="02020603050405020304" pitchFamily="18" charset="0"/>
              </a:rPr>
              <a:t>U</a:t>
            </a:r>
            <a:r>
              <a:rPr lang="en-US" altLang="zh-CN" b="1" baseline="-30000" dirty="0" smtClean="0">
                <a:solidFill>
                  <a:srgbClr val="FF0000"/>
                </a:solidFill>
                <a:latin typeface="Times New Roman" panose="02020603050405020304" pitchFamily="18" charset="0"/>
                <a:ea typeface="楷体" panose="02010609060101010101" pitchFamily="49" charset="-122"/>
                <a:cs typeface="Times New Roman" panose="02020603050405020304" pitchFamily="18" charset="0"/>
              </a:rPr>
              <a:t>2</a:t>
            </a:r>
            <a:endParaRPr lang="zh-CN" altLang="en-US" dirty="0">
              <a:solidFill>
                <a:srgbClr val="FF0000"/>
              </a:solidFill>
            </a:endParaRPr>
          </a:p>
        </p:txBody>
      </p:sp>
      <p:sp>
        <p:nvSpPr>
          <p:cNvPr id="53" name="圆角矩形 52"/>
          <p:cNvSpPr/>
          <p:nvPr/>
        </p:nvSpPr>
        <p:spPr>
          <a:xfrm>
            <a:off x="11556771" y="495216"/>
            <a:ext cx="483367" cy="291057"/>
          </a:xfrm>
          <a:prstGeom prst="roundRect">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0" name="直接连接符 19"/>
          <p:cNvCxnSpPr/>
          <p:nvPr/>
        </p:nvCxnSpPr>
        <p:spPr>
          <a:xfrm>
            <a:off x="1680449" y="1545986"/>
            <a:ext cx="3420000" cy="0"/>
          </a:xfrm>
          <a:prstGeom prst="line">
            <a:avLst/>
          </a:prstGeom>
          <a:ln w="1905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graphicFrame>
        <p:nvGraphicFramePr>
          <p:cNvPr id="21" name="对象 20"/>
          <p:cNvGraphicFramePr>
            <a:graphicFrameLocks noChangeAspect="1"/>
          </p:cNvGraphicFramePr>
          <p:nvPr/>
        </p:nvGraphicFramePr>
        <p:xfrm>
          <a:off x="4602639" y="3017092"/>
          <a:ext cx="1631429" cy="682710"/>
        </p:xfrm>
        <a:graphic>
          <a:graphicData uri="http://schemas.openxmlformats.org/presentationml/2006/ole">
            <mc:AlternateContent xmlns:mc="http://schemas.openxmlformats.org/markup-compatibility/2006">
              <mc:Choice xmlns:v="urn:schemas-microsoft-com:vml" Requires="v">
                <p:oleObj spid="_x0000_s6411" name="Equation" r:id="rId12" imgW="22555200" imgH="9448800" progId="Equation.DSMT4">
                  <p:embed/>
                </p:oleObj>
              </mc:Choice>
              <mc:Fallback>
                <p:oleObj name="Equation" r:id="rId12" imgW="22555200" imgH="9448800" progId="Equation.DSMT4">
                  <p:embed/>
                  <p:pic>
                    <p:nvPicPr>
                      <p:cNvPr id="0" name="图片 6372"/>
                      <p:cNvPicPr/>
                      <p:nvPr/>
                    </p:nvPicPr>
                    <p:blipFill>
                      <a:blip r:embed="rId13"/>
                      <a:stretch>
                        <a:fillRect/>
                      </a:stretch>
                    </p:blipFill>
                    <p:spPr>
                      <a:xfrm>
                        <a:off x="4602639" y="3017092"/>
                        <a:ext cx="1631429" cy="682710"/>
                      </a:xfrm>
                      <a:prstGeom prst="rect">
                        <a:avLst/>
                      </a:prstGeom>
                    </p:spPr>
                  </p:pic>
                </p:oleObj>
              </mc:Fallback>
            </mc:AlternateContent>
          </a:graphicData>
        </a:graphic>
      </p:graphicFrame>
      <p:sp>
        <p:nvSpPr>
          <p:cNvPr id="22" name="箭头: 右 107"/>
          <p:cNvSpPr/>
          <p:nvPr/>
        </p:nvSpPr>
        <p:spPr>
          <a:xfrm>
            <a:off x="6376569" y="3267510"/>
            <a:ext cx="420242" cy="181874"/>
          </a:xfrm>
          <a:prstGeom prst="rightArrow">
            <a:avLst>
              <a:gd name="adj1" fmla="val 50000"/>
              <a:gd name="adj2" fmla="val 92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23" name="对象 22"/>
          <p:cNvGraphicFramePr>
            <a:graphicFrameLocks noChangeAspect="1"/>
          </p:cNvGraphicFramePr>
          <p:nvPr/>
        </p:nvGraphicFramePr>
        <p:xfrm>
          <a:off x="6917540" y="3017092"/>
          <a:ext cx="1631429" cy="682710"/>
        </p:xfrm>
        <a:graphic>
          <a:graphicData uri="http://schemas.openxmlformats.org/presentationml/2006/ole">
            <mc:AlternateContent xmlns:mc="http://schemas.openxmlformats.org/markup-compatibility/2006">
              <mc:Choice xmlns:v="urn:schemas-microsoft-com:vml" Requires="v">
                <p:oleObj spid="_x0000_s6412" name="Equation" r:id="rId14" imgW="22555200" imgH="9448800" progId="Equation.DSMT4">
                  <p:embed/>
                </p:oleObj>
              </mc:Choice>
              <mc:Fallback>
                <p:oleObj name="Equation" r:id="rId14" imgW="22555200" imgH="9448800" progId="Equation.DSMT4">
                  <p:embed/>
                  <p:pic>
                    <p:nvPicPr>
                      <p:cNvPr id="0" name="图片 6373"/>
                      <p:cNvPicPr/>
                      <p:nvPr/>
                    </p:nvPicPr>
                    <p:blipFill>
                      <a:blip r:embed="rId15"/>
                      <a:stretch>
                        <a:fillRect/>
                      </a:stretch>
                    </p:blipFill>
                    <p:spPr>
                      <a:xfrm>
                        <a:off x="6917540" y="3017092"/>
                        <a:ext cx="1631429" cy="682710"/>
                      </a:xfrm>
                      <a:prstGeom prst="rect">
                        <a:avLst/>
                      </a:prstGeom>
                    </p:spPr>
                  </p:pic>
                </p:oleObj>
              </mc:Fallback>
            </mc:AlternateContent>
          </a:graphicData>
        </a:graphic>
      </p:graphicFrame>
      <p:sp>
        <p:nvSpPr>
          <p:cNvPr id="36" name="箭头: 右 107"/>
          <p:cNvSpPr/>
          <p:nvPr/>
        </p:nvSpPr>
        <p:spPr>
          <a:xfrm>
            <a:off x="8575357" y="3267510"/>
            <a:ext cx="420242" cy="181874"/>
          </a:xfrm>
          <a:prstGeom prst="rightArrow">
            <a:avLst>
              <a:gd name="adj1" fmla="val 50000"/>
              <a:gd name="adj2" fmla="val 92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37" name="对象 36"/>
          <p:cNvGraphicFramePr>
            <a:graphicFrameLocks noChangeAspect="1"/>
          </p:cNvGraphicFramePr>
          <p:nvPr/>
        </p:nvGraphicFramePr>
        <p:xfrm>
          <a:off x="9051014" y="3189401"/>
          <a:ext cx="1038225" cy="338092"/>
        </p:xfrm>
        <a:graphic>
          <a:graphicData uri="http://schemas.openxmlformats.org/presentationml/2006/ole">
            <mc:AlternateContent xmlns:mc="http://schemas.openxmlformats.org/markup-compatibility/2006">
              <mc:Choice xmlns:v="urn:schemas-microsoft-com:vml" Requires="v">
                <p:oleObj spid="_x0000_s6413" name="Equation" r:id="rId16" imgW="15849600" imgH="4267200" progId="Equation.DSMT4">
                  <p:embed/>
                </p:oleObj>
              </mc:Choice>
              <mc:Fallback>
                <p:oleObj name="Equation" r:id="rId16" imgW="15849600" imgH="4267200" progId="Equation.DSMT4">
                  <p:embed/>
                  <p:pic>
                    <p:nvPicPr>
                      <p:cNvPr id="0" name="图片 6374"/>
                      <p:cNvPicPr>
                        <a:picLocks noChangeAspect="1" noChangeArrowheads="1"/>
                      </p:cNvPicPr>
                      <p:nvPr/>
                    </p:nvPicPr>
                    <p:blipFill>
                      <a:blip r:embed="rId17"/>
                      <a:srcRect/>
                      <a:stretch>
                        <a:fillRect/>
                      </a:stretch>
                    </p:blipFill>
                    <p:spPr bwMode="auto">
                      <a:xfrm>
                        <a:off x="9051014" y="3189401"/>
                        <a:ext cx="1038225" cy="338092"/>
                      </a:xfrm>
                      <a:prstGeom prst="rect">
                        <a:avLst/>
                      </a:prstGeom>
                      <a:noFill/>
                    </p:spPr>
                  </p:pic>
                </p:oleObj>
              </mc:Fallback>
            </mc:AlternateContent>
          </a:graphicData>
        </a:graphic>
      </p:graphicFrame>
      <p:sp>
        <p:nvSpPr>
          <p:cNvPr id="38" name="文本框 37"/>
          <p:cNvSpPr txBox="1"/>
          <p:nvPr/>
        </p:nvSpPr>
        <p:spPr>
          <a:xfrm>
            <a:off x="1997688" y="1535579"/>
            <a:ext cx="1016393" cy="461665"/>
          </a:xfrm>
          <a:prstGeom prst="rect">
            <a:avLst/>
          </a:prstGeom>
          <a:noFill/>
          <a:ln>
            <a:noFill/>
          </a:ln>
        </p:spPr>
        <p:txBody>
          <a:bodyPr wrap="square" rtlCol="0">
            <a:spAutoFit/>
          </a:bodyPr>
          <a:lstStyle/>
          <a:p>
            <a:r>
              <a:rPr lang="en-US" altLang="zh-CN" sz="2400" b="1" dirty="0" smtClean="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1:1</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cxnSp>
        <p:nvCxnSpPr>
          <p:cNvPr id="39" name="直接连接符 38"/>
          <p:cNvCxnSpPr/>
          <p:nvPr/>
        </p:nvCxnSpPr>
        <p:spPr>
          <a:xfrm>
            <a:off x="1547941" y="1709723"/>
            <a:ext cx="482491" cy="156749"/>
          </a:xfrm>
          <a:prstGeom prst="line">
            <a:avLst/>
          </a:prstGeom>
          <a:ln w="3810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graphicFrame>
        <p:nvGraphicFramePr>
          <p:cNvPr id="40" name="对象 39"/>
          <p:cNvGraphicFramePr>
            <a:graphicFrameLocks noChangeAspect="1"/>
          </p:cNvGraphicFramePr>
          <p:nvPr/>
        </p:nvGraphicFramePr>
        <p:xfrm>
          <a:off x="4909113" y="3766932"/>
          <a:ext cx="3486150" cy="701675"/>
        </p:xfrm>
        <a:graphic>
          <a:graphicData uri="http://schemas.openxmlformats.org/presentationml/2006/ole">
            <mc:AlternateContent xmlns:mc="http://schemas.openxmlformats.org/markup-compatibility/2006">
              <mc:Choice xmlns:v="urn:schemas-microsoft-com:vml" Requires="v">
                <p:oleObj spid="_x0000_s6414" name="Equation" r:id="rId18" imgW="46939200" imgH="9448800" progId="Equation.DSMT4">
                  <p:embed/>
                </p:oleObj>
              </mc:Choice>
              <mc:Fallback>
                <p:oleObj name="Equation" r:id="rId18" imgW="46939200" imgH="9448800" progId="Equation.DSMT4">
                  <p:embed/>
                  <p:pic>
                    <p:nvPicPr>
                      <p:cNvPr id="0" name="图片 6375"/>
                      <p:cNvPicPr/>
                      <p:nvPr/>
                    </p:nvPicPr>
                    <p:blipFill>
                      <a:blip r:embed="rId19"/>
                      <a:stretch>
                        <a:fillRect/>
                      </a:stretch>
                    </p:blipFill>
                    <p:spPr>
                      <a:xfrm>
                        <a:off x="4909113" y="3766932"/>
                        <a:ext cx="3486150" cy="701675"/>
                      </a:xfrm>
                      <a:prstGeom prst="rect">
                        <a:avLst/>
                      </a:prstGeom>
                    </p:spPr>
                  </p:pic>
                </p:oleObj>
              </mc:Fallback>
            </mc:AlternateContent>
          </a:graphicData>
        </a:graphic>
      </p:graphicFrame>
      <p:sp>
        <p:nvSpPr>
          <p:cNvPr id="41" name="箭头: 右 107"/>
          <p:cNvSpPr/>
          <p:nvPr/>
        </p:nvSpPr>
        <p:spPr>
          <a:xfrm>
            <a:off x="8492984" y="4040223"/>
            <a:ext cx="420242" cy="181874"/>
          </a:xfrm>
          <a:prstGeom prst="rightArrow">
            <a:avLst>
              <a:gd name="adj1" fmla="val 50000"/>
              <a:gd name="adj2" fmla="val 92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42" name="对象 41"/>
          <p:cNvGraphicFramePr>
            <a:graphicFrameLocks noChangeAspect="1"/>
          </p:cNvGraphicFramePr>
          <p:nvPr/>
        </p:nvGraphicFramePr>
        <p:xfrm>
          <a:off x="9010947" y="3914922"/>
          <a:ext cx="1479797" cy="432476"/>
        </p:xfrm>
        <a:graphic>
          <a:graphicData uri="http://schemas.openxmlformats.org/presentationml/2006/ole">
            <mc:AlternateContent xmlns:mc="http://schemas.openxmlformats.org/markup-compatibility/2006">
              <mc:Choice xmlns:v="urn:schemas-microsoft-com:vml" Requires="v">
                <p:oleObj spid="_x0000_s6415" name="Equation" r:id="rId20" imgW="18897600" imgH="5486400" progId="Equation.DSMT4">
                  <p:embed/>
                </p:oleObj>
              </mc:Choice>
              <mc:Fallback>
                <p:oleObj name="Equation" r:id="rId20" imgW="18897600" imgH="5486400" progId="Equation.DSMT4">
                  <p:embed/>
                  <p:pic>
                    <p:nvPicPr>
                      <p:cNvPr id="0" name="图片 6376"/>
                      <p:cNvPicPr>
                        <a:picLocks noChangeAspect="1" noChangeArrowheads="1"/>
                      </p:cNvPicPr>
                      <p:nvPr/>
                    </p:nvPicPr>
                    <p:blipFill>
                      <a:blip r:embed="rId8"/>
                      <a:srcRect/>
                      <a:stretch>
                        <a:fillRect/>
                      </a:stretch>
                    </p:blipFill>
                    <p:spPr bwMode="auto">
                      <a:xfrm>
                        <a:off x="9010947" y="3914922"/>
                        <a:ext cx="1479797" cy="432476"/>
                      </a:xfrm>
                      <a:prstGeom prst="rect">
                        <a:avLst/>
                      </a:prstGeom>
                      <a:noFill/>
                    </p:spPr>
                  </p:pic>
                </p:oleObj>
              </mc:Fallback>
            </mc:AlternateContent>
          </a:graphicData>
        </a:graphic>
      </p:graphicFrame>
      <p:sp>
        <p:nvSpPr>
          <p:cNvPr id="43" name="文本框 42"/>
          <p:cNvSpPr txBox="1"/>
          <p:nvPr/>
        </p:nvSpPr>
        <p:spPr>
          <a:xfrm>
            <a:off x="5704654" y="1473410"/>
            <a:ext cx="638214" cy="646331"/>
          </a:xfrm>
          <a:prstGeom prst="rect">
            <a:avLst/>
          </a:prstGeom>
          <a:noFill/>
          <a:ln>
            <a:noFill/>
          </a:ln>
        </p:spPr>
        <p:txBody>
          <a:bodyPr wrap="square" rtlCol="0">
            <a:spAutoFit/>
          </a:bodyPr>
          <a:lstStyle/>
          <a:p>
            <a:pPr>
              <a:lnSpc>
                <a:spcPct val="150000"/>
              </a:lnSpc>
            </a:pPr>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p>
        </p:txBody>
      </p:sp>
      <p:graphicFrame>
        <p:nvGraphicFramePr>
          <p:cNvPr id="44" name="对象 43"/>
          <p:cNvGraphicFramePr>
            <a:graphicFrameLocks noChangeAspect="1"/>
          </p:cNvGraphicFramePr>
          <p:nvPr>
            <p:extLst>
              <p:ext uri="{D42A27DB-BD31-4B8C-83A1-F6EECF244321}">
                <p14:modId xmlns:p14="http://schemas.microsoft.com/office/powerpoint/2010/main" val="3161473946"/>
              </p:ext>
            </p:extLst>
          </p:nvPr>
        </p:nvGraphicFramePr>
        <p:xfrm>
          <a:off x="3147023" y="4663624"/>
          <a:ext cx="1892810" cy="703040"/>
        </p:xfrm>
        <a:graphic>
          <a:graphicData uri="http://schemas.openxmlformats.org/presentationml/2006/ole">
            <mc:AlternateContent xmlns:mc="http://schemas.openxmlformats.org/markup-compatibility/2006">
              <mc:Choice xmlns:v="urn:schemas-microsoft-com:vml" Requires="v">
                <p:oleObj spid="_x0000_s6416" name="Equation" r:id="rId21" imgW="1155600" imgH="431640" progId="Equation.DSMT4">
                  <p:embed/>
                </p:oleObj>
              </mc:Choice>
              <mc:Fallback>
                <p:oleObj name="Equation" r:id="rId21" imgW="1155600" imgH="431640" progId="Equation.DSMT4">
                  <p:embed/>
                  <p:pic>
                    <p:nvPicPr>
                      <p:cNvPr id="0" name="图片 6377"/>
                      <p:cNvPicPr/>
                      <p:nvPr/>
                    </p:nvPicPr>
                    <p:blipFill>
                      <a:blip r:embed="rId22"/>
                      <a:stretch>
                        <a:fillRect/>
                      </a:stretch>
                    </p:blipFill>
                    <p:spPr>
                      <a:xfrm>
                        <a:off x="3147023" y="4663624"/>
                        <a:ext cx="1892810" cy="703040"/>
                      </a:xfrm>
                      <a:prstGeom prst="rect">
                        <a:avLst/>
                      </a:prstGeom>
                    </p:spPr>
                  </p:pic>
                </p:oleObj>
              </mc:Fallback>
            </mc:AlternateContent>
          </a:graphicData>
        </a:graphic>
      </p:graphicFrame>
      <p:graphicFrame>
        <p:nvGraphicFramePr>
          <p:cNvPr id="46" name="对象 45"/>
          <p:cNvGraphicFramePr>
            <a:graphicFrameLocks noChangeAspect="1"/>
          </p:cNvGraphicFramePr>
          <p:nvPr>
            <p:extLst>
              <p:ext uri="{D42A27DB-BD31-4B8C-83A1-F6EECF244321}">
                <p14:modId xmlns:p14="http://schemas.microsoft.com/office/powerpoint/2010/main" val="908121736"/>
              </p:ext>
            </p:extLst>
          </p:nvPr>
        </p:nvGraphicFramePr>
        <p:xfrm>
          <a:off x="5191125" y="4640263"/>
          <a:ext cx="4495800" cy="809625"/>
        </p:xfrm>
        <a:graphic>
          <a:graphicData uri="http://schemas.openxmlformats.org/presentationml/2006/ole">
            <mc:AlternateContent xmlns:mc="http://schemas.openxmlformats.org/markup-compatibility/2006">
              <mc:Choice xmlns:v="urn:schemas-microsoft-com:vml" Requires="v">
                <p:oleObj spid="_x0000_s6417" name="Equation" r:id="rId23" imgW="2616120" imgH="469800" progId="Equation.DSMT4">
                  <p:embed/>
                </p:oleObj>
              </mc:Choice>
              <mc:Fallback>
                <p:oleObj name="Equation" r:id="rId23" imgW="2616120" imgH="469800" progId="Equation.DSMT4">
                  <p:embed/>
                  <p:pic>
                    <p:nvPicPr>
                      <p:cNvPr id="0" name="图片 6378"/>
                      <p:cNvPicPr/>
                      <p:nvPr/>
                    </p:nvPicPr>
                    <p:blipFill>
                      <a:blip r:embed="rId24"/>
                      <a:stretch>
                        <a:fillRect/>
                      </a:stretch>
                    </p:blipFill>
                    <p:spPr>
                      <a:xfrm>
                        <a:off x="5191125" y="4640263"/>
                        <a:ext cx="4495800" cy="809625"/>
                      </a:xfrm>
                      <a:prstGeom prst="rect">
                        <a:avLst/>
                      </a:prstGeom>
                    </p:spPr>
                  </p:pic>
                </p:oleObj>
              </mc:Fallback>
            </mc:AlternateContent>
          </a:graphicData>
        </a:graphic>
      </p:graphicFrame>
      <p:sp>
        <p:nvSpPr>
          <p:cNvPr id="47" name="箭头: 右 107"/>
          <p:cNvSpPr/>
          <p:nvPr/>
        </p:nvSpPr>
        <p:spPr>
          <a:xfrm>
            <a:off x="9788099" y="4913657"/>
            <a:ext cx="420242" cy="181874"/>
          </a:xfrm>
          <a:prstGeom prst="rightArrow">
            <a:avLst>
              <a:gd name="adj1" fmla="val 50000"/>
              <a:gd name="adj2" fmla="val 92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49" name="对象 48"/>
          <p:cNvGraphicFramePr>
            <a:graphicFrameLocks noChangeAspect="1"/>
          </p:cNvGraphicFramePr>
          <p:nvPr/>
        </p:nvGraphicFramePr>
        <p:xfrm>
          <a:off x="10273620" y="4639732"/>
          <a:ext cx="1123950" cy="682625"/>
        </p:xfrm>
        <a:graphic>
          <a:graphicData uri="http://schemas.openxmlformats.org/presentationml/2006/ole">
            <mc:AlternateContent xmlns:mc="http://schemas.openxmlformats.org/markup-compatibility/2006">
              <mc:Choice xmlns:v="urn:schemas-microsoft-com:vml" Requires="v">
                <p:oleObj spid="_x0000_s6418" name="Equation" r:id="rId25" imgW="15544800" imgH="9448800" progId="Equation.DSMT4">
                  <p:embed/>
                </p:oleObj>
              </mc:Choice>
              <mc:Fallback>
                <p:oleObj name="Equation" r:id="rId25" imgW="15544800" imgH="9448800" progId="Equation.DSMT4">
                  <p:embed/>
                  <p:pic>
                    <p:nvPicPr>
                      <p:cNvPr id="0" name="图片 6379"/>
                      <p:cNvPicPr/>
                      <p:nvPr/>
                    </p:nvPicPr>
                    <p:blipFill>
                      <a:blip r:embed="rId26"/>
                      <a:stretch>
                        <a:fillRect/>
                      </a:stretch>
                    </p:blipFill>
                    <p:spPr>
                      <a:xfrm>
                        <a:off x="10273620" y="4639732"/>
                        <a:ext cx="1123950" cy="682625"/>
                      </a:xfrm>
                      <a:prstGeom prst="rect">
                        <a:avLst/>
                      </a:prstGeom>
                    </p:spPr>
                  </p:pic>
                </p:oleObj>
              </mc:Fallback>
            </mc:AlternateContent>
          </a:graphicData>
        </a:graphic>
      </p:graphicFrame>
      <p:sp>
        <p:nvSpPr>
          <p:cNvPr id="51" name="文本框 50"/>
          <p:cNvSpPr txBox="1"/>
          <p:nvPr/>
        </p:nvSpPr>
        <p:spPr>
          <a:xfrm>
            <a:off x="6847366" y="1992848"/>
            <a:ext cx="1016393" cy="461665"/>
          </a:xfrm>
          <a:prstGeom prst="rect">
            <a:avLst/>
          </a:prstGeom>
          <a:noFill/>
          <a:ln>
            <a:noFill/>
          </a:ln>
        </p:spPr>
        <p:txBody>
          <a:bodyPr wrap="square" rtlCol="0">
            <a:spAutoFit/>
          </a:bodyPr>
          <a:lstStyle/>
          <a:p>
            <a:r>
              <a:rPr lang="en-US" altLang="zh-CN" sz="2400" b="1" dirty="0" smtClean="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1/2</a:t>
            </a:r>
            <a:endPar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endParaRPr>
          </a:p>
        </p:txBody>
      </p:sp>
      <p:cxnSp>
        <p:nvCxnSpPr>
          <p:cNvPr id="54" name="直接连接符 53"/>
          <p:cNvCxnSpPr/>
          <p:nvPr/>
        </p:nvCxnSpPr>
        <p:spPr>
          <a:xfrm>
            <a:off x="6531681" y="2129028"/>
            <a:ext cx="315685" cy="214955"/>
          </a:xfrm>
          <a:prstGeom prst="line">
            <a:avLst/>
          </a:prstGeom>
          <a:ln w="38100">
            <a:solidFill>
              <a:srgbClr val="FFFF00"/>
            </a:solidFill>
            <a:headEnd type="none"/>
            <a:tailEnd type="none" w="med" len="lg"/>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1533749" y="3899764"/>
            <a:ext cx="320922" cy="461665"/>
          </a:xfrm>
          <a:prstGeom prst="rect">
            <a:avLst/>
          </a:prstGeom>
          <a:noFill/>
        </p:spPr>
        <p:txBody>
          <a:bodyPr wrap="none" rtlCol="0">
            <a:spAutoFit/>
          </a:bodyPr>
          <a:lstStyle/>
          <a:p>
            <a:r>
              <a:rPr lang="en-US" altLang="zh-CN" sz="2400" b="1" i="1" dirty="0" smtClean="0">
                <a:solidFill>
                  <a:srgbClr val="FF0000"/>
                </a:solidFill>
                <a:latin typeface="Times New Roman" panose="02020603050405020304" pitchFamily="18" charset="0"/>
                <a:cs typeface="Times New Roman" panose="02020603050405020304" pitchFamily="18" charset="0"/>
              </a:rPr>
              <a:t>y</a:t>
            </a:r>
            <a:endParaRPr lang="zh-CN" altLang="en-US" sz="2400" b="1" i="1" dirty="0">
              <a:solidFill>
                <a:srgbClr val="FF0000"/>
              </a:solidFill>
              <a:latin typeface="Times New Roman" panose="02020603050405020304" pitchFamily="18" charset="0"/>
              <a:cs typeface="Times New Roman" panose="02020603050405020304" pitchFamily="18" charset="0"/>
            </a:endParaRPr>
          </a:p>
        </p:txBody>
      </p:sp>
      <p:graphicFrame>
        <p:nvGraphicFramePr>
          <p:cNvPr id="55" name="对象 54"/>
          <p:cNvGraphicFramePr>
            <a:graphicFrameLocks noChangeAspect="1"/>
          </p:cNvGraphicFramePr>
          <p:nvPr/>
        </p:nvGraphicFramePr>
        <p:xfrm>
          <a:off x="3111734" y="5550369"/>
          <a:ext cx="5199063" cy="1055687"/>
        </p:xfrm>
        <a:graphic>
          <a:graphicData uri="http://schemas.openxmlformats.org/presentationml/2006/ole">
            <mc:AlternateContent xmlns:mc="http://schemas.openxmlformats.org/markup-compatibility/2006">
              <mc:Choice xmlns:v="urn:schemas-microsoft-com:vml" Requires="v">
                <p:oleObj spid="_x0000_s6419" name="Equation" r:id="rId27" imgW="71932800" imgH="14630400" progId="Equation.DSMT4">
                  <p:embed/>
                </p:oleObj>
              </mc:Choice>
              <mc:Fallback>
                <p:oleObj name="Equation" r:id="rId27" imgW="71932800" imgH="14630400" progId="Equation.DSMT4">
                  <p:embed/>
                  <p:pic>
                    <p:nvPicPr>
                      <p:cNvPr id="0" name="图片 6380"/>
                      <p:cNvPicPr/>
                      <p:nvPr/>
                    </p:nvPicPr>
                    <p:blipFill>
                      <a:blip r:embed="rId28"/>
                      <a:stretch>
                        <a:fillRect/>
                      </a:stretch>
                    </p:blipFill>
                    <p:spPr>
                      <a:xfrm>
                        <a:off x="3111734" y="5550369"/>
                        <a:ext cx="5199063" cy="1055687"/>
                      </a:xfrm>
                      <a:prstGeom prst="rect">
                        <a:avLst/>
                      </a:prstGeom>
                    </p:spPr>
                  </p:pic>
                </p:oleObj>
              </mc:Fallback>
            </mc:AlternateContent>
          </a:graphicData>
        </a:graphic>
      </p:graphicFrame>
      <p:sp>
        <p:nvSpPr>
          <p:cNvPr id="56" name="文本框 55"/>
          <p:cNvSpPr txBox="1"/>
          <p:nvPr/>
        </p:nvSpPr>
        <p:spPr>
          <a:xfrm>
            <a:off x="9570127" y="2286193"/>
            <a:ext cx="638214" cy="646331"/>
          </a:xfrm>
          <a:prstGeom prst="rect">
            <a:avLst/>
          </a:prstGeom>
          <a:noFill/>
          <a:ln>
            <a:noFill/>
          </a:ln>
        </p:spPr>
        <p:txBody>
          <a:bodyPr wrap="square" rtlCol="0">
            <a:spAutoFit/>
          </a:bodyPr>
          <a:lstStyle/>
          <a:p>
            <a:pPr>
              <a:lnSpc>
                <a:spcPct val="150000"/>
              </a:lnSpc>
            </a:pPr>
            <a:r>
              <a:rPr lang="zh-CN" altLang="en-US"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a:t>
            </a:r>
          </a:p>
        </p:txBody>
      </p:sp>
      <p:sp>
        <p:nvSpPr>
          <p:cNvPr id="5" name="矩形 4"/>
          <p:cNvSpPr/>
          <p:nvPr/>
        </p:nvSpPr>
        <p:spPr>
          <a:xfrm>
            <a:off x="2742294" y="3127615"/>
            <a:ext cx="2000869" cy="461665"/>
          </a:xfrm>
          <a:prstGeom prst="rect">
            <a:avLst/>
          </a:prstGeom>
        </p:spPr>
        <p:txBody>
          <a:bodyPr wrap="none">
            <a:spAutoFit/>
          </a:bodyPr>
          <a:lstStyle/>
          <a:p>
            <a:pPr lvl="0" indent="266700" eaLnBrk="0" fontAlgn="base" hangingPunct="0">
              <a:spcBef>
                <a:spcPct val="0"/>
              </a:spcBef>
              <a:spcAft>
                <a:spcPts val="1200"/>
              </a:spcAft>
            </a:pPr>
            <a:r>
              <a:rPr lang="zh-CN" altLang="zh-CN" sz="2400" b="1" dirty="0">
                <a:solidFill>
                  <a:srgbClr val="FFFF00"/>
                </a:solidFill>
                <a:latin typeface="Times New Roman" panose="02020603050405020304" pitchFamily="18" charset="0"/>
                <a:ea typeface="楷体" panose="02010609060101010101" pitchFamily="49" charset="-122"/>
                <a:cs typeface="Times New Roman" panose="02020603050405020304" pitchFamily="18" charset="0"/>
              </a:rPr>
              <a:t>有用结论：</a:t>
            </a:r>
          </a:p>
        </p:txBody>
      </p:sp>
      <p:sp>
        <p:nvSpPr>
          <p:cNvPr id="6" name="椭圆 5"/>
          <p:cNvSpPr/>
          <p:nvPr/>
        </p:nvSpPr>
        <p:spPr>
          <a:xfrm>
            <a:off x="1746334" y="3714316"/>
            <a:ext cx="180000" cy="180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椭圆 56"/>
          <p:cNvSpPr/>
          <p:nvPr/>
        </p:nvSpPr>
        <p:spPr>
          <a:xfrm>
            <a:off x="2341966" y="3871109"/>
            <a:ext cx="180000" cy="180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p:nvGrpSpPr>
        <p:grpSpPr>
          <a:xfrm>
            <a:off x="607409" y="3709650"/>
            <a:ext cx="1228926" cy="710959"/>
            <a:chOff x="607409" y="3709650"/>
            <a:chExt cx="1228926" cy="710959"/>
          </a:xfrm>
        </p:grpSpPr>
        <p:cxnSp>
          <p:nvCxnSpPr>
            <p:cNvPr id="3" name="直接连接符 2"/>
            <p:cNvCxnSpPr/>
            <p:nvPr/>
          </p:nvCxnSpPr>
          <p:spPr>
            <a:xfrm flipH="1">
              <a:off x="607409" y="3821102"/>
              <a:ext cx="1228926" cy="599507"/>
            </a:xfrm>
            <a:prstGeom prst="line">
              <a:avLst/>
            </a:prstGeom>
            <a:ln>
              <a:solidFill>
                <a:srgbClr val="FF0000"/>
              </a:solidFill>
              <a:headEnd type="none"/>
              <a:tailEnd type="stealth" w="med" len="lg"/>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351984" y="3709650"/>
              <a:ext cx="298480" cy="369332"/>
            </a:xfrm>
            <a:prstGeom prst="rect">
              <a:avLst/>
            </a:prstGeom>
            <a:noFill/>
          </p:spPr>
          <p:txBody>
            <a:bodyPr wrap="none" rtlCol="0">
              <a:spAutoFit/>
            </a:bodyPr>
            <a:lstStyle/>
            <a:p>
              <a:r>
                <a:rPr lang="en-US" altLang="zh-CN" i="1" dirty="0" smtClean="0">
                  <a:solidFill>
                    <a:srgbClr val="FF0000"/>
                  </a:solidFill>
                  <a:latin typeface="Times New Roman" panose="02020603050405020304" pitchFamily="18" charset="0"/>
                  <a:cs typeface="Times New Roman" panose="02020603050405020304" pitchFamily="18" charset="0"/>
                </a:rPr>
                <a:t>θ</a:t>
              </a:r>
              <a:endParaRPr lang="zh-CN" altLang="en-US" i="1" dirty="0">
                <a:solidFill>
                  <a:srgbClr val="FF0000"/>
                </a:solidFill>
                <a:latin typeface="Times New Roman" panose="02020603050405020304" pitchFamily="18" charset="0"/>
                <a:cs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inVertical)">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barn(inVertical)">
                                      <p:cBhvr>
                                        <p:cTn id="12" dur="500"/>
                                        <p:tgtEl>
                                          <p:spTgt spid="3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2"/>
                                        </p:tgtEl>
                                        <p:attrNameLst>
                                          <p:attrName>style.visibility</p:attrName>
                                        </p:attrNameLst>
                                      </p:cBhvr>
                                      <p:to>
                                        <p:strVal val="visible"/>
                                      </p:to>
                                    </p:set>
                                    <p:animEffect transition="in" filter="fade">
                                      <p:cBhvr>
                                        <p:cTn id="16" dur="500"/>
                                        <p:tgtEl>
                                          <p:spTgt spid="52"/>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3"/>
                                        </p:tgtEl>
                                        <p:attrNameLst>
                                          <p:attrName>style.visibility</p:attrName>
                                        </p:attrNameLst>
                                      </p:cBhvr>
                                      <p:to>
                                        <p:strVal val="visible"/>
                                      </p:to>
                                    </p:set>
                                    <p:animEffect transition="in" filter="barn(inVertical)">
                                      <p:cBhvr>
                                        <p:cTn id="21" dur="500"/>
                                        <p:tgtEl>
                                          <p:spTgt spid="5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wipe(left)">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500"/>
                                        <p:tgtEl>
                                          <p:spTgt spid="5"/>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left)">
                                      <p:cBhvr>
                                        <p:cTn id="35" dur="500"/>
                                        <p:tgtEl>
                                          <p:spTgt spid="21"/>
                                        </p:tgtEl>
                                      </p:cBhvr>
                                    </p:animEffect>
                                  </p:childTnLst>
                                </p:cTn>
                              </p:par>
                              <p:par>
                                <p:cTn id="36" presetID="22" presetClass="entr" presetSubtype="2" fill="hold"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wipe(right)">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wipe(left)">
                                      <p:cBhvr>
                                        <p:cTn id="43" dur="500"/>
                                        <p:tgtEl>
                                          <p:spTgt spid="22"/>
                                        </p:tgtEl>
                                      </p:cBhvr>
                                    </p:animEffect>
                                  </p:childTnLst>
                                </p:cTn>
                              </p:par>
                            </p:childTnLst>
                          </p:cTn>
                        </p:par>
                        <p:par>
                          <p:cTn id="44" fill="hold">
                            <p:stCondLst>
                              <p:cond delay="500"/>
                            </p:stCondLst>
                            <p:childTnLst>
                              <p:par>
                                <p:cTn id="45" presetID="22" presetClass="entr" presetSubtype="8" fill="hold" nodeType="after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left)">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wipe(left)">
                                      <p:cBhvr>
                                        <p:cTn id="52" dur="500"/>
                                        <p:tgtEl>
                                          <p:spTgt spid="36"/>
                                        </p:tgtEl>
                                      </p:cBhvr>
                                    </p:animEffect>
                                  </p:childTnLst>
                                </p:cTn>
                              </p:par>
                            </p:childTnLst>
                          </p:cTn>
                        </p:par>
                        <p:par>
                          <p:cTn id="53" fill="hold">
                            <p:stCondLst>
                              <p:cond delay="500"/>
                            </p:stCondLst>
                            <p:childTnLst>
                              <p:par>
                                <p:cTn id="54" presetID="22" presetClass="entr" presetSubtype="8" fill="hold" nodeType="afterEffect">
                                  <p:stCondLst>
                                    <p:cond delay="0"/>
                                  </p:stCondLst>
                                  <p:childTnLst>
                                    <p:set>
                                      <p:cBhvr>
                                        <p:cTn id="55" dur="1" fill="hold">
                                          <p:stCondLst>
                                            <p:cond delay="0"/>
                                          </p:stCondLst>
                                        </p:cTn>
                                        <p:tgtEl>
                                          <p:spTgt spid="37"/>
                                        </p:tgtEl>
                                        <p:attrNameLst>
                                          <p:attrName>style.visibility</p:attrName>
                                        </p:attrNameLst>
                                      </p:cBhvr>
                                      <p:to>
                                        <p:strVal val="visible"/>
                                      </p:to>
                                    </p:set>
                                    <p:animEffect transition="in" filter="wipe(left)">
                                      <p:cBhvr>
                                        <p:cTn id="56" dur="500"/>
                                        <p:tgtEl>
                                          <p:spTgt spid="37"/>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1" fill="hold" nodeType="clickEffect">
                                  <p:stCondLst>
                                    <p:cond delay="0"/>
                                  </p:stCondLst>
                                  <p:childTnLst>
                                    <p:set>
                                      <p:cBhvr>
                                        <p:cTn id="60" dur="1" fill="hold">
                                          <p:stCondLst>
                                            <p:cond delay="0"/>
                                          </p:stCondLst>
                                        </p:cTn>
                                        <p:tgtEl>
                                          <p:spTgt spid="39"/>
                                        </p:tgtEl>
                                        <p:attrNameLst>
                                          <p:attrName>style.visibility</p:attrName>
                                        </p:attrNameLst>
                                      </p:cBhvr>
                                      <p:to>
                                        <p:strVal val="visible"/>
                                      </p:to>
                                    </p:set>
                                    <p:animEffect transition="in" filter="wipe(up)">
                                      <p:cBhvr>
                                        <p:cTn id="61" dur="500"/>
                                        <p:tgtEl>
                                          <p:spTgt spid="39"/>
                                        </p:tgtEl>
                                      </p:cBhvr>
                                    </p:animEffect>
                                  </p:childTnLst>
                                </p:cTn>
                              </p:par>
                            </p:childTnLst>
                          </p:cTn>
                        </p:par>
                        <p:par>
                          <p:cTn id="62" fill="hold">
                            <p:stCondLst>
                              <p:cond delay="500"/>
                            </p:stCondLst>
                            <p:childTnLst>
                              <p:par>
                                <p:cTn id="63" presetID="22" presetClass="entr" presetSubtype="8" fill="hold" grpId="0" nodeType="afterEffect">
                                  <p:stCondLst>
                                    <p:cond delay="0"/>
                                  </p:stCondLst>
                                  <p:childTnLst>
                                    <p:set>
                                      <p:cBhvr>
                                        <p:cTn id="64" dur="1" fill="hold">
                                          <p:stCondLst>
                                            <p:cond delay="0"/>
                                          </p:stCondLst>
                                        </p:cTn>
                                        <p:tgtEl>
                                          <p:spTgt spid="38"/>
                                        </p:tgtEl>
                                        <p:attrNameLst>
                                          <p:attrName>style.visibility</p:attrName>
                                        </p:attrNameLst>
                                      </p:cBhvr>
                                      <p:to>
                                        <p:strVal val="visible"/>
                                      </p:to>
                                    </p:set>
                                    <p:animEffect transition="in" filter="wipe(left)">
                                      <p:cBhvr>
                                        <p:cTn id="65" dur="500"/>
                                        <p:tgtEl>
                                          <p:spTgt spid="38"/>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wipe(left)">
                                      <p:cBhvr>
                                        <p:cTn id="70" dur="500"/>
                                        <p:tgtEl>
                                          <p:spTgt spid="29"/>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40"/>
                                        </p:tgtEl>
                                        <p:attrNameLst>
                                          <p:attrName>style.visibility</p:attrName>
                                        </p:attrNameLst>
                                      </p:cBhvr>
                                      <p:to>
                                        <p:strVal val="visible"/>
                                      </p:to>
                                    </p:set>
                                    <p:animEffect transition="in" filter="wipe(left)">
                                      <p:cBhvr>
                                        <p:cTn id="75" dur="500"/>
                                        <p:tgtEl>
                                          <p:spTgt spid="40"/>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41"/>
                                        </p:tgtEl>
                                        <p:attrNameLst>
                                          <p:attrName>style.visibility</p:attrName>
                                        </p:attrNameLst>
                                      </p:cBhvr>
                                      <p:to>
                                        <p:strVal val="visible"/>
                                      </p:to>
                                    </p:set>
                                    <p:animEffect transition="in" filter="wipe(left)">
                                      <p:cBhvr>
                                        <p:cTn id="80" dur="500"/>
                                        <p:tgtEl>
                                          <p:spTgt spid="41"/>
                                        </p:tgtEl>
                                      </p:cBhvr>
                                    </p:animEffect>
                                  </p:childTnLst>
                                </p:cTn>
                              </p:par>
                            </p:childTnLst>
                          </p:cTn>
                        </p:par>
                        <p:par>
                          <p:cTn id="81" fill="hold">
                            <p:stCondLst>
                              <p:cond delay="500"/>
                            </p:stCondLst>
                            <p:childTnLst>
                              <p:par>
                                <p:cTn id="82" presetID="22" presetClass="entr" presetSubtype="8" fill="hold" nodeType="afterEffect">
                                  <p:stCondLst>
                                    <p:cond delay="0"/>
                                  </p:stCondLst>
                                  <p:childTnLst>
                                    <p:set>
                                      <p:cBhvr>
                                        <p:cTn id="83" dur="1" fill="hold">
                                          <p:stCondLst>
                                            <p:cond delay="0"/>
                                          </p:stCondLst>
                                        </p:cTn>
                                        <p:tgtEl>
                                          <p:spTgt spid="42"/>
                                        </p:tgtEl>
                                        <p:attrNameLst>
                                          <p:attrName>style.visibility</p:attrName>
                                        </p:attrNameLst>
                                      </p:cBhvr>
                                      <p:to>
                                        <p:strVal val="visible"/>
                                      </p:to>
                                    </p:set>
                                    <p:animEffect transition="in" filter="wipe(left)">
                                      <p:cBhvr>
                                        <p:cTn id="84" dur="500"/>
                                        <p:tgtEl>
                                          <p:spTgt spid="42"/>
                                        </p:tgtEl>
                                      </p:cBhvr>
                                    </p:animEffect>
                                  </p:childTnLst>
                                </p:cTn>
                              </p:par>
                            </p:childTnLst>
                          </p:cTn>
                        </p:par>
                        <p:par>
                          <p:cTn id="85" fill="hold">
                            <p:stCondLst>
                              <p:cond delay="1000"/>
                            </p:stCondLst>
                            <p:childTnLst>
                              <p:par>
                                <p:cTn id="86" presetID="22" presetClass="entr" presetSubtype="8" fill="hold" grpId="0" nodeType="afterEffect">
                                  <p:stCondLst>
                                    <p:cond delay="0"/>
                                  </p:stCondLst>
                                  <p:childTnLst>
                                    <p:set>
                                      <p:cBhvr>
                                        <p:cTn id="87" dur="1" fill="hold">
                                          <p:stCondLst>
                                            <p:cond delay="0"/>
                                          </p:stCondLst>
                                        </p:cTn>
                                        <p:tgtEl>
                                          <p:spTgt spid="43"/>
                                        </p:tgtEl>
                                        <p:attrNameLst>
                                          <p:attrName>style.visibility</p:attrName>
                                        </p:attrNameLst>
                                      </p:cBhvr>
                                      <p:to>
                                        <p:strVal val="visible"/>
                                      </p:to>
                                    </p:set>
                                    <p:animEffect transition="in" filter="wipe(left)">
                                      <p:cBhvr>
                                        <p:cTn id="88" dur="500"/>
                                        <p:tgtEl>
                                          <p:spTgt spid="43"/>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nodeType="click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wipe(left)">
                                      <p:cBhvr>
                                        <p:cTn id="93" dur="500"/>
                                        <p:tgtEl>
                                          <p:spTgt spid="44"/>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8" fill="hold" nodeType="clickEffect">
                                  <p:stCondLst>
                                    <p:cond delay="0"/>
                                  </p:stCondLst>
                                  <p:childTnLst>
                                    <p:set>
                                      <p:cBhvr>
                                        <p:cTn id="97" dur="1" fill="hold">
                                          <p:stCondLst>
                                            <p:cond delay="0"/>
                                          </p:stCondLst>
                                        </p:cTn>
                                        <p:tgtEl>
                                          <p:spTgt spid="46"/>
                                        </p:tgtEl>
                                        <p:attrNameLst>
                                          <p:attrName>style.visibility</p:attrName>
                                        </p:attrNameLst>
                                      </p:cBhvr>
                                      <p:to>
                                        <p:strVal val="visible"/>
                                      </p:to>
                                    </p:set>
                                    <p:animEffect transition="in" filter="wipe(left)">
                                      <p:cBhvr>
                                        <p:cTn id="98" dur="500"/>
                                        <p:tgtEl>
                                          <p:spTgt spid="46"/>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8" fill="hold" grpId="0" nodeType="clickEffect">
                                  <p:stCondLst>
                                    <p:cond delay="0"/>
                                  </p:stCondLst>
                                  <p:childTnLst>
                                    <p:set>
                                      <p:cBhvr>
                                        <p:cTn id="102" dur="1" fill="hold">
                                          <p:stCondLst>
                                            <p:cond delay="0"/>
                                          </p:stCondLst>
                                        </p:cTn>
                                        <p:tgtEl>
                                          <p:spTgt spid="47"/>
                                        </p:tgtEl>
                                        <p:attrNameLst>
                                          <p:attrName>style.visibility</p:attrName>
                                        </p:attrNameLst>
                                      </p:cBhvr>
                                      <p:to>
                                        <p:strVal val="visible"/>
                                      </p:to>
                                    </p:set>
                                    <p:animEffect transition="in" filter="wipe(left)">
                                      <p:cBhvr>
                                        <p:cTn id="103" dur="500"/>
                                        <p:tgtEl>
                                          <p:spTgt spid="47"/>
                                        </p:tgtEl>
                                      </p:cBhvr>
                                    </p:animEffect>
                                  </p:childTnLst>
                                </p:cTn>
                              </p:par>
                            </p:childTnLst>
                          </p:cTn>
                        </p:par>
                        <p:par>
                          <p:cTn id="104" fill="hold">
                            <p:stCondLst>
                              <p:cond delay="500"/>
                            </p:stCondLst>
                            <p:childTnLst>
                              <p:par>
                                <p:cTn id="105" presetID="22" presetClass="entr" presetSubtype="8" fill="hold" nodeType="afterEffect">
                                  <p:stCondLst>
                                    <p:cond delay="0"/>
                                  </p:stCondLst>
                                  <p:childTnLst>
                                    <p:set>
                                      <p:cBhvr>
                                        <p:cTn id="106" dur="1" fill="hold">
                                          <p:stCondLst>
                                            <p:cond delay="0"/>
                                          </p:stCondLst>
                                        </p:cTn>
                                        <p:tgtEl>
                                          <p:spTgt spid="49"/>
                                        </p:tgtEl>
                                        <p:attrNameLst>
                                          <p:attrName>style.visibility</p:attrName>
                                        </p:attrNameLst>
                                      </p:cBhvr>
                                      <p:to>
                                        <p:strVal val="visible"/>
                                      </p:to>
                                    </p:set>
                                    <p:animEffect transition="in" filter="wipe(left)">
                                      <p:cBhvr>
                                        <p:cTn id="107" dur="500"/>
                                        <p:tgtEl>
                                          <p:spTgt spid="49"/>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1" fill="hold" nodeType="clickEffect">
                                  <p:stCondLst>
                                    <p:cond delay="0"/>
                                  </p:stCondLst>
                                  <p:childTnLst>
                                    <p:set>
                                      <p:cBhvr>
                                        <p:cTn id="111" dur="1" fill="hold">
                                          <p:stCondLst>
                                            <p:cond delay="0"/>
                                          </p:stCondLst>
                                        </p:cTn>
                                        <p:tgtEl>
                                          <p:spTgt spid="54"/>
                                        </p:tgtEl>
                                        <p:attrNameLst>
                                          <p:attrName>style.visibility</p:attrName>
                                        </p:attrNameLst>
                                      </p:cBhvr>
                                      <p:to>
                                        <p:strVal val="visible"/>
                                      </p:to>
                                    </p:set>
                                    <p:animEffect transition="in" filter="wipe(up)">
                                      <p:cBhvr>
                                        <p:cTn id="112" dur="500"/>
                                        <p:tgtEl>
                                          <p:spTgt spid="54"/>
                                        </p:tgtEl>
                                      </p:cBhvr>
                                    </p:animEffect>
                                  </p:childTnLst>
                                </p:cTn>
                              </p:par>
                            </p:childTnLst>
                          </p:cTn>
                        </p:par>
                        <p:par>
                          <p:cTn id="113" fill="hold">
                            <p:stCondLst>
                              <p:cond delay="500"/>
                            </p:stCondLst>
                            <p:childTnLst>
                              <p:par>
                                <p:cTn id="114" presetID="22" presetClass="entr" presetSubtype="8" fill="hold" grpId="0" nodeType="afterEffect">
                                  <p:stCondLst>
                                    <p:cond delay="0"/>
                                  </p:stCondLst>
                                  <p:childTnLst>
                                    <p:set>
                                      <p:cBhvr>
                                        <p:cTn id="115" dur="1" fill="hold">
                                          <p:stCondLst>
                                            <p:cond delay="0"/>
                                          </p:stCondLst>
                                        </p:cTn>
                                        <p:tgtEl>
                                          <p:spTgt spid="51"/>
                                        </p:tgtEl>
                                        <p:attrNameLst>
                                          <p:attrName>style.visibility</p:attrName>
                                        </p:attrNameLst>
                                      </p:cBhvr>
                                      <p:to>
                                        <p:strVal val="visible"/>
                                      </p:to>
                                    </p:set>
                                    <p:animEffect transition="in" filter="wipe(left)">
                                      <p:cBhvr>
                                        <p:cTn id="116" dur="500"/>
                                        <p:tgtEl>
                                          <p:spTgt spid="51"/>
                                        </p:tgtEl>
                                      </p:cBhvr>
                                    </p:animEffect>
                                  </p:childTnLst>
                                </p:cTn>
                              </p:par>
                            </p:childTnLst>
                          </p:cTn>
                        </p:par>
                      </p:childTnLst>
                    </p:cTn>
                  </p:par>
                  <p:par>
                    <p:cTn id="117" fill="hold">
                      <p:stCondLst>
                        <p:cond delay="indefinite"/>
                      </p:stCondLst>
                      <p:childTnLst>
                        <p:par>
                          <p:cTn id="118" fill="hold">
                            <p:stCondLst>
                              <p:cond delay="0"/>
                            </p:stCondLst>
                            <p:childTnLst>
                              <p:par>
                                <p:cTn id="119" presetID="53" presetClass="entr" presetSubtype="16" fill="hold" grpId="0" nodeType="clickEffect">
                                  <p:stCondLst>
                                    <p:cond delay="0"/>
                                  </p:stCondLst>
                                  <p:childTnLst>
                                    <p:set>
                                      <p:cBhvr>
                                        <p:cTn id="120" dur="1" fill="hold">
                                          <p:stCondLst>
                                            <p:cond delay="0"/>
                                          </p:stCondLst>
                                        </p:cTn>
                                        <p:tgtEl>
                                          <p:spTgt spid="4"/>
                                        </p:tgtEl>
                                        <p:attrNameLst>
                                          <p:attrName>style.visibility</p:attrName>
                                        </p:attrNameLst>
                                      </p:cBhvr>
                                      <p:to>
                                        <p:strVal val="visible"/>
                                      </p:to>
                                    </p:set>
                                    <p:anim calcmode="lin" valueType="num">
                                      <p:cBhvr>
                                        <p:cTn id="121" dur="500" fill="hold"/>
                                        <p:tgtEl>
                                          <p:spTgt spid="4"/>
                                        </p:tgtEl>
                                        <p:attrNameLst>
                                          <p:attrName>ppt_w</p:attrName>
                                        </p:attrNameLst>
                                      </p:cBhvr>
                                      <p:tavLst>
                                        <p:tav tm="0">
                                          <p:val>
                                            <p:fltVal val="0"/>
                                          </p:val>
                                        </p:tav>
                                        <p:tav tm="100000">
                                          <p:val>
                                            <p:strVal val="#ppt_w"/>
                                          </p:val>
                                        </p:tav>
                                      </p:tavLst>
                                    </p:anim>
                                    <p:anim calcmode="lin" valueType="num">
                                      <p:cBhvr>
                                        <p:cTn id="122" dur="500" fill="hold"/>
                                        <p:tgtEl>
                                          <p:spTgt spid="4"/>
                                        </p:tgtEl>
                                        <p:attrNameLst>
                                          <p:attrName>ppt_h</p:attrName>
                                        </p:attrNameLst>
                                      </p:cBhvr>
                                      <p:tavLst>
                                        <p:tav tm="0">
                                          <p:val>
                                            <p:fltVal val="0"/>
                                          </p:val>
                                        </p:tav>
                                        <p:tav tm="100000">
                                          <p:val>
                                            <p:strVal val="#ppt_h"/>
                                          </p:val>
                                        </p:tav>
                                      </p:tavLst>
                                    </p:anim>
                                    <p:animEffect transition="in" filter="fade">
                                      <p:cBhvr>
                                        <p:cTn id="123" dur="500"/>
                                        <p:tgtEl>
                                          <p:spTgt spid="4"/>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8" fill="hold" nodeType="clickEffect">
                                  <p:stCondLst>
                                    <p:cond delay="0"/>
                                  </p:stCondLst>
                                  <p:childTnLst>
                                    <p:set>
                                      <p:cBhvr>
                                        <p:cTn id="127" dur="1" fill="hold">
                                          <p:stCondLst>
                                            <p:cond delay="0"/>
                                          </p:stCondLst>
                                        </p:cTn>
                                        <p:tgtEl>
                                          <p:spTgt spid="55"/>
                                        </p:tgtEl>
                                        <p:attrNameLst>
                                          <p:attrName>style.visibility</p:attrName>
                                        </p:attrNameLst>
                                      </p:cBhvr>
                                      <p:to>
                                        <p:strVal val="visible"/>
                                      </p:to>
                                    </p:set>
                                    <p:animEffect transition="in" filter="wipe(left)">
                                      <p:cBhvr>
                                        <p:cTn id="128" dur="500"/>
                                        <p:tgtEl>
                                          <p:spTgt spid="55"/>
                                        </p:tgtEl>
                                      </p:cBhvr>
                                    </p:animEffect>
                                  </p:childTnLst>
                                </p:cTn>
                              </p:par>
                            </p:childTnLst>
                          </p:cTn>
                        </p:par>
                      </p:childTnLst>
                    </p:cTn>
                  </p:par>
                  <p:par>
                    <p:cTn id="129" fill="hold">
                      <p:stCondLst>
                        <p:cond delay="indefinite"/>
                      </p:stCondLst>
                      <p:childTnLst>
                        <p:par>
                          <p:cTn id="130" fill="hold">
                            <p:stCondLst>
                              <p:cond delay="0"/>
                            </p:stCondLst>
                            <p:childTnLst>
                              <p:par>
                                <p:cTn id="131" presetID="21" presetClass="entr" presetSubtype="1" fill="hold" grpId="0" nodeType="clickEffect">
                                  <p:stCondLst>
                                    <p:cond delay="0"/>
                                  </p:stCondLst>
                                  <p:childTnLst>
                                    <p:set>
                                      <p:cBhvr>
                                        <p:cTn id="132" dur="1" fill="hold">
                                          <p:stCondLst>
                                            <p:cond delay="0"/>
                                          </p:stCondLst>
                                        </p:cTn>
                                        <p:tgtEl>
                                          <p:spTgt spid="6"/>
                                        </p:tgtEl>
                                        <p:attrNameLst>
                                          <p:attrName>style.visibility</p:attrName>
                                        </p:attrNameLst>
                                      </p:cBhvr>
                                      <p:to>
                                        <p:strVal val="visible"/>
                                      </p:to>
                                    </p:set>
                                    <p:animEffect transition="in" filter="wheel(1)">
                                      <p:cBhvr>
                                        <p:cTn id="133" dur="500"/>
                                        <p:tgtEl>
                                          <p:spTgt spid="6"/>
                                        </p:tgtEl>
                                      </p:cBhvr>
                                    </p:animEffect>
                                  </p:childTnLst>
                                </p:cTn>
                              </p:par>
                            </p:childTnLst>
                          </p:cTn>
                        </p:par>
                      </p:childTnLst>
                    </p:cTn>
                  </p:par>
                  <p:par>
                    <p:cTn id="134" fill="hold">
                      <p:stCondLst>
                        <p:cond delay="indefinite"/>
                      </p:stCondLst>
                      <p:childTnLst>
                        <p:par>
                          <p:cTn id="135" fill="hold">
                            <p:stCondLst>
                              <p:cond delay="0"/>
                            </p:stCondLst>
                            <p:childTnLst>
                              <p:par>
                                <p:cTn id="136" presetID="21" presetClass="entr" presetSubtype="1" fill="hold" grpId="0" nodeType="clickEffect">
                                  <p:stCondLst>
                                    <p:cond delay="0"/>
                                  </p:stCondLst>
                                  <p:childTnLst>
                                    <p:set>
                                      <p:cBhvr>
                                        <p:cTn id="137" dur="1" fill="hold">
                                          <p:stCondLst>
                                            <p:cond delay="0"/>
                                          </p:stCondLst>
                                        </p:cTn>
                                        <p:tgtEl>
                                          <p:spTgt spid="57"/>
                                        </p:tgtEl>
                                        <p:attrNameLst>
                                          <p:attrName>style.visibility</p:attrName>
                                        </p:attrNameLst>
                                      </p:cBhvr>
                                      <p:to>
                                        <p:strVal val="visible"/>
                                      </p:to>
                                    </p:set>
                                    <p:animEffect transition="in" filter="wheel(1)">
                                      <p:cBhvr>
                                        <p:cTn id="138" dur="500"/>
                                        <p:tgtEl>
                                          <p:spTgt spid="57"/>
                                        </p:tgtEl>
                                      </p:cBhvr>
                                    </p:animEffect>
                                  </p:childTnLst>
                                </p:cTn>
                              </p:par>
                            </p:childTnLst>
                          </p:cTn>
                        </p:par>
                      </p:childTnLst>
                    </p:cTn>
                  </p:par>
                  <p:par>
                    <p:cTn id="139" fill="hold">
                      <p:stCondLst>
                        <p:cond delay="indefinite"/>
                      </p:stCondLst>
                      <p:childTnLst>
                        <p:par>
                          <p:cTn id="140" fill="hold">
                            <p:stCondLst>
                              <p:cond delay="0"/>
                            </p:stCondLst>
                            <p:childTnLst>
                              <p:par>
                                <p:cTn id="141" presetID="22" presetClass="entr" presetSubtype="8" fill="hold" grpId="0" nodeType="clickEffect">
                                  <p:stCondLst>
                                    <p:cond delay="0"/>
                                  </p:stCondLst>
                                  <p:childTnLst>
                                    <p:set>
                                      <p:cBhvr>
                                        <p:cTn id="142" dur="1" fill="hold">
                                          <p:stCondLst>
                                            <p:cond delay="0"/>
                                          </p:stCondLst>
                                        </p:cTn>
                                        <p:tgtEl>
                                          <p:spTgt spid="56"/>
                                        </p:tgtEl>
                                        <p:attrNameLst>
                                          <p:attrName>style.visibility</p:attrName>
                                        </p:attrNameLst>
                                      </p:cBhvr>
                                      <p:to>
                                        <p:strVal val="visible"/>
                                      </p:to>
                                    </p:set>
                                    <p:animEffect transition="in" filter="wipe(left)">
                                      <p:cBhvr>
                                        <p:cTn id="143" dur="500"/>
                                        <p:tgtEl>
                                          <p:spTgt spid="56"/>
                                        </p:tgtEl>
                                      </p:cBhvr>
                                    </p:animEffect>
                                  </p:childTnLst>
                                </p:cTn>
                              </p:par>
                            </p:childTnLst>
                          </p:cTn>
                        </p:par>
                        <p:par>
                          <p:cTn id="144" fill="hold">
                            <p:stCondLst>
                              <p:cond delay="500"/>
                            </p:stCondLst>
                            <p:childTnLst>
                              <p:par>
                                <p:cTn id="145" presetID="22" presetClass="entr" presetSubtype="8" fill="hold" grpId="0" nodeType="afterEffect">
                                  <p:stCondLst>
                                    <p:cond delay="0"/>
                                  </p:stCondLst>
                                  <p:childTnLst>
                                    <p:set>
                                      <p:cBhvr>
                                        <p:cTn id="146" dur="1" fill="hold">
                                          <p:stCondLst>
                                            <p:cond delay="0"/>
                                          </p:stCondLst>
                                        </p:cTn>
                                        <p:tgtEl>
                                          <p:spTgt spid="129"/>
                                        </p:tgtEl>
                                        <p:attrNameLst>
                                          <p:attrName>style.visibility</p:attrName>
                                        </p:attrNameLst>
                                      </p:cBhvr>
                                      <p:to>
                                        <p:strVal val="visible"/>
                                      </p:to>
                                    </p:set>
                                    <p:animEffect transition="in" filter="wipe(left)">
                                      <p:cBhvr>
                                        <p:cTn id="147"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0"/>
      <p:bldP spid="32" grpId="0" bldLvl="0" animBg="1"/>
      <p:bldP spid="34" grpId="0" bldLvl="0" animBg="1"/>
      <p:bldP spid="52" grpId="0"/>
      <p:bldP spid="53" grpId="0" bldLvl="0" animBg="1"/>
      <p:bldP spid="22" grpId="0" animBg="1"/>
      <p:bldP spid="36" grpId="0" animBg="1"/>
      <p:bldP spid="38" grpId="0"/>
      <p:bldP spid="41" grpId="0" animBg="1"/>
      <p:bldP spid="43" grpId="0"/>
      <p:bldP spid="47" grpId="0" animBg="1"/>
      <p:bldP spid="51" grpId="0"/>
      <p:bldP spid="4" grpId="0"/>
      <p:bldP spid="56" grpId="0"/>
      <p:bldP spid="5" grpId="0"/>
      <p:bldP spid="6" grpId="0" animBg="1"/>
      <p:bldP spid="57"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2A3828"/>
        </a:solidFill>
        <a:effectLst/>
      </p:bgPr>
    </p:bg>
    <p:spTree>
      <p:nvGrpSpPr>
        <p:cNvPr id="1" name=""/>
        <p:cNvGrpSpPr/>
        <p:nvPr/>
      </p:nvGrpSpPr>
      <p:grpSpPr>
        <a:xfrm>
          <a:off x="0" y="0"/>
          <a:ext cx="0" cy="0"/>
          <a:chOff x="0" y="0"/>
          <a:chExt cx="0" cy="0"/>
        </a:xfrm>
      </p:grpSpPr>
      <p:sp>
        <p:nvSpPr>
          <p:cNvPr id="45" name="文本框 44"/>
          <p:cNvSpPr txBox="1"/>
          <p:nvPr/>
        </p:nvSpPr>
        <p:spPr>
          <a:xfrm>
            <a:off x="494866" y="601184"/>
            <a:ext cx="11296607" cy="923330"/>
          </a:xfrm>
          <a:prstGeom prst="rect">
            <a:avLst/>
          </a:prstGeom>
          <a:noFill/>
        </p:spPr>
        <p:txBody>
          <a:bodyPr wrap="square" rtlCol="0">
            <a:spAutoFit/>
          </a:bodyPr>
          <a:lstStyle/>
          <a:p>
            <a:r>
              <a:rPr lang="en-US" altLang="zh-CN" sz="5400" b="1" dirty="0">
                <a:solidFill>
                  <a:srgbClr val="FFFF00"/>
                </a:solidFill>
                <a:latin typeface="Times New Roman" panose="02020603050405020304" pitchFamily="18" charset="0"/>
                <a:ea typeface="隶书" panose="02010509060101010101" pitchFamily="49" charset="-122"/>
                <a:cs typeface="Times New Roman" panose="02020603050405020304" pitchFamily="18" charset="0"/>
              </a:rPr>
              <a:t>  </a:t>
            </a:r>
            <a:r>
              <a:rPr lang="zh-CN" altLang="en-US" sz="5400" b="1" dirty="0">
                <a:solidFill>
                  <a:srgbClr val="FFFF00"/>
                </a:solidFill>
                <a:latin typeface="Times New Roman" panose="02020603050405020304" pitchFamily="18" charset="0"/>
                <a:ea typeface="隶书" panose="02010509060101010101" pitchFamily="49" charset="-122"/>
                <a:cs typeface="Times New Roman" panose="02020603050405020304" pitchFamily="18" charset="0"/>
              </a:rPr>
              <a:t>电场中的类平抛　二级结论派上场</a:t>
            </a:r>
          </a:p>
        </p:txBody>
      </p:sp>
      <p:pic>
        <p:nvPicPr>
          <p:cNvPr id="58" name="图片 57"/>
          <p:cNvPicPr>
            <a:picLocks noChangeAspect="1"/>
          </p:cNvPicPr>
          <p:nvPr/>
        </p:nvPicPr>
        <p:blipFill>
          <a:blip r:embed="rId3"/>
          <a:stretch>
            <a:fillRect/>
          </a:stretch>
        </p:blipFill>
        <p:spPr>
          <a:xfrm>
            <a:off x="391883" y="2072547"/>
            <a:ext cx="11502571" cy="3381111"/>
          </a:xfrm>
          <a:prstGeom prst="rect">
            <a:avLst/>
          </a:prstGeom>
        </p:spPr>
      </p:pic>
      <p:pic>
        <p:nvPicPr>
          <p:cNvPr id="59" name="图片 58"/>
          <p:cNvPicPr>
            <a:picLocks noChangeAspect="1"/>
          </p:cNvPicPr>
          <p:nvPr/>
        </p:nvPicPr>
        <p:blipFill rotWithShape="1">
          <a:blip r:embed="rId4">
            <a:extLst>
              <a:ext uri="{28A0092B-C50C-407E-A947-70E740481C1C}">
                <a14:useLocalDpi xmlns:a14="http://schemas.microsoft.com/office/drawing/2010/main" val="0"/>
              </a:ext>
            </a:extLst>
          </a:blip>
          <a:srcRect b="11551"/>
          <a:stretch>
            <a:fillRect/>
          </a:stretch>
        </p:blipFill>
        <p:spPr>
          <a:xfrm>
            <a:off x="4726859" y="6425162"/>
            <a:ext cx="2120507" cy="39190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barn(inVertical)">
                                      <p:cBhvr>
                                        <p:cTn id="7" dur="500"/>
                                        <p:tgtEl>
                                          <p:spTgt spid="58"/>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45"/>
                                        </p:tgtEl>
                                        <p:attrNameLst>
                                          <p:attrName>style.visibility</p:attrName>
                                        </p:attrNameLst>
                                      </p:cBhvr>
                                      <p:to>
                                        <p:strVal val="visible"/>
                                      </p:to>
                                    </p:set>
                                    <p:animEffect transition="in" filter="fade">
                                      <p:cBhvr>
                                        <p:cTn id="11" dur="500"/>
                                        <p:tgtEl>
                                          <p:spTgt spid="45"/>
                                        </p:tgtEl>
                                      </p:cBhvr>
                                    </p:animEffect>
                                    <p:anim calcmode="lin" valueType="num">
                                      <p:cBhvr>
                                        <p:cTn id="12" dur="500" fill="hold"/>
                                        <p:tgtEl>
                                          <p:spTgt spid="45"/>
                                        </p:tgtEl>
                                        <p:attrNameLst>
                                          <p:attrName>ppt_x</p:attrName>
                                        </p:attrNameLst>
                                      </p:cBhvr>
                                      <p:tavLst>
                                        <p:tav tm="0">
                                          <p:val>
                                            <p:strVal val="#ppt_x"/>
                                          </p:val>
                                        </p:tav>
                                        <p:tav tm="100000">
                                          <p:val>
                                            <p:strVal val="#ppt_x"/>
                                          </p:val>
                                        </p:tav>
                                      </p:tavLst>
                                    </p:anim>
                                    <p:anim calcmode="lin" valueType="num">
                                      <p:cBhvr>
                                        <p:cTn id="13" dur="500" fill="hold"/>
                                        <p:tgtEl>
                                          <p:spTgt spid="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7879ec90-af9a-46bf-a9b2-bbadddf016ae"/>
  <p:tag name="COMMONDATA" val="eyJoZGlkIjoiYTU1ZGZiYWQ1MjQ3NDM0YzY3MzI1ZjE2MGI3OWVkYmYif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bg1"/>
          </a:solidFill>
          <a:headEnd type="none"/>
          <a:tailEnd type="stealth" w="med"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ustomerInfo>
  <UserName>Administrator</UserName>
  <CompanyName>Microsoft</CompanyName>
  <MachineID>A666</MachineID>
  <ToolID>ljRTAAAAKGU=</ToolID>
  <Data><![CDATA[bGpSVEFBQUFLR1U9]]></Data>
</CustomerInfo>
</file>

<file path=customXml/item2.xml><?xml version="1.0" encoding="utf-8"?>
<CustomerInfo>
  <UserName>Administrator</UserName>
  <CompanyName>Microsoft</CompanyName>
  <MachineID>A666</MachineID>
  <ToolID>ljRTAAAAKGU=</ToolID>
  <Data><![CDATA[bGpSVEFBQUFLR1U9]]></Data>
</CustomerInfo>
</file>

<file path=customXml/itemProps1.xml><?xml version="1.0" encoding="utf-8"?>
<ds:datastoreItem xmlns:ds="http://schemas.openxmlformats.org/officeDocument/2006/customXml" ds:itemID="{D0F5CCE0-530A-49D0-B234-311BBE28ABFB}">
  <ds:schemaRefs/>
</ds:datastoreItem>
</file>

<file path=customXml/itemProps2.xml><?xml version="1.0" encoding="utf-8"?>
<ds:datastoreItem xmlns:ds="http://schemas.openxmlformats.org/officeDocument/2006/customXml" ds:itemID="{F80802BB-319D-4603-9251-042D440E06CA}">
  <ds:schemaRefs/>
</ds:datastoreItem>
</file>

<file path=docProps/app.xml><?xml version="1.0" encoding="utf-8"?>
<Properties xmlns="http://schemas.openxmlformats.org/officeDocument/2006/extended-properties" xmlns:vt="http://schemas.openxmlformats.org/officeDocument/2006/docPropsVTypes">
  <TotalTime>5</TotalTime>
  <Words>504</Words>
  <Application>Microsoft Office PowerPoint</Application>
  <PresentationFormat>宽屏</PresentationFormat>
  <Paragraphs>51</Paragraphs>
  <Slides>5</Slides>
  <Notes>5</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5</vt:i4>
      </vt:variant>
    </vt:vector>
  </HeadingPairs>
  <TitlesOfParts>
    <vt:vector size="16" baseType="lpstr">
      <vt:lpstr>黑体</vt:lpstr>
      <vt:lpstr>楷体</vt:lpstr>
      <vt:lpstr>隶书</vt:lpstr>
      <vt:lpstr>宋体</vt:lpstr>
      <vt:lpstr>Arial</vt:lpstr>
      <vt:lpstr>Calibri</vt:lpstr>
      <vt:lpstr>Calibri Light</vt:lpstr>
      <vt:lpstr>Times New Roman</vt:lpstr>
      <vt:lpstr>Office 主题</vt:lpstr>
      <vt:lpstr>Equation</vt:lpstr>
      <vt:lpstr>MathType 6.0 Equation</vt:lpstr>
      <vt:lpstr>PowerPoint 演示文稿</vt:lpstr>
      <vt:lpstr>PowerPoint 演示文稿</vt:lpstr>
      <vt:lpstr>PowerPoint 演示文稿</vt:lpstr>
      <vt:lpstr>PowerPoint 演示文稿</vt:lpstr>
      <vt:lpstr>PowerPoint 演示文稿</vt:lpstr>
    </vt:vector>
  </TitlesOfParts>
  <Company>LG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吴亚梅</dc:creator>
  <cp:lastModifiedBy>李洁</cp:lastModifiedBy>
  <cp:revision>285</cp:revision>
  <dcterms:created xsi:type="dcterms:W3CDTF">2021-11-24T06:49:00Z</dcterms:created>
  <dcterms:modified xsi:type="dcterms:W3CDTF">2023-07-05T09:45:57Z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A1674A031681415D92011C3F2D8576F3_12</vt:lpwstr>
  </property>
  <property fmtid="{D5CDD505-2E9C-101B-9397-08002B2CF9AE}" pid="3" name="KSOProductBuildVer">
    <vt:lpwstr>2052-11.1.0.14309</vt:lpwstr>
  </property>
</Properties>
</file>