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3"/>
    <p:sldId id="273" r:id="rId5"/>
    <p:sldId id="270" r:id="rId6"/>
    <p:sldId id="274" r:id="rId7"/>
    <p:sldId id="271" r:id="rId8"/>
    <p:sldId id="275" r:id="rId9"/>
    <p:sldId id="272" r:id="rId10"/>
  </p:sldIdLst>
  <p:sldSz cx="12192000" cy="6858000"/>
  <p:notesSz cx="6858000" cy="9144000"/>
  <p:custDataLst>
    <p:tags r:id="rId16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626"/>
    <a:srgbClr val="5B9BD5"/>
    <a:srgbClr val="2A3828"/>
    <a:srgbClr val="385723"/>
    <a:srgbClr val="32412E"/>
    <a:srgbClr val="0051A2"/>
    <a:srgbClr val="005AB4"/>
    <a:srgbClr val="005EBC"/>
    <a:srgbClr val="004992"/>
    <a:srgbClr val="0054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236" autoAdjust="0"/>
    <p:restoredTop sz="94660"/>
  </p:normalViewPr>
  <p:slideViewPr>
    <p:cSldViewPr snapToGrid="0">
      <p:cViewPr varScale="1">
        <p:scale>
          <a:sx n="65" d="100"/>
          <a:sy n="65" d="100"/>
        </p:scale>
        <p:origin x="51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gs" Target="tags/tag3.xml"/><Relationship Id="rId15" Type="http://schemas.openxmlformats.org/officeDocument/2006/relationships/customXml" Target="../customXml/item2.xml"/><Relationship Id="rId14" Type="http://schemas.openxmlformats.org/officeDocument/2006/relationships/customXml" Target="../customXml/item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9" Type="http://schemas.openxmlformats.org/officeDocument/2006/relationships/image" Target="../media/image12.wmf"/><Relationship Id="rId8" Type="http://schemas.openxmlformats.org/officeDocument/2006/relationships/image" Target="../media/image11.wmf"/><Relationship Id="rId7" Type="http://schemas.openxmlformats.org/officeDocument/2006/relationships/image" Target="../media/image10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2" Type="http://schemas.openxmlformats.org/officeDocument/2006/relationships/image" Target="../media/image15.wmf"/><Relationship Id="rId11" Type="http://schemas.openxmlformats.org/officeDocument/2006/relationships/image" Target="../media/image14.wmf"/><Relationship Id="rId10" Type="http://schemas.openxmlformats.org/officeDocument/2006/relationships/image" Target="../media/image13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4" Type="http://schemas.openxmlformats.org/officeDocument/2006/relationships/image" Target="../media/image21.wmf"/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A14EAA-2485-475C-85F0-561ABFD9B4F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A918C6-25FE-4BF2-9F08-168ABACDC3D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A918C6-25FE-4BF2-9F08-168ABACDC3D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A918C6-25FE-4BF2-9F08-168ABACDC3DF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A918C6-25FE-4BF2-9F08-168ABACDC3D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A918C6-25FE-4BF2-9F08-168ABACDC3DF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A918C6-25FE-4BF2-9F08-168ABACDC3D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A918C6-25FE-4BF2-9F08-168ABACDC3DF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A918C6-25FE-4BF2-9F08-168ABACDC3D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 showMasterSp="0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栏目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: 圆顶角 6">
            <a:hlinkClick r:id="" action="ppaction://noaction"/>
          </p:cNvPr>
          <p:cNvSpPr/>
          <p:nvPr userDrawn="1"/>
        </p:nvSpPr>
        <p:spPr>
          <a:xfrm>
            <a:off x="5945803" y="71120"/>
            <a:ext cx="1939416" cy="395392"/>
          </a:xfrm>
          <a:prstGeom prst="round2SameRect">
            <a:avLst/>
          </a:prstGeom>
          <a:solidFill>
            <a:srgbClr val="028C85"/>
          </a:solidFill>
          <a:ln>
            <a:solidFill>
              <a:srgbClr val="7BDDD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zh-CN" altLang="en-US" sz="1600" b="1">
                <a:solidFill>
                  <a:schemeClr val="bg1"/>
                </a:solidFill>
                <a:latin typeface="宋体" panose="02010600030101010101" pitchFamily="2" charset="-122"/>
                <a:ea typeface="+mn-ea"/>
              </a:rPr>
              <a:t>试题类编</a:t>
            </a:r>
            <a:endParaRPr lang="zh-CN" altLang="en-US" sz="1600" b="1">
              <a:solidFill>
                <a:schemeClr val="bg1"/>
              </a:solidFill>
              <a:latin typeface="宋体" panose="02010600030101010101" pitchFamily="2" charset="-122"/>
              <a:ea typeface="+mn-e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showMasterSp="0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6ADC9-3F91-40F6-A2DE-363D4C5FC46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735F3-4341-4780-AAF5-9F61638B10A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.bin"/><Relationship Id="rId8" Type="http://schemas.openxmlformats.org/officeDocument/2006/relationships/image" Target="../media/image6.wmf"/><Relationship Id="rId7" Type="http://schemas.openxmlformats.org/officeDocument/2006/relationships/oleObject" Target="../embeddings/oleObject3.bin"/><Relationship Id="rId6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29" Type="http://schemas.openxmlformats.org/officeDocument/2006/relationships/notesSlide" Target="../notesSlides/notesSlide2.xml"/><Relationship Id="rId28" Type="http://schemas.openxmlformats.org/officeDocument/2006/relationships/vmlDrawing" Target="../drawings/vmlDrawing1.vml"/><Relationship Id="rId27" Type="http://schemas.openxmlformats.org/officeDocument/2006/relationships/slideLayout" Target="../slideLayouts/slideLayout12.xml"/><Relationship Id="rId26" Type="http://schemas.openxmlformats.org/officeDocument/2006/relationships/image" Target="../media/image15.wmf"/><Relationship Id="rId25" Type="http://schemas.openxmlformats.org/officeDocument/2006/relationships/oleObject" Target="../embeddings/oleObject12.bin"/><Relationship Id="rId24" Type="http://schemas.openxmlformats.org/officeDocument/2006/relationships/image" Target="../media/image14.wmf"/><Relationship Id="rId23" Type="http://schemas.openxmlformats.org/officeDocument/2006/relationships/oleObject" Target="../embeddings/oleObject11.bin"/><Relationship Id="rId22" Type="http://schemas.openxmlformats.org/officeDocument/2006/relationships/image" Target="../media/image13.wmf"/><Relationship Id="rId21" Type="http://schemas.openxmlformats.org/officeDocument/2006/relationships/oleObject" Target="../embeddings/oleObject10.bin"/><Relationship Id="rId20" Type="http://schemas.openxmlformats.org/officeDocument/2006/relationships/image" Target="../media/image12.wmf"/><Relationship Id="rId2" Type="http://schemas.openxmlformats.org/officeDocument/2006/relationships/image" Target="../media/image3.png"/><Relationship Id="rId19" Type="http://schemas.openxmlformats.org/officeDocument/2006/relationships/oleObject" Target="../embeddings/oleObject9.bin"/><Relationship Id="rId18" Type="http://schemas.openxmlformats.org/officeDocument/2006/relationships/image" Target="../media/image11.wmf"/><Relationship Id="rId17" Type="http://schemas.openxmlformats.org/officeDocument/2006/relationships/oleObject" Target="../embeddings/oleObject8.bin"/><Relationship Id="rId16" Type="http://schemas.openxmlformats.org/officeDocument/2006/relationships/image" Target="../media/image10.wmf"/><Relationship Id="rId15" Type="http://schemas.openxmlformats.org/officeDocument/2006/relationships/oleObject" Target="../embeddings/oleObject7.bin"/><Relationship Id="rId14" Type="http://schemas.openxmlformats.org/officeDocument/2006/relationships/image" Target="../media/image9.wmf"/><Relationship Id="rId13" Type="http://schemas.openxmlformats.org/officeDocument/2006/relationships/oleObject" Target="../embeddings/oleObject6.bin"/><Relationship Id="rId12" Type="http://schemas.openxmlformats.org/officeDocument/2006/relationships/image" Target="../media/image8.wmf"/><Relationship Id="rId11" Type="http://schemas.openxmlformats.org/officeDocument/2006/relationships/oleObject" Target="../embeddings/oleObject5.bin"/><Relationship Id="rId10" Type="http://schemas.openxmlformats.org/officeDocument/2006/relationships/image" Target="../media/image7.wmf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17.png"/><Relationship Id="rId1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6.bin"/><Relationship Id="rId8" Type="http://schemas.openxmlformats.org/officeDocument/2006/relationships/image" Target="../media/image20.wmf"/><Relationship Id="rId7" Type="http://schemas.openxmlformats.org/officeDocument/2006/relationships/oleObject" Target="../embeddings/oleObject15.bin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8.wmf"/><Relationship Id="rId3" Type="http://schemas.openxmlformats.org/officeDocument/2006/relationships/oleObject" Target="../embeddings/oleObject13.bin"/><Relationship Id="rId2" Type="http://schemas.openxmlformats.org/officeDocument/2006/relationships/image" Target="../media/image17.png"/><Relationship Id="rId13" Type="http://schemas.openxmlformats.org/officeDocument/2006/relationships/notesSlide" Target="../notesSlides/notesSlide4.xml"/><Relationship Id="rId12" Type="http://schemas.openxmlformats.org/officeDocument/2006/relationships/vmlDrawing" Target="../drawings/vmlDrawing2.vml"/><Relationship Id="rId11" Type="http://schemas.openxmlformats.org/officeDocument/2006/relationships/slideLayout" Target="../slideLayouts/slideLayout12.xml"/><Relationship Id="rId10" Type="http://schemas.openxmlformats.org/officeDocument/2006/relationships/image" Target="../media/image21.wmf"/><Relationship Id="rId1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5.xml"/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23.jpeg"/><Relationship Id="rId1" Type="http://schemas.openxmlformats.org/officeDocument/2006/relationships/image" Target="../media/image22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6.xml"/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23.jpeg"/><Relationship Id="rId1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7.xml"/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23.jpeg"/><Relationship Id="rId1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285793" y="2335641"/>
            <a:ext cx="117715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5400" b="1" dirty="0">
                <a:solidFill>
                  <a:srgbClr val="FF0000"/>
                </a:solidFill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   </a:t>
            </a:r>
            <a:r>
              <a:rPr lang="zh-CN" altLang="en-US" sz="5400" b="1" dirty="0">
                <a:solidFill>
                  <a:srgbClr val="FF0000"/>
                </a:solidFill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复合场中多过程　基本方法力与能</a:t>
            </a:r>
            <a:endParaRPr lang="zh-CN" altLang="en-US" sz="5400" b="1" dirty="0">
              <a:solidFill>
                <a:srgbClr val="FF0000"/>
              </a:solidFill>
              <a:latin typeface="Times New Roman" panose="02020603050405020304" pitchFamily="18" charset="0"/>
              <a:ea typeface="隶书" panose="020105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5" name="Picture 2" descr="C:\Users\fuxueping\Desktop\mmexport1625301744256.pn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8422" y="4069273"/>
            <a:ext cx="3135156" cy="1979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A38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图片 134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51"/>
          <a:stretch>
            <a:fillRect/>
          </a:stretch>
        </p:blipFill>
        <p:spPr>
          <a:xfrm>
            <a:off x="4726859" y="6425162"/>
            <a:ext cx="2120507" cy="391907"/>
          </a:xfrm>
          <a:prstGeom prst="rect">
            <a:avLst/>
          </a:prstGeom>
        </p:spPr>
      </p:pic>
      <p:sp>
        <p:nvSpPr>
          <p:cNvPr id="53" name="Rectangle 29"/>
          <p:cNvSpPr>
            <a:spLocks noChangeArrowheads="1"/>
          </p:cNvSpPr>
          <p:nvPr/>
        </p:nvSpPr>
        <p:spPr bwMode="auto">
          <a:xfrm>
            <a:off x="-15262" y="1364577"/>
            <a:ext cx="1847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 sz="2400">
              <a:solidFill>
                <a:prstClr val="white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5148" name="图片 53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3870" y="1438845"/>
            <a:ext cx="5112470" cy="1858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4" name="Rectangle 30"/>
          <p:cNvSpPr>
            <a:spLocks noChangeArrowheads="1"/>
          </p:cNvSpPr>
          <p:nvPr/>
        </p:nvSpPr>
        <p:spPr bwMode="auto">
          <a:xfrm>
            <a:off x="24676" y="-57515"/>
            <a:ext cx="12227492" cy="3046988"/>
          </a:xfrm>
          <a:prstGeom prst="rect">
            <a:avLst/>
          </a:prstGeom>
          <a:noFill/>
          <a:ln w="9525">
            <a:noFill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zh-CN" altLang="zh-CN" sz="2400" b="1" dirty="0" smtClean="0">
                <a:solidFill>
                  <a:srgbClr val="FFFF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例</a:t>
            </a:r>
            <a:r>
              <a:rPr lang="en-US" altLang="zh-CN" sz="2400" b="1" dirty="0" smtClean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【2017</a:t>
            </a:r>
            <a:r>
              <a:rPr lang="en-US" altLang="zh-CN" sz="2400" b="1" dirty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·</a:t>
            </a:r>
            <a:r>
              <a:rPr lang="zh-CN" altLang="en-US" sz="2400" b="1" dirty="0">
                <a:solidFill>
                  <a:srgbClr val="FFFF00"/>
                </a:solidFill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浙江</a:t>
            </a:r>
            <a:r>
              <a:rPr lang="en-US" altLang="zh-CN" sz="2400" b="1" dirty="0">
                <a:solidFill>
                  <a:srgbClr val="FFFF00"/>
                </a:solidFill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11</a:t>
            </a:r>
            <a:r>
              <a:rPr lang="zh-CN" alt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月</a:t>
            </a:r>
            <a:r>
              <a:rPr lang="en-US" altLang="zh-CN" sz="2400" b="1" dirty="0" smtClean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】</a:t>
            </a:r>
            <a:r>
              <a:rPr lang="zh-CN" altLang="en-US" sz="2400" b="1" dirty="0" smtClean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如</a:t>
            </a:r>
            <a:r>
              <a:rPr lang="zh-CN" altLang="en-US" sz="2400" b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图所示，</a:t>
            </a:r>
            <a:r>
              <a:rPr lang="en-US" altLang="zh-CN" sz="2400" b="1" i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AMB</a:t>
            </a:r>
            <a:r>
              <a:rPr lang="zh-CN" altLang="en-US" sz="2400" b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是一条长</a:t>
            </a:r>
            <a:r>
              <a:rPr lang="en-US" altLang="zh-CN" sz="2400" b="1" i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L</a:t>
            </a:r>
            <a:r>
              <a:rPr lang="en-US" altLang="zh-CN" sz="2400" b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=10m</a:t>
            </a:r>
            <a:r>
              <a:rPr lang="zh-CN" altLang="en-US" sz="2400" b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的绝缘水平轨道，固定在离水平地面高</a:t>
            </a:r>
            <a:r>
              <a:rPr lang="en-US" altLang="zh-CN" sz="2400" b="1" i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</a:t>
            </a:r>
            <a:r>
              <a:rPr lang="en-US" altLang="zh-CN" sz="2400" b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=1.25m</a:t>
            </a:r>
            <a:r>
              <a:rPr lang="zh-CN" altLang="en-US" sz="2400" b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处，</a:t>
            </a:r>
            <a:r>
              <a:rPr lang="en-US" altLang="zh-CN" sz="2400" b="1" i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i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i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为端点，</a:t>
            </a:r>
            <a:r>
              <a:rPr lang="en-US" altLang="zh-CN" sz="2400" b="1" i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</a:t>
            </a:r>
            <a:r>
              <a:rPr lang="zh-CN" altLang="en-US" sz="2400" b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为中点，轨道</a:t>
            </a:r>
            <a:r>
              <a:rPr lang="en-US" altLang="zh-CN" sz="2400" b="1" i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MB</a:t>
            </a:r>
            <a:r>
              <a:rPr lang="zh-CN" altLang="en-US" sz="2400" b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处在方向竖直向上，大小</a:t>
            </a:r>
            <a:r>
              <a:rPr lang="en-US" altLang="zh-CN" sz="2400" b="1" i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E</a:t>
            </a:r>
            <a:r>
              <a:rPr lang="en-US" altLang="zh-CN" sz="2400" b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=5×10</a:t>
            </a:r>
            <a:r>
              <a:rPr lang="en-US" altLang="zh-CN" sz="2400" b="1" baseline="30000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en-US" altLang="zh-CN" sz="2400" b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N/C</a:t>
            </a:r>
            <a:r>
              <a:rPr lang="zh-CN" altLang="en-US" sz="2400" b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的匀强电场中，一质量</a:t>
            </a:r>
            <a:r>
              <a:rPr lang="en-US" altLang="zh-CN" sz="2400" b="1" i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</a:t>
            </a:r>
            <a:r>
              <a:rPr lang="en-US" altLang="zh-CN" sz="2400" b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=0.1kg</a:t>
            </a:r>
            <a:r>
              <a:rPr lang="zh-CN" altLang="en-US" sz="2400" b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，电荷量</a:t>
            </a:r>
            <a:r>
              <a:rPr lang="en-US" altLang="zh-CN" sz="2400" b="1" i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</a:t>
            </a:r>
            <a:r>
              <a:rPr lang="en-US" altLang="zh-CN" sz="2400" b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=+1.3×10</a:t>
            </a:r>
            <a:r>
              <a:rPr lang="en-US" altLang="zh-CN" sz="2400" b="1" baseline="30000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-4</a:t>
            </a:r>
            <a:r>
              <a:rPr lang="en-US" altLang="zh-CN" sz="2400" b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sz="2400" b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的可视为质点的滑块以初速度</a:t>
            </a:r>
            <a:r>
              <a:rPr lang="en-US" altLang="zh-CN" sz="2400" b="1" i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v</a:t>
            </a:r>
            <a:r>
              <a:rPr lang="en-US" altLang="zh-CN" sz="2400" b="1" baseline="-30000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</a:t>
            </a:r>
            <a:r>
              <a:rPr lang="en-US" altLang="zh-CN" sz="2400" b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=6m/s</a:t>
            </a:r>
            <a:r>
              <a:rPr lang="zh-CN" altLang="en-US" sz="2400" b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在轨道上自</a:t>
            </a:r>
            <a:r>
              <a:rPr lang="en-US" altLang="zh-CN" sz="2400" b="1" i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点开始向右运动，经</a:t>
            </a:r>
            <a:r>
              <a:rPr lang="en-US" altLang="zh-CN" sz="2400" b="1" i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</a:t>
            </a:r>
            <a:r>
              <a:rPr lang="zh-CN" altLang="en-US" sz="2400" b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点进入电场，从</a:t>
            </a:r>
            <a:r>
              <a:rPr lang="en-US" altLang="zh-CN" sz="2400" b="1" i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点离开电场，已知滑块与轨道间动摩擦因数</a:t>
            </a:r>
            <a:r>
              <a:rPr lang="en-US" altLang="zh-CN" sz="2400" b="1" i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μ</a:t>
            </a:r>
            <a:r>
              <a:rPr lang="en-US" altLang="zh-CN" sz="2400" b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=0.2</a:t>
            </a:r>
            <a:r>
              <a:rPr lang="zh-CN" altLang="en-US" sz="2400" b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，求滑块</a:t>
            </a:r>
            <a:endParaRPr lang="zh-CN" altLang="en-US" sz="2400" b="1" dirty="0">
              <a:solidFill>
                <a:prstClr val="white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sz="2400" b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sz="2400" b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sz="2400" b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）到达</a:t>
            </a:r>
            <a:r>
              <a:rPr lang="en-US" altLang="zh-CN" sz="2400" b="1" i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</a:t>
            </a:r>
            <a:r>
              <a:rPr lang="zh-CN" altLang="en-US" sz="2400" b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点时的速度大小；</a:t>
            </a:r>
            <a:endParaRPr lang="zh-CN" altLang="en-US" sz="2400" b="1" dirty="0">
              <a:solidFill>
                <a:prstClr val="white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sz="2400" b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sz="2400" b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sz="2400" b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）从</a:t>
            </a:r>
            <a:r>
              <a:rPr lang="en-US" altLang="zh-CN" sz="2400" b="1" i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</a:t>
            </a:r>
            <a:r>
              <a:rPr lang="zh-CN" altLang="en-US" sz="2400" b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点运动到</a:t>
            </a:r>
            <a:r>
              <a:rPr lang="en-US" altLang="zh-CN" sz="2400" b="1" i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点所用的时间；</a:t>
            </a:r>
            <a:endParaRPr lang="zh-CN" altLang="en-US" sz="2400" b="1" dirty="0">
              <a:solidFill>
                <a:prstClr val="white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sz="2400" b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sz="2400" b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zh-CN" altLang="en-US" sz="2400" b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）落地点距</a:t>
            </a:r>
            <a:r>
              <a:rPr lang="en-US" altLang="zh-CN" sz="2400" b="1" i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点的水平距离。</a:t>
            </a:r>
            <a:endParaRPr lang="zh-CN" altLang="en-US" sz="2400" b="1" dirty="0">
              <a:solidFill>
                <a:prstClr val="white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48" name="圆角矩形 47"/>
          <p:cNvSpPr/>
          <p:nvPr/>
        </p:nvSpPr>
        <p:spPr>
          <a:xfrm>
            <a:off x="6394110" y="53415"/>
            <a:ext cx="950211" cy="312113"/>
          </a:xfrm>
          <a:prstGeom prst="roundRect">
            <a:avLst/>
          </a:prstGeom>
          <a:noFill/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2" name="矩形 1"/>
          <p:cNvSpPr/>
          <p:nvPr/>
        </p:nvSpPr>
        <p:spPr>
          <a:xfrm>
            <a:off x="8468173" y="3025032"/>
            <a:ext cx="7393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</a:t>
            </a: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10m</a:t>
            </a:r>
            <a:endParaRPr lang="zh-CN" altLang="en-US" sz="1400" dirty="0">
              <a:solidFill>
                <a:srgbClr val="FF0000"/>
              </a:solidFill>
            </a:endParaRPr>
          </a:p>
        </p:txBody>
      </p:sp>
      <p:sp>
        <p:nvSpPr>
          <p:cNvPr id="50" name="圆角矩形 49"/>
          <p:cNvSpPr/>
          <p:nvPr/>
        </p:nvSpPr>
        <p:spPr>
          <a:xfrm>
            <a:off x="699892" y="386309"/>
            <a:ext cx="1184326" cy="354909"/>
          </a:xfrm>
          <a:prstGeom prst="roundRect">
            <a:avLst/>
          </a:prstGeom>
          <a:noFill/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51" name="矩形 50"/>
          <p:cNvSpPr/>
          <p:nvPr/>
        </p:nvSpPr>
        <p:spPr>
          <a:xfrm>
            <a:off x="7969409" y="2429180"/>
            <a:ext cx="9124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=1.25m</a:t>
            </a:r>
            <a:endParaRPr lang="zh-CN" altLang="en-US" sz="1400" dirty="0">
              <a:solidFill>
                <a:srgbClr val="FF0000"/>
              </a:solidFill>
            </a:endParaRPr>
          </a:p>
        </p:txBody>
      </p:sp>
      <p:cxnSp>
        <p:nvCxnSpPr>
          <p:cNvPr id="55" name="直接连接符 54"/>
          <p:cNvCxnSpPr/>
          <p:nvPr/>
        </p:nvCxnSpPr>
        <p:spPr>
          <a:xfrm>
            <a:off x="4362645" y="720437"/>
            <a:ext cx="1266161" cy="0"/>
          </a:xfrm>
          <a:prstGeom prst="line">
            <a:avLst/>
          </a:prstGeom>
          <a:ln w="19050">
            <a:solidFill>
              <a:srgbClr val="FFFF00"/>
            </a:solidFill>
            <a:headEnd type="none"/>
            <a:tailEnd type="non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接连接符 55"/>
          <p:cNvCxnSpPr/>
          <p:nvPr/>
        </p:nvCxnSpPr>
        <p:spPr>
          <a:xfrm>
            <a:off x="8183909" y="728661"/>
            <a:ext cx="1266161" cy="0"/>
          </a:xfrm>
          <a:prstGeom prst="line">
            <a:avLst/>
          </a:prstGeom>
          <a:ln w="19050">
            <a:solidFill>
              <a:srgbClr val="FFFF00"/>
            </a:solidFill>
            <a:headEnd type="none"/>
            <a:tailEnd type="non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圆角矩形 56"/>
          <p:cNvSpPr/>
          <p:nvPr/>
        </p:nvSpPr>
        <p:spPr>
          <a:xfrm>
            <a:off x="10349581" y="365528"/>
            <a:ext cx="1762217" cy="354909"/>
          </a:xfrm>
          <a:prstGeom prst="roundRect">
            <a:avLst/>
          </a:prstGeom>
          <a:noFill/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58" name="矩形 57"/>
          <p:cNvSpPr/>
          <p:nvPr/>
        </p:nvSpPr>
        <p:spPr>
          <a:xfrm>
            <a:off x="10204903" y="1438845"/>
            <a:ext cx="15231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E</a:t>
            </a:r>
            <a:r>
              <a:rPr lang="en-US" altLang="zh-CN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=5×10</a:t>
            </a:r>
            <a:r>
              <a:rPr lang="en-US" altLang="zh-CN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en-US" altLang="zh-CN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N/C</a:t>
            </a:r>
            <a:endParaRPr lang="zh-CN" altLang="en-US" sz="1400" dirty="0">
              <a:solidFill>
                <a:srgbClr val="FF0000"/>
              </a:solidFill>
            </a:endParaRPr>
          </a:p>
        </p:txBody>
      </p:sp>
      <p:sp>
        <p:nvSpPr>
          <p:cNvPr id="59" name="圆角矩形 58"/>
          <p:cNvSpPr/>
          <p:nvPr/>
        </p:nvSpPr>
        <p:spPr>
          <a:xfrm>
            <a:off x="3138504" y="749442"/>
            <a:ext cx="1180278" cy="354909"/>
          </a:xfrm>
          <a:prstGeom prst="roundRect">
            <a:avLst/>
          </a:prstGeom>
          <a:noFill/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62" name="圆角矩形 61"/>
          <p:cNvSpPr/>
          <p:nvPr/>
        </p:nvSpPr>
        <p:spPr>
          <a:xfrm>
            <a:off x="5485228" y="769134"/>
            <a:ext cx="1940807" cy="354909"/>
          </a:xfrm>
          <a:prstGeom prst="roundRect">
            <a:avLst/>
          </a:prstGeom>
          <a:noFill/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64" name="矩形 63"/>
          <p:cNvSpPr/>
          <p:nvPr/>
        </p:nvSpPr>
        <p:spPr>
          <a:xfrm>
            <a:off x="6976843" y="1461268"/>
            <a:ext cx="10278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</a:t>
            </a:r>
            <a:r>
              <a:rPr lang="en-US" altLang="zh-CN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=0.1kg</a:t>
            </a:r>
            <a:endParaRPr lang="zh-CN" altLang="en-US" sz="1400" dirty="0">
              <a:solidFill>
                <a:srgbClr val="FF0000"/>
              </a:solidFill>
            </a:endParaRPr>
          </a:p>
        </p:txBody>
      </p:sp>
      <p:sp>
        <p:nvSpPr>
          <p:cNvPr id="65" name="矩形 64"/>
          <p:cNvSpPr/>
          <p:nvPr/>
        </p:nvSpPr>
        <p:spPr>
          <a:xfrm>
            <a:off x="6989883" y="1701337"/>
            <a:ext cx="14782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</a:t>
            </a:r>
            <a:r>
              <a:rPr lang="en-US" altLang="zh-CN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=1.3×10</a:t>
            </a:r>
            <a:r>
              <a:rPr lang="en-US" altLang="zh-CN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-4</a:t>
            </a:r>
            <a:r>
              <a:rPr lang="en-US" altLang="zh-CN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endParaRPr lang="zh-CN" altLang="en-US" sz="1400" dirty="0">
              <a:solidFill>
                <a:srgbClr val="FF0000"/>
              </a:solidFill>
            </a:endParaRPr>
          </a:p>
        </p:txBody>
      </p:sp>
      <p:sp>
        <p:nvSpPr>
          <p:cNvPr id="66" name="圆角矩形 65"/>
          <p:cNvSpPr/>
          <p:nvPr/>
        </p:nvSpPr>
        <p:spPr>
          <a:xfrm>
            <a:off x="77104" y="1142528"/>
            <a:ext cx="1093606" cy="354909"/>
          </a:xfrm>
          <a:prstGeom prst="roundRect">
            <a:avLst/>
          </a:prstGeom>
          <a:noFill/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67" name="矩形 66"/>
          <p:cNvSpPr/>
          <p:nvPr/>
        </p:nvSpPr>
        <p:spPr>
          <a:xfrm>
            <a:off x="7190175" y="1929953"/>
            <a:ext cx="9573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v</a:t>
            </a:r>
            <a:r>
              <a:rPr lang="en-US" altLang="zh-CN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</a:t>
            </a:r>
            <a:r>
              <a:rPr lang="en-US" altLang="zh-CN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=6m/s</a:t>
            </a:r>
            <a:endParaRPr lang="zh-CN" altLang="en-US" sz="1400" dirty="0">
              <a:solidFill>
                <a:srgbClr val="FF0000"/>
              </a:solidFill>
            </a:endParaRPr>
          </a:p>
        </p:txBody>
      </p:sp>
      <p:sp>
        <p:nvSpPr>
          <p:cNvPr id="68" name="圆角矩形 67"/>
          <p:cNvSpPr/>
          <p:nvPr/>
        </p:nvSpPr>
        <p:spPr>
          <a:xfrm>
            <a:off x="2217631" y="1504891"/>
            <a:ext cx="844224" cy="354909"/>
          </a:xfrm>
          <a:prstGeom prst="roundRect">
            <a:avLst/>
          </a:prstGeom>
          <a:noFill/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69" name="矩形 68"/>
          <p:cNvSpPr/>
          <p:nvPr/>
        </p:nvSpPr>
        <p:spPr>
          <a:xfrm>
            <a:off x="10233597" y="1886003"/>
            <a:ext cx="7328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μ</a:t>
            </a:r>
            <a:r>
              <a:rPr lang="en-US" altLang="zh-CN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=0.2</a:t>
            </a:r>
            <a:endParaRPr lang="zh-CN" altLang="en-US" sz="1400" dirty="0">
              <a:solidFill>
                <a:srgbClr val="FF0000"/>
              </a:solidFill>
            </a:endParaRPr>
          </a:p>
        </p:txBody>
      </p:sp>
      <p:grpSp>
        <p:nvGrpSpPr>
          <p:cNvPr id="80" name="组合 79"/>
          <p:cNvGrpSpPr/>
          <p:nvPr/>
        </p:nvGrpSpPr>
        <p:grpSpPr>
          <a:xfrm>
            <a:off x="10274889" y="4369222"/>
            <a:ext cx="560065" cy="794590"/>
            <a:chOff x="9146485" y="4042006"/>
            <a:chExt cx="560065" cy="794590"/>
          </a:xfrm>
        </p:grpSpPr>
        <p:cxnSp>
          <p:nvCxnSpPr>
            <p:cNvPr id="82" name="直接连接符 81"/>
            <p:cNvCxnSpPr/>
            <p:nvPr/>
          </p:nvCxnSpPr>
          <p:spPr>
            <a:xfrm>
              <a:off x="9146485" y="4042006"/>
              <a:ext cx="0" cy="612000"/>
            </a:xfrm>
            <a:prstGeom prst="line">
              <a:avLst/>
            </a:prstGeom>
            <a:ln w="19050">
              <a:solidFill>
                <a:srgbClr val="FFFF00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文本框 82"/>
            <p:cNvSpPr txBox="1"/>
            <p:nvPr/>
          </p:nvSpPr>
          <p:spPr>
            <a:xfrm>
              <a:off x="9194871" y="4436486"/>
              <a:ext cx="51167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i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mg</a:t>
              </a:r>
              <a:endParaRPr lang="zh-CN" altLang="en-US" sz="2000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84" name="组合 83"/>
          <p:cNvGrpSpPr/>
          <p:nvPr/>
        </p:nvGrpSpPr>
        <p:grpSpPr>
          <a:xfrm>
            <a:off x="9450070" y="4269039"/>
            <a:ext cx="873189" cy="400110"/>
            <a:chOff x="7796354" y="4681653"/>
            <a:chExt cx="873189" cy="400110"/>
          </a:xfrm>
        </p:grpSpPr>
        <p:cxnSp>
          <p:nvCxnSpPr>
            <p:cNvPr id="85" name="直接连接符 84"/>
            <p:cNvCxnSpPr/>
            <p:nvPr/>
          </p:nvCxnSpPr>
          <p:spPr>
            <a:xfrm flipH="1">
              <a:off x="8046330" y="4751480"/>
              <a:ext cx="623213" cy="0"/>
            </a:xfrm>
            <a:prstGeom prst="line">
              <a:avLst/>
            </a:prstGeom>
            <a:ln w="19050">
              <a:solidFill>
                <a:srgbClr val="FFFF00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文本框 85"/>
            <p:cNvSpPr txBox="1"/>
            <p:nvPr/>
          </p:nvSpPr>
          <p:spPr>
            <a:xfrm>
              <a:off x="7796354" y="4681653"/>
              <a:ext cx="42672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i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zh-CN" altLang="en-US" sz="2000" baseline="-250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滑</a:t>
              </a:r>
              <a:endParaRPr lang="zh-CN" altLang="en-US" sz="2000" baseline="-25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87" name="组合 86"/>
          <p:cNvGrpSpPr/>
          <p:nvPr/>
        </p:nvGrpSpPr>
        <p:grpSpPr>
          <a:xfrm>
            <a:off x="10274889" y="3457367"/>
            <a:ext cx="465579" cy="851144"/>
            <a:chOff x="9570473" y="4784802"/>
            <a:chExt cx="465579" cy="851144"/>
          </a:xfrm>
        </p:grpSpPr>
        <p:cxnSp>
          <p:nvCxnSpPr>
            <p:cNvPr id="88" name="直接连接符 87"/>
            <p:cNvCxnSpPr/>
            <p:nvPr/>
          </p:nvCxnSpPr>
          <p:spPr>
            <a:xfrm flipV="1">
              <a:off x="9570473" y="5023946"/>
              <a:ext cx="0" cy="612000"/>
            </a:xfrm>
            <a:prstGeom prst="line">
              <a:avLst/>
            </a:prstGeom>
            <a:ln w="19050">
              <a:solidFill>
                <a:srgbClr val="FFFF00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文本框 88"/>
            <p:cNvSpPr txBox="1"/>
            <p:nvPr/>
          </p:nvSpPr>
          <p:spPr>
            <a:xfrm>
              <a:off x="9570860" y="4784802"/>
              <a:ext cx="46519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i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n-US" altLang="zh-CN" sz="2000" baseline="-250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  <a:endParaRPr lang="zh-CN" altLang="en-US" sz="2000" baseline="-25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8" name="矩形 7"/>
          <p:cNvSpPr/>
          <p:nvPr/>
        </p:nvSpPr>
        <p:spPr>
          <a:xfrm>
            <a:off x="10195225" y="4284805"/>
            <a:ext cx="159328" cy="97007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02" name="组合 101"/>
          <p:cNvGrpSpPr/>
          <p:nvPr/>
        </p:nvGrpSpPr>
        <p:grpSpPr>
          <a:xfrm>
            <a:off x="10274164" y="3818474"/>
            <a:ext cx="513282" cy="512145"/>
            <a:chOff x="9569748" y="5097856"/>
            <a:chExt cx="513282" cy="512145"/>
          </a:xfrm>
        </p:grpSpPr>
        <p:cxnSp>
          <p:nvCxnSpPr>
            <p:cNvPr id="103" name="直接连接符 102"/>
            <p:cNvCxnSpPr/>
            <p:nvPr/>
          </p:nvCxnSpPr>
          <p:spPr>
            <a:xfrm flipV="1">
              <a:off x="9570473" y="5178001"/>
              <a:ext cx="0" cy="432000"/>
            </a:xfrm>
            <a:prstGeom prst="line">
              <a:avLst/>
            </a:prstGeom>
            <a:ln w="19050">
              <a:solidFill>
                <a:schemeClr val="bg1">
                  <a:lumMod val="95000"/>
                </a:schemeClr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7" name="文本框 106"/>
            <p:cNvSpPr txBox="1"/>
            <p:nvPr/>
          </p:nvSpPr>
          <p:spPr>
            <a:xfrm>
              <a:off x="9569748" y="5097856"/>
              <a:ext cx="51328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i="1" dirty="0" smtClean="0">
                  <a:solidFill>
                    <a:schemeClr val="bg1">
                      <a:lumMod val="9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zh-CN" altLang="en-US" sz="2000" baseline="-25000" dirty="0" smtClean="0">
                  <a:solidFill>
                    <a:schemeClr val="bg1">
                      <a:lumMod val="9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电</a:t>
              </a:r>
              <a:endParaRPr lang="zh-CN" altLang="en-US" sz="2000" baseline="-250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09" name="Rectangle 32"/>
          <p:cNvSpPr>
            <a:spLocks noChangeArrowheads="1"/>
          </p:cNvSpPr>
          <p:nvPr/>
        </p:nvSpPr>
        <p:spPr bwMode="auto">
          <a:xfrm>
            <a:off x="263486" y="3404673"/>
            <a:ext cx="357020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解</a:t>
            </a:r>
            <a:r>
              <a:rPr lang="zh-CN" altLang="en-US" sz="2400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  <a:sym typeface="Wingdings" panose="05000000000000000000" pitchFamily="2" charset="2"/>
              </a:rPr>
              <a:t>：</a:t>
            </a:r>
            <a:r>
              <a:rPr lang="en-US" altLang="zh-CN" sz="2400" dirty="0" smtClean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(1)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由牛顿第二定律</a:t>
            </a: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:</a:t>
            </a:r>
            <a:endParaRPr kumimoji="0" lang="zh-CN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aphicFrame>
        <p:nvGraphicFramePr>
          <p:cNvPr id="110" name="对象 109"/>
          <p:cNvGraphicFramePr>
            <a:graphicFrameLocks noChangeAspect="1"/>
          </p:cNvGraphicFramePr>
          <p:nvPr/>
        </p:nvGraphicFramePr>
        <p:xfrm>
          <a:off x="3918506" y="3548060"/>
          <a:ext cx="1220324" cy="3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4" name="Equation" r:id="rId3" imgW="14630400" imgH="3657600" progId="Equation.DSMT4">
                  <p:embed/>
                </p:oleObj>
              </mc:Choice>
              <mc:Fallback>
                <p:oleObj name="Equation" r:id="rId3" imgW="14630400" imgH="3657600" progId="Equation.DSMT4">
                  <p:embed/>
                  <p:pic>
                    <p:nvPicPr>
                      <p:cNvPr id="0" name="图片 64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8506" y="3548060"/>
                        <a:ext cx="1220324" cy="324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" name="对象 110"/>
          <p:cNvGraphicFramePr>
            <a:graphicFrameLocks noChangeAspect="1"/>
          </p:cNvGraphicFramePr>
          <p:nvPr/>
        </p:nvGraphicFramePr>
        <p:xfrm>
          <a:off x="3242505" y="3783434"/>
          <a:ext cx="1800598" cy="75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5" name="Equation" r:id="rId5" imgW="22555200" imgH="9448800" progId="Equation.DSMT4">
                  <p:embed/>
                </p:oleObj>
              </mc:Choice>
              <mc:Fallback>
                <p:oleObj name="Equation" r:id="rId5" imgW="22555200" imgH="9448800" progId="Equation.DSMT4">
                  <p:embed/>
                  <p:pic>
                    <p:nvPicPr>
                      <p:cNvPr id="0" name="图片 645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242505" y="3783434"/>
                        <a:ext cx="1800598" cy="756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" name="对象 111"/>
          <p:cNvGraphicFramePr>
            <a:graphicFrameLocks noChangeAspect="1"/>
          </p:cNvGraphicFramePr>
          <p:nvPr/>
        </p:nvGraphicFramePr>
        <p:xfrm>
          <a:off x="5617692" y="3967152"/>
          <a:ext cx="1262063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6" name="Equation" r:id="rId7" imgW="16154400" imgH="5486400" progId="Equation.DSMT4">
                  <p:embed/>
                </p:oleObj>
              </mc:Choice>
              <mc:Fallback>
                <p:oleObj name="Equation" r:id="rId7" imgW="16154400" imgH="5486400" progId="Equation.DSMT4">
                  <p:embed/>
                  <p:pic>
                    <p:nvPicPr>
                      <p:cNvPr id="0" name="图片 645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617692" y="3967152"/>
                        <a:ext cx="1262063" cy="428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" name="Rectangle 32"/>
          <p:cNvSpPr>
            <a:spLocks noChangeArrowheads="1"/>
          </p:cNvSpPr>
          <p:nvPr/>
        </p:nvSpPr>
        <p:spPr bwMode="auto">
          <a:xfrm>
            <a:off x="1395887" y="3889396"/>
            <a:ext cx="187743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运动学公式</a:t>
            </a: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:</a:t>
            </a:r>
            <a:endParaRPr kumimoji="0" lang="zh-CN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15" name="箭头: 右 107"/>
          <p:cNvSpPr/>
          <p:nvPr/>
        </p:nvSpPr>
        <p:spPr>
          <a:xfrm flipV="1">
            <a:off x="5246545" y="3580890"/>
            <a:ext cx="360000" cy="180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16" name="对象 115"/>
          <p:cNvGraphicFramePr>
            <a:graphicFrameLocks noChangeAspect="1"/>
          </p:cNvGraphicFramePr>
          <p:nvPr/>
        </p:nvGraphicFramePr>
        <p:xfrm>
          <a:off x="5643302" y="3406713"/>
          <a:ext cx="1841439" cy="4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7" name="Equation" r:id="rId9" imgW="23469600" imgH="5486400" progId="Equation.DSMT4">
                  <p:embed/>
                </p:oleObj>
              </mc:Choice>
              <mc:Fallback>
                <p:oleObj name="Equation" r:id="rId9" imgW="23469600" imgH="5486400" progId="Equation.DSMT4">
                  <p:embed/>
                  <p:pic>
                    <p:nvPicPr>
                      <p:cNvPr id="0" name="图片 6456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643302" y="3406713"/>
                        <a:ext cx="1841439" cy="43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7" name="箭头: 右 107"/>
          <p:cNvSpPr/>
          <p:nvPr/>
        </p:nvSpPr>
        <p:spPr>
          <a:xfrm flipV="1">
            <a:off x="5156759" y="4117170"/>
            <a:ext cx="360000" cy="180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8" name="Rectangle 32"/>
          <p:cNvSpPr>
            <a:spLocks noChangeArrowheads="1"/>
          </p:cNvSpPr>
          <p:nvPr/>
        </p:nvSpPr>
        <p:spPr bwMode="auto">
          <a:xfrm>
            <a:off x="893514" y="4465857"/>
            <a:ext cx="264687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(2)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牛顿第二定律</a:t>
            </a: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:</a:t>
            </a:r>
            <a:endParaRPr kumimoji="0" lang="zh-CN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aphicFrame>
        <p:nvGraphicFramePr>
          <p:cNvPr id="119" name="对象 118"/>
          <p:cNvGraphicFramePr>
            <a:graphicFrameLocks noChangeAspect="1"/>
          </p:cNvGraphicFramePr>
          <p:nvPr/>
        </p:nvGraphicFramePr>
        <p:xfrm>
          <a:off x="3641725" y="4525963"/>
          <a:ext cx="2225675" cy="395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8" name="Equation" r:id="rId11" imgW="27432000" imgH="4876800" progId="Equation.DSMT4">
                  <p:embed/>
                </p:oleObj>
              </mc:Choice>
              <mc:Fallback>
                <p:oleObj name="Equation" r:id="rId11" imgW="27432000" imgH="4876800" progId="Equation.DSMT4">
                  <p:embed/>
                  <p:pic>
                    <p:nvPicPr>
                      <p:cNvPr id="0" name="图片 6457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641725" y="4525963"/>
                        <a:ext cx="2225675" cy="395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0" name="Rectangle 32"/>
          <p:cNvSpPr>
            <a:spLocks noChangeArrowheads="1"/>
          </p:cNvSpPr>
          <p:nvPr/>
        </p:nvSpPr>
        <p:spPr bwMode="auto">
          <a:xfrm>
            <a:off x="1408111" y="5066113"/>
            <a:ext cx="187743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运动学公式</a:t>
            </a: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:</a:t>
            </a:r>
            <a:endParaRPr kumimoji="0" lang="zh-CN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aphicFrame>
        <p:nvGraphicFramePr>
          <p:cNvPr id="121" name="对象 120"/>
          <p:cNvGraphicFramePr>
            <a:graphicFrameLocks noChangeAspect="1"/>
          </p:cNvGraphicFramePr>
          <p:nvPr/>
        </p:nvGraphicFramePr>
        <p:xfrm>
          <a:off x="3211513" y="4953000"/>
          <a:ext cx="1817687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9" name="Equation" r:id="rId13" imgW="23774400" imgH="9448800" progId="Equation.DSMT4">
                  <p:embed/>
                </p:oleObj>
              </mc:Choice>
              <mc:Fallback>
                <p:oleObj name="Equation" r:id="rId13" imgW="23774400" imgH="9448800" progId="Equation.DSMT4">
                  <p:embed/>
                  <p:pic>
                    <p:nvPicPr>
                      <p:cNvPr id="0" name="图片 6458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211513" y="4953000"/>
                        <a:ext cx="1817687" cy="720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" name="Rectangle 32"/>
          <p:cNvSpPr>
            <a:spLocks noChangeArrowheads="1"/>
          </p:cNvSpPr>
          <p:nvPr/>
        </p:nvSpPr>
        <p:spPr bwMode="auto">
          <a:xfrm>
            <a:off x="5186924" y="5073400"/>
            <a:ext cx="95410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2400" dirty="0" smtClean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解得</a:t>
            </a: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:</a:t>
            </a:r>
            <a:endParaRPr kumimoji="0" lang="zh-CN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aphicFrame>
        <p:nvGraphicFramePr>
          <p:cNvPr id="124" name="对象 123"/>
          <p:cNvGraphicFramePr>
            <a:graphicFrameLocks noChangeAspect="1"/>
          </p:cNvGraphicFramePr>
          <p:nvPr/>
        </p:nvGraphicFramePr>
        <p:xfrm>
          <a:off x="6151563" y="4978400"/>
          <a:ext cx="873125" cy="71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0" name="Equation" r:id="rId15" imgW="11582400" imgH="9448800" progId="Equation.DSMT4">
                  <p:embed/>
                </p:oleObj>
              </mc:Choice>
              <mc:Fallback>
                <p:oleObj name="Equation" r:id="rId15" imgW="11582400" imgH="9448800" progId="Equation.DSMT4">
                  <p:embed/>
                  <p:pic>
                    <p:nvPicPr>
                      <p:cNvPr id="0" name="图片 6459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151563" y="4978400"/>
                        <a:ext cx="873125" cy="712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5" name="箭头: 右 107"/>
          <p:cNvSpPr/>
          <p:nvPr/>
        </p:nvSpPr>
        <p:spPr>
          <a:xfrm flipV="1">
            <a:off x="5961567" y="4652308"/>
            <a:ext cx="360000" cy="180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26" name="对象 125"/>
          <p:cNvGraphicFramePr>
            <a:graphicFrameLocks noChangeAspect="1"/>
          </p:cNvGraphicFramePr>
          <p:nvPr/>
        </p:nvGraphicFramePr>
        <p:xfrm>
          <a:off x="6350415" y="4500634"/>
          <a:ext cx="1492250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1" name="Equation" r:id="rId17" imgW="18592800" imgH="4876800" progId="Equation.DSMT4">
                  <p:embed/>
                </p:oleObj>
              </mc:Choice>
              <mc:Fallback>
                <p:oleObj name="Equation" r:id="rId17" imgW="18592800" imgH="4876800" progId="Equation.DSMT4">
                  <p:embed/>
                  <p:pic>
                    <p:nvPicPr>
                      <p:cNvPr id="0" name="图片 6460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6350415" y="4500634"/>
                        <a:ext cx="1492250" cy="3921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7" name="任意多边形 126"/>
          <p:cNvSpPr/>
          <p:nvPr/>
        </p:nvSpPr>
        <p:spPr>
          <a:xfrm flipH="1">
            <a:off x="10228212" y="2263999"/>
            <a:ext cx="1014907" cy="587581"/>
          </a:xfrm>
          <a:custGeom>
            <a:avLst/>
            <a:gdLst>
              <a:gd name="connsiteX0" fmla="*/ 0 w 769257"/>
              <a:gd name="connsiteY0" fmla="*/ 1625600 h 1625600"/>
              <a:gd name="connsiteX1" fmla="*/ 769257 w 769257"/>
              <a:gd name="connsiteY1" fmla="*/ 0 h 1625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69257" h="1625600">
                <a:moveTo>
                  <a:pt x="0" y="1625600"/>
                </a:moveTo>
                <a:cubicBezTo>
                  <a:pt x="252185" y="812800"/>
                  <a:pt x="504371" y="0"/>
                  <a:pt x="769257" y="0"/>
                </a:cubicBezTo>
              </a:path>
            </a:pathLst>
          </a:custGeom>
          <a:noFill/>
          <a:ln w="19050">
            <a:solidFill>
              <a:srgbClr val="FF0000"/>
            </a:solidFill>
            <a:headEnd type="stealth" w="med" len="lg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28" name="对象 127"/>
          <p:cNvGraphicFramePr>
            <a:graphicFrameLocks noChangeAspect="1"/>
          </p:cNvGraphicFramePr>
          <p:nvPr/>
        </p:nvGraphicFramePr>
        <p:xfrm>
          <a:off x="4375150" y="5614988"/>
          <a:ext cx="1182688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2" name="Equation" r:id="rId19" imgW="14935200" imgH="9448800" progId="Equation.DSMT4">
                  <p:embed/>
                </p:oleObj>
              </mc:Choice>
              <mc:Fallback>
                <p:oleObj name="Equation" r:id="rId19" imgW="14935200" imgH="9448800" progId="Equation.DSMT4">
                  <p:embed/>
                  <p:pic>
                    <p:nvPicPr>
                      <p:cNvPr id="0" name="图片 6461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4375150" y="5614988"/>
                        <a:ext cx="1182688" cy="746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0" name="对象 129"/>
          <p:cNvGraphicFramePr>
            <a:graphicFrameLocks noChangeAspect="1"/>
          </p:cNvGraphicFramePr>
          <p:nvPr/>
        </p:nvGraphicFramePr>
        <p:xfrm>
          <a:off x="6102350" y="5824538"/>
          <a:ext cx="1025525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3" name="Equation" r:id="rId21" imgW="12801600" imgH="4267200" progId="Equation.DSMT4">
                  <p:embed/>
                </p:oleObj>
              </mc:Choice>
              <mc:Fallback>
                <p:oleObj name="Equation" r:id="rId21" imgW="12801600" imgH="4267200" progId="Equation.DSMT4">
                  <p:embed/>
                  <p:pic>
                    <p:nvPicPr>
                      <p:cNvPr id="0" name="图片 6462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6102350" y="5824538"/>
                        <a:ext cx="1025525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" name="对象 130"/>
          <p:cNvGraphicFramePr>
            <a:graphicFrameLocks noChangeAspect="1"/>
          </p:cNvGraphicFramePr>
          <p:nvPr/>
        </p:nvGraphicFramePr>
        <p:xfrm>
          <a:off x="7616190" y="5782945"/>
          <a:ext cx="3041650" cy="3949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4" name="Equation" r:id="rId23" imgW="1854200" imgH="228600" progId="Equation.DSMT4">
                  <p:embed/>
                </p:oleObj>
              </mc:Choice>
              <mc:Fallback>
                <p:oleObj name="Equation" r:id="rId23" imgW="1854200" imgH="228600" progId="Equation.DSMT4">
                  <p:embed/>
                  <p:pic>
                    <p:nvPicPr>
                      <p:cNvPr id="0" name="图片 6463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7616190" y="5782945"/>
                        <a:ext cx="3041650" cy="39497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2" name="Rectangle 32"/>
          <p:cNvSpPr>
            <a:spLocks noChangeArrowheads="1"/>
          </p:cNvSpPr>
          <p:nvPr/>
        </p:nvSpPr>
        <p:spPr bwMode="auto">
          <a:xfrm>
            <a:off x="895070" y="5716215"/>
            <a:ext cx="357020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(3)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由平抛运动规律可知</a:t>
            </a: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:</a:t>
            </a:r>
            <a:endParaRPr kumimoji="0" lang="zh-CN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33" name="箭头: 右 107"/>
          <p:cNvSpPr/>
          <p:nvPr/>
        </p:nvSpPr>
        <p:spPr>
          <a:xfrm flipV="1">
            <a:off x="5628806" y="5905662"/>
            <a:ext cx="360000" cy="180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4" name="箭头: 右 107"/>
          <p:cNvSpPr/>
          <p:nvPr/>
        </p:nvSpPr>
        <p:spPr>
          <a:xfrm flipV="1">
            <a:off x="7190175" y="5907205"/>
            <a:ext cx="360000" cy="180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36" name="直接连接符 135"/>
          <p:cNvCxnSpPr/>
          <p:nvPr/>
        </p:nvCxnSpPr>
        <p:spPr>
          <a:xfrm>
            <a:off x="-93200" y="3349644"/>
            <a:ext cx="12382225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7" name="对象 136"/>
          <p:cNvGraphicFramePr>
            <a:graphicFrameLocks noChangeAspect="1"/>
          </p:cNvGraphicFramePr>
          <p:nvPr/>
        </p:nvGraphicFramePr>
        <p:xfrm>
          <a:off x="7299538" y="5150028"/>
          <a:ext cx="1538287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5" name="Equation" r:id="rId25" imgW="20421600" imgH="5181600" progId="Equation.DSMT4">
                  <p:embed/>
                </p:oleObj>
              </mc:Choice>
              <mc:Fallback>
                <p:oleObj name="Equation" r:id="rId25" imgW="20421600" imgH="5181600" progId="Equation.DSMT4">
                  <p:embed/>
                  <p:pic>
                    <p:nvPicPr>
                      <p:cNvPr id="0" name="图片 6464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7299538" y="5150028"/>
                        <a:ext cx="1538287" cy="390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8" name="文本框 137"/>
          <p:cNvSpPr txBox="1"/>
          <p:nvPr/>
        </p:nvSpPr>
        <p:spPr>
          <a:xfrm>
            <a:off x="223307" y="6256034"/>
            <a:ext cx="6204098" cy="5355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zh-CN" altLang="zh-CN" sz="2400" b="1" dirty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答案</a:t>
            </a:r>
            <a:r>
              <a:rPr lang="en-US" altLang="zh-CN" sz="2400" b="1" dirty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400" b="1" dirty="0" smtClean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1)4m/s   (</a:t>
            </a:r>
            <a:r>
              <a:rPr lang="en-US" altLang="zh-CN" sz="2400" b="1" dirty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2)10/7s </a:t>
            </a:r>
            <a:r>
              <a:rPr lang="en-US" altLang="zh-CN" sz="2400" b="1" dirty="0" smtClean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(3)1.5m </a:t>
            </a:r>
            <a:endParaRPr lang="zh-CN" altLang="zh-CN" sz="2400" b="1" dirty="0">
              <a:solidFill>
                <a:srgbClr val="FFFF00"/>
              </a:solidFill>
              <a:effectLst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5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500"/>
                            </p:stCondLst>
                            <p:childTnLst>
                              <p:par>
                                <p:cTn id="1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500"/>
                            </p:stCondLst>
                            <p:childTnLst>
                              <p:par>
                                <p:cTn id="1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500"/>
                            </p:stCondLst>
                            <p:childTnLst>
                              <p:par>
                                <p:cTn id="1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500"/>
                            </p:stCondLst>
                            <p:childTnLst>
                              <p:par>
                                <p:cTn id="1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1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500"/>
                            </p:stCondLst>
                            <p:childTnLst>
                              <p:par>
                                <p:cTn id="1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5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500"/>
                            </p:stCondLst>
                            <p:childTnLst>
                              <p:par>
                                <p:cTn id="16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4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9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500"/>
                            </p:stCondLst>
                            <p:childTnLst>
                              <p:par>
                                <p:cTn id="17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3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1000"/>
                            </p:stCondLst>
                            <p:childTnLst>
                              <p:par>
                                <p:cTn id="17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7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2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7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2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7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500"/>
                            </p:stCondLst>
                            <p:childTnLst>
                              <p:par>
                                <p:cTn id="19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1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6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500"/>
                            </p:stCondLst>
                            <p:childTnLst>
                              <p:par>
                                <p:cTn id="20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0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5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bldLvl="0" animBg="1"/>
      <p:bldP spid="2" grpId="0"/>
      <p:bldP spid="50" grpId="0" bldLvl="0" animBg="1"/>
      <p:bldP spid="51" grpId="0"/>
      <p:bldP spid="57" grpId="0" bldLvl="0" animBg="1"/>
      <p:bldP spid="58" grpId="0"/>
      <p:bldP spid="59" grpId="0" bldLvl="0" animBg="1"/>
      <p:bldP spid="62" grpId="0" bldLvl="0" animBg="1"/>
      <p:bldP spid="64" grpId="0"/>
      <p:bldP spid="65" grpId="0"/>
      <p:bldP spid="66" grpId="0" bldLvl="0" animBg="1"/>
      <p:bldP spid="67" grpId="0"/>
      <p:bldP spid="68" grpId="0" bldLvl="0" animBg="1"/>
      <p:bldP spid="69" grpId="0"/>
      <p:bldP spid="8" grpId="0" animBg="1"/>
      <p:bldP spid="109" grpId="0"/>
      <p:bldP spid="113" grpId="0"/>
      <p:bldP spid="115" grpId="0" animBg="1"/>
      <p:bldP spid="117" grpId="0" animBg="1"/>
      <p:bldP spid="118" grpId="0"/>
      <p:bldP spid="120" grpId="0"/>
      <p:bldP spid="123" grpId="0"/>
      <p:bldP spid="125" grpId="0" animBg="1"/>
      <p:bldP spid="127" grpId="0" animBg="1"/>
      <p:bldP spid="132" grpId="0"/>
      <p:bldP spid="133" grpId="0" animBg="1"/>
      <p:bldP spid="134" grpId="0" animBg="1"/>
      <p:bldP spid="13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A38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2" name="直接连接符 51"/>
          <p:cNvCxnSpPr/>
          <p:nvPr/>
        </p:nvCxnSpPr>
        <p:spPr>
          <a:xfrm>
            <a:off x="-77372" y="4206513"/>
            <a:ext cx="12382225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>
            <a:spLocks noChangeArrowheads="1"/>
          </p:cNvSpPr>
          <p:nvPr/>
        </p:nvSpPr>
        <p:spPr bwMode="auto">
          <a:xfrm flipH="1">
            <a:off x="22272" y="-28552"/>
            <a:ext cx="12169727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kumimoji="0" lang="en-US" altLang="zh-CN" sz="24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</a:t>
            </a: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【2015·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四川卷</a:t>
            </a: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】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如</a:t>
            </a:r>
            <a:r>
              <a:rPr kumimoji="0" lang="zh-CN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图所示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kumimoji="0" lang="zh-CN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粗糙、绝缘的直轨道</a:t>
            </a:r>
            <a:r>
              <a:rPr kumimoji="0" lang="en-US" altLang="zh-CN" sz="2400" b="1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OB</a:t>
            </a:r>
            <a:r>
              <a:rPr kumimoji="0" lang="zh-CN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固定在水平桌面上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kumimoji="0" lang="en-US" altLang="zh-CN" sz="2400" b="1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kumimoji="0" lang="zh-CN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端与桌面边缘对齐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kumimoji="0" lang="en-US" altLang="zh-CN" sz="2400" b="1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kumimoji="0" lang="zh-CN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是轨道上一点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kumimoji="0" lang="zh-CN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过</a:t>
            </a:r>
            <a:r>
              <a:rPr kumimoji="0" lang="en-US" altLang="zh-CN" sz="2400" b="1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kumimoji="0" lang="zh-CN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点并垂直于轨道的竖直面右侧有大小</a:t>
            </a:r>
            <a:r>
              <a:rPr kumimoji="0" lang="en-US" altLang="zh-CN" sz="2400" b="1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E=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kumimoji="0" lang="en-US" altLang="zh-CN" sz="2400" b="1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5</a:t>
            </a:r>
            <a:r>
              <a:rPr kumimoji="0" lang="en-US" altLang="zh-CN" sz="2400" b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×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10</a:t>
            </a:r>
            <a:r>
              <a:rPr kumimoji="0" lang="en-US" altLang="zh-CN" sz="2400" b="1" i="0" u="none" strike="noStrike" cap="none" normalizeH="0" baseline="3000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6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N/C,</a:t>
            </a:r>
            <a:r>
              <a:rPr kumimoji="0" lang="zh-CN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方向水平向右的匀强电场。带负电的小物体</a:t>
            </a:r>
            <a:r>
              <a:rPr kumimoji="0" lang="en-US" altLang="zh-CN" sz="2400" b="1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</a:t>
            </a:r>
            <a:r>
              <a:rPr kumimoji="0" lang="zh-CN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电荷量是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kumimoji="0" lang="en-US" altLang="zh-CN" sz="2400" b="1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</a:t>
            </a:r>
            <a:r>
              <a:rPr kumimoji="0" lang="en-US" altLang="zh-CN" sz="2400" b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×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10</a:t>
            </a:r>
            <a:r>
              <a:rPr kumimoji="0" lang="en-US" altLang="zh-CN" sz="2400" b="1" i="1" u="none" strike="noStrike" cap="none" normalizeH="0" baseline="3000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-</a:t>
            </a:r>
            <a:r>
              <a:rPr kumimoji="0" lang="en-US" altLang="zh-CN" sz="2400" b="1" i="0" u="none" strike="noStrike" cap="none" normalizeH="0" baseline="3000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6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C,</a:t>
            </a:r>
            <a:r>
              <a:rPr kumimoji="0" lang="zh-CN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质量</a:t>
            </a:r>
            <a:r>
              <a:rPr kumimoji="0" lang="en-US" altLang="zh-CN" sz="2400" b="1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m=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</a:t>
            </a:r>
            <a:r>
              <a:rPr kumimoji="0" lang="en-US" altLang="zh-CN" sz="2400" b="1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25 kg,</a:t>
            </a:r>
            <a:r>
              <a:rPr kumimoji="0" lang="zh-CN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与轨道间动摩擦因数</a:t>
            </a:r>
            <a:r>
              <a:rPr kumimoji="0" lang="en-US" altLang="zh-CN" sz="2400" b="1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μ=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</a:t>
            </a:r>
            <a:r>
              <a:rPr kumimoji="0" lang="en-US" altLang="zh-CN" sz="2400" b="1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4</a:t>
            </a:r>
            <a:r>
              <a:rPr kumimoji="0" lang="zh-CN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。</a:t>
            </a:r>
            <a:r>
              <a:rPr kumimoji="0" lang="en-US" altLang="zh-CN" sz="2400" b="1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</a:t>
            </a:r>
            <a:r>
              <a:rPr kumimoji="0" lang="zh-CN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从</a:t>
            </a:r>
            <a:r>
              <a:rPr kumimoji="0" lang="en-US" altLang="zh-CN" sz="2400" b="1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</a:t>
            </a:r>
            <a:r>
              <a:rPr kumimoji="0" lang="zh-CN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点由静止开始向右运动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kumimoji="0" lang="zh-CN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经过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</a:t>
            </a:r>
            <a:r>
              <a:rPr kumimoji="0" lang="en-US" altLang="zh-CN" sz="2400" b="1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55 s</a:t>
            </a:r>
            <a:r>
              <a:rPr kumimoji="0" lang="zh-CN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到达</a:t>
            </a:r>
            <a:r>
              <a:rPr kumimoji="0" lang="en-US" altLang="zh-CN" sz="2400" b="1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kumimoji="0" lang="zh-CN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kumimoji="0" lang="zh-CN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到达</a:t>
            </a:r>
            <a:r>
              <a:rPr kumimoji="0" lang="en-US" altLang="zh-CN" sz="2400" b="1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kumimoji="0" lang="zh-CN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点时速度是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5 m/s,</a:t>
            </a:r>
            <a:r>
              <a:rPr kumimoji="0" lang="zh-CN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到达空间</a:t>
            </a:r>
            <a:r>
              <a:rPr kumimoji="0" lang="en-US" altLang="zh-CN" sz="2400" b="1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kumimoji="0" lang="zh-CN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点时速度与竖直方向的夹角为</a:t>
            </a:r>
            <a:r>
              <a:rPr kumimoji="0" lang="en-US" altLang="zh-CN" sz="2400" b="1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α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kumimoji="0" lang="zh-CN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且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tan </a:t>
            </a:r>
            <a:r>
              <a:rPr kumimoji="0" lang="en-US" altLang="zh-CN" sz="2400" b="1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α=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kumimoji="0" lang="en-US" altLang="zh-CN" sz="2400" b="1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kumimoji="0" lang="zh-CN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。</a:t>
            </a:r>
            <a:r>
              <a:rPr kumimoji="0" lang="en-US" altLang="zh-CN" sz="2400" b="1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</a:t>
            </a:r>
            <a:r>
              <a:rPr kumimoji="0" lang="zh-CN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在整个运动过程中始终受到水平向右的某外力</a:t>
            </a:r>
            <a:r>
              <a:rPr kumimoji="0" lang="en-US" altLang="zh-CN" sz="2400" b="1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</a:t>
            </a:r>
            <a:r>
              <a:rPr kumimoji="0" lang="zh-CN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作用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kumimoji="0" lang="en-US" altLang="zh-CN" sz="2400" b="1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</a:t>
            </a:r>
            <a:r>
              <a:rPr kumimoji="0" lang="zh-CN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大小与</a:t>
            </a:r>
            <a:r>
              <a:rPr kumimoji="0" lang="en-US" altLang="zh-CN" sz="2400" b="1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</a:t>
            </a:r>
            <a:r>
              <a:rPr kumimoji="0" lang="zh-CN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的速率</a:t>
            </a:r>
            <a:r>
              <a:rPr kumimoji="0" lang="en-US" altLang="zh-CN" sz="2400" b="1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v</a:t>
            </a:r>
            <a:r>
              <a:rPr kumimoji="0" lang="zh-CN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的关系如表所示。</a:t>
            </a:r>
            <a:r>
              <a:rPr kumimoji="0" lang="en-US" altLang="zh-CN" sz="2400" b="1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</a:t>
            </a:r>
            <a:r>
              <a:rPr kumimoji="0" lang="zh-CN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视为质点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kumimoji="0" lang="zh-CN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电荷量保持不变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kumimoji="0" lang="zh-CN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忽略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空气阻力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kumimoji="0" lang="en-US" altLang="zh-CN" sz="24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g</a:t>
            </a:r>
            <a:r>
              <a:rPr kumimoji="0" lang="zh-CN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取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10 m/s</a:t>
            </a:r>
            <a:r>
              <a:rPr kumimoji="0" lang="en-US" altLang="zh-CN" sz="2400" b="1" i="0" u="none" strike="noStrike" cap="none" normalizeH="0" baseline="3000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kumimoji="0" lang="zh-CN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。求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:</a:t>
            </a:r>
            <a:endParaRPr kumimoji="0" lang="en-US" altLang="zh-CN" sz="24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altLang="zh-CN" sz="24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16385" name="S233.eps" descr="学科网(www.zxxk.com)--教育资源门户，提供试题试卷、教案、课件、教学论文、素材等各类教学资源库下载，还有大量丰富的教学资讯！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2450" y="2799989"/>
            <a:ext cx="5217917" cy="13775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2521433"/>
            <a:ext cx="719940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sz="2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小</a:t>
            </a:r>
            <a:r>
              <a:rPr kumimoji="0" lang="zh-CN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物体</a:t>
            </a:r>
            <a:r>
              <a:rPr kumimoji="0" lang="en-US" altLang="zh-CN" sz="2400" b="1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</a:t>
            </a:r>
            <a:r>
              <a:rPr kumimoji="0" lang="zh-CN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从开始运动至速率为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 m/s</a:t>
            </a:r>
            <a:r>
              <a:rPr kumimoji="0" lang="zh-CN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所用的时间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;</a:t>
            </a:r>
            <a:endParaRPr kumimoji="0" lang="en-US" altLang="zh-CN" sz="24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sz="2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小</a:t>
            </a:r>
            <a:r>
              <a:rPr kumimoji="0" lang="zh-CN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物体</a:t>
            </a:r>
            <a:r>
              <a:rPr kumimoji="0" lang="en-US" altLang="zh-CN" sz="2400" b="1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</a:t>
            </a:r>
            <a:r>
              <a:rPr kumimoji="0" lang="zh-CN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从</a:t>
            </a:r>
            <a:r>
              <a:rPr kumimoji="0" lang="en-US" altLang="zh-CN" sz="2400" b="1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kumimoji="0" lang="zh-CN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运动至</a:t>
            </a:r>
            <a:r>
              <a:rPr kumimoji="0" lang="en-US" altLang="zh-CN" sz="2400" b="1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kumimoji="0" lang="zh-CN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的过程</a:t>
            </a:r>
            <a:r>
              <a:rPr kumimoji="0" lang="en-US" altLang="zh-CN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kumimoji="0" lang="zh-CN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电场力做的功。</a:t>
            </a:r>
            <a:endParaRPr kumimoji="0" lang="zh-CN" altLang="en-US" sz="24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cxnSp>
        <p:nvCxnSpPr>
          <p:cNvPr id="36" name="直接连接符 35"/>
          <p:cNvCxnSpPr/>
          <p:nvPr/>
        </p:nvCxnSpPr>
        <p:spPr>
          <a:xfrm>
            <a:off x="3879554" y="382812"/>
            <a:ext cx="671344" cy="0"/>
          </a:xfrm>
          <a:prstGeom prst="line">
            <a:avLst/>
          </a:prstGeom>
          <a:ln w="19050">
            <a:solidFill>
              <a:srgbClr val="FFFF00"/>
            </a:solidFill>
            <a:headEnd type="none"/>
            <a:tailEnd type="non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圆角矩形 49"/>
          <p:cNvSpPr/>
          <p:nvPr/>
        </p:nvSpPr>
        <p:spPr>
          <a:xfrm>
            <a:off x="8003345" y="413127"/>
            <a:ext cx="2111326" cy="354909"/>
          </a:xfrm>
          <a:prstGeom prst="roundRect">
            <a:avLst/>
          </a:prstGeom>
          <a:noFill/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60" name="矩形 59"/>
          <p:cNvSpPr/>
          <p:nvPr/>
        </p:nvSpPr>
        <p:spPr>
          <a:xfrm>
            <a:off x="10038370" y="2908795"/>
            <a:ext cx="178132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E</a:t>
            </a:r>
            <a:r>
              <a:rPr lang="en-US" altLang="zh-CN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=1.5×10</a:t>
            </a:r>
            <a:r>
              <a:rPr lang="en-US" altLang="zh-CN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6</a:t>
            </a:r>
            <a:r>
              <a:rPr lang="en-US" altLang="zh-CN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N/C</a:t>
            </a:r>
            <a:endParaRPr lang="zh-CN" altLang="en-US" sz="1400" dirty="0">
              <a:solidFill>
                <a:srgbClr val="FF0000"/>
              </a:solidFill>
            </a:endParaRPr>
          </a:p>
        </p:txBody>
      </p:sp>
      <p:cxnSp>
        <p:nvCxnSpPr>
          <p:cNvPr id="61" name="直接连接符 60"/>
          <p:cNvCxnSpPr/>
          <p:nvPr/>
        </p:nvCxnSpPr>
        <p:spPr>
          <a:xfrm>
            <a:off x="10840718" y="747574"/>
            <a:ext cx="1105797" cy="0"/>
          </a:xfrm>
          <a:prstGeom prst="line">
            <a:avLst/>
          </a:prstGeom>
          <a:ln w="19050">
            <a:solidFill>
              <a:srgbClr val="FFFF00"/>
            </a:solidFill>
            <a:headEnd type="none"/>
            <a:tailEnd type="non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接连接符 61"/>
          <p:cNvCxnSpPr/>
          <p:nvPr/>
        </p:nvCxnSpPr>
        <p:spPr>
          <a:xfrm>
            <a:off x="2498918" y="1469035"/>
            <a:ext cx="538831" cy="0"/>
          </a:xfrm>
          <a:prstGeom prst="line">
            <a:avLst/>
          </a:prstGeom>
          <a:ln w="19050">
            <a:solidFill>
              <a:srgbClr val="FFFF00"/>
            </a:solidFill>
            <a:headEnd type="none"/>
            <a:tailEnd type="non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接连接符 62"/>
          <p:cNvCxnSpPr/>
          <p:nvPr/>
        </p:nvCxnSpPr>
        <p:spPr>
          <a:xfrm>
            <a:off x="2266862" y="1109969"/>
            <a:ext cx="600766" cy="0"/>
          </a:xfrm>
          <a:prstGeom prst="line">
            <a:avLst/>
          </a:prstGeom>
          <a:ln w="19050">
            <a:solidFill>
              <a:srgbClr val="FFFF00"/>
            </a:solidFill>
            <a:headEnd type="none"/>
            <a:tailEnd type="non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圆角矩形 63"/>
          <p:cNvSpPr/>
          <p:nvPr/>
        </p:nvSpPr>
        <p:spPr>
          <a:xfrm>
            <a:off x="5468740" y="777182"/>
            <a:ext cx="1544005" cy="354909"/>
          </a:xfrm>
          <a:prstGeom prst="roundRect">
            <a:avLst/>
          </a:prstGeom>
          <a:noFill/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65" name="矩形 64"/>
          <p:cNvSpPr/>
          <p:nvPr/>
        </p:nvSpPr>
        <p:spPr>
          <a:xfrm>
            <a:off x="6915571" y="3635012"/>
            <a:ext cx="178132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</a:t>
            </a:r>
            <a:r>
              <a:rPr lang="en-US" altLang="zh-CN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=-2×10</a:t>
            </a:r>
            <a:r>
              <a:rPr lang="en-US" altLang="zh-CN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-6</a:t>
            </a:r>
            <a:r>
              <a:rPr lang="en-US" altLang="zh-CN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endParaRPr lang="zh-CN" altLang="en-US" sz="1400" dirty="0">
              <a:solidFill>
                <a:srgbClr val="FF0000"/>
              </a:solidFill>
            </a:endParaRPr>
          </a:p>
        </p:txBody>
      </p:sp>
      <p:sp>
        <p:nvSpPr>
          <p:cNvPr id="66" name="圆角矩形 65"/>
          <p:cNvSpPr/>
          <p:nvPr/>
        </p:nvSpPr>
        <p:spPr>
          <a:xfrm>
            <a:off x="7660955" y="801103"/>
            <a:ext cx="1370503" cy="354909"/>
          </a:xfrm>
          <a:prstGeom prst="roundRect">
            <a:avLst/>
          </a:prstGeom>
          <a:noFill/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67" name="矩形 66"/>
          <p:cNvSpPr/>
          <p:nvPr/>
        </p:nvSpPr>
        <p:spPr>
          <a:xfrm>
            <a:off x="6915571" y="3837397"/>
            <a:ext cx="178132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</a:t>
            </a:r>
            <a:r>
              <a:rPr lang="en-US" altLang="zh-CN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=0.25kg</a:t>
            </a:r>
            <a:endParaRPr lang="zh-CN" altLang="en-US" sz="1400" dirty="0">
              <a:solidFill>
                <a:srgbClr val="FF0000"/>
              </a:solidFill>
            </a:endParaRPr>
          </a:p>
        </p:txBody>
      </p:sp>
      <p:sp>
        <p:nvSpPr>
          <p:cNvPr id="68" name="圆角矩形 67"/>
          <p:cNvSpPr/>
          <p:nvPr/>
        </p:nvSpPr>
        <p:spPr>
          <a:xfrm>
            <a:off x="65956" y="1166215"/>
            <a:ext cx="785140" cy="354909"/>
          </a:xfrm>
          <a:prstGeom prst="roundRect">
            <a:avLst/>
          </a:prstGeom>
          <a:noFill/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69" name="矩形 68"/>
          <p:cNvSpPr/>
          <p:nvPr/>
        </p:nvSpPr>
        <p:spPr>
          <a:xfrm>
            <a:off x="7289689" y="3342496"/>
            <a:ext cx="7328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μ</a:t>
            </a:r>
            <a:r>
              <a:rPr lang="en-US" altLang="zh-CN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=0.4</a:t>
            </a:r>
            <a:endParaRPr lang="zh-CN" altLang="en-US" sz="1400" dirty="0">
              <a:solidFill>
                <a:srgbClr val="FF0000"/>
              </a:solidFill>
            </a:endParaRPr>
          </a:p>
        </p:txBody>
      </p:sp>
      <p:sp>
        <p:nvSpPr>
          <p:cNvPr id="70" name="圆角矩形 69"/>
          <p:cNvSpPr/>
          <p:nvPr/>
        </p:nvSpPr>
        <p:spPr>
          <a:xfrm>
            <a:off x="5556037" y="1165952"/>
            <a:ext cx="785140" cy="317831"/>
          </a:xfrm>
          <a:prstGeom prst="roundRect">
            <a:avLst/>
          </a:prstGeom>
          <a:noFill/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71" name="矩形 70"/>
          <p:cNvSpPr/>
          <p:nvPr/>
        </p:nvSpPr>
        <p:spPr>
          <a:xfrm>
            <a:off x="7162537" y="2770995"/>
            <a:ext cx="11047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</a:t>
            </a:r>
            <a:r>
              <a:rPr lang="en-US" altLang="zh-CN" b="1" baseline="-250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OA</a:t>
            </a:r>
            <a:r>
              <a:rPr lang="en-US" altLang="zh-CN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=0.55s</a:t>
            </a:r>
            <a:endParaRPr lang="zh-CN" altLang="en-US" sz="1400" dirty="0">
              <a:solidFill>
                <a:srgbClr val="FF0000"/>
              </a:solidFill>
            </a:endParaRPr>
          </a:p>
        </p:txBody>
      </p:sp>
      <p:sp>
        <p:nvSpPr>
          <p:cNvPr id="72" name="圆角矩形 71"/>
          <p:cNvSpPr/>
          <p:nvPr/>
        </p:nvSpPr>
        <p:spPr>
          <a:xfrm>
            <a:off x="9824518" y="1152361"/>
            <a:ext cx="785140" cy="317831"/>
          </a:xfrm>
          <a:prstGeom prst="roundRect">
            <a:avLst/>
          </a:prstGeom>
          <a:noFill/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73" name="矩形 72"/>
          <p:cNvSpPr/>
          <p:nvPr/>
        </p:nvSpPr>
        <p:spPr>
          <a:xfrm>
            <a:off x="10348059" y="3186045"/>
            <a:ext cx="9829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v</a:t>
            </a:r>
            <a:r>
              <a:rPr lang="en-US" altLang="zh-CN" b="1" baseline="-250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en-US" altLang="zh-CN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=5m</a:t>
            </a: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lang="en-US" altLang="zh-CN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</a:t>
            </a:r>
            <a:endParaRPr lang="zh-CN" altLang="en-US" sz="1400" dirty="0">
              <a:solidFill>
                <a:srgbClr val="FF0000"/>
              </a:solidFill>
            </a:endParaRPr>
          </a:p>
        </p:txBody>
      </p:sp>
      <p:sp>
        <p:nvSpPr>
          <p:cNvPr id="74" name="圆角矩形 73"/>
          <p:cNvSpPr/>
          <p:nvPr/>
        </p:nvSpPr>
        <p:spPr>
          <a:xfrm>
            <a:off x="4631195" y="1523238"/>
            <a:ext cx="1256133" cy="325347"/>
          </a:xfrm>
          <a:prstGeom prst="roundRect">
            <a:avLst/>
          </a:prstGeom>
          <a:noFill/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pic>
        <p:nvPicPr>
          <p:cNvPr id="75" name="图片 74" descr="@@@7a513294-7647-4d2e-b38b-ab5b74928538"/>
          <p:cNvPicPr/>
          <p:nvPr/>
        </p:nvPicPr>
        <p:blipFill rotWithShape="1">
          <a:blip r:embed="rId2"/>
          <a:srcRect b="59812"/>
          <a:stretch>
            <a:fillRect/>
          </a:stretch>
        </p:blipFill>
        <p:spPr>
          <a:xfrm>
            <a:off x="552092" y="3320826"/>
            <a:ext cx="5372307" cy="850517"/>
          </a:xfrm>
          <a:prstGeom prst="rect">
            <a:avLst/>
          </a:prstGeom>
        </p:spPr>
      </p:pic>
      <p:sp>
        <p:nvSpPr>
          <p:cNvPr id="76" name="Rectangle 32"/>
          <p:cNvSpPr>
            <a:spLocks noChangeArrowheads="1"/>
          </p:cNvSpPr>
          <p:nvPr/>
        </p:nvSpPr>
        <p:spPr bwMode="auto">
          <a:xfrm>
            <a:off x="204493" y="4327681"/>
            <a:ext cx="357020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解</a:t>
            </a:r>
            <a:r>
              <a:rPr lang="zh-CN" altLang="en-US" sz="2400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  <a:sym typeface="Wingdings" panose="05000000000000000000" pitchFamily="2" charset="2"/>
              </a:rPr>
              <a:t>：</a:t>
            </a:r>
            <a:r>
              <a:rPr lang="en-US" altLang="zh-CN" sz="2400" dirty="0" smtClean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(1)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由牛顿第二定律</a:t>
            </a: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:</a:t>
            </a:r>
            <a:endParaRPr kumimoji="0" lang="zh-CN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77" name="文本框 76"/>
          <p:cNvSpPr txBox="1"/>
          <p:nvPr/>
        </p:nvSpPr>
        <p:spPr>
          <a:xfrm>
            <a:off x="2830298" y="4860799"/>
            <a:ext cx="199214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i="1" dirty="0">
                <a:solidFill>
                  <a:prstClr val="white"/>
                </a:solidFill>
                <a:latin typeface="Times New Roman" panose="02020603050405020304" pitchFamily="18" charset="0"/>
              </a:rPr>
              <a:t>F</a:t>
            </a:r>
            <a:r>
              <a:rPr lang="en-US" altLang="zh-CN" sz="2400" baseline="-25000" dirty="0">
                <a:solidFill>
                  <a:prstClr val="white"/>
                </a:solidFill>
                <a:latin typeface="Times New Roman" panose="02020603050405020304" pitchFamily="18" charset="0"/>
              </a:rPr>
              <a:t>1</a:t>
            </a:r>
            <a:r>
              <a:rPr lang="en-US" altLang="zh-CN" sz="2400" i="1" dirty="0">
                <a:solidFill>
                  <a:prstClr val="white"/>
                </a:solidFill>
                <a:latin typeface="Times New Roman" panose="02020603050405020304" pitchFamily="18" charset="0"/>
              </a:rPr>
              <a:t>-μmg=ma</a:t>
            </a:r>
            <a:r>
              <a:rPr lang="en-US" altLang="zh-CN" sz="2400" baseline="-25000" dirty="0">
                <a:solidFill>
                  <a:prstClr val="white"/>
                </a:solidFill>
                <a:latin typeface="Times New Roman" panose="02020603050405020304" pitchFamily="18" charset="0"/>
              </a:rPr>
              <a:t>1</a:t>
            </a:r>
            <a:endParaRPr lang="zh-CN" altLang="en-US" sz="2400" dirty="0">
              <a:solidFill>
                <a:prstClr val="white"/>
              </a:solidFill>
            </a:endParaRPr>
          </a:p>
        </p:txBody>
      </p:sp>
      <p:sp>
        <p:nvSpPr>
          <p:cNvPr id="78" name="文本框 77"/>
          <p:cNvSpPr txBox="1"/>
          <p:nvPr/>
        </p:nvSpPr>
        <p:spPr>
          <a:xfrm>
            <a:off x="2846954" y="5354528"/>
            <a:ext cx="187819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i="1" dirty="0">
                <a:solidFill>
                  <a:prstClr val="white"/>
                </a:solidFill>
                <a:latin typeface="Times New Roman" panose="02020603050405020304" pitchFamily="18" charset="0"/>
              </a:rPr>
              <a:t>v</a:t>
            </a:r>
            <a:r>
              <a:rPr lang="en-US" altLang="zh-CN" sz="2400" baseline="-25000" dirty="0">
                <a:solidFill>
                  <a:prstClr val="white"/>
                </a:solidFill>
                <a:latin typeface="Times New Roman" panose="02020603050405020304" pitchFamily="18" charset="0"/>
              </a:rPr>
              <a:t>1</a:t>
            </a:r>
            <a:r>
              <a:rPr lang="en-US" altLang="zh-CN" sz="2400" i="1" dirty="0">
                <a:solidFill>
                  <a:prstClr val="white"/>
                </a:solidFill>
                <a:latin typeface="Times New Roman" panose="02020603050405020304" pitchFamily="18" charset="0"/>
              </a:rPr>
              <a:t>=a</a:t>
            </a:r>
            <a:r>
              <a:rPr lang="en-US" altLang="zh-CN" sz="2400" baseline="-25000" dirty="0">
                <a:solidFill>
                  <a:prstClr val="white"/>
                </a:solidFill>
                <a:latin typeface="Times New Roman" panose="02020603050405020304" pitchFamily="18" charset="0"/>
              </a:rPr>
              <a:t>1</a:t>
            </a:r>
            <a:r>
              <a:rPr lang="en-US" altLang="zh-CN" sz="2400" dirty="0">
                <a:solidFill>
                  <a:prstClr val="white"/>
                </a:solidFill>
                <a:latin typeface="Times New Roman" panose="02020603050405020304" pitchFamily="18" charset="0"/>
              </a:rPr>
              <a:t>Δ</a:t>
            </a:r>
            <a:r>
              <a:rPr lang="en-US" altLang="zh-CN" sz="2400" i="1" dirty="0">
                <a:solidFill>
                  <a:prstClr val="white"/>
                </a:solidFill>
                <a:latin typeface="Times New Roman" panose="02020603050405020304" pitchFamily="18" charset="0"/>
              </a:rPr>
              <a:t>t</a:t>
            </a:r>
            <a:r>
              <a:rPr lang="en-US" altLang="zh-CN" sz="2400" baseline="-25000" dirty="0">
                <a:solidFill>
                  <a:prstClr val="white"/>
                </a:solidFill>
                <a:latin typeface="Times New Roman" panose="02020603050405020304" pitchFamily="18" charset="0"/>
              </a:rPr>
              <a:t>1</a:t>
            </a:r>
            <a:endParaRPr lang="zh-CN" altLang="en-US" sz="2400" dirty="0">
              <a:solidFill>
                <a:prstClr val="white"/>
              </a:solidFill>
            </a:endParaRPr>
          </a:p>
        </p:txBody>
      </p:sp>
      <p:sp>
        <p:nvSpPr>
          <p:cNvPr id="79" name="箭头: 右 34"/>
          <p:cNvSpPr/>
          <p:nvPr/>
        </p:nvSpPr>
        <p:spPr>
          <a:xfrm flipV="1">
            <a:off x="4601114" y="5024959"/>
            <a:ext cx="360000" cy="180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80" name="文本框 79"/>
          <p:cNvSpPr txBox="1"/>
          <p:nvPr/>
        </p:nvSpPr>
        <p:spPr>
          <a:xfrm>
            <a:off x="4496997" y="5372179"/>
            <a:ext cx="140748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>
                <a:solidFill>
                  <a:prstClr val="white"/>
                </a:solidFill>
                <a:latin typeface="Times New Roman" panose="02020603050405020304" pitchFamily="18" charset="0"/>
              </a:rPr>
              <a:t>Δ</a:t>
            </a:r>
            <a:r>
              <a:rPr lang="en-US" altLang="zh-CN" sz="2400" i="1" dirty="0">
                <a:solidFill>
                  <a:prstClr val="white"/>
                </a:solidFill>
                <a:latin typeface="Times New Roman" panose="02020603050405020304" pitchFamily="18" charset="0"/>
              </a:rPr>
              <a:t>t</a:t>
            </a:r>
            <a:r>
              <a:rPr lang="en-US" altLang="zh-CN" sz="2400" baseline="-25000" dirty="0">
                <a:solidFill>
                  <a:prstClr val="white"/>
                </a:solidFill>
                <a:latin typeface="Times New Roman" panose="02020603050405020304" pitchFamily="18" charset="0"/>
              </a:rPr>
              <a:t>1</a:t>
            </a:r>
            <a:r>
              <a:rPr lang="en-US" altLang="zh-CN" sz="2400" i="1" dirty="0">
                <a:solidFill>
                  <a:prstClr val="white"/>
                </a:solidFill>
                <a:latin typeface="Times New Roman" panose="02020603050405020304" pitchFamily="18" charset="0"/>
              </a:rPr>
              <a:t>=</a:t>
            </a:r>
            <a:r>
              <a:rPr lang="en-US" altLang="zh-CN" sz="2400" dirty="0">
                <a:solidFill>
                  <a:prstClr val="white"/>
                </a:solidFill>
                <a:latin typeface="Times New Roman" panose="02020603050405020304" pitchFamily="18" charset="0"/>
              </a:rPr>
              <a:t>0</a:t>
            </a:r>
            <a:r>
              <a:rPr lang="en-US" altLang="zh-CN" sz="2400" i="1" dirty="0">
                <a:solidFill>
                  <a:prstClr val="white"/>
                </a:solidFill>
                <a:latin typeface="Times New Roman" panose="02020603050405020304" pitchFamily="18" charset="0"/>
              </a:rPr>
              <a:t>.</a:t>
            </a:r>
            <a:r>
              <a:rPr lang="en-US" altLang="zh-CN" sz="2400" dirty="0">
                <a:solidFill>
                  <a:prstClr val="white"/>
                </a:solidFill>
                <a:latin typeface="Times New Roman" panose="02020603050405020304" pitchFamily="18" charset="0"/>
              </a:rPr>
              <a:t>5 s</a:t>
            </a:r>
            <a:endParaRPr lang="zh-CN" altLang="en-US" sz="2400" dirty="0">
              <a:solidFill>
                <a:prstClr val="white"/>
              </a:solidFill>
            </a:endParaRPr>
          </a:p>
        </p:txBody>
      </p:sp>
      <p:sp>
        <p:nvSpPr>
          <p:cNvPr id="81" name="箭头: 右 34"/>
          <p:cNvSpPr/>
          <p:nvPr/>
        </p:nvSpPr>
        <p:spPr>
          <a:xfrm flipV="1">
            <a:off x="4100807" y="5497779"/>
            <a:ext cx="360000" cy="180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82" name="文本框 81"/>
          <p:cNvSpPr txBox="1"/>
          <p:nvPr/>
        </p:nvSpPr>
        <p:spPr>
          <a:xfrm>
            <a:off x="5103674" y="4860799"/>
            <a:ext cx="199214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i="1" dirty="0" smtClean="0">
                <a:solidFill>
                  <a:prstClr val="white"/>
                </a:solidFill>
                <a:latin typeface="Times New Roman" panose="02020603050405020304" pitchFamily="18" charset="0"/>
              </a:rPr>
              <a:t>a</a:t>
            </a:r>
            <a:r>
              <a:rPr lang="en-US" altLang="zh-CN" sz="2400" baseline="-25000" dirty="0" smtClean="0">
                <a:solidFill>
                  <a:prstClr val="white"/>
                </a:solidFill>
                <a:latin typeface="Times New Roman" panose="02020603050405020304" pitchFamily="18" charset="0"/>
              </a:rPr>
              <a:t>1</a:t>
            </a:r>
            <a:r>
              <a:rPr lang="en-US" altLang="zh-CN" sz="2400" dirty="0" smtClean="0">
                <a:solidFill>
                  <a:prstClr val="white"/>
                </a:solidFill>
                <a:latin typeface="Times New Roman" panose="02020603050405020304" pitchFamily="18" charset="0"/>
              </a:rPr>
              <a:t>=4m/s</a:t>
            </a:r>
            <a:r>
              <a:rPr lang="en-US" altLang="zh-CN" sz="2400" baseline="30000" dirty="0" smtClean="0">
                <a:solidFill>
                  <a:prstClr val="white"/>
                </a:solidFill>
                <a:latin typeface="Times New Roman" panose="02020603050405020304" pitchFamily="18" charset="0"/>
              </a:rPr>
              <a:t>2</a:t>
            </a:r>
            <a:endParaRPr lang="zh-CN" altLang="en-US" sz="2400" baseline="30000" dirty="0">
              <a:solidFill>
                <a:prstClr val="white"/>
              </a:solidFill>
            </a:endParaRPr>
          </a:p>
        </p:txBody>
      </p:sp>
      <p:grpSp>
        <p:nvGrpSpPr>
          <p:cNvPr id="83" name="组合 82"/>
          <p:cNvGrpSpPr/>
          <p:nvPr/>
        </p:nvGrpSpPr>
        <p:grpSpPr>
          <a:xfrm>
            <a:off x="9264453" y="5232959"/>
            <a:ext cx="560065" cy="794590"/>
            <a:chOff x="9146485" y="4042006"/>
            <a:chExt cx="560065" cy="794590"/>
          </a:xfrm>
        </p:grpSpPr>
        <p:cxnSp>
          <p:nvCxnSpPr>
            <p:cNvPr id="84" name="直接连接符 83"/>
            <p:cNvCxnSpPr/>
            <p:nvPr/>
          </p:nvCxnSpPr>
          <p:spPr>
            <a:xfrm>
              <a:off x="9146485" y="4042006"/>
              <a:ext cx="0" cy="612000"/>
            </a:xfrm>
            <a:prstGeom prst="line">
              <a:avLst/>
            </a:prstGeom>
            <a:ln w="19050">
              <a:solidFill>
                <a:srgbClr val="FFFF00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文本框 84"/>
            <p:cNvSpPr txBox="1"/>
            <p:nvPr/>
          </p:nvSpPr>
          <p:spPr>
            <a:xfrm>
              <a:off x="9194871" y="4436486"/>
              <a:ext cx="51167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i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mg</a:t>
              </a:r>
              <a:endParaRPr lang="zh-CN" altLang="en-US" sz="2000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86" name="组合 85"/>
          <p:cNvGrpSpPr/>
          <p:nvPr/>
        </p:nvGrpSpPr>
        <p:grpSpPr>
          <a:xfrm>
            <a:off x="8439634" y="5132776"/>
            <a:ext cx="873189" cy="400110"/>
            <a:chOff x="7796354" y="4681653"/>
            <a:chExt cx="873189" cy="400110"/>
          </a:xfrm>
        </p:grpSpPr>
        <p:cxnSp>
          <p:nvCxnSpPr>
            <p:cNvPr id="87" name="直接连接符 86"/>
            <p:cNvCxnSpPr/>
            <p:nvPr/>
          </p:nvCxnSpPr>
          <p:spPr>
            <a:xfrm flipH="1">
              <a:off x="8046330" y="4751480"/>
              <a:ext cx="623213" cy="0"/>
            </a:xfrm>
            <a:prstGeom prst="line">
              <a:avLst/>
            </a:prstGeom>
            <a:ln w="19050">
              <a:solidFill>
                <a:srgbClr val="FFFF00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文本框 87"/>
            <p:cNvSpPr txBox="1"/>
            <p:nvPr/>
          </p:nvSpPr>
          <p:spPr>
            <a:xfrm>
              <a:off x="7796354" y="4681653"/>
              <a:ext cx="42672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i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zh-CN" altLang="en-US" sz="2000" baseline="-250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滑</a:t>
              </a:r>
              <a:endParaRPr lang="zh-CN" altLang="en-US" sz="2000" baseline="-25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89" name="组合 88"/>
          <p:cNvGrpSpPr/>
          <p:nvPr/>
        </p:nvGrpSpPr>
        <p:grpSpPr>
          <a:xfrm>
            <a:off x="9264453" y="4321104"/>
            <a:ext cx="465579" cy="851144"/>
            <a:chOff x="9570473" y="4784802"/>
            <a:chExt cx="465579" cy="851144"/>
          </a:xfrm>
        </p:grpSpPr>
        <p:cxnSp>
          <p:nvCxnSpPr>
            <p:cNvPr id="90" name="直接连接符 89"/>
            <p:cNvCxnSpPr/>
            <p:nvPr/>
          </p:nvCxnSpPr>
          <p:spPr>
            <a:xfrm flipV="1">
              <a:off x="9570473" y="5023946"/>
              <a:ext cx="0" cy="612000"/>
            </a:xfrm>
            <a:prstGeom prst="line">
              <a:avLst/>
            </a:prstGeom>
            <a:ln w="19050">
              <a:solidFill>
                <a:srgbClr val="FFFF00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1" name="文本框 90"/>
            <p:cNvSpPr txBox="1"/>
            <p:nvPr/>
          </p:nvSpPr>
          <p:spPr>
            <a:xfrm>
              <a:off x="9570860" y="4784802"/>
              <a:ext cx="46519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i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n-US" altLang="zh-CN" sz="2000" baseline="-250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  <a:endParaRPr lang="zh-CN" altLang="en-US" sz="2000" baseline="-25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92" name="矩形 91"/>
          <p:cNvSpPr/>
          <p:nvPr/>
        </p:nvSpPr>
        <p:spPr>
          <a:xfrm>
            <a:off x="9184789" y="5148542"/>
            <a:ext cx="159328" cy="97007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93" name="组合 92"/>
          <p:cNvGrpSpPr/>
          <p:nvPr/>
        </p:nvGrpSpPr>
        <p:grpSpPr>
          <a:xfrm>
            <a:off x="9301518" y="5122409"/>
            <a:ext cx="941987" cy="400110"/>
            <a:chOff x="8957795" y="5105371"/>
            <a:chExt cx="941987" cy="400110"/>
          </a:xfrm>
        </p:grpSpPr>
        <p:cxnSp>
          <p:nvCxnSpPr>
            <p:cNvPr id="94" name="直接连接符 93"/>
            <p:cNvCxnSpPr/>
            <p:nvPr/>
          </p:nvCxnSpPr>
          <p:spPr>
            <a:xfrm flipV="1">
              <a:off x="8957795" y="5178001"/>
              <a:ext cx="612678" cy="0"/>
            </a:xfrm>
            <a:prstGeom prst="line">
              <a:avLst/>
            </a:prstGeom>
            <a:ln w="19050">
              <a:solidFill>
                <a:srgbClr val="FFFF00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文本框 94"/>
            <p:cNvSpPr txBox="1"/>
            <p:nvPr/>
          </p:nvSpPr>
          <p:spPr>
            <a:xfrm>
              <a:off x="9473062" y="5105371"/>
              <a:ext cx="42672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i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n-US" altLang="zh-CN" sz="2000" baseline="-250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zh-CN" altLang="en-US" sz="2000" baseline="-25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96" name="直接连接符 95"/>
          <p:cNvCxnSpPr/>
          <p:nvPr/>
        </p:nvCxnSpPr>
        <p:spPr>
          <a:xfrm>
            <a:off x="11405285" y="3916533"/>
            <a:ext cx="450140" cy="262184"/>
          </a:xfrm>
          <a:prstGeom prst="line">
            <a:avLst/>
          </a:prstGeom>
          <a:ln w="28575">
            <a:solidFill>
              <a:srgbClr val="FF0000"/>
            </a:solidFill>
            <a:headEnd type="none"/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直接连接符 96"/>
          <p:cNvCxnSpPr/>
          <p:nvPr/>
        </p:nvCxnSpPr>
        <p:spPr>
          <a:xfrm>
            <a:off x="11405285" y="3916533"/>
            <a:ext cx="0" cy="334865"/>
          </a:xfrm>
          <a:prstGeom prst="line">
            <a:avLst/>
          </a:prstGeom>
          <a:ln w="19050">
            <a:solidFill>
              <a:srgbClr val="FF0000"/>
            </a:solidFill>
            <a:prstDash val="sysDash"/>
            <a:headEnd type="none"/>
            <a:tailEnd type="non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矩形 97"/>
          <p:cNvSpPr/>
          <p:nvPr/>
        </p:nvSpPr>
        <p:spPr>
          <a:xfrm>
            <a:off x="11331020" y="3851632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α</a:t>
            </a:r>
            <a:endParaRPr lang="zh-CN" altLang="en-US" sz="1400" dirty="0">
              <a:solidFill>
                <a:srgbClr val="FF0000"/>
              </a:solidFill>
            </a:endParaRPr>
          </a:p>
        </p:txBody>
      </p:sp>
      <p:cxnSp>
        <p:nvCxnSpPr>
          <p:cNvPr id="99" name="直接连接符 98"/>
          <p:cNvCxnSpPr/>
          <p:nvPr/>
        </p:nvCxnSpPr>
        <p:spPr>
          <a:xfrm>
            <a:off x="10038370" y="1838107"/>
            <a:ext cx="1236772" cy="0"/>
          </a:xfrm>
          <a:prstGeom prst="line">
            <a:avLst/>
          </a:prstGeom>
          <a:ln w="19050">
            <a:solidFill>
              <a:srgbClr val="FFFF00"/>
            </a:solidFill>
            <a:headEnd type="none"/>
            <a:tailEnd type="non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矩形 13"/>
          <p:cNvSpPr/>
          <p:nvPr/>
        </p:nvSpPr>
        <p:spPr>
          <a:xfrm>
            <a:off x="2217246" y="3470410"/>
            <a:ext cx="825491" cy="57231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01" name="直接连接符 100"/>
          <p:cNvCxnSpPr/>
          <p:nvPr/>
        </p:nvCxnSpPr>
        <p:spPr>
          <a:xfrm>
            <a:off x="10114671" y="2219107"/>
            <a:ext cx="1831844" cy="0"/>
          </a:xfrm>
          <a:prstGeom prst="line">
            <a:avLst/>
          </a:prstGeom>
          <a:ln w="19050">
            <a:solidFill>
              <a:srgbClr val="FFFF00"/>
            </a:solidFill>
            <a:headEnd type="none"/>
            <a:tailEnd type="non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"/>
                            </p:stCondLst>
                            <p:childTnLst>
                              <p:par>
                                <p:cTn id="9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500"/>
                            </p:stCondLst>
                            <p:childTnLst>
                              <p:par>
                                <p:cTn id="1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500"/>
                            </p:stCondLst>
                            <p:childTnLst>
                              <p:par>
                                <p:cTn id="1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500"/>
                            </p:stCondLst>
                            <p:childTnLst>
                              <p:par>
                                <p:cTn id="1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bldLvl="0" animBg="1"/>
      <p:bldP spid="60" grpId="0"/>
      <p:bldP spid="64" grpId="0" bldLvl="0" animBg="1"/>
      <p:bldP spid="65" grpId="0"/>
      <p:bldP spid="66" grpId="0" bldLvl="0" animBg="1"/>
      <p:bldP spid="67" grpId="0"/>
      <p:bldP spid="68" grpId="0" bldLvl="0" animBg="1"/>
      <p:bldP spid="69" grpId="0"/>
      <p:bldP spid="70" grpId="0" bldLvl="0" animBg="1"/>
      <p:bldP spid="71" grpId="0"/>
      <p:bldP spid="72" grpId="0" bldLvl="0" animBg="1"/>
      <p:bldP spid="73" grpId="0"/>
      <p:bldP spid="74" grpId="0" bldLvl="0" animBg="1"/>
      <p:bldP spid="76" grpId="0"/>
      <p:bldP spid="77" grpId="0"/>
      <p:bldP spid="78" grpId="0"/>
      <p:bldP spid="79" grpId="0" animBg="1"/>
      <p:bldP spid="80" grpId="0"/>
      <p:bldP spid="81" grpId="0" animBg="1"/>
      <p:bldP spid="82" grpId="0"/>
      <p:bldP spid="92" grpId="0" animBg="1"/>
      <p:bldP spid="98" grpId="0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A38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文本框 52"/>
          <p:cNvSpPr txBox="1"/>
          <p:nvPr/>
        </p:nvSpPr>
        <p:spPr>
          <a:xfrm>
            <a:off x="2418736" y="5716293"/>
            <a:ext cx="233461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i="1" dirty="0">
                <a:solidFill>
                  <a:prstClr val="white"/>
                </a:solidFill>
                <a:latin typeface="Times New Roman" panose="02020603050405020304" pitchFamily="18" charset="0"/>
              </a:rPr>
              <a:t>W=-</a:t>
            </a:r>
            <a:r>
              <a:rPr lang="en-US" altLang="zh-CN" sz="2400" i="1" dirty="0" err="1" smtClean="0">
                <a:solidFill>
                  <a:prstClr val="white"/>
                </a:solidFill>
                <a:latin typeface="Times New Roman" panose="02020603050405020304" pitchFamily="18" charset="0"/>
              </a:rPr>
              <a:t>qE</a:t>
            </a:r>
            <a:r>
              <a:rPr lang="en-US" altLang="zh-CN" sz="2400" dirty="0" smtClean="0">
                <a:solidFill>
                  <a:prstClr val="white"/>
                </a:solidFill>
                <a:latin typeface="Times New Roman" panose="02020603050405020304" pitchFamily="18" charset="0"/>
              </a:rPr>
              <a:t>(</a:t>
            </a:r>
            <a:r>
              <a:rPr lang="en-US" altLang="zh-CN" sz="2400" i="1" dirty="0" err="1" smtClean="0">
                <a:solidFill>
                  <a:prstClr val="white"/>
                </a:solidFill>
                <a:latin typeface="Times New Roman" panose="02020603050405020304" pitchFamily="18" charset="0"/>
              </a:rPr>
              <a:t>x</a:t>
            </a:r>
            <a:r>
              <a:rPr lang="en-US" altLang="zh-CN" sz="2400" i="1" baseline="-25000" dirty="0" err="1" smtClean="0">
                <a:solidFill>
                  <a:prstClr val="white"/>
                </a:solidFill>
                <a:latin typeface="Times New Roman" panose="02020603050405020304" pitchFamily="18" charset="0"/>
              </a:rPr>
              <a:t>AB</a:t>
            </a:r>
            <a:r>
              <a:rPr lang="en-US" altLang="zh-CN" sz="2400" i="1" dirty="0" err="1" smtClean="0">
                <a:solidFill>
                  <a:prstClr val="white"/>
                </a:solidFill>
                <a:latin typeface="Times New Roman" panose="02020603050405020304" pitchFamily="18" charset="0"/>
              </a:rPr>
              <a:t>+x</a:t>
            </a:r>
            <a:r>
              <a:rPr lang="en-US" altLang="zh-CN" sz="2400" i="1" baseline="-25000" dirty="0" err="1" smtClean="0">
                <a:solidFill>
                  <a:prstClr val="white"/>
                </a:solidFill>
                <a:latin typeface="Times New Roman" panose="02020603050405020304" pitchFamily="18" charset="0"/>
              </a:rPr>
              <a:t>BD</a:t>
            </a:r>
            <a:r>
              <a:rPr lang="en-US" altLang="zh-CN" sz="2400" dirty="0" smtClean="0">
                <a:solidFill>
                  <a:prstClr val="white"/>
                </a:solidFill>
                <a:latin typeface="Times New Roman" panose="02020603050405020304" pitchFamily="18" charset="0"/>
              </a:rPr>
              <a:t>)</a:t>
            </a:r>
            <a:endParaRPr lang="zh-CN" altLang="en-US" sz="2400" dirty="0">
              <a:solidFill>
                <a:prstClr val="white"/>
              </a:solidFill>
            </a:endParaRPr>
          </a:p>
        </p:txBody>
      </p:sp>
      <p:sp>
        <p:nvSpPr>
          <p:cNvPr id="58" name="文本框 57"/>
          <p:cNvSpPr txBox="1"/>
          <p:nvPr/>
        </p:nvSpPr>
        <p:spPr>
          <a:xfrm>
            <a:off x="5293482" y="5749327"/>
            <a:ext cx="166038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i="1" dirty="0">
                <a:solidFill>
                  <a:prstClr val="white"/>
                </a:solidFill>
                <a:latin typeface="Times New Roman" panose="02020603050405020304" pitchFamily="18" charset="0"/>
              </a:rPr>
              <a:t>W=-</a:t>
            </a:r>
            <a:r>
              <a:rPr lang="en-US" altLang="zh-CN" sz="2400" dirty="0">
                <a:solidFill>
                  <a:prstClr val="white"/>
                </a:solidFill>
                <a:latin typeface="Times New Roman" panose="02020603050405020304" pitchFamily="18" charset="0"/>
              </a:rPr>
              <a:t>9</a:t>
            </a:r>
            <a:r>
              <a:rPr lang="en-US" altLang="zh-CN" sz="2400" i="1" dirty="0">
                <a:solidFill>
                  <a:prstClr val="white"/>
                </a:solidFill>
                <a:latin typeface="Times New Roman" panose="02020603050405020304" pitchFamily="18" charset="0"/>
              </a:rPr>
              <a:t>.</a:t>
            </a:r>
            <a:r>
              <a:rPr lang="en-US" altLang="zh-CN" sz="2400" dirty="0">
                <a:solidFill>
                  <a:prstClr val="white"/>
                </a:solidFill>
                <a:latin typeface="Times New Roman" panose="02020603050405020304" pitchFamily="18" charset="0"/>
              </a:rPr>
              <a:t>25 J</a:t>
            </a:r>
            <a:endParaRPr lang="zh-CN" altLang="en-US" sz="2400" dirty="0">
              <a:solidFill>
                <a:prstClr val="white"/>
              </a:solidFill>
            </a:endParaRPr>
          </a:p>
        </p:txBody>
      </p:sp>
      <p:grpSp>
        <p:nvGrpSpPr>
          <p:cNvPr id="5" name="组合 4"/>
          <p:cNvGrpSpPr/>
          <p:nvPr/>
        </p:nvGrpSpPr>
        <p:grpSpPr>
          <a:xfrm>
            <a:off x="-76499" y="30627"/>
            <a:ext cx="12382225" cy="1745302"/>
            <a:chOff x="-76499" y="30627"/>
            <a:chExt cx="12382225" cy="1745302"/>
          </a:xfrm>
        </p:grpSpPr>
        <p:cxnSp>
          <p:nvCxnSpPr>
            <p:cNvPr id="52" name="直接连接符 51"/>
            <p:cNvCxnSpPr/>
            <p:nvPr/>
          </p:nvCxnSpPr>
          <p:spPr>
            <a:xfrm>
              <a:off x="-76499" y="1775929"/>
              <a:ext cx="12382225" cy="0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Rectangle 3"/>
            <p:cNvSpPr>
              <a:spLocks noChangeArrowheads="1"/>
            </p:cNvSpPr>
            <p:nvPr/>
          </p:nvSpPr>
          <p:spPr bwMode="auto">
            <a:xfrm>
              <a:off x="158501" y="30627"/>
              <a:ext cx="6495689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2400" b="1" dirty="0" smtClean="0">
                  <a:solidFill>
                    <a:prstClr val="white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(</a:t>
              </a:r>
              <a:r>
                <a:rPr lang="en-US" altLang="zh-CN" sz="2400" b="1" dirty="0">
                  <a:solidFill>
                    <a:prstClr val="white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2)</a:t>
              </a:r>
              <a:r>
                <a:rPr lang="zh-CN" altLang="en-US" sz="2400" b="1" dirty="0">
                  <a:solidFill>
                    <a:prstClr val="white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小物体</a:t>
              </a:r>
              <a:r>
                <a:rPr lang="en-US" altLang="zh-CN" sz="2400" b="1" i="1" dirty="0">
                  <a:solidFill>
                    <a:prstClr val="white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P</a:t>
              </a:r>
              <a:r>
                <a:rPr lang="zh-CN" altLang="en-US" sz="2400" b="1" dirty="0">
                  <a:solidFill>
                    <a:prstClr val="white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从</a:t>
              </a:r>
              <a:r>
                <a:rPr lang="en-US" altLang="zh-CN" sz="2400" b="1" i="1" dirty="0">
                  <a:solidFill>
                    <a:prstClr val="white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A</a:t>
              </a:r>
              <a:r>
                <a:rPr lang="zh-CN" altLang="en-US" sz="2400" b="1" dirty="0">
                  <a:solidFill>
                    <a:prstClr val="white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运动至</a:t>
              </a:r>
              <a:r>
                <a:rPr lang="en-US" altLang="zh-CN" sz="2400" b="1" i="1" dirty="0">
                  <a:solidFill>
                    <a:prstClr val="white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D</a:t>
              </a:r>
              <a:r>
                <a:rPr lang="zh-CN" altLang="en-US" sz="2400" b="1" dirty="0">
                  <a:solidFill>
                    <a:prstClr val="white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的过程</a:t>
              </a:r>
              <a:r>
                <a:rPr lang="en-US" altLang="zh-CN" sz="2400" b="1" dirty="0">
                  <a:solidFill>
                    <a:prstClr val="white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,</a:t>
              </a:r>
              <a:r>
                <a:rPr lang="zh-CN" altLang="en-US" sz="2400" b="1" dirty="0">
                  <a:solidFill>
                    <a:prstClr val="white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电场力做的功。</a:t>
              </a:r>
              <a:endParaRPr lang="zh-CN" altLang="en-US" sz="2400" b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2" name="组合 1"/>
            <p:cNvGrpSpPr/>
            <p:nvPr/>
          </p:nvGrpSpPr>
          <p:grpSpPr>
            <a:xfrm>
              <a:off x="6523232" y="146404"/>
              <a:ext cx="5244796" cy="1406740"/>
              <a:chOff x="6915571" y="2799989"/>
              <a:chExt cx="5244796" cy="1406740"/>
            </a:xfrm>
          </p:grpSpPr>
          <p:pic>
            <p:nvPicPr>
              <p:cNvPr id="23" name="S233.eps" descr="学科网(www.zxxk.com)--教育资源门户，提供试题试卷、教案、课件、教学论文、素材等各类教学资源库下载，还有大量丰富的教学资讯！"/>
              <p:cNvPicPr>
                <a:picLocks noChangeAspect="1" noChangeArrowheads="1"/>
              </p:cNvPicPr>
              <p:nvPr/>
            </p:nvPicPr>
            <p:blipFill>
              <a:blip r:embed="rId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942450" y="2799989"/>
                <a:ext cx="5217917" cy="137753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4" name="矩形 23"/>
              <p:cNvSpPr/>
              <p:nvPr/>
            </p:nvSpPr>
            <p:spPr>
              <a:xfrm>
                <a:off x="10038370" y="2908795"/>
                <a:ext cx="1781323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zh-CN" b="1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E</a:t>
                </a:r>
                <a:r>
                  <a:rPr lang="en-US" altLang="zh-CN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=1.5×10</a:t>
                </a:r>
                <a:r>
                  <a:rPr lang="en-US" altLang="zh-CN" b="1" baseline="300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6</a:t>
                </a:r>
                <a:r>
                  <a:rPr lang="en-US" altLang="zh-CN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N/C</a:t>
                </a:r>
                <a:endParaRPr lang="zh-CN" altLang="en-US" sz="14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28" name="矩形 27"/>
              <p:cNvSpPr/>
              <p:nvPr/>
            </p:nvSpPr>
            <p:spPr>
              <a:xfrm>
                <a:off x="6915571" y="3635012"/>
                <a:ext cx="1781323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zh-CN" b="1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q</a:t>
                </a:r>
                <a:r>
                  <a:rPr lang="en-US" altLang="zh-CN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=-2×10</a:t>
                </a:r>
                <a:r>
                  <a:rPr lang="en-US" altLang="zh-CN" b="1" baseline="300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-6</a:t>
                </a:r>
                <a:r>
                  <a:rPr lang="en-US" altLang="zh-CN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C</a:t>
                </a:r>
                <a:endParaRPr lang="zh-CN" altLang="en-US" sz="14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0" name="矩形 29"/>
              <p:cNvSpPr/>
              <p:nvPr/>
            </p:nvSpPr>
            <p:spPr>
              <a:xfrm>
                <a:off x="6915571" y="3837397"/>
                <a:ext cx="1781323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zh-CN" b="1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m</a:t>
                </a:r>
                <a:r>
                  <a:rPr lang="en-US" altLang="zh-CN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=0.25kg</a:t>
                </a:r>
                <a:endParaRPr lang="zh-CN" altLang="en-US" sz="14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1" name="矩形 30"/>
              <p:cNvSpPr/>
              <p:nvPr/>
            </p:nvSpPr>
            <p:spPr>
              <a:xfrm>
                <a:off x="7242848" y="3358476"/>
                <a:ext cx="73289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zh-CN" b="1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μ</a:t>
                </a:r>
                <a:r>
                  <a:rPr lang="en-US" altLang="zh-CN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=0.4</a:t>
                </a:r>
                <a:endParaRPr lang="zh-CN" altLang="en-US" sz="14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4" name="矩形 33"/>
              <p:cNvSpPr/>
              <p:nvPr/>
            </p:nvSpPr>
            <p:spPr>
              <a:xfrm>
                <a:off x="10348059" y="3186045"/>
                <a:ext cx="98296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zh-CN" b="1" i="1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v</a:t>
                </a:r>
                <a:r>
                  <a:rPr lang="en-US" altLang="zh-CN" b="1" baseline="-25000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B</a:t>
                </a:r>
                <a:r>
                  <a:rPr lang="en-US" altLang="zh-CN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=5m</a:t>
                </a:r>
                <a:r>
                  <a:rPr lang="en-US" altLang="zh-CN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/</a:t>
                </a:r>
                <a:r>
                  <a:rPr lang="en-US" altLang="zh-CN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s</a:t>
                </a:r>
                <a:endParaRPr lang="zh-CN" altLang="en-US" sz="1400" dirty="0">
                  <a:solidFill>
                    <a:srgbClr val="FF0000"/>
                  </a:solidFill>
                </a:endParaRPr>
              </a:p>
            </p:txBody>
          </p:sp>
        </p:grpSp>
        <p:pic>
          <p:nvPicPr>
            <p:cNvPr id="36" name="图片 35" descr="@@@7a513294-7647-4d2e-b38b-ab5b74928538"/>
            <p:cNvPicPr/>
            <p:nvPr/>
          </p:nvPicPr>
          <p:blipFill rotWithShape="1">
            <a:blip r:embed="rId2"/>
            <a:srcRect b="59812"/>
            <a:stretch>
              <a:fillRect/>
            </a:stretch>
          </p:blipFill>
          <p:spPr>
            <a:xfrm>
              <a:off x="710593" y="645354"/>
              <a:ext cx="5372307" cy="850517"/>
            </a:xfrm>
            <a:prstGeom prst="rect">
              <a:avLst/>
            </a:prstGeom>
          </p:spPr>
        </p:pic>
      </p:grpSp>
      <p:sp>
        <p:nvSpPr>
          <p:cNvPr id="37" name="Rectangle 32"/>
          <p:cNvSpPr>
            <a:spLocks noChangeArrowheads="1"/>
          </p:cNvSpPr>
          <p:nvPr/>
        </p:nvSpPr>
        <p:spPr bwMode="auto">
          <a:xfrm>
            <a:off x="561965" y="1921041"/>
            <a:ext cx="464742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400" dirty="0" smtClean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(2)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由牛顿第二定律</a:t>
            </a: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+</a:t>
            </a:r>
            <a:r>
              <a:rPr lang="zh-CN" altLang="en-US" sz="2400" dirty="0">
                <a:solidFill>
                  <a:prstClr val="white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运动学公式</a:t>
            </a: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:</a:t>
            </a:r>
            <a:endParaRPr kumimoji="0" lang="zh-CN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10938681" y="1196723"/>
            <a:ext cx="524405" cy="399766"/>
            <a:chOff x="11331020" y="3851632"/>
            <a:chExt cx="524405" cy="399766"/>
          </a:xfrm>
        </p:grpSpPr>
        <p:cxnSp>
          <p:nvCxnSpPr>
            <p:cNvPr id="40" name="直接连接符 39"/>
            <p:cNvCxnSpPr/>
            <p:nvPr/>
          </p:nvCxnSpPr>
          <p:spPr>
            <a:xfrm>
              <a:off x="11405285" y="3916533"/>
              <a:ext cx="450140" cy="262184"/>
            </a:xfrm>
            <a:prstGeom prst="line">
              <a:avLst/>
            </a:prstGeom>
            <a:ln w="28575">
              <a:solidFill>
                <a:srgbClr val="FF0000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接连接符 40"/>
            <p:cNvCxnSpPr/>
            <p:nvPr/>
          </p:nvCxnSpPr>
          <p:spPr>
            <a:xfrm>
              <a:off x="11405285" y="3916533"/>
              <a:ext cx="0" cy="334865"/>
            </a:xfrm>
            <a:prstGeom prst="line">
              <a:avLst/>
            </a:prstGeom>
            <a:ln w="19050">
              <a:solidFill>
                <a:srgbClr val="FF0000"/>
              </a:solidFill>
              <a:prstDash val="sysDash"/>
              <a:headEnd type="none"/>
              <a:tailEnd type="non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矩形 41"/>
            <p:cNvSpPr/>
            <p:nvPr/>
          </p:nvSpPr>
          <p:spPr>
            <a:xfrm>
              <a:off x="11331020" y="3851632"/>
              <a:ext cx="31290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b="1" i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α</a:t>
              </a:r>
              <a:endParaRPr lang="zh-CN" altLang="en-US" sz="1400" dirty="0">
                <a:solidFill>
                  <a:srgbClr val="FF0000"/>
                </a:solidFill>
              </a:endParaRPr>
            </a:p>
          </p:txBody>
        </p:sp>
      </p:grpSp>
      <p:sp>
        <p:nvSpPr>
          <p:cNvPr id="8" name="矩形 7"/>
          <p:cNvSpPr/>
          <p:nvPr/>
        </p:nvSpPr>
        <p:spPr>
          <a:xfrm>
            <a:off x="9690534" y="1081902"/>
            <a:ext cx="10534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tan</a:t>
            </a:r>
            <a:r>
              <a:rPr lang="en-US" altLang="zh-CN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α=</a:t>
            </a:r>
            <a:r>
              <a:rPr lang="en-US" altLang="zh-CN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en-US" altLang="zh-CN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</a:t>
            </a:r>
            <a:r>
              <a:rPr lang="en-US" altLang="zh-CN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endParaRPr lang="zh-CN" altLang="en-US" dirty="0">
              <a:solidFill>
                <a:srgbClr val="FF0000"/>
              </a:solidFill>
            </a:endParaRPr>
          </a:p>
        </p:txBody>
      </p:sp>
      <p:grpSp>
        <p:nvGrpSpPr>
          <p:cNvPr id="12" name="组合 11"/>
          <p:cNvGrpSpPr/>
          <p:nvPr/>
        </p:nvGrpSpPr>
        <p:grpSpPr>
          <a:xfrm>
            <a:off x="9346660" y="2030843"/>
            <a:ext cx="2022016" cy="1706445"/>
            <a:chOff x="9346660" y="2030843"/>
            <a:chExt cx="2022016" cy="1706445"/>
          </a:xfrm>
        </p:grpSpPr>
        <p:grpSp>
          <p:nvGrpSpPr>
            <p:cNvPr id="45" name="组合 44"/>
            <p:cNvGrpSpPr/>
            <p:nvPr/>
          </p:nvGrpSpPr>
          <p:grpSpPr>
            <a:xfrm>
              <a:off x="10171479" y="2942698"/>
              <a:ext cx="560065" cy="794590"/>
              <a:chOff x="9146485" y="4042006"/>
              <a:chExt cx="560065" cy="794590"/>
            </a:xfrm>
          </p:grpSpPr>
          <p:cxnSp>
            <p:nvCxnSpPr>
              <p:cNvPr id="46" name="直接连接符 45"/>
              <p:cNvCxnSpPr/>
              <p:nvPr/>
            </p:nvCxnSpPr>
            <p:spPr>
              <a:xfrm>
                <a:off x="9146485" y="4042006"/>
                <a:ext cx="0" cy="612000"/>
              </a:xfrm>
              <a:prstGeom prst="line">
                <a:avLst/>
              </a:prstGeom>
              <a:ln w="19050">
                <a:solidFill>
                  <a:srgbClr val="FFFF00"/>
                </a:solidFill>
                <a:headEnd type="none"/>
                <a:tailEnd type="stealth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7" name="文本框 46"/>
              <p:cNvSpPr txBox="1"/>
              <p:nvPr/>
            </p:nvSpPr>
            <p:spPr>
              <a:xfrm>
                <a:off x="9194871" y="4436486"/>
                <a:ext cx="51167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000" i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mg</a:t>
                </a:r>
                <a:endParaRPr lang="zh-CN" altLang="en-US" sz="2000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49" name="组合 48"/>
            <p:cNvGrpSpPr/>
            <p:nvPr/>
          </p:nvGrpSpPr>
          <p:grpSpPr>
            <a:xfrm>
              <a:off x="9346660" y="2842515"/>
              <a:ext cx="873189" cy="400110"/>
              <a:chOff x="7796354" y="4681653"/>
              <a:chExt cx="873189" cy="400110"/>
            </a:xfrm>
          </p:grpSpPr>
          <p:cxnSp>
            <p:nvCxnSpPr>
              <p:cNvPr id="50" name="直接连接符 49"/>
              <p:cNvCxnSpPr/>
              <p:nvPr/>
            </p:nvCxnSpPr>
            <p:spPr>
              <a:xfrm flipH="1">
                <a:off x="8046330" y="4751480"/>
                <a:ext cx="623213" cy="0"/>
              </a:xfrm>
              <a:prstGeom prst="line">
                <a:avLst/>
              </a:prstGeom>
              <a:ln w="19050">
                <a:solidFill>
                  <a:srgbClr val="FFFF00"/>
                </a:solidFill>
                <a:headEnd type="none"/>
                <a:tailEnd type="stealth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0" name="文本框 59"/>
              <p:cNvSpPr txBox="1"/>
              <p:nvPr/>
            </p:nvSpPr>
            <p:spPr>
              <a:xfrm>
                <a:off x="7796354" y="4681653"/>
                <a:ext cx="42672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000" i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zh-CN" altLang="en-US" sz="2000" baseline="-25000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滑</a:t>
                </a:r>
                <a:endParaRPr lang="zh-CN" altLang="en-US" sz="2000" baseline="-25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61" name="组合 60"/>
            <p:cNvGrpSpPr/>
            <p:nvPr/>
          </p:nvGrpSpPr>
          <p:grpSpPr>
            <a:xfrm>
              <a:off x="10171479" y="2030843"/>
              <a:ext cx="465579" cy="851144"/>
              <a:chOff x="9570473" y="4784802"/>
              <a:chExt cx="465579" cy="851144"/>
            </a:xfrm>
          </p:grpSpPr>
          <p:cxnSp>
            <p:nvCxnSpPr>
              <p:cNvPr id="62" name="直接连接符 61"/>
              <p:cNvCxnSpPr/>
              <p:nvPr/>
            </p:nvCxnSpPr>
            <p:spPr>
              <a:xfrm flipV="1">
                <a:off x="9570473" y="5023946"/>
                <a:ext cx="0" cy="612000"/>
              </a:xfrm>
              <a:prstGeom prst="line">
                <a:avLst/>
              </a:prstGeom>
              <a:ln w="19050">
                <a:solidFill>
                  <a:srgbClr val="FFFF00"/>
                </a:solidFill>
                <a:headEnd type="none"/>
                <a:tailEnd type="stealth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3" name="文本框 62"/>
              <p:cNvSpPr txBox="1"/>
              <p:nvPr/>
            </p:nvSpPr>
            <p:spPr>
              <a:xfrm>
                <a:off x="9570860" y="4784802"/>
                <a:ext cx="46519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000" i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en-US" altLang="zh-CN" sz="2000" baseline="-25000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endParaRPr lang="zh-CN" altLang="en-US" sz="2000" baseline="-25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64" name="矩形 63"/>
            <p:cNvSpPr/>
            <p:nvPr/>
          </p:nvSpPr>
          <p:spPr>
            <a:xfrm>
              <a:off x="10091815" y="2858281"/>
              <a:ext cx="159328" cy="97007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65" name="组合 64"/>
            <p:cNvGrpSpPr/>
            <p:nvPr/>
          </p:nvGrpSpPr>
          <p:grpSpPr>
            <a:xfrm>
              <a:off x="10208544" y="2853120"/>
              <a:ext cx="1160132" cy="400110"/>
              <a:chOff x="8957795" y="5126343"/>
              <a:chExt cx="1160132" cy="400110"/>
            </a:xfrm>
          </p:grpSpPr>
          <p:cxnSp>
            <p:nvCxnSpPr>
              <p:cNvPr id="66" name="直接连接符 65"/>
              <p:cNvCxnSpPr/>
              <p:nvPr/>
            </p:nvCxnSpPr>
            <p:spPr>
              <a:xfrm flipV="1">
                <a:off x="8957795" y="5178001"/>
                <a:ext cx="792000" cy="0"/>
              </a:xfrm>
              <a:prstGeom prst="line">
                <a:avLst/>
              </a:prstGeom>
              <a:ln w="19050">
                <a:solidFill>
                  <a:srgbClr val="FFFF00"/>
                </a:solidFill>
                <a:headEnd type="none"/>
                <a:tailEnd type="stealth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7" name="文本框 66"/>
              <p:cNvSpPr txBox="1"/>
              <p:nvPr/>
            </p:nvSpPr>
            <p:spPr>
              <a:xfrm>
                <a:off x="9691207" y="5126343"/>
                <a:ext cx="42672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000" i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en-US" altLang="zh-CN" sz="2000" baseline="-25000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zh-CN" altLang="en-US" sz="2000" baseline="-25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68" name="组合 67"/>
          <p:cNvGrpSpPr/>
          <p:nvPr/>
        </p:nvGrpSpPr>
        <p:grpSpPr>
          <a:xfrm>
            <a:off x="9660199" y="2901831"/>
            <a:ext cx="513282" cy="400110"/>
            <a:chOff x="8444513" y="5135164"/>
            <a:chExt cx="513282" cy="400110"/>
          </a:xfrm>
        </p:grpSpPr>
        <p:cxnSp>
          <p:nvCxnSpPr>
            <p:cNvPr id="69" name="直接连接符 68"/>
            <p:cNvCxnSpPr/>
            <p:nvPr/>
          </p:nvCxnSpPr>
          <p:spPr>
            <a:xfrm flipH="1" flipV="1">
              <a:off x="8591348" y="5146499"/>
              <a:ext cx="366447" cy="0"/>
            </a:xfrm>
            <a:prstGeom prst="line">
              <a:avLst/>
            </a:prstGeom>
            <a:ln w="19050">
              <a:solidFill>
                <a:schemeClr val="bg1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文本框 69"/>
            <p:cNvSpPr txBox="1"/>
            <p:nvPr/>
          </p:nvSpPr>
          <p:spPr>
            <a:xfrm>
              <a:off x="8444513" y="5135164"/>
              <a:ext cx="51328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i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zh-CN" altLang="en-US" sz="2000" baseline="-250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电</a:t>
              </a:r>
              <a:endParaRPr lang="zh-CN" altLang="en-US" sz="2000" baseline="-2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71" name="矩形 70"/>
          <p:cNvSpPr/>
          <p:nvPr/>
        </p:nvSpPr>
        <p:spPr>
          <a:xfrm>
            <a:off x="3734252" y="820403"/>
            <a:ext cx="825491" cy="57231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2" name="文本框 81"/>
          <p:cNvSpPr txBox="1"/>
          <p:nvPr/>
        </p:nvSpPr>
        <p:spPr>
          <a:xfrm>
            <a:off x="3054113" y="2382024"/>
            <a:ext cx="276446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i="1" dirty="0">
                <a:solidFill>
                  <a:prstClr val="white"/>
                </a:solidFill>
                <a:latin typeface="Times New Roman" panose="02020603050405020304" pitchFamily="18" charset="0"/>
              </a:rPr>
              <a:t>F</a:t>
            </a:r>
            <a:r>
              <a:rPr lang="en-US" altLang="zh-CN" sz="2400" baseline="-25000" dirty="0">
                <a:solidFill>
                  <a:prstClr val="white"/>
                </a:solidFill>
                <a:latin typeface="Times New Roman" panose="02020603050405020304" pitchFamily="18" charset="0"/>
              </a:rPr>
              <a:t>2</a:t>
            </a:r>
            <a:r>
              <a:rPr lang="en-US" altLang="zh-CN" sz="2400" i="1" dirty="0">
                <a:solidFill>
                  <a:prstClr val="white"/>
                </a:solidFill>
                <a:latin typeface="Times New Roman" panose="02020603050405020304" pitchFamily="18" charset="0"/>
              </a:rPr>
              <a:t>-μmg=ma</a:t>
            </a:r>
            <a:r>
              <a:rPr lang="en-US" altLang="zh-CN" sz="2400" baseline="-25000" dirty="0">
                <a:solidFill>
                  <a:prstClr val="white"/>
                </a:solidFill>
                <a:latin typeface="Times New Roman" panose="02020603050405020304" pitchFamily="18" charset="0"/>
              </a:rPr>
              <a:t>2</a:t>
            </a:r>
            <a:endParaRPr lang="zh-CN" altLang="en-US" sz="2400" dirty="0">
              <a:solidFill>
                <a:prstClr val="white"/>
              </a:solidFill>
            </a:endParaRPr>
          </a:p>
        </p:txBody>
      </p:sp>
      <p:sp>
        <p:nvSpPr>
          <p:cNvPr id="83" name="箭头: 右 34"/>
          <p:cNvSpPr/>
          <p:nvPr/>
        </p:nvSpPr>
        <p:spPr>
          <a:xfrm flipV="1">
            <a:off x="4933481" y="2533323"/>
            <a:ext cx="360000" cy="180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84" name="文本框 83"/>
          <p:cNvSpPr txBox="1"/>
          <p:nvPr/>
        </p:nvSpPr>
        <p:spPr>
          <a:xfrm>
            <a:off x="5380018" y="2369163"/>
            <a:ext cx="199214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i="1" dirty="0" smtClean="0">
                <a:solidFill>
                  <a:prstClr val="white"/>
                </a:solidFill>
                <a:latin typeface="Times New Roman" panose="02020603050405020304" pitchFamily="18" charset="0"/>
              </a:rPr>
              <a:t>a</a:t>
            </a:r>
            <a:r>
              <a:rPr lang="en-US" altLang="zh-CN" sz="2400" baseline="-25000" dirty="0" smtClean="0">
                <a:solidFill>
                  <a:prstClr val="white"/>
                </a:solidFill>
                <a:latin typeface="Times New Roman" panose="02020603050405020304" pitchFamily="18" charset="0"/>
              </a:rPr>
              <a:t>2</a:t>
            </a:r>
            <a:r>
              <a:rPr lang="en-US" altLang="zh-CN" sz="2400" dirty="0" smtClean="0">
                <a:solidFill>
                  <a:prstClr val="white"/>
                </a:solidFill>
                <a:latin typeface="Times New Roman" panose="02020603050405020304" pitchFamily="18" charset="0"/>
              </a:rPr>
              <a:t>=20m/s</a:t>
            </a:r>
            <a:r>
              <a:rPr lang="en-US" altLang="zh-CN" sz="2400" baseline="30000" dirty="0" smtClean="0">
                <a:solidFill>
                  <a:prstClr val="white"/>
                </a:solidFill>
                <a:latin typeface="Times New Roman" panose="02020603050405020304" pitchFamily="18" charset="0"/>
              </a:rPr>
              <a:t>2</a:t>
            </a:r>
            <a:endParaRPr lang="zh-CN" altLang="en-US" sz="2400" baseline="30000" dirty="0">
              <a:solidFill>
                <a:prstClr val="white"/>
              </a:solidFill>
            </a:endParaRPr>
          </a:p>
        </p:txBody>
      </p:sp>
      <p:sp>
        <p:nvSpPr>
          <p:cNvPr id="85" name="矩形 84"/>
          <p:cNvSpPr/>
          <p:nvPr/>
        </p:nvSpPr>
        <p:spPr>
          <a:xfrm>
            <a:off x="2549347" y="2875088"/>
            <a:ext cx="23599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i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</a:t>
            </a:r>
            <a:r>
              <a:rPr lang="en-US" altLang="zh-CN" sz="2400" i="1" baseline="-250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en-US" altLang="zh-CN" sz="24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=</a:t>
            </a:r>
            <a:r>
              <a:rPr lang="en-US" altLang="zh-CN" sz="2400" i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</a:t>
            </a:r>
            <a:r>
              <a:rPr lang="en-US" altLang="zh-CN" sz="2400" baseline="-250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en-US" altLang="zh-CN" sz="24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+</a:t>
            </a:r>
            <a:r>
              <a:rPr lang="en-US" altLang="zh-CN" sz="2400" i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en-US" altLang="zh-CN" sz="2400" baseline="-250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US" altLang="zh-CN" sz="24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(</a:t>
            </a:r>
            <a:r>
              <a:rPr lang="en-US" altLang="zh-CN" sz="2400" i="1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t</a:t>
            </a:r>
            <a:r>
              <a:rPr lang="en-US" altLang="zh-CN" sz="2400" baseline="-250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OA</a:t>
            </a:r>
            <a:r>
              <a:rPr lang="en-US" altLang="zh-CN" sz="24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-Δ</a:t>
            </a:r>
            <a:r>
              <a:rPr lang="en-US" altLang="zh-CN" sz="2400" i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en-US" altLang="zh-CN" sz="2400" baseline="-250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en-US" altLang="zh-CN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)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  <p:sp>
        <p:nvSpPr>
          <p:cNvPr id="86" name="箭头: 右 34"/>
          <p:cNvSpPr/>
          <p:nvPr/>
        </p:nvSpPr>
        <p:spPr>
          <a:xfrm flipV="1">
            <a:off x="4933481" y="3073230"/>
            <a:ext cx="360000" cy="180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87" name="文本框 86"/>
          <p:cNvSpPr txBox="1"/>
          <p:nvPr/>
        </p:nvSpPr>
        <p:spPr>
          <a:xfrm>
            <a:off x="5380018" y="2909070"/>
            <a:ext cx="199214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i="1" dirty="0" err="1" smtClean="0">
                <a:solidFill>
                  <a:prstClr val="white"/>
                </a:solidFill>
                <a:latin typeface="Times New Roman" panose="02020603050405020304" pitchFamily="18" charset="0"/>
              </a:rPr>
              <a:t>v</a:t>
            </a:r>
            <a:r>
              <a:rPr lang="en-US" altLang="zh-CN" sz="2400" i="1" baseline="-25000" dirty="0" err="1" smtClean="0">
                <a:solidFill>
                  <a:prstClr val="white"/>
                </a:solidFill>
                <a:latin typeface="Times New Roman" panose="02020603050405020304" pitchFamily="18" charset="0"/>
              </a:rPr>
              <a:t>A</a:t>
            </a:r>
            <a:r>
              <a:rPr lang="en-US" altLang="zh-CN" sz="2400" dirty="0" smtClean="0">
                <a:solidFill>
                  <a:prstClr val="white"/>
                </a:solidFill>
                <a:latin typeface="Times New Roman" panose="02020603050405020304" pitchFamily="18" charset="0"/>
              </a:rPr>
              <a:t>=3m/s</a:t>
            </a:r>
            <a:endParaRPr lang="zh-CN" altLang="en-US" sz="2400" baseline="30000" dirty="0">
              <a:solidFill>
                <a:prstClr val="white"/>
              </a:solidFill>
            </a:endParaRPr>
          </a:p>
        </p:txBody>
      </p:sp>
      <p:sp>
        <p:nvSpPr>
          <p:cNvPr id="88" name="文本框 87"/>
          <p:cNvSpPr txBox="1"/>
          <p:nvPr/>
        </p:nvSpPr>
        <p:spPr>
          <a:xfrm>
            <a:off x="2560959" y="3350187"/>
            <a:ext cx="232215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i="1" dirty="0" smtClean="0">
                <a:solidFill>
                  <a:prstClr val="white"/>
                </a:solidFill>
                <a:latin typeface="Times New Roman" panose="02020603050405020304" pitchFamily="18" charset="0"/>
              </a:rPr>
              <a:t>F</a:t>
            </a:r>
            <a:r>
              <a:rPr lang="en-US" altLang="zh-CN" sz="2400" baseline="-25000" dirty="0" smtClean="0">
                <a:solidFill>
                  <a:prstClr val="white"/>
                </a:solidFill>
                <a:latin typeface="Times New Roman" panose="02020603050405020304" pitchFamily="18" charset="0"/>
              </a:rPr>
              <a:t>2</a:t>
            </a:r>
            <a:r>
              <a:rPr lang="en-US" altLang="zh-CN" sz="2400" i="1" dirty="0" smtClean="0">
                <a:solidFill>
                  <a:prstClr val="white"/>
                </a:solidFill>
                <a:latin typeface="Times New Roman" panose="02020603050405020304" pitchFamily="18" charset="0"/>
              </a:rPr>
              <a:t>-μmg-qE=ma</a:t>
            </a:r>
            <a:r>
              <a:rPr lang="en-US" altLang="zh-CN" sz="2400" baseline="-25000" dirty="0" smtClean="0">
                <a:solidFill>
                  <a:prstClr val="white"/>
                </a:solidFill>
                <a:latin typeface="Times New Roman" panose="02020603050405020304" pitchFamily="18" charset="0"/>
              </a:rPr>
              <a:t>3</a:t>
            </a:r>
            <a:endParaRPr lang="zh-CN" altLang="en-US" sz="2400" dirty="0">
              <a:solidFill>
                <a:prstClr val="white"/>
              </a:solidFill>
            </a:endParaRPr>
          </a:p>
        </p:txBody>
      </p:sp>
      <p:sp>
        <p:nvSpPr>
          <p:cNvPr id="89" name="箭头: 右 34"/>
          <p:cNvSpPr/>
          <p:nvPr/>
        </p:nvSpPr>
        <p:spPr>
          <a:xfrm flipV="1">
            <a:off x="4933481" y="3547349"/>
            <a:ext cx="360000" cy="180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90" name="文本框 89"/>
          <p:cNvSpPr txBox="1"/>
          <p:nvPr/>
        </p:nvSpPr>
        <p:spPr>
          <a:xfrm>
            <a:off x="5380018" y="3386494"/>
            <a:ext cx="199214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i="1" dirty="0" smtClean="0">
                <a:solidFill>
                  <a:prstClr val="white"/>
                </a:solidFill>
                <a:latin typeface="Times New Roman" panose="02020603050405020304" pitchFamily="18" charset="0"/>
              </a:rPr>
              <a:t>a</a:t>
            </a:r>
            <a:r>
              <a:rPr lang="en-US" altLang="zh-CN" sz="2400" baseline="-25000" dirty="0" smtClean="0">
                <a:solidFill>
                  <a:prstClr val="white"/>
                </a:solidFill>
                <a:latin typeface="Times New Roman" panose="02020603050405020304" pitchFamily="18" charset="0"/>
              </a:rPr>
              <a:t>3</a:t>
            </a:r>
            <a:r>
              <a:rPr lang="en-US" altLang="zh-CN" sz="2400" dirty="0" smtClean="0">
                <a:solidFill>
                  <a:prstClr val="white"/>
                </a:solidFill>
                <a:latin typeface="Times New Roman" panose="02020603050405020304" pitchFamily="18" charset="0"/>
              </a:rPr>
              <a:t>=8m/s</a:t>
            </a:r>
            <a:r>
              <a:rPr lang="en-US" altLang="zh-CN" sz="2400" baseline="30000" dirty="0" smtClean="0">
                <a:solidFill>
                  <a:prstClr val="white"/>
                </a:solidFill>
                <a:latin typeface="Times New Roman" panose="02020603050405020304" pitchFamily="18" charset="0"/>
              </a:rPr>
              <a:t>2</a:t>
            </a:r>
            <a:endParaRPr lang="zh-CN" altLang="en-US" sz="2400" baseline="30000" dirty="0">
              <a:solidFill>
                <a:prstClr val="white"/>
              </a:solidFill>
            </a:endParaRPr>
          </a:p>
        </p:txBody>
      </p:sp>
      <p:graphicFrame>
        <p:nvGraphicFramePr>
          <p:cNvPr id="91" name="对象 90"/>
          <p:cNvGraphicFramePr>
            <a:graphicFrameLocks noChangeAspect="1"/>
          </p:cNvGraphicFramePr>
          <p:nvPr/>
        </p:nvGraphicFramePr>
        <p:xfrm>
          <a:off x="2741905" y="3851156"/>
          <a:ext cx="2083088" cy="50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5" name="Equation" r:id="rId3" imgW="24079200" imgH="5791200" progId="Equation.DSMT4">
                  <p:embed/>
                </p:oleObj>
              </mc:Choice>
              <mc:Fallback>
                <p:oleObj name="Equation" r:id="rId3" imgW="24079200" imgH="5791200" progId="Equation.DSMT4">
                  <p:embed/>
                  <p:pic>
                    <p:nvPicPr>
                      <p:cNvPr id="0" name="图片 723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41905" y="3851156"/>
                        <a:ext cx="2083088" cy="50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" name="箭头: 右 34"/>
          <p:cNvSpPr/>
          <p:nvPr/>
        </p:nvSpPr>
        <p:spPr>
          <a:xfrm flipV="1">
            <a:off x="4933481" y="4096241"/>
            <a:ext cx="360000" cy="180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93" name="文本框 92"/>
          <p:cNvSpPr txBox="1"/>
          <p:nvPr/>
        </p:nvSpPr>
        <p:spPr>
          <a:xfrm>
            <a:off x="5380018" y="3924716"/>
            <a:ext cx="199214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i="1" dirty="0" err="1" smtClean="0">
                <a:solidFill>
                  <a:prstClr val="white"/>
                </a:solidFill>
                <a:latin typeface="Times New Roman" panose="02020603050405020304" pitchFamily="18" charset="0"/>
              </a:rPr>
              <a:t>x</a:t>
            </a:r>
            <a:r>
              <a:rPr lang="en-US" altLang="zh-CN" sz="2400" i="1" baseline="-25000" dirty="0" err="1" smtClean="0">
                <a:solidFill>
                  <a:prstClr val="white"/>
                </a:solidFill>
                <a:latin typeface="Times New Roman" panose="02020603050405020304" pitchFamily="18" charset="0"/>
              </a:rPr>
              <a:t>AB</a:t>
            </a:r>
            <a:r>
              <a:rPr lang="en-US" altLang="zh-CN" sz="2400" dirty="0" smtClean="0">
                <a:solidFill>
                  <a:prstClr val="white"/>
                </a:solidFill>
                <a:latin typeface="Times New Roman" panose="02020603050405020304" pitchFamily="18" charset="0"/>
              </a:rPr>
              <a:t>=1m</a:t>
            </a:r>
            <a:endParaRPr lang="zh-CN" altLang="en-US" sz="2400" baseline="30000" dirty="0">
              <a:solidFill>
                <a:prstClr val="white"/>
              </a:solidFill>
            </a:endParaRPr>
          </a:p>
        </p:txBody>
      </p:sp>
      <p:grpSp>
        <p:nvGrpSpPr>
          <p:cNvPr id="15" name="组合 14"/>
          <p:cNvGrpSpPr/>
          <p:nvPr/>
        </p:nvGrpSpPr>
        <p:grpSpPr>
          <a:xfrm>
            <a:off x="9632465" y="4045621"/>
            <a:ext cx="1169632" cy="879007"/>
            <a:chOff x="9640625" y="4932764"/>
            <a:chExt cx="1169632" cy="879007"/>
          </a:xfrm>
        </p:grpSpPr>
        <p:grpSp>
          <p:nvGrpSpPr>
            <p:cNvPr id="94" name="组合 93"/>
            <p:cNvGrpSpPr/>
            <p:nvPr/>
          </p:nvGrpSpPr>
          <p:grpSpPr>
            <a:xfrm>
              <a:off x="10120399" y="4932764"/>
              <a:ext cx="689858" cy="879007"/>
              <a:chOff x="10091815" y="2858281"/>
              <a:chExt cx="689858" cy="879007"/>
            </a:xfrm>
          </p:grpSpPr>
          <p:grpSp>
            <p:nvGrpSpPr>
              <p:cNvPr id="95" name="组合 94"/>
              <p:cNvGrpSpPr/>
              <p:nvPr/>
            </p:nvGrpSpPr>
            <p:grpSpPr>
              <a:xfrm>
                <a:off x="10171479" y="2942698"/>
                <a:ext cx="560065" cy="794590"/>
                <a:chOff x="9146485" y="4042006"/>
                <a:chExt cx="560065" cy="794590"/>
              </a:xfrm>
            </p:grpSpPr>
            <p:cxnSp>
              <p:nvCxnSpPr>
                <p:cNvPr id="106" name="直接连接符 105"/>
                <p:cNvCxnSpPr/>
                <p:nvPr/>
              </p:nvCxnSpPr>
              <p:spPr>
                <a:xfrm>
                  <a:off x="9146485" y="4042006"/>
                  <a:ext cx="0" cy="612000"/>
                </a:xfrm>
                <a:prstGeom prst="line">
                  <a:avLst/>
                </a:prstGeom>
                <a:ln w="19050">
                  <a:solidFill>
                    <a:srgbClr val="FFFF00"/>
                  </a:solidFill>
                  <a:headEnd type="none"/>
                  <a:tailEnd type="stealth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7" name="文本框 106"/>
                <p:cNvSpPr txBox="1"/>
                <p:nvPr/>
              </p:nvSpPr>
              <p:spPr>
                <a:xfrm>
                  <a:off x="9194871" y="4436486"/>
                  <a:ext cx="511679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CN" sz="2000" i="1" dirty="0" smtClean="0">
                      <a:solidFill>
                        <a:srgbClr val="FFFF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mg</a:t>
                  </a:r>
                  <a:endParaRPr lang="zh-CN" altLang="en-US" sz="2000" i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98" name="矩形 97"/>
              <p:cNvSpPr/>
              <p:nvPr/>
            </p:nvSpPr>
            <p:spPr>
              <a:xfrm>
                <a:off x="10091815" y="2858281"/>
                <a:ext cx="159328" cy="97007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grpSp>
            <p:nvGrpSpPr>
              <p:cNvPr id="99" name="组合 98"/>
              <p:cNvGrpSpPr/>
              <p:nvPr/>
            </p:nvGrpSpPr>
            <p:grpSpPr>
              <a:xfrm>
                <a:off x="10208544" y="2880048"/>
                <a:ext cx="573129" cy="400110"/>
                <a:chOff x="8957795" y="5153271"/>
                <a:chExt cx="573129" cy="400110"/>
              </a:xfrm>
            </p:grpSpPr>
            <p:cxnSp>
              <p:nvCxnSpPr>
                <p:cNvPr id="100" name="直接连接符 99"/>
                <p:cNvCxnSpPr/>
                <p:nvPr/>
              </p:nvCxnSpPr>
              <p:spPr>
                <a:xfrm flipV="1">
                  <a:off x="8957795" y="5178001"/>
                  <a:ext cx="360000" cy="0"/>
                </a:xfrm>
                <a:prstGeom prst="line">
                  <a:avLst/>
                </a:prstGeom>
                <a:ln w="19050">
                  <a:solidFill>
                    <a:srgbClr val="FFFF00"/>
                  </a:solidFill>
                  <a:headEnd type="none"/>
                  <a:tailEnd type="stealth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1" name="文本框 100"/>
                <p:cNvSpPr txBox="1"/>
                <p:nvPr/>
              </p:nvSpPr>
              <p:spPr>
                <a:xfrm>
                  <a:off x="9104204" y="5153271"/>
                  <a:ext cx="426720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CN" sz="2000" i="1" dirty="0" smtClean="0">
                      <a:solidFill>
                        <a:srgbClr val="FFFF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F</a:t>
                  </a:r>
                  <a:r>
                    <a:rPr lang="en-US" altLang="zh-CN" sz="2000" baseline="-25000" dirty="0" smtClean="0">
                      <a:solidFill>
                        <a:srgbClr val="FFFF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3</a:t>
                  </a:r>
                  <a:endParaRPr lang="zh-CN" altLang="en-US" sz="2000" baseline="-25000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111" name="组合 110"/>
            <p:cNvGrpSpPr/>
            <p:nvPr/>
          </p:nvGrpSpPr>
          <p:grpSpPr>
            <a:xfrm>
              <a:off x="9640625" y="4966487"/>
              <a:ext cx="513282" cy="400110"/>
              <a:chOff x="8444513" y="5135164"/>
              <a:chExt cx="513282" cy="400110"/>
            </a:xfrm>
          </p:grpSpPr>
          <p:cxnSp>
            <p:nvCxnSpPr>
              <p:cNvPr id="112" name="直接连接符 111"/>
              <p:cNvCxnSpPr/>
              <p:nvPr/>
            </p:nvCxnSpPr>
            <p:spPr>
              <a:xfrm flipH="1" flipV="1">
                <a:off x="8591348" y="5146499"/>
                <a:ext cx="366447" cy="0"/>
              </a:xfrm>
              <a:prstGeom prst="line">
                <a:avLst/>
              </a:prstGeom>
              <a:ln w="19050">
                <a:solidFill>
                  <a:schemeClr val="bg1"/>
                </a:solidFill>
                <a:headEnd type="none"/>
                <a:tailEnd type="stealth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3" name="文本框 112"/>
              <p:cNvSpPr txBox="1"/>
              <p:nvPr/>
            </p:nvSpPr>
            <p:spPr>
              <a:xfrm>
                <a:off x="8444513" y="5135164"/>
                <a:ext cx="51328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000" i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zh-CN" altLang="en-US" sz="2000" baseline="-250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电</a:t>
                </a:r>
                <a:endParaRPr lang="zh-CN" altLang="en-US" sz="2000" baseline="-25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114" name="Rectangle 32"/>
          <p:cNvSpPr>
            <a:spLocks noChangeArrowheads="1"/>
          </p:cNvSpPr>
          <p:nvPr/>
        </p:nvSpPr>
        <p:spPr bwMode="auto">
          <a:xfrm>
            <a:off x="646055" y="4510688"/>
            <a:ext cx="54991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en-US" sz="2400" dirty="0" smtClean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因为</a:t>
            </a:r>
            <a:r>
              <a:rPr lang="en-US" altLang="zh-CN" sz="2400" i="1" dirty="0" smtClean="0">
                <a:solidFill>
                  <a:prstClr val="white"/>
                </a:solidFill>
                <a:latin typeface="Times New Roman" panose="02020603050405020304" pitchFamily="18" charset="0"/>
              </a:rPr>
              <a:t>F</a:t>
            </a:r>
            <a:r>
              <a:rPr lang="en-US" altLang="zh-CN" sz="2400" baseline="-25000" dirty="0" smtClean="0">
                <a:solidFill>
                  <a:prstClr val="white"/>
                </a:solidFill>
                <a:latin typeface="Times New Roman" panose="02020603050405020304" pitchFamily="18" charset="0"/>
              </a:rPr>
              <a:t>3</a:t>
            </a:r>
            <a:r>
              <a:rPr lang="en-US" altLang="zh-CN" sz="2400" i="1" dirty="0" smtClean="0">
                <a:solidFill>
                  <a:prstClr val="white"/>
                </a:solidFill>
                <a:latin typeface="Times New Roman" panose="02020603050405020304" pitchFamily="18" charset="0"/>
              </a:rPr>
              <a:t>=</a:t>
            </a:r>
            <a:r>
              <a:rPr lang="en-US" altLang="zh-CN" sz="2400" i="1" dirty="0" err="1" smtClean="0">
                <a:solidFill>
                  <a:prstClr val="white"/>
                </a:solidFill>
                <a:latin typeface="Times New Roman" panose="02020603050405020304" pitchFamily="18" charset="0"/>
              </a:rPr>
              <a:t>qE</a:t>
            </a:r>
            <a:r>
              <a:rPr lang="zh-CN" altLang="en-US" sz="2400" dirty="0" smtClean="0">
                <a:solidFill>
                  <a:prstClr val="white"/>
                </a:solidFill>
                <a:latin typeface="Times New Roman" panose="02020603050405020304" pitchFamily="18" charset="0"/>
              </a:rPr>
              <a:t>，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所以离开</a:t>
            </a:r>
            <a:r>
              <a:rPr kumimoji="0" lang="en-US" altLang="zh-CN" sz="24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后</a:t>
            </a:r>
            <a:r>
              <a:rPr lang="en-US" altLang="zh-CN" sz="2400" i="1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</a:t>
            </a:r>
            <a:r>
              <a:rPr lang="zh-CN" alt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做平抛运动</a:t>
            </a: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:</a:t>
            </a:r>
            <a:endParaRPr kumimoji="0" lang="zh-CN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aphicFrame>
        <p:nvGraphicFramePr>
          <p:cNvPr id="115" name="对象 114"/>
          <p:cNvGraphicFramePr>
            <a:graphicFrameLocks noChangeAspect="1"/>
          </p:cNvGraphicFramePr>
          <p:nvPr/>
        </p:nvGraphicFramePr>
        <p:xfrm>
          <a:off x="6141867" y="4379432"/>
          <a:ext cx="1557338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6" name="Equation" r:id="rId5" imgW="19507200" imgH="10363200" progId="Equation.DSMT4">
                  <p:embed/>
                </p:oleObj>
              </mc:Choice>
              <mc:Fallback>
                <p:oleObj name="Equation" r:id="rId5" imgW="19507200" imgH="10363200" progId="Equation.DSMT4">
                  <p:embed/>
                  <p:pic>
                    <p:nvPicPr>
                      <p:cNvPr id="0" name="图片 723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141867" y="4379432"/>
                        <a:ext cx="1557338" cy="831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6" name="箭头: 右 34"/>
          <p:cNvSpPr/>
          <p:nvPr/>
        </p:nvSpPr>
        <p:spPr>
          <a:xfrm flipV="1">
            <a:off x="7762253" y="4681568"/>
            <a:ext cx="360000" cy="180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graphicFrame>
        <p:nvGraphicFramePr>
          <p:cNvPr id="118" name="对象 117"/>
          <p:cNvGraphicFramePr>
            <a:graphicFrameLocks noChangeAspect="1"/>
          </p:cNvGraphicFramePr>
          <p:nvPr/>
        </p:nvGraphicFramePr>
        <p:xfrm>
          <a:off x="8205474" y="4392155"/>
          <a:ext cx="1192212" cy="758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7" name="Equation" r:id="rId7" imgW="14935200" imgH="9448800" progId="Equation.DSMT4">
                  <p:embed/>
                </p:oleObj>
              </mc:Choice>
              <mc:Fallback>
                <p:oleObj name="Equation" r:id="rId7" imgW="14935200" imgH="9448800" progId="Equation.DSMT4">
                  <p:embed/>
                  <p:pic>
                    <p:nvPicPr>
                      <p:cNvPr id="0" name="图片 7236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205474" y="4392155"/>
                        <a:ext cx="1192212" cy="758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9" name="箭头: 右 34"/>
          <p:cNvSpPr/>
          <p:nvPr/>
        </p:nvSpPr>
        <p:spPr>
          <a:xfrm flipV="1">
            <a:off x="7766134" y="5368610"/>
            <a:ext cx="360000" cy="180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graphicFrame>
        <p:nvGraphicFramePr>
          <p:cNvPr id="120" name="对象 119"/>
          <p:cNvGraphicFramePr>
            <a:graphicFrameLocks noChangeAspect="1"/>
          </p:cNvGraphicFramePr>
          <p:nvPr/>
        </p:nvGraphicFramePr>
        <p:xfrm>
          <a:off x="8174519" y="5050394"/>
          <a:ext cx="2287588" cy="758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8" name="Equation" r:id="rId9" imgW="28651200" imgH="9448800" progId="Equation.DSMT4">
                  <p:embed/>
                </p:oleObj>
              </mc:Choice>
              <mc:Fallback>
                <p:oleObj name="Equation" r:id="rId9" imgW="28651200" imgH="9448800" progId="Equation.DSMT4">
                  <p:embed/>
                  <p:pic>
                    <p:nvPicPr>
                      <p:cNvPr id="0" name="图片 7237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8174519" y="5050394"/>
                        <a:ext cx="2287588" cy="758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1" name="箭头: 右 34"/>
          <p:cNvSpPr/>
          <p:nvPr/>
        </p:nvSpPr>
        <p:spPr>
          <a:xfrm flipV="1">
            <a:off x="4849714" y="5876880"/>
            <a:ext cx="360000" cy="180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122" name="文本框 121"/>
          <p:cNvSpPr txBox="1"/>
          <p:nvPr/>
        </p:nvSpPr>
        <p:spPr>
          <a:xfrm>
            <a:off x="223307" y="6256034"/>
            <a:ext cx="3397422" cy="5355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zh-CN" altLang="zh-CN" sz="2400" b="1" dirty="0" smtClean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答案</a:t>
            </a:r>
            <a:r>
              <a:rPr lang="en-US" altLang="zh-CN" sz="2400" b="1" dirty="0" smtClean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(1)0.5s     (2)-9.25J</a:t>
            </a:r>
            <a:endParaRPr lang="zh-CN" altLang="zh-CN" sz="2400" b="1" dirty="0">
              <a:solidFill>
                <a:srgbClr val="FFFF00"/>
              </a:solidFill>
              <a:effectLst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23" name="矩形 122"/>
          <p:cNvSpPr/>
          <p:nvPr/>
        </p:nvSpPr>
        <p:spPr>
          <a:xfrm>
            <a:off x="6764331" y="101461"/>
            <a:ext cx="11047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</a:t>
            </a:r>
            <a:r>
              <a:rPr lang="en-US" altLang="zh-CN" b="1" baseline="-250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OA</a:t>
            </a:r>
            <a:r>
              <a:rPr lang="en-US" altLang="zh-CN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=0.55s</a:t>
            </a:r>
            <a:endParaRPr lang="zh-CN" alt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500"/>
                            </p:stCondLst>
                            <p:childTnLst>
                              <p:par>
                                <p:cTn id="1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500"/>
                            </p:stCondLst>
                            <p:childTnLst>
                              <p:par>
                                <p:cTn id="1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500"/>
                            </p:stCondLst>
                            <p:childTnLst>
                              <p:par>
                                <p:cTn id="1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1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  <p:bldP spid="58" grpId="0"/>
      <p:bldP spid="37" grpId="0"/>
      <p:bldP spid="8" grpId="0"/>
      <p:bldP spid="71" grpId="0" animBg="1"/>
      <p:bldP spid="82" grpId="0"/>
      <p:bldP spid="83" grpId="0" animBg="1"/>
      <p:bldP spid="84" grpId="0"/>
      <p:bldP spid="85" grpId="0"/>
      <p:bldP spid="86" grpId="0" animBg="1"/>
      <p:bldP spid="87" grpId="0"/>
      <p:bldP spid="88" grpId="0"/>
      <p:bldP spid="89" grpId="0" animBg="1"/>
      <p:bldP spid="90" grpId="0"/>
      <p:bldP spid="92" grpId="0" animBg="1"/>
      <p:bldP spid="93" grpId="0"/>
      <p:bldP spid="114" grpId="0" bldLvl="0" animBg="1"/>
      <p:bldP spid="116" grpId="0" animBg="1"/>
      <p:bldP spid="119" grpId="0" animBg="1"/>
      <p:bldP spid="121" grpId="0" animBg="1"/>
      <p:bldP spid="122" grpId="0"/>
      <p:bldP spid="1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A38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组合 36"/>
          <p:cNvGrpSpPr/>
          <p:nvPr/>
        </p:nvGrpSpPr>
        <p:grpSpPr>
          <a:xfrm>
            <a:off x="5640070" y="10934700"/>
            <a:ext cx="1193800" cy="1446530"/>
            <a:chOff x="0" y="0"/>
            <a:chExt cx="1194218" cy="1446570"/>
          </a:xfrm>
        </p:grpSpPr>
        <p:pic>
          <p:nvPicPr>
            <p:cNvPr id="38" name="S206.eps"/>
            <p:cNvPicPr>
              <a:picLocks noChangeAspect="1"/>
            </p:cNvPicPr>
            <p:nvPr/>
          </p:nvPicPr>
          <p:blipFill>
            <a:blip r:embed="rId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9988" y="84569"/>
              <a:ext cx="824230" cy="1268730"/>
            </a:xfrm>
            <a:prstGeom prst="rect">
              <a:avLst/>
            </a:prstGeom>
          </p:spPr>
        </p:pic>
        <p:grpSp>
          <p:nvGrpSpPr>
            <p:cNvPr id="39" name="组合 38"/>
            <p:cNvGrpSpPr/>
            <p:nvPr/>
          </p:nvGrpSpPr>
          <p:grpSpPr>
            <a:xfrm>
              <a:off x="0" y="0"/>
              <a:ext cx="476250" cy="384175"/>
              <a:chOff x="615064" y="-122295"/>
              <a:chExt cx="478385" cy="385845"/>
            </a:xfrm>
          </p:grpSpPr>
          <p:cxnSp>
            <p:nvCxnSpPr>
              <p:cNvPr id="47" name="直接箭头连接符 46"/>
              <p:cNvCxnSpPr/>
              <p:nvPr/>
            </p:nvCxnSpPr>
            <p:spPr>
              <a:xfrm flipH="1" flipV="1">
                <a:off x="879183" y="41164"/>
                <a:ext cx="214266" cy="178123"/>
              </a:xfrm>
              <a:prstGeom prst="straightConnector1">
                <a:avLst/>
              </a:prstGeom>
              <a:ln>
                <a:tailEnd type="stealth" w="sm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9" name="文本框 1053"/>
              <p:cNvSpPr txBox="1"/>
              <p:nvPr/>
            </p:nvSpPr>
            <p:spPr>
              <a:xfrm>
                <a:off x="615064" y="-122295"/>
                <a:ext cx="370230" cy="385845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noAutofit/>
              </a:bodyPr>
              <a:lstStyle/>
              <a:p>
                <a:pPr>
                  <a:lnSpc>
                    <a:spcPts val="1200"/>
                  </a:lnSpc>
                </a:pPr>
                <a:r>
                  <a:rPr lang="en-US" sz="2800" i="1" kern="10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F</a:t>
                </a:r>
                <a:r>
                  <a:rPr lang="en-US" sz="2800" i="1" kern="100" baseline="-2500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a</a:t>
                </a:r>
                <a:endParaRPr lang="zh-CN" sz="2800" kern="10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40" name="直接箭头连接符 39"/>
            <p:cNvCxnSpPr/>
            <p:nvPr/>
          </p:nvCxnSpPr>
          <p:spPr>
            <a:xfrm>
              <a:off x="475699" y="332990"/>
              <a:ext cx="126365" cy="194945"/>
            </a:xfrm>
            <a:prstGeom prst="straightConnector1">
              <a:avLst/>
            </a:prstGeom>
            <a:ln>
              <a:tailEnd type="stealth" w="sm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1" name="文本框 1056"/>
            <p:cNvSpPr txBox="1"/>
            <p:nvPr/>
          </p:nvSpPr>
          <p:spPr>
            <a:xfrm>
              <a:off x="523269" y="248421"/>
              <a:ext cx="374650" cy="38417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>
                <a:lnSpc>
                  <a:spcPts val="1200"/>
                </a:lnSpc>
              </a:pPr>
              <a:r>
                <a:rPr lang="en-US" sz="2800" i="1" kern="10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v</a:t>
              </a:r>
              <a:r>
                <a:rPr lang="en-US" sz="2800" i="1" kern="100" baseline="-2500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a</a:t>
              </a:r>
              <a:endParaRPr lang="zh-CN" sz="2800" kern="10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endParaRPr>
            </a:p>
          </p:txBody>
        </p:sp>
        <p:sp>
          <p:nvSpPr>
            <p:cNvPr id="42" name="文本框 1062"/>
            <p:cNvSpPr txBox="1"/>
            <p:nvPr/>
          </p:nvSpPr>
          <p:spPr>
            <a:xfrm>
              <a:off x="449272" y="1062395"/>
              <a:ext cx="374650" cy="38417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>
                <a:lnSpc>
                  <a:spcPts val="1200"/>
                </a:lnSpc>
              </a:pPr>
              <a:r>
                <a:rPr lang="en-US" sz="2800" i="1" kern="10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v</a:t>
              </a:r>
              <a:r>
                <a:rPr lang="en-US" sz="2800" i="1" kern="100" baseline="-2500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c</a:t>
              </a:r>
              <a:endParaRPr lang="zh-CN" sz="2800" kern="10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endParaRPr>
            </a:p>
          </p:txBody>
        </p:sp>
        <p:cxnSp>
          <p:nvCxnSpPr>
            <p:cNvPr id="43" name="直接箭头连接符 42"/>
            <p:cNvCxnSpPr/>
            <p:nvPr/>
          </p:nvCxnSpPr>
          <p:spPr>
            <a:xfrm flipH="1">
              <a:off x="501136" y="919686"/>
              <a:ext cx="45719" cy="338275"/>
            </a:xfrm>
            <a:prstGeom prst="straightConnector1">
              <a:avLst/>
            </a:prstGeom>
            <a:ln>
              <a:tailEnd type="stealth" w="sm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44" name="组合 43"/>
            <p:cNvGrpSpPr/>
            <p:nvPr/>
          </p:nvGrpSpPr>
          <p:grpSpPr>
            <a:xfrm>
              <a:off x="116282" y="898543"/>
              <a:ext cx="412750" cy="384175"/>
              <a:chOff x="827448" y="-10815"/>
              <a:chExt cx="414660" cy="385845"/>
            </a:xfrm>
          </p:grpSpPr>
          <p:cxnSp>
            <p:nvCxnSpPr>
              <p:cNvPr id="45" name="直接箭头连接符 44"/>
              <p:cNvCxnSpPr/>
              <p:nvPr/>
            </p:nvCxnSpPr>
            <p:spPr>
              <a:xfrm flipH="1">
                <a:off x="1039831" y="21035"/>
                <a:ext cx="202277" cy="242515"/>
              </a:xfrm>
              <a:prstGeom prst="straightConnector1">
                <a:avLst/>
              </a:prstGeom>
              <a:ln>
                <a:tailEnd type="stealth" w="sm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6" name="文本框 1067"/>
              <p:cNvSpPr txBox="1"/>
              <p:nvPr/>
            </p:nvSpPr>
            <p:spPr>
              <a:xfrm>
                <a:off x="827448" y="-10815"/>
                <a:ext cx="370230" cy="385845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noAutofit/>
              </a:bodyPr>
              <a:lstStyle/>
              <a:p>
                <a:pPr>
                  <a:lnSpc>
                    <a:spcPts val="1200"/>
                  </a:lnSpc>
                </a:pPr>
                <a:r>
                  <a:rPr lang="en-US" sz="2800" i="1" kern="10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F</a:t>
                </a:r>
                <a:r>
                  <a:rPr lang="en-US" sz="2800" i="1" kern="100" baseline="-2500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c</a:t>
                </a:r>
                <a:endParaRPr lang="zh-CN" sz="2800" kern="10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48" name="文本框 47"/>
          <p:cNvSpPr txBox="1"/>
          <p:nvPr/>
        </p:nvSpPr>
        <p:spPr>
          <a:xfrm>
            <a:off x="-9552" y="58264"/>
            <a:ext cx="12201552" cy="31947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i="1" dirty="0" smtClean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</a:t>
            </a:r>
            <a:r>
              <a:rPr lang="en-US" altLang="zh-CN" sz="2400" b="1" dirty="0" smtClean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【2013·</a:t>
            </a:r>
            <a:r>
              <a:rPr lang="zh-CN" altLang="zh-CN" sz="2400" b="1" dirty="0" smtClean="0">
                <a:solidFill>
                  <a:srgbClr val="FFFF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四川</a:t>
            </a:r>
            <a:r>
              <a:rPr lang="en-US" altLang="zh-CN" sz="2400" b="1" dirty="0" smtClean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】</a:t>
            </a:r>
            <a:r>
              <a:rPr lang="zh-CN" altLang="zh-CN" sz="2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在</a:t>
            </a:r>
            <a:r>
              <a:rPr lang="zh-CN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如图所示的竖直平面内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物体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和带正电的物体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用跨过定滑轮的绝缘轻绳连接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分别静止于倾角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θ=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37°</a:t>
            </a:r>
            <a:r>
              <a:rPr lang="zh-CN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的光滑斜面上的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</a:t>
            </a:r>
            <a:r>
              <a:rPr lang="zh-CN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点和粗糙绝缘水平面上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轻绳与对应平面平行。劲度系数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k=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5 N/m </a:t>
            </a:r>
            <a:r>
              <a:rPr lang="zh-CN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的轻弹簧一端固定在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</a:t>
            </a:r>
            <a:r>
              <a:rPr lang="zh-CN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一端用另一轻绳穿过固定的光滑小环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zh-CN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与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相连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弹簧处于原长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轻绳恰好拉直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DM</a:t>
            </a:r>
            <a:r>
              <a:rPr lang="zh-CN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垂直于斜面。水平面处于电场强度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E=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5×10</a:t>
            </a:r>
            <a:r>
              <a:rPr lang="en-US" altLang="zh-CN" sz="2400" b="1" baseline="300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4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N/C</a:t>
            </a:r>
            <a:r>
              <a:rPr lang="zh-CN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、方向水平向右的匀强电场中。已知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的质量分别为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</a:t>
            </a:r>
            <a:r>
              <a:rPr lang="en-US" altLang="zh-CN" sz="2400" b="1" baseline="-250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 kg</a:t>
            </a:r>
            <a:r>
              <a:rPr lang="zh-CN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和</a:t>
            </a:r>
            <a:r>
              <a:rPr lang="en-US" altLang="zh-CN" sz="2400" b="1" i="1" dirty="0" err="1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</a:t>
            </a:r>
            <a:r>
              <a:rPr lang="en-US" altLang="zh-CN" sz="2400" b="1" baseline="-25000" dirty="0" err="1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 </a:t>
            </a:r>
            <a:r>
              <a:rPr lang="en-US" altLang="zh-CN" sz="2400" b="1" dirty="0" err="1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kg,B</a:t>
            </a:r>
            <a:r>
              <a:rPr lang="zh-CN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所带电荷量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q=+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4×10</a:t>
            </a:r>
            <a:r>
              <a:rPr lang="en-US" altLang="zh-CN" sz="2400" b="1" i="1" baseline="300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-</a:t>
            </a:r>
            <a:r>
              <a:rPr lang="en-US" altLang="zh-CN" sz="2400" b="1" baseline="300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6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C</a:t>
            </a:r>
            <a:r>
              <a:rPr lang="zh-CN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。设两物体均视为质点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不计滑轮质量和摩擦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绳不可伸长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弹簧始终在弹性限度内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电荷量不变。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g</a:t>
            </a:r>
            <a:r>
              <a:rPr lang="zh-CN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取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10 m/s</a:t>
            </a:r>
            <a:r>
              <a:rPr lang="en-US" altLang="zh-CN" sz="2400" b="1" baseline="300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,sin 37°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6,cos 37°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8</a:t>
            </a:r>
            <a:r>
              <a:rPr lang="zh-CN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。</a:t>
            </a:r>
            <a:endParaRPr lang="zh-CN" altLang="zh-CN" sz="2400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51" name="S236.eps" descr="id:2147503695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3532" y="4736393"/>
            <a:ext cx="3951303" cy="2014780"/>
          </a:xfrm>
          <a:prstGeom prst="rect">
            <a:avLst/>
          </a:prstGeom>
        </p:spPr>
      </p:pic>
      <p:sp>
        <p:nvSpPr>
          <p:cNvPr id="53" name="矩形 52"/>
          <p:cNvSpPr>
            <a:spLocks noChangeAspect="1"/>
          </p:cNvSpPr>
          <p:nvPr/>
        </p:nvSpPr>
        <p:spPr>
          <a:xfrm>
            <a:off x="0" y="3152338"/>
            <a:ext cx="12192000" cy="18651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zh-CN" alt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sz="2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</a:t>
            </a:r>
            <a:r>
              <a:rPr lang="zh-CN" altLang="zh-CN" sz="2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求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所受静摩擦力的大小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;</a:t>
            </a:r>
            <a:endParaRPr lang="zh-CN" altLang="zh-CN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zh-CN" alt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sz="2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</a:t>
            </a:r>
            <a:r>
              <a:rPr lang="zh-CN" altLang="zh-CN" sz="2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现</a:t>
            </a:r>
            <a:r>
              <a:rPr lang="zh-CN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对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施加沿斜面向下的拉力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使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以加速度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a=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6 m/s</a:t>
            </a:r>
            <a:r>
              <a:rPr lang="en-US" altLang="zh-CN" sz="2400" b="1" baseline="300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开始做匀加速直线运动。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从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</a:t>
            </a:r>
            <a:r>
              <a:rPr lang="zh-CN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到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zh-CN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的过程中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的电势能增加了</a:t>
            </a:r>
            <a:r>
              <a:rPr lang="en-US" altLang="zh-CN" sz="2400" b="1" dirty="0" err="1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Δ</a:t>
            </a:r>
            <a:r>
              <a:rPr lang="en-US" altLang="zh-CN" sz="2400" b="1" i="1" dirty="0" err="1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E</a:t>
            </a:r>
            <a:r>
              <a:rPr lang="en-US" altLang="zh-CN" sz="2400" b="1" baseline="-25000" dirty="0" err="1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06 J</a:t>
            </a:r>
            <a:r>
              <a:rPr lang="zh-CN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。已知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zh-CN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沿竖直方向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,B</a:t>
            </a:r>
            <a:r>
              <a:rPr lang="zh-CN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与水平面间的动摩擦因数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μ=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4</a:t>
            </a:r>
            <a:r>
              <a:rPr lang="zh-CN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。求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到达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zh-CN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点时拉力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</a:t>
            </a:r>
            <a:r>
              <a:rPr lang="zh-CN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的瞬时功率。</a:t>
            </a:r>
            <a:endParaRPr lang="zh-CN" altLang="zh-CN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8" name="圆角矩形 17"/>
          <p:cNvSpPr/>
          <p:nvPr/>
        </p:nvSpPr>
        <p:spPr>
          <a:xfrm>
            <a:off x="7113187" y="150376"/>
            <a:ext cx="644466" cy="354909"/>
          </a:xfrm>
          <a:prstGeom prst="roundRect">
            <a:avLst/>
          </a:prstGeom>
          <a:noFill/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cxnSp>
        <p:nvCxnSpPr>
          <p:cNvPr id="19" name="直接连接符 18"/>
          <p:cNvCxnSpPr/>
          <p:nvPr/>
        </p:nvCxnSpPr>
        <p:spPr>
          <a:xfrm>
            <a:off x="1652547" y="921129"/>
            <a:ext cx="671344" cy="0"/>
          </a:xfrm>
          <a:prstGeom prst="line">
            <a:avLst/>
          </a:prstGeom>
          <a:ln w="19050">
            <a:solidFill>
              <a:srgbClr val="FFFF00"/>
            </a:solidFill>
            <a:headEnd type="none"/>
            <a:tailEnd type="non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圆角矩形 19"/>
          <p:cNvSpPr/>
          <p:nvPr/>
        </p:nvSpPr>
        <p:spPr>
          <a:xfrm>
            <a:off x="3196748" y="566220"/>
            <a:ext cx="789242" cy="354909"/>
          </a:xfrm>
          <a:prstGeom prst="roundRect">
            <a:avLst/>
          </a:prstGeom>
          <a:noFill/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cxnSp>
        <p:nvCxnSpPr>
          <p:cNvPr id="21" name="直接连接符 20"/>
          <p:cNvCxnSpPr/>
          <p:nvPr/>
        </p:nvCxnSpPr>
        <p:spPr>
          <a:xfrm>
            <a:off x="4474405" y="910651"/>
            <a:ext cx="671344" cy="0"/>
          </a:xfrm>
          <a:prstGeom prst="line">
            <a:avLst/>
          </a:prstGeom>
          <a:ln w="19050">
            <a:solidFill>
              <a:srgbClr val="FFFF00"/>
            </a:solidFill>
            <a:headEnd type="none"/>
            <a:tailEnd type="non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连接符 21"/>
          <p:cNvCxnSpPr/>
          <p:nvPr/>
        </p:nvCxnSpPr>
        <p:spPr>
          <a:xfrm>
            <a:off x="7195482" y="922296"/>
            <a:ext cx="671344" cy="0"/>
          </a:xfrm>
          <a:prstGeom prst="line">
            <a:avLst/>
          </a:prstGeom>
          <a:ln w="19050">
            <a:solidFill>
              <a:srgbClr val="FFFF00"/>
            </a:solidFill>
            <a:headEnd type="none"/>
            <a:tailEnd type="non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圆角矩形 22"/>
          <p:cNvSpPr/>
          <p:nvPr/>
        </p:nvSpPr>
        <p:spPr>
          <a:xfrm>
            <a:off x="2184025" y="1030234"/>
            <a:ext cx="1215477" cy="354909"/>
          </a:xfrm>
          <a:prstGeom prst="roundRect">
            <a:avLst/>
          </a:prstGeom>
          <a:noFill/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cxnSp>
        <p:nvCxnSpPr>
          <p:cNvPr id="24" name="直接连接符 23"/>
          <p:cNvCxnSpPr/>
          <p:nvPr/>
        </p:nvCxnSpPr>
        <p:spPr>
          <a:xfrm>
            <a:off x="10437670" y="1364188"/>
            <a:ext cx="671344" cy="0"/>
          </a:xfrm>
          <a:prstGeom prst="line">
            <a:avLst/>
          </a:prstGeom>
          <a:ln w="19050">
            <a:solidFill>
              <a:srgbClr val="FFFF00"/>
            </a:solidFill>
            <a:headEnd type="none"/>
            <a:tailEnd type="non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连接符 24"/>
          <p:cNvCxnSpPr/>
          <p:nvPr/>
        </p:nvCxnSpPr>
        <p:spPr>
          <a:xfrm>
            <a:off x="1892000" y="1800470"/>
            <a:ext cx="1131420" cy="0"/>
          </a:xfrm>
          <a:prstGeom prst="line">
            <a:avLst/>
          </a:prstGeom>
          <a:ln w="19050">
            <a:solidFill>
              <a:srgbClr val="FFFF00"/>
            </a:solidFill>
            <a:headEnd type="none"/>
            <a:tailEnd type="non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连接符 26"/>
          <p:cNvCxnSpPr/>
          <p:nvPr/>
        </p:nvCxnSpPr>
        <p:spPr>
          <a:xfrm>
            <a:off x="3843703" y="1784430"/>
            <a:ext cx="1131420" cy="0"/>
          </a:xfrm>
          <a:prstGeom prst="line">
            <a:avLst/>
          </a:prstGeom>
          <a:ln w="19050">
            <a:solidFill>
              <a:srgbClr val="FFFF00"/>
            </a:solidFill>
            <a:headEnd type="none"/>
            <a:tailEnd type="non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圆角矩形 27"/>
          <p:cNvSpPr/>
          <p:nvPr/>
        </p:nvSpPr>
        <p:spPr>
          <a:xfrm>
            <a:off x="10165603" y="1476727"/>
            <a:ext cx="1898578" cy="354909"/>
          </a:xfrm>
          <a:prstGeom prst="roundRect">
            <a:avLst/>
          </a:prstGeom>
          <a:noFill/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cxnSp>
        <p:nvCxnSpPr>
          <p:cNvPr id="29" name="直接连接符 28"/>
          <p:cNvCxnSpPr/>
          <p:nvPr/>
        </p:nvCxnSpPr>
        <p:spPr>
          <a:xfrm>
            <a:off x="760580" y="2262586"/>
            <a:ext cx="1131420" cy="0"/>
          </a:xfrm>
          <a:prstGeom prst="line">
            <a:avLst/>
          </a:prstGeom>
          <a:ln w="19050">
            <a:solidFill>
              <a:srgbClr val="FFFF00"/>
            </a:solidFill>
            <a:headEnd type="none"/>
            <a:tailEnd type="non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圆角矩形 30"/>
          <p:cNvSpPr/>
          <p:nvPr/>
        </p:nvSpPr>
        <p:spPr>
          <a:xfrm>
            <a:off x="7195481" y="1917571"/>
            <a:ext cx="3047273" cy="354909"/>
          </a:xfrm>
          <a:prstGeom prst="roundRect">
            <a:avLst/>
          </a:prstGeom>
          <a:noFill/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32" name="圆角矩形 31"/>
          <p:cNvSpPr/>
          <p:nvPr/>
        </p:nvSpPr>
        <p:spPr>
          <a:xfrm>
            <a:off x="22122" y="2352553"/>
            <a:ext cx="1869878" cy="354909"/>
          </a:xfrm>
          <a:prstGeom prst="roundRect">
            <a:avLst/>
          </a:prstGeom>
          <a:noFill/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cxnSp>
        <p:nvCxnSpPr>
          <p:cNvPr id="33" name="直接连接符 32"/>
          <p:cNvCxnSpPr/>
          <p:nvPr/>
        </p:nvCxnSpPr>
        <p:spPr>
          <a:xfrm>
            <a:off x="5009611" y="2704879"/>
            <a:ext cx="2681673" cy="0"/>
          </a:xfrm>
          <a:prstGeom prst="line">
            <a:avLst/>
          </a:prstGeom>
          <a:ln w="19050">
            <a:solidFill>
              <a:srgbClr val="FFFF00"/>
            </a:solidFill>
            <a:headEnd type="none"/>
            <a:tailEnd type="non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矩形 34"/>
          <p:cNvSpPr/>
          <p:nvPr/>
        </p:nvSpPr>
        <p:spPr>
          <a:xfrm>
            <a:off x="9040649" y="6365460"/>
            <a:ext cx="7793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=37°</a:t>
            </a:r>
            <a:endParaRPr lang="zh-CN" altLang="en-US" sz="1400" dirty="0">
              <a:solidFill>
                <a:srgbClr val="FF0000"/>
              </a:solidFill>
            </a:endParaRPr>
          </a:p>
        </p:txBody>
      </p:sp>
      <p:sp>
        <p:nvSpPr>
          <p:cNvPr id="36" name="矩形 35"/>
          <p:cNvSpPr/>
          <p:nvPr/>
        </p:nvSpPr>
        <p:spPr>
          <a:xfrm>
            <a:off x="7992093" y="5431882"/>
            <a:ext cx="9701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k</a:t>
            </a:r>
            <a:r>
              <a:rPr lang="en-US" altLang="zh-CN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=5N/m</a:t>
            </a:r>
            <a:endParaRPr lang="zh-CN" altLang="en-US" sz="1400" dirty="0">
              <a:solidFill>
                <a:srgbClr val="FF0000"/>
              </a:solidFill>
            </a:endParaRPr>
          </a:p>
        </p:txBody>
      </p:sp>
      <p:sp>
        <p:nvSpPr>
          <p:cNvPr id="50" name="矩形 49"/>
          <p:cNvSpPr/>
          <p:nvPr/>
        </p:nvSpPr>
        <p:spPr>
          <a:xfrm>
            <a:off x="10041255" y="4798606"/>
            <a:ext cx="178132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E</a:t>
            </a:r>
            <a:r>
              <a:rPr lang="en-US" altLang="zh-CN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=5×10</a:t>
            </a:r>
            <a:r>
              <a:rPr lang="en-US" altLang="zh-CN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4</a:t>
            </a:r>
            <a:r>
              <a:rPr lang="en-US" altLang="zh-CN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N/C</a:t>
            </a:r>
            <a:endParaRPr lang="zh-CN" altLang="en-US" sz="1400" dirty="0">
              <a:solidFill>
                <a:srgbClr val="FF0000"/>
              </a:solidFill>
            </a:endParaRPr>
          </a:p>
        </p:txBody>
      </p:sp>
      <p:sp>
        <p:nvSpPr>
          <p:cNvPr id="52" name="矩形 51"/>
          <p:cNvSpPr/>
          <p:nvPr/>
        </p:nvSpPr>
        <p:spPr>
          <a:xfrm>
            <a:off x="10581421" y="5740299"/>
            <a:ext cx="178132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</a:t>
            </a:r>
            <a:r>
              <a:rPr lang="en-US" altLang="zh-CN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=+4×10</a:t>
            </a:r>
            <a:r>
              <a:rPr lang="en-US" altLang="zh-CN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-6</a:t>
            </a:r>
            <a:r>
              <a:rPr lang="en-US" altLang="zh-CN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endParaRPr lang="zh-CN" altLang="en-US" sz="1400" dirty="0">
              <a:solidFill>
                <a:srgbClr val="FF0000"/>
              </a:solidFill>
            </a:endParaRPr>
          </a:p>
        </p:txBody>
      </p:sp>
      <p:sp>
        <p:nvSpPr>
          <p:cNvPr id="55" name="矩形 54"/>
          <p:cNvSpPr/>
          <p:nvPr/>
        </p:nvSpPr>
        <p:spPr>
          <a:xfrm>
            <a:off x="9327691" y="6073350"/>
            <a:ext cx="178132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</a:t>
            </a:r>
            <a:r>
              <a:rPr lang="en-US" altLang="zh-CN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=0.1kg</a:t>
            </a:r>
            <a:endParaRPr lang="zh-CN" altLang="en-US" sz="1400" dirty="0">
              <a:solidFill>
                <a:srgbClr val="FF0000"/>
              </a:solidFill>
            </a:endParaRPr>
          </a:p>
        </p:txBody>
      </p:sp>
      <p:sp>
        <p:nvSpPr>
          <p:cNvPr id="56" name="矩形 55"/>
          <p:cNvSpPr/>
          <p:nvPr/>
        </p:nvSpPr>
        <p:spPr>
          <a:xfrm>
            <a:off x="10581422" y="5495500"/>
            <a:ext cx="178132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</a:t>
            </a:r>
            <a:r>
              <a:rPr lang="en-US" altLang="zh-CN" b="1" baseline="-250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en-US" altLang="zh-CN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=0.2kg</a:t>
            </a:r>
            <a:endParaRPr lang="zh-CN" altLang="en-US" sz="1400" dirty="0">
              <a:solidFill>
                <a:srgbClr val="FF0000"/>
              </a:solidFill>
            </a:endParaRPr>
          </a:p>
        </p:txBody>
      </p:sp>
      <p:sp>
        <p:nvSpPr>
          <p:cNvPr id="57" name="圆角矩形 56"/>
          <p:cNvSpPr/>
          <p:nvPr/>
        </p:nvSpPr>
        <p:spPr>
          <a:xfrm>
            <a:off x="5618394" y="1452717"/>
            <a:ext cx="623530" cy="343938"/>
          </a:xfrm>
          <a:prstGeom prst="roundRect">
            <a:avLst/>
          </a:prstGeom>
          <a:noFill/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bldLvl="0" animBg="1"/>
      <p:bldP spid="20" grpId="0" bldLvl="0" animBg="1"/>
      <p:bldP spid="23" grpId="0" bldLvl="0" animBg="1"/>
      <p:bldP spid="28" grpId="0" bldLvl="0" animBg="1"/>
      <p:bldP spid="31" grpId="0" bldLvl="0" animBg="1"/>
      <p:bldP spid="32" grpId="0" bldLvl="0" animBg="1"/>
      <p:bldP spid="35" grpId="0"/>
      <p:bldP spid="36" grpId="0"/>
      <p:bldP spid="50" grpId="0"/>
      <p:bldP spid="52" grpId="0"/>
      <p:bldP spid="55" grpId="0"/>
      <p:bldP spid="56" grpId="0"/>
      <p:bldP spid="57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A38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组合 62"/>
          <p:cNvGrpSpPr/>
          <p:nvPr/>
        </p:nvGrpSpPr>
        <p:grpSpPr>
          <a:xfrm>
            <a:off x="10923386" y="3173181"/>
            <a:ext cx="860528" cy="406726"/>
            <a:chOff x="10853181" y="3168223"/>
            <a:chExt cx="521082" cy="406726"/>
          </a:xfrm>
        </p:grpSpPr>
        <p:cxnSp>
          <p:nvCxnSpPr>
            <p:cNvPr id="64" name="直接连接符 63"/>
            <p:cNvCxnSpPr/>
            <p:nvPr/>
          </p:nvCxnSpPr>
          <p:spPr>
            <a:xfrm>
              <a:off x="10853181" y="3574949"/>
              <a:ext cx="414587" cy="0"/>
            </a:xfrm>
            <a:prstGeom prst="line">
              <a:avLst/>
            </a:prstGeom>
            <a:ln w="19050">
              <a:solidFill>
                <a:schemeClr val="bg1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文本框 64"/>
            <p:cNvSpPr txBox="1"/>
            <p:nvPr/>
          </p:nvSpPr>
          <p:spPr>
            <a:xfrm>
              <a:off x="11132370" y="3168223"/>
              <a:ext cx="2418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i="1" dirty="0" err="1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n-US" altLang="zh-CN" sz="2000" baseline="-25000" dirty="0" err="1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endParaRPr lang="zh-CN" altLang="en-US" sz="2000" baseline="-2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7" name="组合 36"/>
          <p:cNvGrpSpPr/>
          <p:nvPr/>
        </p:nvGrpSpPr>
        <p:grpSpPr>
          <a:xfrm>
            <a:off x="5640070" y="10934700"/>
            <a:ext cx="1193800" cy="1446530"/>
            <a:chOff x="0" y="0"/>
            <a:chExt cx="1194218" cy="1446570"/>
          </a:xfrm>
        </p:grpSpPr>
        <p:pic>
          <p:nvPicPr>
            <p:cNvPr id="38" name="S206.eps"/>
            <p:cNvPicPr>
              <a:picLocks noChangeAspect="1"/>
            </p:cNvPicPr>
            <p:nvPr/>
          </p:nvPicPr>
          <p:blipFill>
            <a:blip r:embed="rId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9988" y="84569"/>
              <a:ext cx="824230" cy="1268730"/>
            </a:xfrm>
            <a:prstGeom prst="rect">
              <a:avLst/>
            </a:prstGeom>
          </p:spPr>
        </p:pic>
        <p:grpSp>
          <p:nvGrpSpPr>
            <p:cNvPr id="39" name="组合 38"/>
            <p:cNvGrpSpPr/>
            <p:nvPr/>
          </p:nvGrpSpPr>
          <p:grpSpPr>
            <a:xfrm>
              <a:off x="0" y="0"/>
              <a:ext cx="476250" cy="384175"/>
              <a:chOff x="615064" y="-122295"/>
              <a:chExt cx="478385" cy="385845"/>
            </a:xfrm>
          </p:grpSpPr>
          <p:cxnSp>
            <p:nvCxnSpPr>
              <p:cNvPr id="47" name="直接箭头连接符 46"/>
              <p:cNvCxnSpPr/>
              <p:nvPr/>
            </p:nvCxnSpPr>
            <p:spPr>
              <a:xfrm flipH="1" flipV="1">
                <a:off x="879183" y="41164"/>
                <a:ext cx="214266" cy="178123"/>
              </a:xfrm>
              <a:prstGeom prst="straightConnector1">
                <a:avLst/>
              </a:prstGeom>
              <a:ln>
                <a:tailEnd type="stealth" w="sm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9" name="文本框 1053"/>
              <p:cNvSpPr txBox="1"/>
              <p:nvPr/>
            </p:nvSpPr>
            <p:spPr>
              <a:xfrm>
                <a:off x="615064" y="-122295"/>
                <a:ext cx="370230" cy="385845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noAutofit/>
              </a:bodyPr>
              <a:lstStyle/>
              <a:p>
                <a:pPr>
                  <a:lnSpc>
                    <a:spcPts val="1200"/>
                  </a:lnSpc>
                </a:pPr>
                <a:r>
                  <a:rPr lang="en-US" sz="2800" i="1" kern="100">
                    <a:solidFill>
                      <a:prstClr val="white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F</a:t>
                </a:r>
                <a:r>
                  <a:rPr lang="en-US" sz="2800" i="1" kern="100" baseline="-25000">
                    <a:solidFill>
                      <a:prstClr val="white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a</a:t>
                </a:r>
                <a:endParaRPr lang="zh-CN" altLang="en-US" sz="2800" kern="100">
                  <a:solidFill>
                    <a:prstClr val="white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40" name="直接箭头连接符 39"/>
            <p:cNvCxnSpPr/>
            <p:nvPr/>
          </p:nvCxnSpPr>
          <p:spPr>
            <a:xfrm>
              <a:off x="475699" y="332990"/>
              <a:ext cx="126365" cy="194945"/>
            </a:xfrm>
            <a:prstGeom prst="straightConnector1">
              <a:avLst/>
            </a:prstGeom>
            <a:ln>
              <a:tailEnd type="stealth" w="sm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1" name="文本框 1056"/>
            <p:cNvSpPr txBox="1"/>
            <p:nvPr/>
          </p:nvSpPr>
          <p:spPr>
            <a:xfrm>
              <a:off x="523269" y="248421"/>
              <a:ext cx="374650" cy="38417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>
                <a:lnSpc>
                  <a:spcPts val="1200"/>
                </a:lnSpc>
              </a:pPr>
              <a:r>
                <a:rPr lang="en-US" sz="2800" i="1" kern="100">
                  <a:solidFill>
                    <a:prstClr val="white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v</a:t>
              </a:r>
              <a:r>
                <a:rPr lang="en-US" sz="2800" i="1" kern="100" baseline="-25000">
                  <a:solidFill>
                    <a:prstClr val="white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a</a:t>
              </a:r>
              <a:endParaRPr lang="zh-CN" altLang="en-US" sz="2800" kern="10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endParaRPr>
            </a:p>
          </p:txBody>
        </p:sp>
        <p:sp>
          <p:nvSpPr>
            <p:cNvPr id="42" name="文本框 1062"/>
            <p:cNvSpPr txBox="1"/>
            <p:nvPr/>
          </p:nvSpPr>
          <p:spPr>
            <a:xfrm>
              <a:off x="449272" y="1062395"/>
              <a:ext cx="374650" cy="38417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>
                <a:lnSpc>
                  <a:spcPts val="1200"/>
                </a:lnSpc>
              </a:pPr>
              <a:r>
                <a:rPr lang="en-US" sz="2800" i="1" kern="100">
                  <a:solidFill>
                    <a:prstClr val="white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v</a:t>
              </a:r>
              <a:r>
                <a:rPr lang="en-US" sz="2800" i="1" kern="100" baseline="-25000">
                  <a:solidFill>
                    <a:prstClr val="white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c</a:t>
              </a:r>
              <a:endParaRPr lang="zh-CN" altLang="en-US" sz="2800" kern="10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endParaRPr>
            </a:p>
          </p:txBody>
        </p:sp>
        <p:cxnSp>
          <p:nvCxnSpPr>
            <p:cNvPr id="43" name="直接箭头连接符 42"/>
            <p:cNvCxnSpPr/>
            <p:nvPr/>
          </p:nvCxnSpPr>
          <p:spPr>
            <a:xfrm flipH="1">
              <a:off x="501136" y="919686"/>
              <a:ext cx="45719" cy="338275"/>
            </a:xfrm>
            <a:prstGeom prst="straightConnector1">
              <a:avLst/>
            </a:prstGeom>
            <a:ln>
              <a:tailEnd type="stealth" w="sm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44" name="组合 43"/>
            <p:cNvGrpSpPr/>
            <p:nvPr/>
          </p:nvGrpSpPr>
          <p:grpSpPr>
            <a:xfrm>
              <a:off x="116282" y="898543"/>
              <a:ext cx="412750" cy="384175"/>
              <a:chOff x="827448" y="-10815"/>
              <a:chExt cx="414660" cy="385845"/>
            </a:xfrm>
          </p:grpSpPr>
          <p:cxnSp>
            <p:nvCxnSpPr>
              <p:cNvPr id="45" name="直接箭头连接符 44"/>
              <p:cNvCxnSpPr/>
              <p:nvPr/>
            </p:nvCxnSpPr>
            <p:spPr>
              <a:xfrm flipH="1">
                <a:off x="1039831" y="21035"/>
                <a:ext cx="202277" cy="242515"/>
              </a:xfrm>
              <a:prstGeom prst="straightConnector1">
                <a:avLst/>
              </a:prstGeom>
              <a:ln>
                <a:tailEnd type="stealth" w="sm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6" name="文本框 1067"/>
              <p:cNvSpPr txBox="1"/>
              <p:nvPr/>
            </p:nvSpPr>
            <p:spPr>
              <a:xfrm>
                <a:off x="827448" y="-10815"/>
                <a:ext cx="370230" cy="385845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noAutofit/>
              </a:bodyPr>
              <a:lstStyle/>
              <a:p>
                <a:pPr>
                  <a:lnSpc>
                    <a:spcPts val="1200"/>
                  </a:lnSpc>
                </a:pPr>
                <a:r>
                  <a:rPr lang="en-US" sz="2800" i="1" kern="100">
                    <a:solidFill>
                      <a:prstClr val="white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F</a:t>
                </a:r>
                <a:r>
                  <a:rPr lang="en-US" sz="2800" i="1" kern="100" baseline="-25000">
                    <a:solidFill>
                      <a:prstClr val="white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c</a:t>
                </a:r>
                <a:endParaRPr lang="zh-CN" altLang="en-US" sz="2800" kern="100">
                  <a:solidFill>
                    <a:prstClr val="white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18" name="矩形 17"/>
          <p:cNvSpPr>
            <a:spLocks noChangeAspect="1"/>
          </p:cNvSpPr>
          <p:nvPr/>
        </p:nvSpPr>
        <p:spPr>
          <a:xfrm>
            <a:off x="553130" y="1117883"/>
            <a:ext cx="11638869" cy="493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tabLst>
                <a:tab pos="1028700" algn="l"/>
                <a:tab pos="1851025" algn="l"/>
                <a:tab pos="2538095" algn="l"/>
                <a:tab pos="3222625" algn="l"/>
              </a:tabLst>
            </a:pPr>
            <a:r>
              <a:rPr lang="zh-CN" alt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解</a:t>
            </a:r>
            <a:r>
              <a:rPr lang="zh-CN" altLang="en-US" sz="2400" b="1" dirty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Wingdings" panose="05000000000000000000" pitchFamily="2" charset="2"/>
              </a:rPr>
              <a:t>：</a:t>
            </a:r>
            <a:r>
              <a:rPr lang="zh-CN" alt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Wingdings" panose="05000000000000000000" pitchFamily="2" charset="2"/>
              </a:rPr>
              <a:t>（</a:t>
            </a:r>
            <a:r>
              <a:rPr lang="en-US" altLang="zh-CN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Wingdings" panose="05000000000000000000" pitchFamily="2" charset="2"/>
              </a:rPr>
              <a:t>1</a:t>
            </a:r>
            <a:r>
              <a:rPr lang="zh-CN" alt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Wingdings" panose="05000000000000000000" pitchFamily="2" charset="2"/>
              </a:rPr>
              <a:t>）</a:t>
            </a:r>
            <a:r>
              <a:rPr lang="zh-CN" altLang="en-US" sz="2400" dirty="0" smtClean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设</a:t>
            </a:r>
            <a:r>
              <a:rPr lang="en-US" altLang="zh-CN" sz="2400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所受静摩擦力大小为</a:t>
            </a:r>
            <a:r>
              <a:rPr lang="en-US" altLang="zh-CN" sz="2400" i="1" dirty="0" err="1" smtClean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</a:t>
            </a:r>
            <a:r>
              <a:rPr lang="en-US" altLang="zh-CN" sz="2400" baseline="-30000" dirty="0" err="1" smtClean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</a:t>
            </a:r>
            <a:r>
              <a:rPr lang="zh-CN" altLang="en-US" sz="2400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400" dirty="0" smtClean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间绳中张力为</a:t>
            </a:r>
            <a:r>
              <a:rPr lang="en-US" altLang="zh-CN" sz="2400" i="1" dirty="0" smtClean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</a:t>
            </a:r>
            <a:r>
              <a:rPr lang="en-US" altLang="zh-CN" sz="2400" baseline="-30000" dirty="0" smtClean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T0</a:t>
            </a:r>
            <a:r>
              <a:rPr lang="zh-CN" altLang="en-US" sz="2400" dirty="0" smtClean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400" dirty="0" smtClean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处于静止状态</a:t>
            </a:r>
            <a:r>
              <a:rPr lang="zh-CN" altLang="en-US" sz="2400" dirty="0" smtClean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sz="2400" dirty="0">
              <a:solidFill>
                <a:prstClr val="white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7992093" y="4736393"/>
            <a:ext cx="4370652" cy="2014780"/>
            <a:chOff x="7992093" y="4736393"/>
            <a:chExt cx="4370652" cy="2014780"/>
          </a:xfrm>
        </p:grpSpPr>
        <p:pic>
          <p:nvPicPr>
            <p:cNvPr id="17" name="S236.eps" descr="id:2147503695;FounderCES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993532" y="4736393"/>
              <a:ext cx="3951303" cy="2014780"/>
            </a:xfrm>
            <a:prstGeom prst="rect">
              <a:avLst/>
            </a:prstGeom>
          </p:spPr>
        </p:pic>
        <p:sp>
          <p:nvSpPr>
            <p:cNvPr id="20" name="矩形 19"/>
            <p:cNvSpPr/>
            <p:nvPr/>
          </p:nvSpPr>
          <p:spPr>
            <a:xfrm>
              <a:off x="9040649" y="6365460"/>
              <a:ext cx="77938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=37°</a:t>
              </a:r>
              <a:endParaRPr lang="zh-CN" altLang="en-US" sz="1400" dirty="0">
                <a:solidFill>
                  <a:srgbClr val="FF0000"/>
                </a:solidFill>
              </a:endParaRPr>
            </a:p>
          </p:txBody>
        </p:sp>
        <p:sp>
          <p:nvSpPr>
            <p:cNvPr id="21" name="矩形 20"/>
            <p:cNvSpPr/>
            <p:nvPr/>
          </p:nvSpPr>
          <p:spPr>
            <a:xfrm>
              <a:off x="7992093" y="5431882"/>
              <a:ext cx="97013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b="1" i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k</a:t>
              </a:r>
              <a:r>
                <a:rPr lang="en-US" altLang="zh-CN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=5N/m</a:t>
              </a:r>
              <a:endParaRPr lang="zh-CN" altLang="en-US" sz="1400" dirty="0">
                <a:solidFill>
                  <a:srgbClr val="FF0000"/>
                </a:solidFill>
              </a:endParaRPr>
            </a:p>
          </p:txBody>
        </p:sp>
        <p:sp>
          <p:nvSpPr>
            <p:cNvPr id="22" name="矩形 21"/>
            <p:cNvSpPr/>
            <p:nvPr/>
          </p:nvSpPr>
          <p:spPr>
            <a:xfrm>
              <a:off x="10041255" y="4798606"/>
              <a:ext cx="1781323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b="1" i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E</a:t>
              </a:r>
              <a:r>
                <a:rPr lang="en-US" altLang="zh-CN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=5×10</a:t>
              </a:r>
              <a:r>
                <a:rPr lang="en-US" altLang="zh-CN" b="1" baseline="30000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4</a:t>
              </a:r>
              <a:r>
                <a:rPr lang="en-US" altLang="zh-CN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N/C</a:t>
              </a:r>
              <a:endParaRPr lang="zh-CN" altLang="en-US" sz="1400" dirty="0">
                <a:solidFill>
                  <a:srgbClr val="FF0000"/>
                </a:solidFill>
              </a:endParaRPr>
            </a:p>
          </p:txBody>
        </p:sp>
        <p:sp>
          <p:nvSpPr>
            <p:cNvPr id="23" name="矩形 22"/>
            <p:cNvSpPr/>
            <p:nvPr/>
          </p:nvSpPr>
          <p:spPr>
            <a:xfrm>
              <a:off x="10581421" y="5740299"/>
              <a:ext cx="1781323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b="1" i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q</a:t>
              </a:r>
              <a:r>
                <a:rPr lang="en-US" altLang="zh-CN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=+4×10</a:t>
              </a:r>
              <a:r>
                <a:rPr lang="en-US" altLang="zh-CN" b="1" baseline="30000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-6</a:t>
              </a:r>
              <a:r>
                <a:rPr lang="en-US" altLang="zh-CN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C</a:t>
              </a:r>
              <a:endParaRPr lang="zh-CN" altLang="en-US" sz="1400" dirty="0">
                <a:solidFill>
                  <a:srgbClr val="FF0000"/>
                </a:solidFill>
              </a:endParaRPr>
            </a:p>
          </p:txBody>
        </p:sp>
        <p:sp>
          <p:nvSpPr>
            <p:cNvPr id="24" name="矩形 23"/>
            <p:cNvSpPr/>
            <p:nvPr/>
          </p:nvSpPr>
          <p:spPr>
            <a:xfrm>
              <a:off x="9327691" y="6073350"/>
              <a:ext cx="1781323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b="1" i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m</a:t>
              </a:r>
              <a:r>
                <a:rPr lang="en-US" altLang="zh-CN" b="1" baseline="-25000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A</a:t>
              </a:r>
              <a:r>
                <a:rPr lang="en-US" altLang="zh-CN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=0.1kg</a:t>
              </a:r>
              <a:endParaRPr lang="zh-CN" altLang="en-US" sz="1400" dirty="0">
                <a:solidFill>
                  <a:srgbClr val="FF0000"/>
                </a:solidFill>
              </a:endParaRPr>
            </a:p>
          </p:txBody>
        </p:sp>
        <p:sp>
          <p:nvSpPr>
            <p:cNvPr id="25" name="矩形 24"/>
            <p:cNvSpPr/>
            <p:nvPr/>
          </p:nvSpPr>
          <p:spPr>
            <a:xfrm>
              <a:off x="10581422" y="5495500"/>
              <a:ext cx="1781323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b="1" i="1" dirty="0" err="1" smtClean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m</a:t>
              </a:r>
              <a:r>
                <a:rPr lang="en-US" altLang="zh-CN" b="1" baseline="-25000" dirty="0" err="1" smtClean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B</a:t>
              </a:r>
              <a:r>
                <a:rPr lang="en-US" altLang="zh-CN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=0.2kg</a:t>
              </a:r>
              <a:endParaRPr lang="zh-CN" altLang="en-US" sz="1400" dirty="0">
                <a:solidFill>
                  <a:srgbClr val="FF0000"/>
                </a:solidFill>
              </a:endParaRPr>
            </a:p>
          </p:txBody>
        </p:sp>
      </p:grpSp>
      <p:sp>
        <p:nvSpPr>
          <p:cNvPr id="3" name="矩形 2"/>
          <p:cNvSpPr/>
          <p:nvPr/>
        </p:nvSpPr>
        <p:spPr>
          <a:xfrm>
            <a:off x="236615" y="152564"/>
            <a:ext cx="4358886" cy="5355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zh-CN" altLang="en-US" sz="2400" b="1" dirty="0" smtClean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sz="2400" b="1" dirty="0" smtClean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sz="2400" b="1" dirty="0" smtClean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</a:t>
            </a:r>
            <a:r>
              <a:rPr lang="zh-CN" altLang="zh-CN" sz="2400" b="1" dirty="0" smtClean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求</a:t>
            </a:r>
            <a:r>
              <a:rPr lang="en-US" altLang="zh-CN" sz="2400" b="1" i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zh-CN" sz="2400" b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所受静摩擦力的大小</a:t>
            </a:r>
            <a:r>
              <a:rPr lang="en-US" altLang="zh-CN" sz="2400" b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;</a:t>
            </a:r>
            <a:endParaRPr lang="zh-CN" altLang="zh-CN" sz="2400" b="1" dirty="0">
              <a:solidFill>
                <a:prstClr val="white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pSp>
        <p:nvGrpSpPr>
          <p:cNvPr id="26" name="组合 25"/>
          <p:cNvGrpSpPr/>
          <p:nvPr/>
        </p:nvGrpSpPr>
        <p:grpSpPr>
          <a:xfrm>
            <a:off x="8740865" y="3614447"/>
            <a:ext cx="670672" cy="794590"/>
            <a:chOff x="9146485" y="4042006"/>
            <a:chExt cx="670672" cy="794590"/>
          </a:xfrm>
        </p:grpSpPr>
        <p:cxnSp>
          <p:nvCxnSpPr>
            <p:cNvPr id="27" name="直接连接符 26"/>
            <p:cNvCxnSpPr/>
            <p:nvPr/>
          </p:nvCxnSpPr>
          <p:spPr>
            <a:xfrm>
              <a:off x="9146485" y="4042006"/>
              <a:ext cx="0" cy="612000"/>
            </a:xfrm>
            <a:prstGeom prst="line">
              <a:avLst/>
            </a:prstGeom>
            <a:ln w="19050">
              <a:solidFill>
                <a:srgbClr val="FFFF00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文本框 27"/>
            <p:cNvSpPr txBox="1"/>
            <p:nvPr/>
          </p:nvSpPr>
          <p:spPr>
            <a:xfrm>
              <a:off x="9194871" y="4436486"/>
              <a:ext cx="62228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i="1" dirty="0" err="1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r>
                <a:rPr lang="en-US" altLang="zh-CN" sz="2000" baseline="-25000" dirty="0" err="1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n-US" altLang="zh-CN" sz="2000" i="1" dirty="0" err="1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</a:t>
              </a:r>
              <a:endParaRPr lang="zh-CN" altLang="en-US" sz="2000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2" name="组合 31"/>
          <p:cNvGrpSpPr/>
          <p:nvPr/>
        </p:nvGrpSpPr>
        <p:grpSpPr>
          <a:xfrm>
            <a:off x="10750396" y="2729993"/>
            <a:ext cx="600555" cy="739149"/>
            <a:chOff x="9481572" y="5106138"/>
            <a:chExt cx="600555" cy="739149"/>
          </a:xfrm>
        </p:grpSpPr>
        <p:cxnSp>
          <p:nvCxnSpPr>
            <p:cNvPr id="33" name="直接连接符 32"/>
            <p:cNvCxnSpPr/>
            <p:nvPr/>
          </p:nvCxnSpPr>
          <p:spPr>
            <a:xfrm flipV="1">
              <a:off x="9481572" y="5270311"/>
              <a:ext cx="0" cy="574976"/>
            </a:xfrm>
            <a:prstGeom prst="line">
              <a:avLst/>
            </a:prstGeom>
            <a:ln w="19050">
              <a:solidFill>
                <a:srgbClr val="FFFF00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文本框 33"/>
            <p:cNvSpPr txBox="1"/>
            <p:nvPr/>
          </p:nvSpPr>
          <p:spPr>
            <a:xfrm>
              <a:off x="9503122" y="5106138"/>
              <a:ext cx="57900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i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n-US" altLang="zh-CN" sz="2000" baseline="-250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NB</a:t>
              </a:r>
              <a:endParaRPr lang="zh-CN" altLang="en-US" sz="2000" baseline="-25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5" name="矩形 34"/>
          <p:cNvSpPr/>
          <p:nvPr/>
        </p:nvSpPr>
        <p:spPr>
          <a:xfrm rot="19186946">
            <a:off x="8603403" y="3437163"/>
            <a:ext cx="285513" cy="249793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zh-CN" altLang="en-US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6" name="组合 35"/>
          <p:cNvGrpSpPr/>
          <p:nvPr/>
        </p:nvGrpSpPr>
        <p:grpSpPr>
          <a:xfrm>
            <a:off x="8789251" y="3073830"/>
            <a:ext cx="996493" cy="432079"/>
            <a:chOff x="9007484" y="5105371"/>
            <a:chExt cx="996493" cy="432079"/>
          </a:xfrm>
        </p:grpSpPr>
        <p:cxnSp>
          <p:nvCxnSpPr>
            <p:cNvPr id="48" name="直接连接符 47"/>
            <p:cNvCxnSpPr/>
            <p:nvPr/>
          </p:nvCxnSpPr>
          <p:spPr>
            <a:xfrm flipV="1">
              <a:off x="9007484" y="5144460"/>
              <a:ext cx="523267" cy="392990"/>
            </a:xfrm>
            <a:prstGeom prst="line">
              <a:avLst/>
            </a:prstGeom>
            <a:ln w="19050">
              <a:solidFill>
                <a:srgbClr val="FFFF00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文本框 49"/>
            <p:cNvSpPr txBox="1"/>
            <p:nvPr/>
          </p:nvSpPr>
          <p:spPr>
            <a:xfrm>
              <a:off x="9473062" y="5105371"/>
              <a:ext cx="53091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i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n-US" altLang="zh-CN" sz="2000" baseline="-250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T0</a:t>
              </a:r>
              <a:endParaRPr lang="zh-CN" altLang="en-US" sz="2000" baseline="-25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2" name="矩形 51"/>
          <p:cNvSpPr/>
          <p:nvPr/>
        </p:nvSpPr>
        <p:spPr>
          <a:xfrm>
            <a:off x="10598922" y="3438594"/>
            <a:ext cx="331578" cy="284352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zh-CN" altLang="en-US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3" name="组合 52"/>
          <p:cNvGrpSpPr/>
          <p:nvPr/>
        </p:nvGrpSpPr>
        <p:grpSpPr>
          <a:xfrm>
            <a:off x="10739310" y="3684113"/>
            <a:ext cx="661054" cy="794590"/>
            <a:chOff x="9146485" y="4042006"/>
            <a:chExt cx="661054" cy="794590"/>
          </a:xfrm>
        </p:grpSpPr>
        <p:cxnSp>
          <p:nvCxnSpPr>
            <p:cNvPr id="54" name="直接连接符 53"/>
            <p:cNvCxnSpPr/>
            <p:nvPr/>
          </p:nvCxnSpPr>
          <p:spPr>
            <a:xfrm>
              <a:off x="9146485" y="4042006"/>
              <a:ext cx="0" cy="612000"/>
            </a:xfrm>
            <a:prstGeom prst="line">
              <a:avLst/>
            </a:prstGeom>
            <a:ln w="19050">
              <a:solidFill>
                <a:srgbClr val="FFFF00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文本框 54"/>
            <p:cNvSpPr txBox="1"/>
            <p:nvPr/>
          </p:nvSpPr>
          <p:spPr>
            <a:xfrm>
              <a:off x="9194871" y="4436486"/>
              <a:ext cx="61266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i="1" dirty="0" err="1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r>
                <a:rPr lang="en-US" altLang="zh-CN" sz="2000" baseline="-25000" dirty="0" err="1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r>
                <a:rPr lang="en-US" altLang="zh-CN" sz="2000" i="1" dirty="0" err="1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</a:t>
              </a:r>
              <a:endParaRPr lang="zh-CN" altLang="en-US" sz="2000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6" name="组合 55"/>
          <p:cNvGrpSpPr/>
          <p:nvPr/>
        </p:nvGrpSpPr>
        <p:grpSpPr>
          <a:xfrm>
            <a:off x="9883942" y="3565029"/>
            <a:ext cx="785174" cy="400110"/>
            <a:chOff x="8994429" y="4978372"/>
            <a:chExt cx="785174" cy="400110"/>
          </a:xfrm>
        </p:grpSpPr>
        <p:cxnSp>
          <p:nvCxnSpPr>
            <p:cNvPr id="57" name="直接连接符 56"/>
            <p:cNvCxnSpPr/>
            <p:nvPr/>
          </p:nvCxnSpPr>
          <p:spPr>
            <a:xfrm flipH="1" flipV="1">
              <a:off x="9132280" y="4995817"/>
              <a:ext cx="647323" cy="0"/>
            </a:xfrm>
            <a:prstGeom prst="line">
              <a:avLst/>
            </a:prstGeom>
            <a:ln w="19050">
              <a:solidFill>
                <a:srgbClr val="FFFF00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文本框 57"/>
            <p:cNvSpPr txBox="1"/>
            <p:nvPr/>
          </p:nvSpPr>
          <p:spPr>
            <a:xfrm>
              <a:off x="8994429" y="4978372"/>
              <a:ext cx="53091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i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n-US" altLang="zh-CN" sz="2000" baseline="-250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T0</a:t>
              </a:r>
              <a:endParaRPr lang="zh-CN" altLang="en-US" sz="2000" baseline="-25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9" name="组合 8"/>
          <p:cNvGrpSpPr/>
          <p:nvPr/>
        </p:nvGrpSpPr>
        <p:grpSpPr>
          <a:xfrm>
            <a:off x="10853181" y="3566223"/>
            <a:ext cx="730989" cy="400110"/>
            <a:chOff x="10853181" y="3566223"/>
            <a:chExt cx="730989" cy="400110"/>
          </a:xfrm>
        </p:grpSpPr>
        <p:cxnSp>
          <p:nvCxnSpPr>
            <p:cNvPr id="59" name="直接连接符 58"/>
            <p:cNvCxnSpPr/>
            <p:nvPr/>
          </p:nvCxnSpPr>
          <p:spPr>
            <a:xfrm>
              <a:off x="10853181" y="3574949"/>
              <a:ext cx="414587" cy="0"/>
            </a:xfrm>
            <a:prstGeom prst="line">
              <a:avLst/>
            </a:prstGeom>
            <a:ln w="19050">
              <a:solidFill>
                <a:srgbClr val="FFFF00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文本框 59"/>
            <p:cNvSpPr txBox="1"/>
            <p:nvPr/>
          </p:nvSpPr>
          <p:spPr>
            <a:xfrm>
              <a:off x="11070888" y="3566223"/>
              <a:ext cx="51328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i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zh-CN" altLang="en-US" sz="2000" baseline="-250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电</a:t>
              </a:r>
              <a:endParaRPr lang="zh-CN" altLang="en-US" sz="2000" baseline="-25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2" name="组合 11"/>
          <p:cNvGrpSpPr/>
          <p:nvPr/>
        </p:nvGrpSpPr>
        <p:grpSpPr>
          <a:xfrm>
            <a:off x="8349037" y="2837433"/>
            <a:ext cx="629269" cy="667591"/>
            <a:chOff x="8349037" y="2837433"/>
            <a:chExt cx="629269" cy="667591"/>
          </a:xfrm>
        </p:grpSpPr>
        <p:sp>
          <p:nvSpPr>
            <p:cNvPr id="61" name="文本框 60"/>
            <p:cNvSpPr txBox="1"/>
            <p:nvPr/>
          </p:nvSpPr>
          <p:spPr>
            <a:xfrm>
              <a:off x="8389683" y="2837433"/>
              <a:ext cx="58862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i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n-US" altLang="zh-CN" sz="2000" baseline="-250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NA</a:t>
              </a:r>
              <a:endParaRPr lang="zh-CN" altLang="en-US" sz="2000" baseline="-25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62" name="直接连接符 61"/>
            <p:cNvCxnSpPr/>
            <p:nvPr/>
          </p:nvCxnSpPr>
          <p:spPr>
            <a:xfrm flipH="1" flipV="1">
              <a:off x="8349037" y="3112919"/>
              <a:ext cx="354958" cy="392105"/>
            </a:xfrm>
            <a:prstGeom prst="line">
              <a:avLst/>
            </a:prstGeom>
            <a:ln w="19050">
              <a:solidFill>
                <a:srgbClr val="FFFF00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矩形 13"/>
          <p:cNvSpPr/>
          <p:nvPr/>
        </p:nvSpPr>
        <p:spPr>
          <a:xfrm>
            <a:off x="2017160" y="1689211"/>
            <a:ext cx="2938298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tabLst>
                <a:tab pos="1028700" algn="l"/>
                <a:tab pos="1851025" algn="l"/>
                <a:tab pos="2538095" algn="l"/>
                <a:tab pos="3222625" algn="l"/>
              </a:tabLst>
            </a:pPr>
            <a:r>
              <a:rPr lang="zh-CN" altLang="en-US" sz="2400" dirty="0" smtClean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对</a:t>
            </a:r>
            <a:r>
              <a:rPr lang="en-US" altLang="zh-CN" sz="2400" dirty="0" smtClean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dirty="0" smtClean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：</a:t>
            </a:r>
            <a:r>
              <a:rPr lang="en-US" altLang="zh-CN" sz="2400" i="1" dirty="0" smtClean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</a:t>
            </a:r>
            <a:r>
              <a:rPr lang="en-US" altLang="zh-CN" sz="2400" baseline="-30000" dirty="0" smtClean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T0</a:t>
            </a:r>
            <a:r>
              <a:rPr lang="en-US" altLang="zh-CN" sz="2400" i="1" dirty="0" smtClean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</a:t>
            </a:r>
            <a:r>
              <a:rPr lang="en-US" altLang="zh-CN" sz="2400" i="1" dirty="0" err="1" smtClean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</a:t>
            </a:r>
            <a:r>
              <a:rPr lang="en-US" altLang="zh-CN" sz="2400" baseline="-30000" dirty="0" err="1" smtClean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2400" i="1" dirty="0" err="1" smtClean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g</a:t>
            </a:r>
            <a:r>
              <a:rPr lang="en-US" altLang="zh-CN" sz="2400" dirty="0" err="1" smtClean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sin</a:t>
            </a:r>
            <a:r>
              <a:rPr lang="en-US" altLang="zh-CN" sz="2400" dirty="0" smtClean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2400" i="1" dirty="0" smtClean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θ</a:t>
            </a:r>
            <a:endParaRPr lang="en-US" altLang="zh-CN" sz="2400" i="1" dirty="0" smtClean="0">
              <a:solidFill>
                <a:prstClr val="white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2017160" y="2344285"/>
            <a:ext cx="3100530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tabLst>
                <a:tab pos="1028700" algn="l"/>
                <a:tab pos="1851025" algn="l"/>
                <a:tab pos="2538095" algn="l"/>
                <a:tab pos="3222625" algn="l"/>
              </a:tabLst>
            </a:pPr>
            <a:r>
              <a:rPr lang="zh-CN" altLang="en-US" sz="2400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对</a:t>
            </a:r>
            <a:r>
              <a:rPr lang="en-US" altLang="zh-CN" sz="2400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：</a:t>
            </a:r>
            <a:r>
              <a:rPr lang="en-US" altLang="zh-CN" sz="2400" i="1" dirty="0" smtClean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</a:t>
            </a:r>
            <a:r>
              <a:rPr lang="en-US" altLang="zh-CN" sz="2400" baseline="-30000" dirty="0" smtClean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T0</a:t>
            </a:r>
            <a:r>
              <a:rPr lang="en-US" altLang="zh-CN" sz="2400" i="1" dirty="0" smtClean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</a:t>
            </a:r>
            <a:r>
              <a:rPr lang="en-US" altLang="zh-CN" sz="2400" i="1" dirty="0" err="1" smtClean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qE+F</a:t>
            </a:r>
            <a:r>
              <a:rPr lang="en-US" altLang="zh-CN" sz="2400" baseline="-30000" dirty="0" err="1" smtClean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</a:t>
            </a:r>
            <a:endParaRPr lang="en-US" altLang="zh-CN" sz="2400" baseline="-30000" dirty="0">
              <a:solidFill>
                <a:prstClr val="white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2017160" y="3037488"/>
            <a:ext cx="2257349" cy="5355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tabLst>
                <a:tab pos="1028700" algn="l"/>
                <a:tab pos="1851025" algn="l"/>
                <a:tab pos="2538095" algn="l"/>
                <a:tab pos="3222625" algn="l"/>
              </a:tabLst>
            </a:pPr>
            <a:r>
              <a:rPr lang="zh-CN" altLang="en-US" sz="2400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联立得</a:t>
            </a:r>
            <a:r>
              <a:rPr lang="en-US" altLang="zh-CN" sz="2400" i="1" dirty="0" err="1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</a:t>
            </a:r>
            <a:r>
              <a:rPr lang="en-US" altLang="zh-CN" sz="2400" baseline="-30000" dirty="0" err="1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</a:t>
            </a:r>
            <a:r>
              <a:rPr lang="en-US" altLang="zh-CN" sz="2400" i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</a:t>
            </a:r>
            <a:r>
              <a:rPr lang="en-US" altLang="zh-CN" sz="2400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</a:t>
            </a:r>
            <a:r>
              <a:rPr lang="en-US" altLang="zh-CN" sz="2400" i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</a:t>
            </a:r>
            <a:r>
              <a:rPr lang="en-US" altLang="zh-CN" sz="2400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4 N</a:t>
            </a:r>
            <a:endParaRPr lang="en-US" altLang="zh-CN" sz="2400" dirty="0">
              <a:solidFill>
                <a:prstClr val="white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3" grpId="0"/>
      <p:bldP spid="35" grpId="0" animBg="1"/>
      <p:bldP spid="52" grpId="0" animBg="1"/>
      <p:bldP spid="14" grpId="0"/>
      <p:bldP spid="15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A38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组合 36"/>
          <p:cNvGrpSpPr/>
          <p:nvPr/>
        </p:nvGrpSpPr>
        <p:grpSpPr>
          <a:xfrm>
            <a:off x="5640070" y="10934700"/>
            <a:ext cx="1193800" cy="1446530"/>
            <a:chOff x="0" y="0"/>
            <a:chExt cx="1194218" cy="1446570"/>
          </a:xfrm>
        </p:grpSpPr>
        <p:pic>
          <p:nvPicPr>
            <p:cNvPr id="38" name="S206.eps"/>
            <p:cNvPicPr>
              <a:picLocks noChangeAspect="1"/>
            </p:cNvPicPr>
            <p:nvPr/>
          </p:nvPicPr>
          <p:blipFill>
            <a:blip r:embed="rId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9988" y="84569"/>
              <a:ext cx="824230" cy="1268730"/>
            </a:xfrm>
            <a:prstGeom prst="rect">
              <a:avLst/>
            </a:prstGeom>
          </p:spPr>
        </p:pic>
        <p:grpSp>
          <p:nvGrpSpPr>
            <p:cNvPr id="39" name="组合 38"/>
            <p:cNvGrpSpPr/>
            <p:nvPr/>
          </p:nvGrpSpPr>
          <p:grpSpPr>
            <a:xfrm>
              <a:off x="0" y="0"/>
              <a:ext cx="476250" cy="384175"/>
              <a:chOff x="615064" y="-122295"/>
              <a:chExt cx="478385" cy="385845"/>
            </a:xfrm>
          </p:grpSpPr>
          <p:cxnSp>
            <p:nvCxnSpPr>
              <p:cNvPr id="47" name="直接箭头连接符 46"/>
              <p:cNvCxnSpPr/>
              <p:nvPr/>
            </p:nvCxnSpPr>
            <p:spPr>
              <a:xfrm flipH="1" flipV="1">
                <a:off x="879183" y="41164"/>
                <a:ext cx="214266" cy="178123"/>
              </a:xfrm>
              <a:prstGeom prst="straightConnector1">
                <a:avLst/>
              </a:prstGeom>
              <a:ln>
                <a:tailEnd type="stealth" w="sm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9" name="文本框 1053"/>
              <p:cNvSpPr txBox="1"/>
              <p:nvPr/>
            </p:nvSpPr>
            <p:spPr>
              <a:xfrm>
                <a:off x="615064" y="-122295"/>
                <a:ext cx="370230" cy="385845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noAutofit/>
              </a:bodyPr>
              <a:lstStyle/>
              <a:p>
                <a:pPr>
                  <a:lnSpc>
                    <a:spcPts val="1200"/>
                  </a:lnSpc>
                </a:pPr>
                <a:r>
                  <a:rPr lang="en-US" sz="2800" i="1" kern="10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F</a:t>
                </a:r>
                <a:r>
                  <a:rPr lang="en-US" sz="2800" i="1" kern="100" baseline="-2500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a</a:t>
                </a:r>
                <a:endParaRPr lang="zh-CN" sz="2800" kern="10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40" name="直接箭头连接符 39"/>
            <p:cNvCxnSpPr/>
            <p:nvPr/>
          </p:nvCxnSpPr>
          <p:spPr>
            <a:xfrm>
              <a:off x="475699" y="332990"/>
              <a:ext cx="126365" cy="194945"/>
            </a:xfrm>
            <a:prstGeom prst="straightConnector1">
              <a:avLst/>
            </a:prstGeom>
            <a:ln>
              <a:tailEnd type="stealth" w="sm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1" name="文本框 1056"/>
            <p:cNvSpPr txBox="1"/>
            <p:nvPr/>
          </p:nvSpPr>
          <p:spPr>
            <a:xfrm>
              <a:off x="523269" y="248421"/>
              <a:ext cx="374650" cy="38417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>
                <a:lnSpc>
                  <a:spcPts val="1200"/>
                </a:lnSpc>
              </a:pPr>
              <a:r>
                <a:rPr lang="en-US" sz="2800" i="1" kern="10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v</a:t>
              </a:r>
              <a:r>
                <a:rPr lang="en-US" sz="2800" i="1" kern="100" baseline="-2500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a</a:t>
              </a:r>
              <a:endParaRPr lang="zh-CN" sz="2800" kern="10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endParaRPr>
            </a:p>
          </p:txBody>
        </p:sp>
        <p:sp>
          <p:nvSpPr>
            <p:cNvPr id="42" name="文本框 1062"/>
            <p:cNvSpPr txBox="1"/>
            <p:nvPr/>
          </p:nvSpPr>
          <p:spPr>
            <a:xfrm>
              <a:off x="449272" y="1062395"/>
              <a:ext cx="374650" cy="38417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>
                <a:lnSpc>
                  <a:spcPts val="1200"/>
                </a:lnSpc>
              </a:pPr>
              <a:r>
                <a:rPr lang="en-US" sz="2800" i="1" kern="10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v</a:t>
              </a:r>
              <a:r>
                <a:rPr lang="en-US" sz="2800" i="1" kern="100" baseline="-2500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c</a:t>
              </a:r>
              <a:endParaRPr lang="zh-CN" sz="2800" kern="10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endParaRPr>
            </a:p>
          </p:txBody>
        </p:sp>
        <p:cxnSp>
          <p:nvCxnSpPr>
            <p:cNvPr id="43" name="直接箭头连接符 42"/>
            <p:cNvCxnSpPr/>
            <p:nvPr/>
          </p:nvCxnSpPr>
          <p:spPr>
            <a:xfrm flipH="1">
              <a:off x="501136" y="919686"/>
              <a:ext cx="45719" cy="338275"/>
            </a:xfrm>
            <a:prstGeom prst="straightConnector1">
              <a:avLst/>
            </a:prstGeom>
            <a:ln>
              <a:tailEnd type="stealth" w="sm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44" name="组合 43"/>
            <p:cNvGrpSpPr/>
            <p:nvPr/>
          </p:nvGrpSpPr>
          <p:grpSpPr>
            <a:xfrm>
              <a:off x="116282" y="898543"/>
              <a:ext cx="412750" cy="384175"/>
              <a:chOff x="827448" y="-10815"/>
              <a:chExt cx="414660" cy="385845"/>
            </a:xfrm>
          </p:grpSpPr>
          <p:cxnSp>
            <p:nvCxnSpPr>
              <p:cNvPr id="45" name="直接箭头连接符 44"/>
              <p:cNvCxnSpPr/>
              <p:nvPr/>
            </p:nvCxnSpPr>
            <p:spPr>
              <a:xfrm flipH="1">
                <a:off x="1039831" y="21035"/>
                <a:ext cx="202277" cy="242515"/>
              </a:xfrm>
              <a:prstGeom prst="straightConnector1">
                <a:avLst/>
              </a:prstGeom>
              <a:ln>
                <a:tailEnd type="stealth" w="sm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6" name="文本框 1067"/>
              <p:cNvSpPr txBox="1"/>
              <p:nvPr/>
            </p:nvSpPr>
            <p:spPr>
              <a:xfrm>
                <a:off x="827448" y="-10815"/>
                <a:ext cx="370230" cy="385845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noAutofit/>
              </a:bodyPr>
              <a:lstStyle/>
              <a:p>
                <a:pPr>
                  <a:lnSpc>
                    <a:spcPts val="1200"/>
                  </a:lnSpc>
                </a:pPr>
                <a:r>
                  <a:rPr lang="en-US" sz="2800" i="1" kern="10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F</a:t>
                </a:r>
                <a:r>
                  <a:rPr lang="en-US" sz="2800" i="1" kern="100" baseline="-2500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c</a:t>
                </a:r>
                <a:endParaRPr lang="zh-CN" sz="2800" kern="10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19" name="矩形 18"/>
          <p:cNvSpPr>
            <a:spLocks noChangeAspect="1"/>
          </p:cNvSpPr>
          <p:nvPr/>
        </p:nvSpPr>
        <p:spPr>
          <a:xfrm>
            <a:off x="411190" y="1789494"/>
            <a:ext cx="4212430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tabLst>
                <a:tab pos="1028700" algn="l"/>
                <a:tab pos="1851025" algn="l"/>
                <a:tab pos="2538095" algn="l"/>
                <a:tab pos="3222625" algn="l"/>
              </a:tabLst>
            </a:pPr>
            <a:r>
              <a:rPr lang="zh-CN" alt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）分析</a:t>
            </a:r>
            <a:r>
              <a:rPr lang="en-US" altLang="zh-CN" sz="2400" i="1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：</a:t>
            </a:r>
            <a:r>
              <a:rPr lang="en-US" altLang="zh-CN" sz="2400" i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qEs</a:t>
            </a:r>
            <a:r>
              <a:rPr lang="en-US" altLang="zh-CN" sz="2400" i="1" baseline="-250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MN</a:t>
            </a:r>
            <a:r>
              <a:rPr lang="en-US" altLang="zh-CN" sz="2400" i="1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</a:t>
            </a:r>
            <a:r>
              <a:rPr lang="en-US" altLang="zh-CN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Δ</a:t>
            </a:r>
            <a:r>
              <a:rPr lang="en-US" altLang="zh-CN" sz="2400" i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E</a:t>
            </a:r>
            <a:r>
              <a:rPr lang="en-US" altLang="zh-CN" sz="2400" baseline="-300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</a:t>
            </a: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217800" y="6078142"/>
            <a:ext cx="3801135" cy="5355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zh-CN" altLang="zh-CN" sz="2400" b="1" dirty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答案</a:t>
            </a:r>
            <a:r>
              <a:rPr lang="en-US" altLang="zh-CN" sz="2400" b="1" dirty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(1)0</a:t>
            </a:r>
            <a:r>
              <a:rPr lang="en-US" altLang="zh-CN" sz="2400" b="1" i="1" dirty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</a:t>
            </a:r>
            <a:r>
              <a:rPr lang="en-US" altLang="zh-CN" sz="2400" b="1" dirty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4 N</a:t>
            </a:r>
            <a:r>
              <a:rPr lang="zh-CN" altLang="zh-CN" sz="2400" b="1" dirty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　</a:t>
            </a:r>
            <a:r>
              <a:rPr lang="en-US" altLang="zh-CN" sz="2400" b="1" dirty="0">
                <a:solidFill>
                  <a:srgbClr val="FFFF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(2)0.528 W</a:t>
            </a:r>
            <a:endParaRPr lang="zh-CN" altLang="zh-CN" sz="2400" b="1" dirty="0">
              <a:solidFill>
                <a:srgbClr val="FFFF00"/>
              </a:solidFill>
              <a:effectLst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pSp>
        <p:nvGrpSpPr>
          <p:cNvPr id="20" name="组合 19"/>
          <p:cNvGrpSpPr/>
          <p:nvPr/>
        </p:nvGrpSpPr>
        <p:grpSpPr>
          <a:xfrm>
            <a:off x="7992093" y="4736393"/>
            <a:ext cx="4370652" cy="2014780"/>
            <a:chOff x="7992093" y="4736393"/>
            <a:chExt cx="4370652" cy="2014780"/>
          </a:xfrm>
        </p:grpSpPr>
        <p:pic>
          <p:nvPicPr>
            <p:cNvPr id="21" name="S236.eps" descr="id:2147503695;FounderCES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993532" y="4736393"/>
              <a:ext cx="3951303" cy="2014780"/>
            </a:xfrm>
            <a:prstGeom prst="rect">
              <a:avLst/>
            </a:prstGeom>
          </p:spPr>
        </p:pic>
        <p:sp>
          <p:nvSpPr>
            <p:cNvPr id="22" name="矩形 21"/>
            <p:cNvSpPr/>
            <p:nvPr/>
          </p:nvSpPr>
          <p:spPr>
            <a:xfrm>
              <a:off x="9040649" y="6365460"/>
              <a:ext cx="77938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=37°</a:t>
              </a:r>
              <a:endParaRPr lang="zh-CN" altLang="en-US" sz="1400" dirty="0">
                <a:solidFill>
                  <a:srgbClr val="FF0000"/>
                </a:solidFill>
              </a:endParaRPr>
            </a:p>
          </p:txBody>
        </p:sp>
        <p:sp>
          <p:nvSpPr>
            <p:cNvPr id="23" name="矩形 22"/>
            <p:cNvSpPr/>
            <p:nvPr/>
          </p:nvSpPr>
          <p:spPr>
            <a:xfrm>
              <a:off x="7992093" y="5431882"/>
              <a:ext cx="97013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b="1" i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k</a:t>
              </a:r>
              <a:r>
                <a:rPr lang="en-US" altLang="zh-CN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=5N/m</a:t>
              </a:r>
              <a:endParaRPr lang="zh-CN" altLang="en-US" sz="1400" dirty="0">
                <a:solidFill>
                  <a:srgbClr val="FF0000"/>
                </a:solidFill>
              </a:endParaRPr>
            </a:p>
          </p:txBody>
        </p:sp>
        <p:sp>
          <p:nvSpPr>
            <p:cNvPr id="24" name="矩形 23"/>
            <p:cNvSpPr/>
            <p:nvPr/>
          </p:nvSpPr>
          <p:spPr>
            <a:xfrm>
              <a:off x="10041255" y="4798606"/>
              <a:ext cx="1781323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b="1" i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E</a:t>
              </a:r>
              <a:r>
                <a:rPr lang="en-US" altLang="zh-CN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=5×10</a:t>
              </a:r>
              <a:r>
                <a:rPr lang="en-US" altLang="zh-CN" b="1" baseline="30000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4</a:t>
              </a:r>
              <a:r>
                <a:rPr lang="en-US" altLang="zh-CN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N/C</a:t>
              </a:r>
              <a:endParaRPr lang="zh-CN" altLang="en-US" sz="1400" dirty="0">
                <a:solidFill>
                  <a:srgbClr val="FF0000"/>
                </a:solidFill>
              </a:endParaRPr>
            </a:p>
          </p:txBody>
        </p:sp>
        <p:sp>
          <p:nvSpPr>
            <p:cNvPr id="25" name="矩形 24"/>
            <p:cNvSpPr/>
            <p:nvPr/>
          </p:nvSpPr>
          <p:spPr>
            <a:xfrm>
              <a:off x="10581421" y="5740299"/>
              <a:ext cx="1781323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b="1" i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q</a:t>
              </a:r>
              <a:r>
                <a:rPr lang="en-US" altLang="zh-CN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=+4×10</a:t>
              </a:r>
              <a:r>
                <a:rPr lang="en-US" altLang="zh-CN" b="1" baseline="30000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-6</a:t>
              </a:r>
              <a:r>
                <a:rPr lang="en-US" altLang="zh-CN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C</a:t>
              </a:r>
              <a:endParaRPr lang="zh-CN" altLang="en-US" sz="1400" dirty="0">
                <a:solidFill>
                  <a:srgbClr val="FF0000"/>
                </a:solidFill>
              </a:endParaRPr>
            </a:p>
          </p:txBody>
        </p:sp>
        <p:sp>
          <p:nvSpPr>
            <p:cNvPr id="26" name="矩形 25"/>
            <p:cNvSpPr/>
            <p:nvPr/>
          </p:nvSpPr>
          <p:spPr>
            <a:xfrm>
              <a:off x="9327691" y="6073350"/>
              <a:ext cx="1781323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b="1" i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m</a:t>
              </a:r>
              <a:r>
                <a:rPr lang="en-US" altLang="zh-CN" b="1" baseline="-25000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A</a:t>
              </a:r>
              <a:r>
                <a:rPr lang="en-US" altLang="zh-CN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=0.1kg</a:t>
              </a:r>
              <a:endParaRPr lang="zh-CN" altLang="en-US" sz="1400" dirty="0">
                <a:solidFill>
                  <a:srgbClr val="FF0000"/>
                </a:solidFill>
              </a:endParaRPr>
            </a:p>
          </p:txBody>
        </p:sp>
        <p:sp>
          <p:nvSpPr>
            <p:cNvPr id="27" name="矩形 26"/>
            <p:cNvSpPr/>
            <p:nvPr/>
          </p:nvSpPr>
          <p:spPr>
            <a:xfrm>
              <a:off x="10581422" y="5495500"/>
              <a:ext cx="1781323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b="1" i="1" dirty="0" err="1" smtClean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m</a:t>
              </a:r>
              <a:r>
                <a:rPr lang="en-US" altLang="zh-CN" b="1" baseline="-25000" dirty="0" err="1" smtClean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B</a:t>
              </a:r>
              <a:r>
                <a:rPr lang="en-US" altLang="zh-CN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=0.2kg</a:t>
              </a:r>
              <a:endParaRPr lang="zh-CN" altLang="en-US" sz="1400" dirty="0">
                <a:solidFill>
                  <a:srgbClr val="FF0000"/>
                </a:solidFill>
              </a:endParaRPr>
            </a:p>
          </p:txBody>
        </p:sp>
      </p:grpSp>
      <p:sp>
        <p:nvSpPr>
          <p:cNvPr id="28" name="矩形 27"/>
          <p:cNvSpPr>
            <a:spLocks noChangeAspect="1"/>
          </p:cNvSpPr>
          <p:nvPr/>
        </p:nvSpPr>
        <p:spPr>
          <a:xfrm>
            <a:off x="0" y="88354"/>
            <a:ext cx="12192000" cy="142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zh-CN" alt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sz="2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</a:t>
            </a:r>
            <a:r>
              <a:rPr lang="zh-CN" altLang="zh-CN" sz="2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现</a:t>
            </a:r>
            <a:r>
              <a:rPr lang="zh-CN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对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施加沿斜面向下的拉力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使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以加速度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a=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6 m/s</a:t>
            </a:r>
            <a:r>
              <a:rPr lang="en-US" altLang="zh-CN" sz="2400" b="1" baseline="300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开始做匀加速直线运动。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从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</a:t>
            </a:r>
            <a:r>
              <a:rPr lang="zh-CN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到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zh-CN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的过程中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的电势能增加了</a:t>
            </a:r>
            <a:r>
              <a:rPr lang="en-US" altLang="zh-CN" sz="2400" b="1" dirty="0" err="1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Δ</a:t>
            </a:r>
            <a:r>
              <a:rPr lang="en-US" altLang="zh-CN" sz="2400" b="1" i="1" dirty="0" err="1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E</a:t>
            </a:r>
            <a:r>
              <a:rPr lang="en-US" altLang="zh-CN" sz="2400" b="1" baseline="-25000" dirty="0" err="1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06 J</a:t>
            </a:r>
            <a:r>
              <a:rPr lang="zh-CN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。已知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DN</a:t>
            </a:r>
            <a:r>
              <a:rPr lang="zh-CN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沿竖直方向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,B</a:t>
            </a:r>
            <a:r>
              <a:rPr lang="zh-CN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与水平面间的动摩擦因数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μ=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4</a:t>
            </a:r>
            <a:r>
              <a:rPr lang="zh-CN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。求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到达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zh-CN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点时拉力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</a:t>
            </a:r>
            <a:r>
              <a:rPr lang="zh-CN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的瞬时功率。</a:t>
            </a:r>
            <a:endParaRPr lang="zh-CN" altLang="zh-CN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8168568" y="2703278"/>
            <a:ext cx="3642636" cy="1775425"/>
            <a:chOff x="8168568" y="2703278"/>
            <a:chExt cx="3642636" cy="1775425"/>
          </a:xfrm>
        </p:grpSpPr>
        <p:grpSp>
          <p:nvGrpSpPr>
            <p:cNvPr id="29" name="组合 28"/>
            <p:cNvGrpSpPr/>
            <p:nvPr/>
          </p:nvGrpSpPr>
          <p:grpSpPr>
            <a:xfrm>
              <a:off x="10923424" y="3173181"/>
              <a:ext cx="887780" cy="406726"/>
              <a:chOff x="10853181" y="3168223"/>
              <a:chExt cx="537583" cy="406726"/>
            </a:xfrm>
          </p:grpSpPr>
          <p:cxnSp>
            <p:nvCxnSpPr>
              <p:cNvPr id="30" name="直接连接符 29"/>
              <p:cNvCxnSpPr/>
              <p:nvPr/>
            </p:nvCxnSpPr>
            <p:spPr>
              <a:xfrm>
                <a:off x="10853181" y="3574949"/>
                <a:ext cx="414587" cy="0"/>
              </a:xfrm>
              <a:prstGeom prst="line">
                <a:avLst/>
              </a:prstGeom>
              <a:ln w="19050">
                <a:solidFill>
                  <a:schemeClr val="bg1"/>
                </a:solidFill>
                <a:headEnd type="none"/>
                <a:tailEnd type="stealth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1" name="文本框 30"/>
              <p:cNvSpPr txBox="1"/>
              <p:nvPr/>
            </p:nvSpPr>
            <p:spPr>
              <a:xfrm>
                <a:off x="11132370" y="3168223"/>
                <a:ext cx="25839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000" i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zh-CN" altLang="en-US" sz="2000" baseline="-250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滑</a:t>
                </a:r>
                <a:endParaRPr lang="zh-CN" altLang="en-US" sz="2000" baseline="-25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32" name="组合 31"/>
            <p:cNvGrpSpPr/>
            <p:nvPr/>
          </p:nvGrpSpPr>
          <p:grpSpPr>
            <a:xfrm>
              <a:off x="8737979" y="3614447"/>
              <a:ext cx="622286" cy="810194"/>
              <a:chOff x="9143599" y="4042006"/>
              <a:chExt cx="622286" cy="810194"/>
            </a:xfrm>
          </p:grpSpPr>
          <p:cxnSp>
            <p:nvCxnSpPr>
              <p:cNvPr id="33" name="直接连接符 32"/>
              <p:cNvCxnSpPr/>
              <p:nvPr/>
            </p:nvCxnSpPr>
            <p:spPr>
              <a:xfrm>
                <a:off x="9146485" y="4042006"/>
                <a:ext cx="0" cy="612000"/>
              </a:xfrm>
              <a:prstGeom prst="line">
                <a:avLst/>
              </a:prstGeom>
              <a:ln w="19050">
                <a:solidFill>
                  <a:srgbClr val="FFFF00"/>
                </a:solidFill>
                <a:headEnd type="none"/>
                <a:tailEnd type="stealth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" name="文本框 33"/>
              <p:cNvSpPr txBox="1"/>
              <p:nvPr/>
            </p:nvSpPr>
            <p:spPr>
              <a:xfrm>
                <a:off x="9143599" y="4452090"/>
                <a:ext cx="62228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000" i="1" dirty="0" err="1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  <a:r>
                  <a:rPr lang="en-US" altLang="zh-CN" sz="2000" baseline="-25000" dirty="0" err="1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en-US" altLang="zh-CN" sz="2000" i="1" dirty="0" err="1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</a:t>
                </a:r>
                <a:endParaRPr lang="zh-CN" altLang="en-US" sz="2000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35" name="组合 34"/>
            <p:cNvGrpSpPr/>
            <p:nvPr/>
          </p:nvGrpSpPr>
          <p:grpSpPr>
            <a:xfrm>
              <a:off x="10750396" y="2729993"/>
              <a:ext cx="600555" cy="739149"/>
              <a:chOff x="9481572" y="5106138"/>
              <a:chExt cx="600555" cy="739149"/>
            </a:xfrm>
          </p:grpSpPr>
          <p:cxnSp>
            <p:nvCxnSpPr>
              <p:cNvPr id="36" name="直接连接符 35"/>
              <p:cNvCxnSpPr/>
              <p:nvPr/>
            </p:nvCxnSpPr>
            <p:spPr>
              <a:xfrm flipV="1">
                <a:off x="9481572" y="5270311"/>
                <a:ext cx="0" cy="574976"/>
              </a:xfrm>
              <a:prstGeom prst="line">
                <a:avLst/>
              </a:prstGeom>
              <a:ln w="19050">
                <a:solidFill>
                  <a:srgbClr val="FFFF00"/>
                </a:solidFill>
                <a:headEnd type="none"/>
                <a:tailEnd type="stealth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8" name="文本框 47"/>
              <p:cNvSpPr txBox="1"/>
              <p:nvPr/>
            </p:nvSpPr>
            <p:spPr>
              <a:xfrm>
                <a:off x="9503122" y="5106138"/>
                <a:ext cx="57900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000" i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en-US" altLang="zh-CN" sz="2000" baseline="-25000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NB</a:t>
                </a:r>
                <a:endParaRPr lang="zh-CN" altLang="en-US" sz="2000" baseline="-25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50" name="矩形 49"/>
            <p:cNvSpPr/>
            <p:nvPr/>
          </p:nvSpPr>
          <p:spPr>
            <a:xfrm rot="19186946">
              <a:off x="8603403" y="3437163"/>
              <a:ext cx="285513" cy="249793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endParaRPr lang="zh-CN" alt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52" name="组合 51"/>
            <p:cNvGrpSpPr/>
            <p:nvPr/>
          </p:nvGrpSpPr>
          <p:grpSpPr>
            <a:xfrm>
              <a:off x="8789251" y="3073830"/>
              <a:ext cx="911534" cy="432079"/>
              <a:chOff x="9007484" y="5105371"/>
              <a:chExt cx="911534" cy="432079"/>
            </a:xfrm>
          </p:grpSpPr>
          <p:cxnSp>
            <p:nvCxnSpPr>
              <p:cNvPr id="53" name="直接连接符 52"/>
              <p:cNvCxnSpPr/>
              <p:nvPr/>
            </p:nvCxnSpPr>
            <p:spPr>
              <a:xfrm flipV="1">
                <a:off x="9007484" y="5144460"/>
                <a:ext cx="523267" cy="392990"/>
              </a:xfrm>
              <a:prstGeom prst="line">
                <a:avLst/>
              </a:prstGeom>
              <a:ln w="19050">
                <a:solidFill>
                  <a:srgbClr val="FFFF00"/>
                </a:solidFill>
                <a:headEnd type="none"/>
                <a:tailEnd type="stealth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4" name="文本框 53"/>
              <p:cNvSpPr txBox="1"/>
              <p:nvPr/>
            </p:nvSpPr>
            <p:spPr>
              <a:xfrm>
                <a:off x="9473062" y="5105371"/>
                <a:ext cx="44595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000" i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en-US" altLang="zh-CN" sz="2000" baseline="-25000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endParaRPr lang="zh-CN" altLang="en-US" sz="2000" baseline="-25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55" name="矩形 54"/>
            <p:cNvSpPr/>
            <p:nvPr/>
          </p:nvSpPr>
          <p:spPr>
            <a:xfrm>
              <a:off x="10598922" y="3438594"/>
              <a:ext cx="331578" cy="284352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endParaRPr lang="zh-CN" alt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56" name="组合 55"/>
            <p:cNvGrpSpPr/>
            <p:nvPr/>
          </p:nvGrpSpPr>
          <p:grpSpPr>
            <a:xfrm>
              <a:off x="10739310" y="3684113"/>
              <a:ext cx="661054" cy="794590"/>
              <a:chOff x="9146485" y="4042006"/>
              <a:chExt cx="661054" cy="794590"/>
            </a:xfrm>
          </p:grpSpPr>
          <p:cxnSp>
            <p:nvCxnSpPr>
              <p:cNvPr id="57" name="直接连接符 56"/>
              <p:cNvCxnSpPr/>
              <p:nvPr/>
            </p:nvCxnSpPr>
            <p:spPr>
              <a:xfrm>
                <a:off x="9146485" y="4042006"/>
                <a:ext cx="0" cy="612000"/>
              </a:xfrm>
              <a:prstGeom prst="line">
                <a:avLst/>
              </a:prstGeom>
              <a:ln w="19050">
                <a:solidFill>
                  <a:srgbClr val="FFFF00"/>
                </a:solidFill>
                <a:headEnd type="none"/>
                <a:tailEnd type="stealth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8" name="文本框 57"/>
              <p:cNvSpPr txBox="1"/>
              <p:nvPr/>
            </p:nvSpPr>
            <p:spPr>
              <a:xfrm>
                <a:off x="9194871" y="4436486"/>
                <a:ext cx="61266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000" i="1" dirty="0" err="1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  <a:r>
                  <a:rPr lang="en-US" altLang="zh-CN" sz="2000" baseline="-25000" dirty="0" err="1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r>
                  <a:rPr lang="en-US" altLang="zh-CN" sz="2000" i="1" dirty="0" err="1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</a:t>
                </a:r>
                <a:endParaRPr lang="zh-CN" altLang="en-US" sz="2000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59" name="组合 58"/>
            <p:cNvGrpSpPr/>
            <p:nvPr/>
          </p:nvGrpSpPr>
          <p:grpSpPr>
            <a:xfrm>
              <a:off x="9883942" y="3565029"/>
              <a:ext cx="785174" cy="400110"/>
              <a:chOff x="8994429" y="4978372"/>
              <a:chExt cx="785174" cy="400110"/>
            </a:xfrm>
          </p:grpSpPr>
          <p:cxnSp>
            <p:nvCxnSpPr>
              <p:cNvPr id="60" name="直接连接符 59"/>
              <p:cNvCxnSpPr/>
              <p:nvPr/>
            </p:nvCxnSpPr>
            <p:spPr>
              <a:xfrm flipH="1" flipV="1">
                <a:off x="9132280" y="4995817"/>
                <a:ext cx="647323" cy="0"/>
              </a:xfrm>
              <a:prstGeom prst="line">
                <a:avLst/>
              </a:prstGeom>
              <a:ln w="19050">
                <a:solidFill>
                  <a:srgbClr val="FFFF00"/>
                </a:solidFill>
                <a:headEnd type="none"/>
                <a:tailEnd type="stealth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1" name="文本框 60"/>
              <p:cNvSpPr txBox="1"/>
              <p:nvPr/>
            </p:nvSpPr>
            <p:spPr>
              <a:xfrm>
                <a:off x="8994429" y="4978372"/>
                <a:ext cx="44595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000" i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en-US" altLang="zh-CN" sz="2000" baseline="-25000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endParaRPr lang="zh-CN" altLang="en-US" sz="2000" baseline="-25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62" name="组合 61"/>
            <p:cNvGrpSpPr/>
            <p:nvPr/>
          </p:nvGrpSpPr>
          <p:grpSpPr>
            <a:xfrm>
              <a:off x="10853181" y="3566223"/>
              <a:ext cx="730989" cy="400110"/>
              <a:chOff x="10853181" y="3566223"/>
              <a:chExt cx="730989" cy="400110"/>
            </a:xfrm>
          </p:grpSpPr>
          <p:cxnSp>
            <p:nvCxnSpPr>
              <p:cNvPr id="63" name="直接连接符 62"/>
              <p:cNvCxnSpPr/>
              <p:nvPr/>
            </p:nvCxnSpPr>
            <p:spPr>
              <a:xfrm>
                <a:off x="10853181" y="3574949"/>
                <a:ext cx="414587" cy="0"/>
              </a:xfrm>
              <a:prstGeom prst="line">
                <a:avLst/>
              </a:prstGeom>
              <a:ln w="19050">
                <a:solidFill>
                  <a:srgbClr val="FFFF00"/>
                </a:solidFill>
                <a:headEnd type="none"/>
                <a:tailEnd type="stealth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4" name="文本框 63"/>
              <p:cNvSpPr txBox="1"/>
              <p:nvPr/>
            </p:nvSpPr>
            <p:spPr>
              <a:xfrm>
                <a:off x="11070888" y="3566223"/>
                <a:ext cx="51328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000" i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zh-CN" altLang="en-US" sz="2000" baseline="-25000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电</a:t>
                </a:r>
                <a:endParaRPr lang="zh-CN" altLang="en-US" sz="2000" baseline="-25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65" name="组合 64"/>
            <p:cNvGrpSpPr/>
            <p:nvPr/>
          </p:nvGrpSpPr>
          <p:grpSpPr>
            <a:xfrm>
              <a:off x="8168568" y="2703278"/>
              <a:ext cx="588623" cy="801746"/>
              <a:chOff x="8168568" y="2703278"/>
              <a:chExt cx="588623" cy="801746"/>
            </a:xfrm>
          </p:grpSpPr>
          <p:sp>
            <p:nvSpPr>
              <p:cNvPr id="66" name="文本框 65"/>
              <p:cNvSpPr txBox="1"/>
              <p:nvPr/>
            </p:nvSpPr>
            <p:spPr>
              <a:xfrm>
                <a:off x="8168568" y="2703278"/>
                <a:ext cx="58862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000" i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en-US" altLang="zh-CN" sz="2000" baseline="-25000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NA</a:t>
                </a:r>
                <a:endParaRPr lang="zh-CN" altLang="en-US" sz="2000" baseline="-25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67" name="直接连接符 66"/>
              <p:cNvCxnSpPr/>
              <p:nvPr/>
            </p:nvCxnSpPr>
            <p:spPr>
              <a:xfrm flipH="1" flipV="1">
                <a:off x="8349037" y="3112919"/>
                <a:ext cx="354958" cy="392105"/>
              </a:xfrm>
              <a:prstGeom prst="line">
                <a:avLst/>
              </a:prstGeom>
              <a:ln w="19050">
                <a:solidFill>
                  <a:srgbClr val="FFFF00"/>
                </a:solidFill>
                <a:headEnd type="none"/>
                <a:tailEnd type="stealth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8" name="组合 67"/>
          <p:cNvGrpSpPr/>
          <p:nvPr/>
        </p:nvGrpSpPr>
        <p:grpSpPr>
          <a:xfrm>
            <a:off x="7885153" y="3608244"/>
            <a:ext cx="786462" cy="406726"/>
            <a:chOff x="11132370" y="3168223"/>
            <a:chExt cx="476232" cy="406726"/>
          </a:xfrm>
        </p:grpSpPr>
        <p:cxnSp>
          <p:nvCxnSpPr>
            <p:cNvPr id="69" name="直接连接符 68"/>
            <p:cNvCxnSpPr/>
            <p:nvPr/>
          </p:nvCxnSpPr>
          <p:spPr>
            <a:xfrm flipH="1">
              <a:off x="11267768" y="3168223"/>
              <a:ext cx="340834" cy="406726"/>
            </a:xfrm>
            <a:prstGeom prst="line">
              <a:avLst/>
            </a:prstGeom>
            <a:ln w="19050">
              <a:solidFill>
                <a:schemeClr val="bg1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文本框 69"/>
            <p:cNvSpPr txBox="1"/>
            <p:nvPr/>
          </p:nvSpPr>
          <p:spPr>
            <a:xfrm>
              <a:off x="11132370" y="3168223"/>
              <a:ext cx="20694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i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endParaRPr lang="zh-CN" altLang="en-US" sz="2000" baseline="-2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71" name="圆角矩形 70"/>
          <p:cNvSpPr/>
          <p:nvPr/>
        </p:nvSpPr>
        <p:spPr>
          <a:xfrm>
            <a:off x="6717149" y="184355"/>
            <a:ext cx="1391604" cy="368709"/>
          </a:xfrm>
          <a:prstGeom prst="roundRect">
            <a:avLst/>
          </a:prstGeom>
          <a:noFill/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72" name="圆角矩形 71"/>
          <p:cNvSpPr/>
          <p:nvPr/>
        </p:nvSpPr>
        <p:spPr>
          <a:xfrm>
            <a:off x="4511314" y="614963"/>
            <a:ext cx="1497204" cy="417424"/>
          </a:xfrm>
          <a:prstGeom prst="roundRect">
            <a:avLst/>
          </a:prstGeom>
          <a:noFill/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cxnSp>
        <p:nvCxnSpPr>
          <p:cNvPr id="73" name="直接连接符 72"/>
          <p:cNvCxnSpPr/>
          <p:nvPr/>
        </p:nvCxnSpPr>
        <p:spPr>
          <a:xfrm>
            <a:off x="9062771" y="516068"/>
            <a:ext cx="843293" cy="0"/>
          </a:xfrm>
          <a:prstGeom prst="line">
            <a:avLst/>
          </a:prstGeom>
          <a:ln w="19050">
            <a:solidFill>
              <a:srgbClr val="FFFF00"/>
            </a:solidFill>
            <a:headEnd type="none"/>
            <a:tailEnd type="non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接连接符 73"/>
          <p:cNvCxnSpPr/>
          <p:nvPr/>
        </p:nvCxnSpPr>
        <p:spPr>
          <a:xfrm>
            <a:off x="7570446" y="956061"/>
            <a:ext cx="1300709" cy="0"/>
          </a:xfrm>
          <a:prstGeom prst="line">
            <a:avLst/>
          </a:prstGeom>
          <a:ln w="19050">
            <a:solidFill>
              <a:srgbClr val="FFFF00"/>
            </a:solidFill>
            <a:headEnd type="none"/>
            <a:tailEnd type="non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圆角矩形 74"/>
          <p:cNvSpPr/>
          <p:nvPr/>
        </p:nvSpPr>
        <p:spPr>
          <a:xfrm>
            <a:off x="666901" y="1058825"/>
            <a:ext cx="800564" cy="381312"/>
          </a:xfrm>
          <a:prstGeom prst="roundRect">
            <a:avLst/>
          </a:prstGeom>
          <a:noFill/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76" name="矩形 75"/>
          <p:cNvSpPr/>
          <p:nvPr/>
        </p:nvSpPr>
        <p:spPr>
          <a:xfrm>
            <a:off x="10398264" y="5216288"/>
            <a:ext cx="7328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μ</a:t>
            </a:r>
            <a:r>
              <a:rPr lang="en-US" altLang="zh-CN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=0.4</a:t>
            </a:r>
            <a:endParaRPr lang="zh-CN" altLang="en-US" sz="1400" dirty="0">
              <a:solidFill>
                <a:srgbClr val="FF0000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1111835" y="5221325"/>
            <a:ext cx="5519116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tabLst>
                <a:tab pos="1028700" algn="l"/>
                <a:tab pos="1851025" algn="l"/>
                <a:tab pos="2538095" algn="l"/>
                <a:tab pos="3222625" algn="l"/>
              </a:tabLst>
            </a:pPr>
            <a:r>
              <a:rPr lang="zh-CN" altLang="en-US" sz="2400" dirty="0" smtClean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设</a:t>
            </a:r>
            <a:r>
              <a:rPr lang="zh-CN" altLang="en-US" sz="2400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拉力</a:t>
            </a:r>
            <a:r>
              <a:rPr lang="en-US" altLang="zh-CN" sz="2400" i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</a:t>
            </a:r>
            <a:r>
              <a:rPr lang="zh-CN" altLang="en-US" sz="2400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的瞬时功率为</a:t>
            </a:r>
            <a:r>
              <a:rPr lang="en-US" altLang="zh-CN" sz="2400" i="1" dirty="0" smtClean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</a:t>
            </a:r>
            <a:r>
              <a:rPr lang="zh-CN" altLang="en-US" sz="2400" dirty="0" smtClean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，则有</a:t>
            </a:r>
            <a:r>
              <a:rPr lang="en-US" altLang="zh-CN" sz="2400" i="1" dirty="0" smtClean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P=</a:t>
            </a:r>
            <a:r>
              <a:rPr lang="en-US" altLang="zh-CN" sz="2400" i="1" dirty="0" err="1" smtClean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Fv</a:t>
            </a:r>
            <a:r>
              <a:rPr lang="en-US" altLang="zh-CN" sz="2400" i="1" baseline="-25000" dirty="0" err="1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N</a:t>
            </a:r>
            <a:endParaRPr lang="en-US" altLang="zh-CN" sz="2400" dirty="0">
              <a:solidFill>
                <a:prstClr val="white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77" name="箭头: 右 34"/>
          <p:cNvSpPr/>
          <p:nvPr/>
        </p:nvSpPr>
        <p:spPr>
          <a:xfrm flipV="1">
            <a:off x="3923217" y="1969699"/>
            <a:ext cx="360000" cy="180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78" name="文本框 77"/>
          <p:cNvSpPr txBox="1"/>
          <p:nvPr/>
        </p:nvSpPr>
        <p:spPr>
          <a:xfrm>
            <a:off x="4325510" y="1805539"/>
            <a:ext cx="199214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i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</a:t>
            </a:r>
            <a:r>
              <a:rPr lang="en-US" altLang="zh-CN" sz="2400" i="1" baseline="-250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MN</a:t>
            </a:r>
            <a:r>
              <a:rPr lang="en-US" altLang="zh-CN" sz="2400" dirty="0" smtClean="0">
                <a:solidFill>
                  <a:prstClr val="white"/>
                </a:solidFill>
                <a:latin typeface="Times New Roman" panose="02020603050405020304" pitchFamily="18" charset="0"/>
              </a:rPr>
              <a:t>=0.3m</a:t>
            </a:r>
            <a:endParaRPr lang="zh-CN" altLang="en-US" sz="2400" baseline="30000" dirty="0">
              <a:solidFill>
                <a:prstClr val="white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1183112" y="3061343"/>
            <a:ext cx="3615092" cy="5355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tabLst>
                <a:tab pos="1028700" algn="l"/>
                <a:tab pos="1851025" algn="l"/>
                <a:tab pos="2538095" algn="l"/>
                <a:tab pos="3222625" algn="l"/>
              </a:tabLst>
            </a:pPr>
            <a:r>
              <a:rPr lang="zh-CN" altLang="en-US" sz="2400" dirty="0" smtClean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分析</a:t>
            </a:r>
            <a:r>
              <a:rPr lang="en-US" altLang="zh-CN" sz="2400" i="1" dirty="0" smtClean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：</a:t>
            </a:r>
            <a:r>
              <a:rPr lang="en-US" altLang="zh-CN" sz="2400" i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</a:t>
            </a:r>
            <a:r>
              <a:rPr lang="en-US" altLang="zh-CN" sz="2400" baseline="-30000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</a:t>
            </a:r>
            <a:r>
              <a:rPr lang="en-US" altLang="zh-CN" sz="2400" i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-</a:t>
            </a:r>
            <a:r>
              <a:rPr lang="en-US" altLang="zh-CN" sz="2400" i="1" dirty="0" err="1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μm</a:t>
            </a:r>
            <a:r>
              <a:rPr lang="en-US" altLang="zh-CN" sz="2400" baseline="-30000" dirty="0" err="1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en-US" altLang="zh-CN" sz="2400" i="1" dirty="0" err="1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g</a:t>
            </a:r>
            <a:r>
              <a:rPr lang="en-US" altLang="zh-CN" sz="2400" i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-</a:t>
            </a:r>
            <a:r>
              <a:rPr lang="en-US" altLang="zh-CN" sz="2400" i="1" dirty="0" err="1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qE</a:t>
            </a:r>
            <a:r>
              <a:rPr lang="en-US" altLang="zh-CN" sz="2400" i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</a:t>
            </a:r>
            <a:r>
              <a:rPr lang="en-US" altLang="zh-CN" sz="2400" i="1" dirty="0" err="1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</a:t>
            </a:r>
            <a:r>
              <a:rPr lang="en-US" altLang="zh-CN" sz="2400" baseline="-30000" dirty="0" err="1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en-US" altLang="zh-CN" sz="2400" i="1" dirty="0" err="1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endParaRPr lang="en-US" altLang="zh-CN" sz="2400" dirty="0">
              <a:solidFill>
                <a:prstClr val="white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79" name="箭头: 右 34"/>
          <p:cNvSpPr/>
          <p:nvPr/>
        </p:nvSpPr>
        <p:spPr>
          <a:xfrm flipV="1">
            <a:off x="4742665" y="3294263"/>
            <a:ext cx="360000" cy="180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80" name="文本框 79"/>
          <p:cNvSpPr txBox="1"/>
          <p:nvPr/>
        </p:nvSpPr>
        <p:spPr>
          <a:xfrm>
            <a:off x="5144958" y="3130103"/>
            <a:ext cx="199214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i="1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</a:t>
            </a:r>
            <a:r>
              <a:rPr lang="en-US" altLang="zh-CN" sz="2400" baseline="-25000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</a:t>
            </a:r>
            <a:r>
              <a:rPr lang="en-US" altLang="zh-CN" sz="2400" dirty="0" smtClean="0">
                <a:solidFill>
                  <a:prstClr val="white"/>
                </a:solidFill>
                <a:latin typeface="Times New Roman" panose="02020603050405020304" pitchFamily="18" charset="0"/>
              </a:rPr>
              <a:t>=1.12N</a:t>
            </a:r>
            <a:endParaRPr lang="zh-CN" altLang="en-US" sz="2400" baseline="30000" dirty="0">
              <a:solidFill>
                <a:prstClr val="white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5943641" y="2036371"/>
            <a:ext cx="14943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i="1" dirty="0" err="1" smtClean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v</a:t>
            </a:r>
            <a:r>
              <a:rPr lang="en-US" altLang="zh-CN" sz="2400" i="1" baseline="-250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en-US" altLang="zh-CN" sz="2400" i="1" dirty="0" smtClean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</a:t>
            </a:r>
            <a:r>
              <a:rPr lang="en-US" altLang="zh-CN" sz="2400" dirty="0" smtClean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0.6m/s</a:t>
            </a:r>
            <a:endParaRPr lang="zh-CN" altLang="en-US" dirty="0"/>
          </a:p>
        </p:txBody>
      </p:sp>
      <p:sp>
        <p:nvSpPr>
          <p:cNvPr id="9" name="右大括号 8"/>
          <p:cNvSpPr/>
          <p:nvPr/>
        </p:nvSpPr>
        <p:spPr>
          <a:xfrm>
            <a:off x="5757664" y="1959513"/>
            <a:ext cx="178097" cy="731023"/>
          </a:xfrm>
          <a:prstGeom prst="rightBrace">
            <a:avLst/>
          </a:prstGeom>
          <a:ln>
            <a:solidFill>
              <a:schemeClr val="bg1"/>
            </a:solidFill>
            <a:headEnd type="none"/>
            <a:tailEnd type="non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2" name="矩形 81"/>
          <p:cNvSpPr/>
          <p:nvPr/>
        </p:nvSpPr>
        <p:spPr>
          <a:xfrm>
            <a:off x="3252018" y="2436282"/>
            <a:ext cx="257482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分析</a:t>
            </a:r>
            <a:r>
              <a:rPr lang="en-US" altLang="zh-CN" sz="2400" i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dirty="0" smtClean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：</a:t>
            </a:r>
            <a:r>
              <a:rPr lang="en-US" altLang="zh-CN" sz="2400" i="1" dirty="0" smtClean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v</a:t>
            </a:r>
            <a:r>
              <a:rPr lang="en-US" altLang="zh-CN" sz="2400" i="1" baseline="-25000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en-US" altLang="zh-CN" sz="2400" baseline="30000" dirty="0" smtClean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2400" i="1" dirty="0" smtClean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</a:t>
            </a:r>
            <a:r>
              <a:rPr lang="en-US" altLang="zh-CN" sz="2400" dirty="0" smtClean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2400" i="1" dirty="0" smtClean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as</a:t>
            </a:r>
            <a:r>
              <a:rPr lang="en-US" altLang="zh-CN" i="1" baseline="-25000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MN</a:t>
            </a:r>
            <a:endParaRPr lang="zh-CN" altLang="en-US" dirty="0"/>
          </a:p>
        </p:txBody>
      </p:sp>
      <p:grpSp>
        <p:nvGrpSpPr>
          <p:cNvPr id="96" name="组合 95"/>
          <p:cNvGrpSpPr/>
          <p:nvPr/>
        </p:nvGrpSpPr>
        <p:grpSpPr>
          <a:xfrm>
            <a:off x="8729506" y="2695504"/>
            <a:ext cx="519341" cy="726928"/>
            <a:chOff x="11267768" y="3309373"/>
            <a:chExt cx="314481" cy="726928"/>
          </a:xfrm>
        </p:grpSpPr>
        <p:cxnSp>
          <p:nvCxnSpPr>
            <p:cNvPr id="97" name="直接连接符 96"/>
            <p:cNvCxnSpPr/>
            <p:nvPr/>
          </p:nvCxnSpPr>
          <p:spPr>
            <a:xfrm flipV="1">
              <a:off x="11267768" y="3371586"/>
              <a:ext cx="0" cy="664715"/>
            </a:xfrm>
            <a:prstGeom prst="line">
              <a:avLst/>
            </a:prstGeom>
            <a:ln w="19050">
              <a:solidFill>
                <a:schemeClr val="bg1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文本框 97"/>
            <p:cNvSpPr txBox="1"/>
            <p:nvPr/>
          </p:nvSpPr>
          <p:spPr>
            <a:xfrm>
              <a:off x="11271437" y="3309373"/>
              <a:ext cx="31081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i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zh-CN" altLang="en-US" sz="2000" baseline="-250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弹</a:t>
              </a:r>
              <a:endParaRPr lang="zh-CN" altLang="en-US" sz="2000" baseline="-2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矩形 11"/>
          <p:cNvSpPr/>
          <p:nvPr/>
        </p:nvSpPr>
        <p:spPr>
          <a:xfrm>
            <a:off x="2289856" y="3724051"/>
            <a:ext cx="2783134" cy="5355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tabLst>
                <a:tab pos="1028700" algn="l"/>
                <a:tab pos="1851025" algn="l"/>
                <a:tab pos="2538095" algn="l"/>
                <a:tab pos="3222625" algn="l"/>
              </a:tabLst>
            </a:pPr>
            <a:r>
              <a:rPr lang="en-US" altLang="zh-CN" sz="2400" i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</a:t>
            </a:r>
            <a:r>
              <a:rPr lang="zh-CN" altLang="en-US" sz="2400" baseline="-30000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弹</a:t>
            </a:r>
            <a:r>
              <a:rPr lang="en-US" altLang="zh-CN" sz="2400" i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</a:t>
            </a:r>
            <a:r>
              <a:rPr lang="en-US" altLang="zh-CN" sz="2400" i="1" dirty="0" err="1" smtClean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k</a:t>
            </a:r>
            <a:r>
              <a:rPr lang="en-US" altLang="zh-CN" sz="2400" dirty="0" err="1" smtClean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·Δ</a:t>
            </a:r>
            <a:r>
              <a:rPr lang="en-US" altLang="zh-CN" sz="2400" i="1" dirty="0" err="1" smtClean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400" i="1" dirty="0" smtClean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=k</a:t>
            </a:r>
            <a:r>
              <a:rPr lang="en-US" altLang="zh-CN" sz="2400" dirty="0" smtClean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400" i="1" dirty="0" err="1" smtClean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l</a:t>
            </a:r>
            <a:r>
              <a:rPr lang="en-US" altLang="zh-CN" sz="2400" i="1" baseline="-250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DN</a:t>
            </a:r>
            <a:r>
              <a:rPr lang="en-US" altLang="zh-CN" sz="2400" i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-</a:t>
            </a:r>
            <a:r>
              <a:rPr lang="en-US" altLang="zh-CN" sz="2400" i="1" dirty="0" err="1" smtClean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l</a:t>
            </a:r>
            <a:r>
              <a:rPr lang="en-US" altLang="zh-CN" sz="2400" i="1" baseline="-250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DM</a:t>
            </a:r>
            <a:r>
              <a:rPr lang="en-US" altLang="zh-CN" sz="2400" dirty="0" smtClean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endParaRPr lang="en-US" altLang="zh-CN" sz="2400" dirty="0">
              <a:solidFill>
                <a:prstClr val="white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1163160" y="3748600"/>
            <a:ext cx="12955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dirty="0" smtClean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分析</a:t>
            </a:r>
            <a:r>
              <a:rPr lang="en-US" altLang="zh-CN" sz="2400" i="1" dirty="0" smtClean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dirty="0" smtClean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：</a:t>
            </a:r>
            <a:endParaRPr lang="zh-CN" altLang="en-US" sz="2400" dirty="0"/>
          </a:p>
        </p:txBody>
      </p:sp>
      <p:grpSp>
        <p:nvGrpSpPr>
          <p:cNvPr id="16" name="组合 15"/>
          <p:cNvGrpSpPr/>
          <p:nvPr/>
        </p:nvGrpSpPr>
        <p:grpSpPr>
          <a:xfrm>
            <a:off x="8502547" y="3074370"/>
            <a:ext cx="691216" cy="1076101"/>
            <a:chOff x="8502547" y="3074370"/>
            <a:chExt cx="757768" cy="1076101"/>
          </a:xfrm>
        </p:grpSpPr>
        <p:sp>
          <p:nvSpPr>
            <p:cNvPr id="99" name="文本框 98"/>
            <p:cNvSpPr txBox="1"/>
            <p:nvPr/>
          </p:nvSpPr>
          <p:spPr>
            <a:xfrm>
              <a:off x="8502547" y="3074370"/>
              <a:ext cx="31130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i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endParaRPr lang="zh-CN" altLang="en-US" sz="2000" baseline="-2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文本框 99"/>
            <p:cNvSpPr txBox="1"/>
            <p:nvPr/>
          </p:nvSpPr>
          <p:spPr>
            <a:xfrm>
              <a:off x="8703426" y="3665070"/>
              <a:ext cx="31130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i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endParaRPr lang="zh-CN" altLang="en-US" sz="2000" baseline="-2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1" name="直接连接符 100"/>
            <p:cNvCxnSpPr/>
            <p:nvPr/>
          </p:nvCxnSpPr>
          <p:spPr>
            <a:xfrm>
              <a:off x="8744234" y="3559794"/>
              <a:ext cx="516081" cy="590677"/>
            </a:xfrm>
            <a:prstGeom prst="line">
              <a:avLst/>
            </a:prstGeom>
            <a:ln w="19050">
              <a:solidFill>
                <a:schemeClr val="bg1"/>
              </a:solidFill>
              <a:prstDash val="sysDash"/>
              <a:headEnd type="none"/>
              <a:tailEnd type="non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" name="文本框 101"/>
          <p:cNvSpPr txBox="1"/>
          <p:nvPr/>
        </p:nvSpPr>
        <p:spPr>
          <a:xfrm>
            <a:off x="4938975" y="3797917"/>
            <a:ext cx="199214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smtClean="0">
                <a:solidFill>
                  <a:prstClr val="white"/>
                </a:solidFill>
                <a:latin typeface="Times New Roman" panose="02020603050405020304" pitchFamily="18" charset="0"/>
              </a:rPr>
              <a:t>=0.5N</a:t>
            </a:r>
            <a:endParaRPr lang="zh-CN" altLang="en-US" sz="2400" baseline="30000" dirty="0">
              <a:solidFill>
                <a:prstClr val="white"/>
              </a:solidFill>
            </a:endParaRPr>
          </a:p>
        </p:txBody>
      </p:sp>
      <p:sp>
        <p:nvSpPr>
          <p:cNvPr id="103" name="矩形 102"/>
          <p:cNvSpPr/>
          <p:nvPr/>
        </p:nvSpPr>
        <p:spPr>
          <a:xfrm>
            <a:off x="2289856" y="4411308"/>
            <a:ext cx="3998210" cy="5355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tabLst>
                <a:tab pos="1028700" algn="l"/>
                <a:tab pos="1851025" algn="l"/>
                <a:tab pos="2538095" algn="l"/>
                <a:tab pos="3222625" algn="l"/>
              </a:tabLst>
            </a:pPr>
            <a:r>
              <a:rPr lang="en-US" altLang="zh-CN" sz="2400" i="1" dirty="0" err="1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F+m</a:t>
            </a:r>
            <a:r>
              <a:rPr lang="en-US" altLang="zh-CN" sz="2400" baseline="-30000" dirty="0" err="1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2400" i="1" dirty="0" err="1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g</a:t>
            </a:r>
            <a:r>
              <a:rPr lang="en-US" altLang="zh-CN" sz="2400" dirty="0" err="1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sin</a:t>
            </a:r>
            <a:r>
              <a:rPr lang="en-US" altLang="zh-CN" sz="2400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2400" i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θ-F</a:t>
            </a:r>
            <a:r>
              <a:rPr lang="zh-CN" altLang="en-US" sz="2400" baseline="-30000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弹</a:t>
            </a:r>
            <a:r>
              <a:rPr lang="zh-CN" altLang="en-US" sz="2400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2400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sin </a:t>
            </a:r>
            <a:r>
              <a:rPr lang="en-US" altLang="zh-CN" sz="2400" i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θ-F</a:t>
            </a:r>
            <a:r>
              <a:rPr lang="en-US" altLang="zh-CN" sz="2400" baseline="-30000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</a:t>
            </a:r>
            <a:r>
              <a:rPr lang="en-US" altLang="zh-CN" sz="2400" i="1" dirty="0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</a:t>
            </a:r>
            <a:r>
              <a:rPr lang="en-US" altLang="zh-CN" sz="2400" i="1" dirty="0" err="1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</a:t>
            </a:r>
            <a:r>
              <a:rPr lang="en-US" altLang="zh-CN" sz="2400" baseline="-30000" dirty="0" err="1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2400" i="1" dirty="0" err="1">
                <a:solidFill>
                  <a:prstClr val="white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endParaRPr lang="en-US" altLang="zh-CN" sz="2400" dirty="0">
              <a:solidFill>
                <a:prstClr val="white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04" name="箭头: 右 34"/>
          <p:cNvSpPr/>
          <p:nvPr/>
        </p:nvSpPr>
        <p:spPr>
          <a:xfrm flipV="1">
            <a:off x="6270951" y="4611537"/>
            <a:ext cx="360000" cy="180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105" name="文本框 104"/>
          <p:cNvSpPr txBox="1"/>
          <p:nvPr/>
        </p:nvSpPr>
        <p:spPr>
          <a:xfrm>
            <a:off x="6673244" y="4447377"/>
            <a:ext cx="199214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i="1" dirty="0" smtClean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</a:t>
            </a:r>
            <a:r>
              <a:rPr lang="en-US" altLang="zh-CN" sz="2400" dirty="0" smtClean="0">
                <a:solidFill>
                  <a:prstClr val="white"/>
                </a:solidFill>
                <a:latin typeface="Times New Roman" panose="02020603050405020304" pitchFamily="18" charset="0"/>
              </a:rPr>
              <a:t>=0.88N</a:t>
            </a:r>
            <a:endParaRPr lang="zh-CN" altLang="en-US" sz="2400" baseline="30000" dirty="0">
              <a:solidFill>
                <a:prstClr val="white"/>
              </a:solidFill>
            </a:endParaRPr>
          </a:p>
        </p:txBody>
      </p:sp>
      <p:sp>
        <p:nvSpPr>
          <p:cNvPr id="106" name="文本框 105"/>
          <p:cNvSpPr txBox="1"/>
          <p:nvPr/>
        </p:nvSpPr>
        <p:spPr>
          <a:xfrm>
            <a:off x="6074840" y="5249657"/>
            <a:ext cx="199214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smtClean="0">
                <a:solidFill>
                  <a:prstClr val="white"/>
                </a:solidFill>
                <a:latin typeface="Times New Roman" panose="02020603050405020304" pitchFamily="18" charset="0"/>
              </a:rPr>
              <a:t>=0.528W</a:t>
            </a:r>
            <a:endParaRPr lang="zh-CN" altLang="en-US" sz="2400" baseline="30000" dirty="0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500"/>
                            </p:stCondLst>
                            <p:childTnLst>
                              <p:par>
                                <p:cTn id="1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17" grpId="0"/>
      <p:bldP spid="28" grpId="0"/>
      <p:bldP spid="71" grpId="0" bldLvl="0" animBg="1"/>
      <p:bldP spid="72" grpId="0" bldLvl="0" animBg="1"/>
      <p:bldP spid="75" grpId="0" bldLvl="0" animBg="1"/>
      <p:bldP spid="76" grpId="0"/>
      <p:bldP spid="6" grpId="0"/>
      <p:bldP spid="77" grpId="0" animBg="1"/>
      <p:bldP spid="78" grpId="0"/>
      <p:bldP spid="7" grpId="0"/>
      <p:bldP spid="79" grpId="0" animBg="1"/>
      <p:bldP spid="80" grpId="0"/>
      <p:bldP spid="8" grpId="0"/>
      <p:bldP spid="9" grpId="0" animBg="1"/>
      <p:bldP spid="82" grpId="0"/>
      <p:bldP spid="12" grpId="0"/>
      <p:bldP spid="13" grpId="0"/>
      <p:bldP spid="102" grpId="0"/>
      <p:bldP spid="103" grpId="0"/>
      <p:bldP spid="104" grpId="0" animBg="1"/>
      <p:bldP spid="105" grpId="0"/>
      <p:bldP spid="106" grpId="0"/>
    </p:bldLst>
  </p:timing>
</p:sld>
</file>

<file path=ppt/tags/tag3.xml><?xml version="1.0" encoding="utf-8"?>
<p:tagLst xmlns:p="http://schemas.openxmlformats.org/presentationml/2006/main">
  <p:tag name="KSO_WPP_MARK_KEY" val="515533ed-8b19-4e12-a38c-24c8fe642547"/>
  <p:tag name="COMMONDATA" val="eyJoZGlkIjoiYTU1ZGZiYWQ1MjQ3NDM0YzY3MzI1ZjE2MGI3OWVkYmY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>
          <a:solidFill>
            <a:schemeClr val="bg1"/>
          </a:solidFill>
          <a:headEnd type="none"/>
          <a:tailEnd type="stealth" w="med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��< ? x m l   v e r s i o n = " 1 . 0 " ? > < C u s t o m e r I n f o > < U s e r N a m e > A d m i n i s t r a t o r < / U s e r N a m e > < C o m p a n y N a m e > M i c r o s o f t < / C o m p a n y N a m e > < M a c h i n e I D > A 6 6 6 < / M a c h i n e I D > < T o o l I D > l j R T A A A A K G U = < / T o o l I D > < D a t a > < ! [ C D A T A [ b G p S V E F B Q U F L R 1 U 9 ] ] > < / D a t a > < / C u s t o m e r I n f o > 
</file>

<file path=customXml/item2.xml>��< ? x m l   v e r s i o n = " 1 . 0 " ? > < C u s t o m e r I n f o > < U s e r N a m e > A d m i n i s t r a t o r < / U s e r N a m e > < C o m p a n y N a m e > M i c r o s o f t < / C o m p a n y N a m e > < M a c h i n e I D > A 6 6 6 < / M a c h i n e I D > < T o o l I D > l j R T A A A A K G U = < / T o o l I D > < D a t a > < ! [ C D A T A [ b G p S V E F B Q U F L R 1 U 9 ] ] > < / D a t a > < / C u s t o m e r I n f o > 
</file>

<file path=customXml/itemProps1.xml><?xml version="1.0" encoding="utf-8"?>
<ds:datastoreItem xmlns:ds="http://schemas.openxmlformats.org/officeDocument/2006/customXml" ds:itemID="{D0F5CCE0-530A-49D0-B234-311BBE28ABFB}">
  <ds:schemaRefs/>
</ds:datastoreItem>
</file>

<file path=customXml/itemProps2.xml><?xml version="1.0" encoding="utf-8"?>
<ds:datastoreItem xmlns:ds="http://schemas.openxmlformats.org/officeDocument/2006/customXml" ds:itemID="{F80802BB-319D-4603-9251-042D440E06CA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2174</Words>
  <Application>WPS 演示</Application>
  <PresentationFormat>宽屏</PresentationFormat>
  <Paragraphs>294</Paragraphs>
  <Slides>7</Slides>
  <Notes>7</Notes>
  <HiddenSlides>0</HiddenSlides>
  <MMClips>0</MMClips>
  <ScaleCrop>false</ScaleCrop>
  <HeadingPairs>
    <vt:vector size="8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16</vt:i4>
      </vt:variant>
      <vt:variant>
        <vt:lpstr>幻灯片标题</vt:lpstr>
      </vt:variant>
      <vt:variant>
        <vt:i4>7</vt:i4>
      </vt:variant>
    </vt:vector>
  </HeadingPairs>
  <TitlesOfParts>
    <vt:vector size="34" baseType="lpstr">
      <vt:lpstr>Arial</vt:lpstr>
      <vt:lpstr>宋体</vt:lpstr>
      <vt:lpstr>Wingdings</vt:lpstr>
      <vt:lpstr>Times New Roman</vt:lpstr>
      <vt:lpstr>隶书</vt:lpstr>
      <vt:lpstr>楷体</vt:lpstr>
      <vt:lpstr>黑体</vt:lpstr>
      <vt:lpstr>微软雅黑</vt:lpstr>
      <vt:lpstr>Arial Unicode MS</vt:lpstr>
      <vt:lpstr>Calibri</vt:lpstr>
      <vt:lpstr>Office 主题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LG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吴亚梅</dc:creator>
  <cp:lastModifiedBy>李洁</cp:lastModifiedBy>
  <cp:revision>315</cp:revision>
  <dcterms:created xsi:type="dcterms:W3CDTF">2021-11-24T06:49:00Z</dcterms:created>
  <dcterms:modified xsi:type="dcterms:W3CDTF">2023-07-06T10:04:58Z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FBC65E3879604E75BD72CDFB577159B7_12</vt:lpwstr>
  </property>
  <property fmtid="{D5CDD505-2E9C-101B-9397-08002B2CF9AE}" pid="3" name="KSOProductBuildVer">
    <vt:lpwstr>2052-11.1.0.14309</vt:lpwstr>
  </property>
</Properties>
</file>