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59" r:id="rId4"/>
    <p:sldId id="260" r:id="rId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73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C18B2-4213-453D-8C88-1236145FF7E3}" type="datetimeFigureOut">
              <a:rPr lang="zh-CN" altLang="en-US" smtClean="0"/>
              <a:t>2023/7/7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432EE-5990-49CC-8593-A0B08E24C8EE}" type="slidenum">
              <a:rPr lang="zh-CN" altLang="en-US" smtClean="0"/>
              <a:t>‹#›</a:t>
            </a:fld>
            <a:endParaRPr lang="zh-CN" altLang="en-US"/>
          </a:p>
        </p:txBody>
      </p:sp>
    </p:spTree>
    <p:extLst>
      <p:ext uri="{BB962C8B-B14F-4D97-AF65-F5344CB8AC3E}">
        <p14:creationId xmlns:p14="http://schemas.microsoft.com/office/powerpoint/2010/main" val="391777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solidFill>
                  <a:prstClr val="black"/>
                </a:solidFill>
              </a:rPr>
              <a:pPr/>
              <a:t>2</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2"/>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514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799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3"/>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4725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929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7379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098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355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597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5819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117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164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236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2DD16D-63B5-4F0E-9AE2-7A8064D55709}" type="datetimeFigureOut">
              <a:rPr lang="zh-CN" altLang="en-US" smtClean="0">
                <a:solidFill>
                  <a:prstClr val="black">
                    <a:tint val="75000"/>
                  </a:prstClr>
                </a:solidFill>
              </a:rPr>
              <a:pPr/>
              <a:t>2023/7/7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347F21E-FE76-4E28-A5CE-5B9C9B887E0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027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685800"/>
            <a:fld id="{3C2DD16D-63B5-4F0E-9AE2-7A8064D55709}" type="datetimeFigureOut">
              <a:rPr lang="zh-CN" altLang="en-US" smtClean="0">
                <a:solidFill>
                  <a:prstClr val="black">
                    <a:tint val="75000"/>
                  </a:prstClr>
                </a:solidFill>
              </a:rPr>
              <a:pPr defTabSz="685800"/>
              <a:t>2023/7/7</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685800"/>
            <a:fld id="{0347F21E-FE76-4E28-A5CE-5B9C9B887E07}"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2774027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fuxueping\Desktop\mmexport16253017442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188" y="2666341"/>
            <a:ext cx="1995559" cy="12601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标题 3"/>
          <p:cNvSpPr>
            <a:spLocks noGrp="1"/>
          </p:cNvSpPr>
          <p:nvPr>
            <p:ph type="title"/>
          </p:nvPr>
        </p:nvSpPr>
        <p:spPr>
          <a:xfrm>
            <a:off x="429490" y="1231216"/>
            <a:ext cx="8229600" cy="857250"/>
          </a:xfrm>
        </p:spPr>
        <p:txBody>
          <a:bodyPr>
            <a:normAutofit fontScale="90000"/>
          </a:bodyPr>
          <a:lstStyle/>
          <a:p>
            <a:r>
              <a:rPr lang="zh-CN" altLang="zh-CN" b="1" dirty="0">
                <a:solidFill>
                  <a:srgbClr val="FF0000"/>
                </a:solidFill>
              </a:rPr>
              <a:t>气体分子的速率，统计分析来帮你</a:t>
            </a:r>
          </a:p>
        </p:txBody>
      </p:sp>
    </p:spTree>
    <p:extLst>
      <p:ext uri="{BB962C8B-B14F-4D97-AF65-F5344CB8AC3E}">
        <p14:creationId xmlns:p14="http://schemas.microsoft.com/office/powerpoint/2010/main" val="602614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uxueping\Desktop\mmexport1625301744256.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65422" b="11642"/>
          <a:stretch>
            <a:fillRect/>
          </a:stretch>
        </p:blipFill>
        <p:spPr bwMode="auto">
          <a:xfrm>
            <a:off x="3714584" y="4827978"/>
            <a:ext cx="1690118" cy="24479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0" y="40236"/>
            <a:ext cx="9217891" cy="1938992"/>
          </a:xfrm>
          <a:prstGeom prst="rect">
            <a:avLst/>
          </a:prstGeom>
          <a:noFill/>
        </p:spPr>
        <p:txBody>
          <a:bodyPr wrap="square" rtlCol="0">
            <a:spAutoFit/>
          </a:bodyPr>
          <a:lstStyle/>
          <a:p>
            <a:pPr defTabSz="685800"/>
            <a:r>
              <a:rPr lang="zh-CN" altLang="zh-CN" sz="2000" b="1" dirty="0">
                <a:solidFill>
                  <a:prstClr val="white"/>
                </a:solidFill>
              </a:rPr>
              <a:t>例</a:t>
            </a:r>
            <a:r>
              <a:rPr lang="zh-CN" altLang="zh-CN" sz="2000" b="1" dirty="0">
                <a:solidFill>
                  <a:prstClr val="white"/>
                </a:solidFill>
              </a:rPr>
              <a:t>（</a:t>
            </a:r>
            <a:r>
              <a:rPr lang="en-US" altLang="zh-CN" sz="2000" b="1" dirty="0">
                <a:solidFill>
                  <a:prstClr val="white"/>
                </a:solidFill>
              </a:rPr>
              <a:t>2010</a:t>
            </a:r>
            <a:r>
              <a:rPr lang="zh-CN" altLang="zh-CN" sz="2000" b="1" dirty="0">
                <a:solidFill>
                  <a:prstClr val="white"/>
                </a:solidFill>
              </a:rPr>
              <a:t>•福建卷）</a:t>
            </a:r>
            <a:r>
              <a:rPr lang="zh-CN" altLang="zh-CN" sz="2000" dirty="0">
                <a:solidFill>
                  <a:prstClr val="white"/>
                </a:solidFill>
              </a:rPr>
              <a:t>１８５９年麦克斯韦从理论上推导出了气体分子速率的分布规律，后来许多实验验证了这一规律。若以横坐标ｖ 表示分子速率，纵坐标ｆ（ｖ）表示各速率区间的分子数占总分子数的百分比。下面四幅图中能正确表示某 一 温 度 下 气 体 分 子 速 率 分 布 规 律 的 是＿＿＿＿＿＿。（填选项前的字母）</a:t>
            </a:r>
          </a:p>
          <a:p>
            <a:pPr defTabSz="685800"/>
            <a:endParaRPr lang="zh-CN" altLang="zh-CN" sz="2000" dirty="0">
              <a:solidFill>
                <a:prstClr val="white"/>
              </a:solidFill>
            </a:endParaRPr>
          </a:p>
          <a:p>
            <a:pPr defTabSz="685800"/>
            <a:endParaRPr lang="zh-CN" altLang="en-US" sz="2000" dirty="0">
              <a:solidFill>
                <a:prstClr val="white"/>
              </a:solidFill>
            </a:endParaRPr>
          </a:p>
        </p:txBody>
      </p:sp>
      <p:sp>
        <p:nvSpPr>
          <p:cNvPr id="4" name="矩形 3"/>
          <p:cNvSpPr/>
          <p:nvPr/>
        </p:nvSpPr>
        <p:spPr>
          <a:xfrm>
            <a:off x="0" y="4181647"/>
            <a:ext cx="8989464" cy="646331"/>
          </a:xfrm>
          <a:prstGeom prst="rect">
            <a:avLst/>
          </a:prstGeom>
        </p:spPr>
        <p:txBody>
          <a:bodyPr wrap="square">
            <a:spAutoFit/>
          </a:bodyPr>
          <a:lstStyle/>
          <a:p>
            <a:pPr defTabSz="685800"/>
            <a:r>
              <a:rPr lang="zh-CN" altLang="zh-CN" b="1" dirty="0">
                <a:solidFill>
                  <a:srgbClr val="FF0000"/>
                </a:solidFill>
              </a:rPr>
              <a:t>【解析】</a:t>
            </a:r>
            <a:r>
              <a:rPr lang="zh-CN" altLang="zh-CN" dirty="0">
                <a:solidFill>
                  <a:srgbClr val="FF0000"/>
                </a:solidFill>
              </a:rPr>
              <a:t>本题考查气体运动速率的统计分布规律。根据统计规律，分子速率越大及较小的分子数目较少，符合这一特点的图像是 Ｄ。</a:t>
            </a:r>
          </a:p>
        </p:txBody>
      </p:sp>
      <p:pic>
        <p:nvPicPr>
          <p:cNvPr id="5"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1902692" y="1412007"/>
            <a:ext cx="3888508" cy="2769639"/>
          </a:xfrm>
          <a:prstGeom prst="rect">
            <a:avLst/>
          </a:prstGeom>
          <a:noFill/>
          <a:ln>
            <a:noFill/>
          </a:ln>
          <a:effectLst/>
        </p:spPr>
      </p:pic>
    </p:spTree>
    <p:extLst>
      <p:ext uri="{BB962C8B-B14F-4D97-AF65-F5344CB8AC3E}">
        <p14:creationId xmlns:p14="http://schemas.microsoft.com/office/powerpoint/2010/main" val="231683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fuxueping\Desktop\mmexport1625301744256.pn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65422" b="11642"/>
          <a:stretch>
            <a:fillRect/>
          </a:stretch>
        </p:blipFill>
        <p:spPr bwMode="auto">
          <a:xfrm>
            <a:off x="3807913" y="4829106"/>
            <a:ext cx="1690118" cy="24479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0" y="120073"/>
            <a:ext cx="9143999" cy="3416320"/>
          </a:xfrm>
          <a:prstGeom prst="rect">
            <a:avLst/>
          </a:prstGeom>
        </p:spPr>
        <p:txBody>
          <a:bodyPr wrap="square">
            <a:spAutoFit/>
          </a:bodyPr>
          <a:lstStyle/>
          <a:p>
            <a:pPr defTabSz="685800"/>
            <a:r>
              <a:rPr lang="zh-CN" altLang="zh-CN" sz="2400" b="1" dirty="0">
                <a:solidFill>
                  <a:prstClr val="white"/>
                </a:solidFill>
              </a:rPr>
              <a:t>１</a:t>
            </a:r>
            <a:r>
              <a:rPr lang="en-US" altLang="zh-CN" sz="2400" b="1" dirty="0">
                <a:solidFill>
                  <a:prstClr val="white"/>
                </a:solidFill>
              </a:rPr>
              <a:t>.(2017</a:t>
            </a:r>
            <a:r>
              <a:rPr lang="zh-CN" altLang="zh-CN" sz="2400" b="1" dirty="0">
                <a:solidFill>
                  <a:prstClr val="white"/>
                </a:solidFill>
              </a:rPr>
              <a:t>·全国卷</a:t>
            </a:r>
            <a:r>
              <a:rPr lang="en-US" altLang="zh-CN" sz="2400" b="1" dirty="0">
                <a:solidFill>
                  <a:prstClr val="white"/>
                </a:solidFill>
              </a:rPr>
              <a:t>)</a:t>
            </a:r>
            <a:r>
              <a:rPr lang="zh-CN" altLang="zh-CN" sz="2400" dirty="0">
                <a:solidFill>
                  <a:prstClr val="white"/>
                </a:solidFill>
              </a:rPr>
              <a:t>氧气分子在</a:t>
            </a:r>
            <a:r>
              <a:rPr lang="en-US" altLang="zh-CN" sz="2400" dirty="0">
                <a:solidFill>
                  <a:prstClr val="white"/>
                </a:solidFill>
              </a:rPr>
              <a:t>0 </a:t>
            </a:r>
            <a:r>
              <a:rPr lang="zh-CN" altLang="zh-CN" sz="2400" dirty="0">
                <a:solidFill>
                  <a:prstClr val="white"/>
                </a:solidFill>
              </a:rPr>
              <a:t>℃和</a:t>
            </a:r>
            <a:r>
              <a:rPr lang="en-US" altLang="zh-CN" sz="2400" dirty="0">
                <a:solidFill>
                  <a:prstClr val="white"/>
                </a:solidFill>
              </a:rPr>
              <a:t>100 </a:t>
            </a:r>
            <a:r>
              <a:rPr lang="zh-CN" altLang="zh-CN" sz="2400" i="1" dirty="0">
                <a:solidFill>
                  <a:prstClr val="white"/>
                </a:solidFill>
              </a:rPr>
              <a:t>℃</a:t>
            </a:r>
            <a:r>
              <a:rPr lang="zh-CN" altLang="zh-CN" sz="2400" dirty="0">
                <a:solidFill>
                  <a:prstClr val="white"/>
                </a:solidFill>
              </a:rPr>
              <a:t>温度下单位速率间隔的分子数占总分子数的百分比随气体分子速率的变化分别如图中两条曲线所示。下列说法正确的是</a:t>
            </a:r>
            <a:r>
              <a:rPr lang="en-US" altLang="zh-CN" sz="2400" dirty="0">
                <a:solidFill>
                  <a:prstClr val="white"/>
                </a:solidFill>
              </a:rPr>
              <a:t>(</a:t>
            </a:r>
            <a:r>
              <a:rPr lang="zh-CN" altLang="zh-CN" sz="2400" i="1" dirty="0">
                <a:solidFill>
                  <a:prstClr val="white"/>
                </a:solidFill>
              </a:rPr>
              <a:t>　</a:t>
            </a:r>
            <a:r>
              <a:rPr lang="zh-CN" altLang="zh-CN" sz="2400" dirty="0">
                <a:solidFill>
                  <a:prstClr val="white"/>
                </a:solidFill>
              </a:rPr>
              <a:t> </a:t>
            </a:r>
            <a:r>
              <a:rPr lang="zh-CN" altLang="zh-CN" sz="2400" i="1" dirty="0">
                <a:solidFill>
                  <a:prstClr val="white"/>
                </a:solidFill>
              </a:rPr>
              <a:t>　</a:t>
            </a:r>
            <a:r>
              <a:rPr lang="en-US" altLang="zh-CN" sz="2400" dirty="0">
                <a:solidFill>
                  <a:prstClr val="white"/>
                </a:solidFill>
              </a:rPr>
              <a:t>)</a:t>
            </a:r>
            <a:endParaRPr lang="zh-CN" altLang="zh-CN" sz="2400" dirty="0">
              <a:solidFill>
                <a:prstClr val="white"/>
              </a:solidFill>
            </a:endParaRPr>
          </a:p>
          <a:p>
            <a:pPr defTabSz="685800"/>
            <a:r>
              <a:rPr lang="en-US" altLang="zh-CN" sz="2400" dirty="0">
                <a:solidFill>
                  <a:prstClr val="white"/>
                </a:solidFill>
              </a:rPr>
              <a:t>A.</a:t>
            </a:r>
            <a:r>
              <a:rPr lang="zh-CN" altLang="zh-CN" sz="2400" dirty="0">
                <a:solidFill>
                  <a:prstClr val="white"/>
                </a:solidFill>
              </a:rPr>
              <a:t>图中两条曲线下面积相等</a:t>
            </a:r>
          </a:p>
          <a:p>
            <a:pPr defTabSz="685800"/>
            <a:r>
              <a:rPr lang="en-US" altLang="zh-CN" sz="2400" dirty="0">
                <a:solidFill>
                  <a:prstClr val="white"/>
                </a:solidFill>
              </a:rPr>
              <a:t>B.</a:t>
            </a:r>
            <a:r>
              <a:rPr lang="zh-CN" altLang="zh-CN" sz="2400" dirty="0">
                <a:solidFill>
                  <a:prstClr val="white"/>
                </a:solidFill>
              </a:rPr>
              <a:t>图中虚线对应于氧气分子平均动能较小的情形</a:t>
            </a:r>
          </a:p>
          <a:p>
            <a:pPr defTabSz="685800"/>
            <a:r>
              <a:rPr lang="en-US" altLang="zh-CN" sz="2400" dirty="0">
                <a:solidFill>
                  <a:prstClr val="white"/>
                </a:solidFill>
              </a:rPr>
              <a:t>C.</a:t>
            </a:r>
            <a:r>
              <a:rPr lang="zh-CN" altLang="zh-CN" sz="2400" dirty="0">
                <a:solidFill>
                  <a:prstClr val="white"/>
                </a:solidFill>
              </a:rPr>
              <a:t>图中实线对应于氧气分子在</a:t>
            </a:r>
            <a:r>
              <a:rPr lang="en-US" altLang="zh-CN" sz="2400" dirty="0">
                <a:solidFill>
                  <a:prstClr val="white"/>
                </a:solidFill>
              </a:rPr>
              <a:t>100 </a:t>
            </a:r>
            <a:r>
              <a:rPr lang="zh-CN" altLang="zh-CN" sz="2400" dirty="0">
                <a:solidFill>
                  <a:prstClr val="white"/>
                </a:solidFill>
              </a:rPr>
              <a:t>℃时的情形</a:t>
            </a:r>
          </a:p>
          <a:p>
            <a:pPr defTabSz="685800"/>
            <a:r>
              <a:rPr lang="en-US" altLang="zh-CN" sz="2400" dirty="0">
                <a:solidFill>
                  <a:prstClr val="white"/>
                </a:solidFill>
              </a:rPr>
              <a:t>D.</a:t>
            </a:r>
            <a:r>
              <a:rPr lang="zh-CN" altLang="zh-CN" sz="2400" dirty="0">
                <a:solidFill>
                  <a:prstClr val="white"/>
                </a:solidFill>
              </a:rPr>
              <a:t>图中曲线给出了任意速率区间的氧气分子数目</a:t>
            </a:r>
          </a:p>
          <a:p>
            <a:pPr defTabSz="685800"/>
            <a:r>
              <a:rPr lang="en-US" altLang="zh-CN" sz="2400" dirty="0">
                <a:solidFill>
                  <a:prstClr val="white"/>
                </a:solidFill>
              </a:rPr>
              <a:t>E.</a:t>
            </a:r>
            <a:r>
              <a:rPr lang="zh-CN" altLang="zh-CN" sz="2400" dirty="0">
                <a:solidFill>
                  <a:prstClr val="white"/>
                </a:solidFill>
              </a:rPr>
              <a:t>与</a:t>
            </a:r>
            <a:r>
              <a:rPr lang="en-US" altLang="zh-CN" sz="2400" dirty="0">
                <a:solidFill>
                  <a:prstClr val="white"/>
                </a:solidFill>
              </a:rPr>
              <a:t>0 </a:t>
            </a:r>
            <a:r>
              <a:rPr lang="zh-CN" altLang="zh-CN" sz="2400" dirty="0">
                <a:solidFill>
                  <a:prstClr val="white"/>
                </a:solidFill>
              </a:rPr>
              <a:t>℃时相比</a:t>
            </a:r>
            <a:r>
              <a:rPr lang="en-US" altLang="zh-CN" sz="2400" dirty="0">
                <a:solidFill>
                  <a:prstClr val="white"/>
                </a:solidFill>
              </a:rPr>
              <a:t>,100 </a:t>
            </a:r>
            <a:r>
              <a:rPr lang="zh-CN" altLang="zh-CN" sz="2400" dirty="0">
                <a:solidFill>
                  <a:prstClr val="white"/>
                </a:solidFill>
              </a:rPr>
              <a:t>℃时氧气分子速率出现在</a:t>
            </a:r>
            <a:r>
              <a:rPr lang="en-US" altLang="zh-CN" sz="2400" dirty="0">
                <a:solidFill>
                  <a:prstClr val="white"/>
                </a:solidFill>
              </a:rPr>
              <a:t>0~400 </a:t>
            </a:r>
            <a:endParaRPr lang="en-US" altLang="zh-CN" sz="2400" dirty="0">
              <a:solidFill>
                <a:prstClr val="white"/>
              </a:solidFill>
            </a:endParaRPr>
          </a:p>
          <a:p>
            <a:pPr defTabSz="685800"/>
            <a:r>
              <a:rPr lang="en-US" altLang="zh-CN" sz="2400" dirty="0">
                <a:solidFill>
                  <a:prstClr val="white"/>
                </a:solidFill>
              </a:rPr>
              <a:t>m/s</a:t>
            </a:r>
            <a:r>
              <a:rPr lang="zh-CN" altLang="zh-CN" sz="2400" dirty="0">
                <a:solidFill>
                  <a:prstClr val="white"/>
                </a:solidFill>
              </a:rPr>
              <a:t>区间内的分子数占总分子数的百分比较大</a:t>
            </a:r>
          </a:p>
        </p:txBody>
      </p:sp>
      <p:sp>
        <p:nvSpPr>
          <p:cNvPr id="5" name="矩形 4"/>
          <p:cNvSpPr/>
          <p:nvPr/>
        </p:nvSpPr>
        <p:spPr>
          <a:xfrm>
            <a:off x="0" y="3474175"/>
            <a:ext cx="9144000" cy="1477328"/>
          </a:xfrm>
          <a:prstGeom prst="rect">
            <a:avLst/>
          </a:prstGeom>
        </p:spPr>
        <p:txBody>
          <a:bodyPr wrap="square">
            <a:spAutoFit/>
          </a:bodyPr>
          <a:lstStyle/>
          <a:p>
            <a:pPr defTabSz="685800"/>
            <a:r>
              <a:rPr lang="zh-CN" altLang="zh-CN" b="1" dirty="0">
                <a:solidFill>
                  <a:srgbClr val="FF0000"/>
                </a:solidFill>
              </a:rPr>
              <a:t>【解析】</a:t>
            </a:r>
            <a:r>
              <a:rPr lang="zh-CN" altLang="zh-CN" dirty="0">
                <a:solidFill>
                  <a:srgbClr val="FF0000"/>
                </a:solidFill>
              </a:rPr>
              <a:t>由归一化知图中两条曲线下的面积相等均为</a:t>
            </a:r>
            <a:r>
              <a:rPr lang="en-US" altLang="zh-CN" dirty="0">
                <a:solidFill>
                  <a:srgbClr val="FF0000"/>
                </a:solidFill>
              </a:rPr>
              <a:t>1,A</a:t>
            </a:r>
            <a:r>
              <a:rPr lang="zh-CN" altLang="zh-CN" dirty="0">
                <a:solidFill>
                  <a:srgbClr val="FF0000"/>
                </a:solidFill>
              </a:rPr>
              <a:t>正确。虚线对应的氧气分子速率较小的占的比例大</a:t>
            </a:r>
            <a:r>
              <a:rPr lang="en-US" altLang="zh-CN" dirty="0">
                <a:solidFill>
                  <a:srgbClr val="FF0000"/>
                </a:solidFill>
              </a:rPr>
              <a:t>,</a:t>
            </a:r>
            <a:r>
              <a:rPr lang="zh-CN" altLang="zh-CN" dirty="0">
                <a:solidFill>
                  <a:srgbClr val="FF0000"/>
                </a:solidFill>
              </a:rPr>
              <a:t>故平均动能较小</a:t>
            </a:r>
            <a:r>
              <a:rPr lang="en-US" altLang="zh-CN" dirty="0">
                <a:solidFill>
                  <a:srgbClr val="FF0000"/>
                </a:solidFill>
              </a:rPr>
              <a:t>,B</a:t>
            </a:r>
            <a:r>
              <a:rPr lang="zh-CN" altLang="zh-CN" dirty="0">
                <a:solidFill>
                  <a:srgbClr val="FF0000"/>
                </a:solidFill>
              </a:rPr>
              <a:t>正确。实线对应的氧气分子速率较大的占的比例大</a:t>
            </a:r>
            <a:r>
              <a:rPr lang="en-US" altLang="zh-CN" dirty="0">
                <a:solidFill>
                  <a:srgbClr val="FF0000"/>
                </a:solidFill>
              </a:rPr>
              <a:t>,</a:t>
            </a:r>
            <a:r>
              <a:rPr lang="zh-CN" altLang="zh-CN" dirty="0">
                <a:solidFill>
                  <a:srgbClr val="FF0000"/>
                </a:solidFill>
              </a:rPr>
              <a:t>故热运动剧烈</a:t>
            </a:r>
            <a:r>
              <a:rPr lang="en-US" altLang="zh-CN" dirty="0">
                <a:solidFill>
                  <a:srgbClr val="FF0000"/>
                </a:solidFill>
              </a:rPr>
              <a:t>,</a:t>
            </a:r>
            <a:r>
              <a:rPr lang="zh-CN" altLang="zh-CN" dirty="0">
                <a:solidFill>
                  <a:srgbClr val="FF0000"/>
                </a:solidFill>
              </a:rPr>
              <a:t>为</a:t>
            </a:r>
            <a:r>
              <a:rPr lang="en-US" altLang="zh-CN" dirty="0">
                <a:solidFill>
                  <a:srgbClr val="FF0000"/>
                </a:solidFill>
              </a:rPr>
              <a:t>100 </a:t>
            </a:r>
            <a:r>
              <a:rPr lang="zh-CN" altLang="zh-CN" dirty="0">
                <a:solidFill>
                  <a:srgbClr val="FF0000"/>
                </a:solidFill>
              </a:rPr>
              <a:t>℃的情形</a:t>
            </a:r>
            <a:r>
              <a:rPr lang="en-US" altLang="zh-CN" dirty="0">
                <a:solidFill>
                  <a:srgbClr val="FF0000"/>
                </a:solidFill>
              </a:rPr>
              <a:t>,C</a:t>
            </a:r>
            <a:r>
              <a:rPr lang="zh-CN" altLang="zh-CN" dirty="0">
                <a:solidFill>
                  <a:srgbClr val="FF0000"/>
                </a:solidFill>
              </a:rPr>
              <a:t>项正确。曲线只给出了各速率区间分子数占总分子数的百分比</a:t>
            </a:r>
            <a:r>
              <a:rPr lang="en-US" altLang="zh-CN" dirty="0">
                <a:solidFill>
                  <a:srgbClr val="FF0000"/>
                </a:solidFill>
              </a:rPr>
              <a:t>,</a:t>
            </a:r>
            <a:r>
              <a:rPr lang="zh-CN" altLang="zh-CN" dirty="0">
                <a:solidFill>
                  <a:srgbClr val="FF0000"/>
                </a:solidFill>
              </a:rPr>
              <a:t>没有给出分子数目</a:t>
            </a:r>
            <a:r>
              <a:rPr lang="en-US" altLang="zh-CN" dirty="0">
                <a:solidFill>
                  <a:srgbClr val="FF0000"/>
                </a:solidFill>
              </a:rPr>
              <a:t>,</a:t>
            </a:r>
            <a:r>
              <a:rPr lang="zh-CN" altLang="zh-CN" dirty="0">
                <a:solidFill>
                  <a:srgbClr val="FF0000"/>
                </a:solidFill>
              </a:rPr>
              <a:t>故</a:t>
            </a:r>
            <a:r>
              <a:rPr lang="en-US" altLang="zh-CN" dirty="0">
                <a:solidFill>
                  <a:srgbClr val="FF0000"/>
                </a:solidFill>
              </a:rPr>
              <a:t>D</a:t>
            </a:r>
            <a:r>
              <a:rPr lang="zh-CN" altLang="zh-CN" dirty="0">
                <a:solidFill>
                  <a:srgbClr val="FF0000"/>
                </a:solidFill>
              </a:rPr>
              <a:t>项错误。</a:t>
            </a:r>
            <a:r>
              <a:rPr lang="en-US" altLang="zh-CN" dirty="0">
                <a:solidFill>
                  <a:srgbClr val="FF0000"/>
                </a:solidFill>
              </a:rPr>
              <a:t>100 </a:t>
            </a:r>
            <a:r>
              <a:rPr lang="zh-CN" altLang="zh-CN" dirty="0">
                <a:solidFill>
                  <a:srgbClr val="FF0000"/>
                </a:solidFill>
              </a:rPr>
              <a:t>℃时分子速率出现在</a:t>
            </a:r>
            <a:r>
              <a:rPr lang="en-US" altLang="zh-CN" dirty="0">
                <a:solidFill>
                  <a:srgbClr val="FF0000"/>
                </a:solidFill>
              </a:rPr>
              <a:t>0</a:t>
            </a:r>
            <a:r>
              <a:rPr lang="en-US" altLang="zh-CN" i="1" dirty="0">
                <a:solidFill>
                  <a:srgbClr val="FF0000"/>
                </a:solidFill>
              </a:rPr>
              <a:t>~</a:t>
            </a:r>
            <a:r>
              <a:rPr lang="en-US" altLang="zh-CN" dirty="0">
                <a:solidFill>
                  <a:srgbClr val="FF0000"/>
                </a:solidFill>
              </a:rPr>
              <a:t>400 m/s</a:t>
            </a:r>
            <a:r>
              <a:rPr lang="zh-CN" altLang="zh-CN" dirty="0">
                <a:solidFill>
                  <a:srgbClr val="FF0000"/>
                </a:solidFill>
              </a:rPr>
              <a:t>区间内的分子数占总分子数的百分比较小</a:t>
            </a:r>
            <a:r>
              <a:rPr lang="en-US" altLang="zh-CN" dirty="0">
                <a:solidFill>
                  <a:srgbClr val="FF0000"/>
                </a:solidFill>
              </a:rPr>
              <a:t>,E</a:t>
            </a:r>
            <a:r>
              <a:rPr lang="zh-CN" altLang="zh-CN" dirty="0">
                <a:solidFill>
                  <a:srgbClr val="FF0000"/>
                </a:solidFill>
              </a:rPr>
              <a:t>项错误。</a:t>
            </a:r>
          </a:p>
        </p:txBody>
      </p:sp>
      <p:pic>
        <p:nvPicPr>
          <p:cNvPr id="7" name="S337.eps" descr="id:2147504220;FounderCES"/>
          <p:cNvPicPr/>
          <p:nvPr/>
        </p:nvPicPr>
        <p:blipFill>
          <a:blip r:embed="rId3" cstate="print">
            <a:extLst>
              <a:ext uri="{28A0092B-C50C-407E-A947-70E740481C1C}">
                <a14:useLocalDpi xmlns:a14="http://schemas.microsoft.com/office/drawing/2010/main" val="0"/>
              </a:ext>
            </a:extLst>
          </a:blip>
          <a:stretch>
            <a:fillRect/>
          </a:stretch>
        </p:blipFill>
        <p:spPr>
          <a:xfrm>
            <a:off x="6483927" y="956599"/>
            <a:ext cx="2660073" cy="1721946"/>
          </a:xfrm>
          <a:prstGeom prst="rect">
            <a:avLst/>
          </a:prstGeom>
        </p:spPr>
      </p:pic>
    </p:spTree>
    <p:extLst>
      <p:ext uri="{BB962C8B-B14F-4D97-AF65-F5344CB8AC3E}">
        <p14:creationId xmlns:p14="http://schemas.microsoft.com/office/powerpoint/2010/main" val="403851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fuxueping\Desktop\mmexport1625301744256.pn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65422" b="11642"/>
          <a:stretch>
            <a:fillRect/>
          </a:stretch>
        </p:blipFill>
        <p:spPr bwMode="auto">
          <a:xfrm>
            <a:off x="3807913" y="4829106"/>
            <a:ext cx="1690118" cy="24479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20072" y="85460"/>
            <a:ext cx="8626764" cy="1477328"/>
          </a:xfrm>
          <a:prstGeom prst="rect">
            <a:avLst/>
          </a:prstGeom>
        </p:spPr>
        <p:txBody>
          <a:bodyPr wrap="square">
            <a:spAutoFit/>
          </a:bodyPr>
          <a:lstStyle/>
          <a:p>
            <a:pPr defTabSz="685800"/>
            <a:r>
              <a:rPr lang="zh-CN" altLang="zh-CN" b="1" dirty="0">
                <a:solidFill>
                  <a:prstClr val="white"/>
                </a:solidFill>
              </a:rPr>
              <a:t>２</a:t>
            </a:r>
            <a:r>
              <a:rPr lang="en-US" altLang="zh-CN" b="1" dirty="0">
                <a:solidFill>
                  <a:prstClr val="white"/>
                </a:solidFill>
              </a:rPr>
              <a:t>.(2016</a:t>
            </a:r>
            <a:r>
              <a:rPr lang="zh-CN" altLang="zh-CN" b="1" dirty="0">
                <a:solidFill>
                  <a:prstClr val="white"/>
                </a:solidFill>
              </a:rPr>
              <a:t>·江苏卷</a:t>
            </a:r>
            <a:r>
              <a:rPr lang="en-US" altLang="zh-CN" b="1" dirty="0">
                <a:solidFill>
                  <a:prstClr val="white"/>
                </a:solidFill>
              </a:rPr>
              <a:t>)</a:t>
            </a:r>
            <a:r>
              <a:rPr lang="zh-CN" altLang="zh-CN" dirty="0">
                <a:solidFill>
                  <a:prstClr val="white"/>
                </a:solidFill>
              </a:rPr>
              <a:t>如图</a:t>
            </a:r>
            <a:r>
              <a:rPr lang="en-US" altLang="zh-CN" dirty="0">
                <a:solidFill>
                  <a:prstClr val="white"/>
                </a:solidFill>
              </a:rPr>
              <a:t>1</a:t>
            </a:r>
            <a:r>
              <a:rPr lang="zh-CN" altLang="zh-CN" dirty="0">
                <a:solidFill>
                  <a:prstClr val="white"/>
                </a:solidFill>
              </a:rPr>
              <a:t>所示</a:t>
            </a:r>
            <a:r>
              <a:rPr lang="en-US" altLang="zh-CN" dirty="0">
                <a:solidFill>
                  <a:prstClr val="white"/>
                </a:solidFill>
              </a:rPr>
              <a:t>,</a:t>
            </a:r>
            <a:r>
              <a:rPr lang="zh-CN" altLang="zh-CN" dirty="0">
                <a:solidFill>
                  <a:prstClr val="white"/>
                </a:solidFill>
              </a:rPr>
              <a:t>在斯特林循环的</a:t>
            </a:r>
            <a:r>
              <a:rPr lang="en-US" altLang="zh-CN" i="1" dirty="0">
                <a:solidFill>
                  <a:prstClr val="white"/>
                </a:solidFill>
              </a:rPr>
              <a:t>p</a:t>
            </a:r>
            <a:r>
              <a:rPr lang="en-US" altLang="zh-CN" dirty="0">
                <a:solidFill>
                  <a:prstClr val="white"/>
                </a:solidFill>
              </a:rPr>
              <a:t>-</a:t>
            </a:r>
            <a:r>
              <a:rPr lang="en-US" altLang="zh-CN" i="1" dirty="0">
                <a:solidFill>
                  <a:prstClr val="white"/>
                </a:solidFill>
              </a:rPr>
              <a:t>V</a:t>
            </a:r>
            <a:r>
              <a:rPr lang="zh-CN" altLang="zh-CN" dirty="0">
                <a:solidFill>
                  <a:prstClr val="white"/>
                </a:solidFill>
              </a:rPr>
              <a:t>图象中</a:t>
            </a:r>
            <a:r>
              <a:rPr lang="en-US" altLang="zh-CN" dirty="0">
                <a:solidFill>
                  <a:prstClr val="white"/>
                </a:solidFill>
              </a:rPr>
              <a:t>,</a:t>
            </a:r>
            <a:r>
              <a:rPr lang="zh-CN" altLang="zh-CN" dirty="0">
                <a:solidFill>
                  <a:prstClr val="white"/>
                </a:solidFill>
              </a:rPr>
              <a:t>一定质量理想气体从状态</a:t>
            </a:r>
            <a:r>
              <a:rPr lang="en-US" altLang="zh-CN" dirty="0">
                <a:solidFill>
                  <a:prstClr val="white"/>
                </a:solidFill>
              </a:rPr>
              <a:t>A</a:t>
            </a:r>
            <a:r>
              <a:rPr lang="zh-CN" altLang="zh-CN" dirty="0">
                <a:solidFill>
                  <a:prstClr val="white"/>
                </a:solidFill>
              </a:rPr>
              <a:t>依次经过状态</a:t>
            </a:r>
            <a:r>
              <a:rPr lang="en-US" altLang="zh-CN" dirty="0">
                <a:solidFill>
                  <a:prstClr val="white"/>
                </a:solidFill>
              </a:rPr>
              <a:t>B</a:t>
            </a:r>
            <a:r>
              <a:rPr lang="zh-CN" altLang="zh-CN" dirty="0">
                <a:solidFill>
                  <a:prstClr val="white"/>
                </a:solidFill>
              </a:rPr>
              <a:t>、</a:t>
            </a:r>
            <a:r>
              <a:rPr lang="en-US" altLang="zh-CN" dirty="0">
                <a:solidFill>
                  <a:prstClr val="white"/>
                </a:solidFill>
              </a:rPr>
              <a:t>C</a:t>
            </a:r>
            <a:r>
              <a:rPr lang="zh-CN" altLang="zh-CN" dirty="0">
                <a:solidFill>
                  <a:prstClr val="white"/>
                </a:solidFill>
              </a:rPr>
              <a:t>和</a:t>
            </a:r>
            <a:r>
              <a:rPr lang="en-US" altLang="zh-CN" dirty="0">
                <a:solidFill>
                  <a:prstClr val="white"/>
                </a:solidFill>
              </a:rPr>
              <a:t>D</a:t>
            </a:r>
            <a:r>
              <a:rPr lang="zh-CN" altLang="zh-CN" dirty="0">
                <a:solidFill>
                  <a:prstClr val="white"/>
                </a:solidFill>
              </a:rPr>
              <a:t>后再回到状态</a:t>
            </a:r>
            <a:r>
              <a:rPr lang="en-US" altLang="zh-CN" dirty="0">
                <a:solidFill>
                  <a:prstClr val="white"/>
                </a:solidFill>
              </a:rPr>
              <a:t>A,</a:t>
            </a:r>
            <a:r>
              <a:rPr lang="zh-CN" altLang="zh-CN" dirty="0">
                <a:solidFill>
                  <a:prstClr val="white"/>
                </a:solidFill>
              </a:rPr>
              <a:t>整个过程由两个等温和两个等容过程组成。</a:t>
            </a:r>
            <a:r>
              <a:rPr lang="en-US" altLang="zh-CN" dirty="0">
                <a:solidFill>
                  <a:prstClr val="white"/>
                </a:solidFill>
              </a:rPr>
              <a:t>B</a:t>
            </a:r>
            <a:r>
              <a:rPr lang="zh-CN" altLang="zh-CN" dirty="0">
                <a:solidFill>
                  <a:prstClr val="white"/>
                </a:solidFill>
              </a:rPr>
              <a:t>→</a:t>
            </a:r>
            <a:r>
              <a:rPr lang="en-US" altLang="zh-CN" dirty="0">
                <a:solidFill>
                  <a:prstClr val="white"/>
                </a:solidFill>
              </a:rPr>
              <a:t>C</a:t>
            </a:r>
            <a:r>
              <a:rPr lang="zh-CN" altLang="zh-CN" dirty="0">
                <a:solidFill>
                  <a:prstClr val="white"/>
                </a:solidFill>
              </a:rPr>
              <a:t>的过程中</a:t>
            </a:r>
            <a:r>
              <a:rPr lang="en-US" altLang="zh-CN" dirty="0">
                <a:solidFill>
                  <a:prstClr val="white"/>
                </a:solidFill>
              </a:rPr>
              <a:t>,</a:t>
            </a:r>
            <a:r>
              <a:rPr lang="zh-CN" altLang="zh-CN" dirty="0">
                <a:solidFill>
                  <a:prstClr val="white"/>
                </a:solidFill>
              </a:rPr>
              <a:t>单位体积中的气体分子数目</a:t>
            </a:r>
            <a:r>
              <a:rPr lang="zh-CN" altLang="zh-CN" i="1" u="sng" dirty="0">
                <a:solidFill>
                  <a:prstClr val="white"/>
                </a:solidFill>
              </a:rPr>
              <a:t>　</a:t>
            </a:r>
            <a:r>
              <a:rPr lang="en-US" altLang="zh-CN" u="sng" dirty="0">
                <a:solidFill>
                  <a:prstClr val="white"/>
                </a:solidFill>
              </a:rPr>
              <a:t>   </a:t>
            </a:r>
            <a:r>
              <a:rPr lang="zh-CN" altLang="zh-CN" i="1" u="sng" dirty="0">
                <a:solidFill>
                  <a:prstClr val="white"/>
                </a:solidFill>
              </a:rPr>
              <a:t>　</a:t>
            </a:r>
            <a:r>
              <a:rPr lang="en-US" altLang="zh-CN" dirty="0">
                <a:solidFill>
                  <a:prstClr val="white"/>
                </a:solidFill>
              </a:rPr>
              <a:t>(</a:t>
            </a:r>
            <a:r>
              <a:rPr lang="zh-CN" altLang="zh-CN" dirty="0">
                <a:solidFill>
                  <a:prstClr val="white"/>
                </a:solidFill>
              </a:rPr>
              <a:t>填“增大”“减小”或“不变”</a:t>
            </a:r>
            <a:r>
              <a:rPr lang="en-US" altLang="zh-CN" dirty="0">
                <a:solidFill>
                  <a:prstClr val="white"/>
                </a:solidFill>
              </a:rPr>
              <a:t>)</a:t>
            </a:r>
            <a:r>
              <a:rPr lang="zh-CN" altLang="zh-CN" dirty="0">
                <a:solidFill>
                  <a:prstClr val="white"/>
                </a:solidFill>
              </a:rPr>
              <a:t>。状态</a:t>
            </a:r>
            <a:r>
              <a:rPr lang="en-US" altLang="zh-CN" dirty="0">
                <a:solidFill>
                  <a:prstClr val="white"/>
                </a:solidFill>
              </a:rPr>
              <a:t>A</a:t>
            </a:r>
            <a:r>
              <a:rPr lang="zh-CN" altLang="zh-CN" dirty="0">
                <a:solidFill>
                  <a:prstClr val="white"/>
                </a:solidFill>
              </a:rPr>
              <a:t>和状态</a:t>
            </a:r>
            <a:r>
              <a:rPr lang="en-US" altLang="zh-CN" dirty="0">
                <a:solidFill>
                  <a:prstClr val="white"/>
                </a:solidFill>
              </a:rPr>
              <a:t>D</a:t>
            </a:r>
            <a:r>
              <a:rPr lang="zh-CN" altLang="zh-CN" dirty="0">
                <a:solidFill>
                  <a:prstClr val="white"/>
                </a:solidFill>
              </a:rPr>
              <a:t>的气体分子热运动速率的统计分布图象如图</a:t>
            </a:r>
            <a:r>
              <a:rPr lang="en-US" altLang="zh-CN" dirty="0">
                <a:solidFill>
                  <a:prstClr val="white"/>
                </a:solidFill>
              </a:rPr>
              <a:t>2</a:t>
            </a:r>
            <a:r>
              <a:rPr lang="zh-CN" altLang="zh-CN" dirty="0">
                <a:solidFill>
                  <a:prstClr val="white"/>
                </a:solidFill>
              </a:rPr>
              <a:t>所示</a:t>
            </a:r>
            <a:r>
              <a:rPr lang="en-US" altLang="zh-CN" dirty="0">
                <a:solidFill>
                  <a:prstClr val="white"/>
                </a:solidFill>
              </a:rPr>
              <a:t>,</a:t>
            </a:r>
            <a:r>
              <a:rPr lang="zh-CN" altLang="zh-CN" dirty="0">
                <a:solidFill>
                  <a:prstClr val="white"/>
                </a:solidFill>
              </a:rPr>
              <a:t>则状态</a:t>
            </a:r>
            <a:r>
              <a:rPr lang="en-US" altLang="zh-CN" dirty="0">
                <a:solidFill>
                  <a:prstClr val="white"/>
                </a:solidFill>
              </a:rPr>
              <a:t>A</a:t>
            </a:r>
            <a:r>
              <a:rPr lang="zh-CN" altLang="zh-CN" dirty="0">
                <a:solidFill>
                  <a:prstClr val="white"/>
                </a:solidFill>
              </a:rPr>
              <a:t>对应的是</a:t>
            </a:r>
            <a:r>
              <a:rPr lang="zh-CN" altLang="zh-CN" i="1" u="sng" dirty="0">
                <a:solidFill>
                  <a:prstClr val="white"/>
                </a:solidFill>
              </a:rPr>
              <a:t>　</a:t>
            </a:r>
            <a:r>
              <a:rPr lang="en-US" altLang="zh-CN" i="1" u="sng" dirty="0">
                <a:solidFill>
                  <a:prstClr val="white"/>
                </a:solidFill>
              </a:rPr>
              <a:t>  </a:t>
            </a:r>
            <a:r>
              <a:rPr lang="zh-CN" altLang="zh-CN" i="1" u="sng" dirty="0">
                <a:solidFill>
                  <a:prstClr val="white"/>
                </a:solidFill>
              </a:rPr>
              <a:t>　</a:t>
            </a:r>
            <a:r>
              <a:rPr lang="en-US" altLang="zh-CN" dirty="0">
                <a:solidFill>
                  <a:prstClr val="white"/>
                </a:solidFill>
              </a:rPr>
              <a:t>(</a:t>
            </a:r>
            <a:r>
              <a:rPr lang="zh-CN" altLang="zh-CN" dirty="0">
                <a:solidFill>
                  <a:prstClr val="white"/>
                </a:solidFill>
              </a:rPr>
              <a:t>填“</a:t>
            </a:r>
            <a:r>
              <a:rPr lang="zh-CN" altLang="zh-CN" i="1" dirty="0">
                <a:solidFill>
                  <a:prstClr val="white"/>
                </a:solidFill>
              </a:rPr>
              <a:t>①</a:t>
            </a:r>
            <a:r>
              <a:rPr lang="zh-CN" altLang="zh-CN" dirty="0">
                <a:solidFill>
                  <a:prstClr val="white"/>
                </a:solidFill>
              </a:rPr>
              <a:t>”或“</a:t>
            </a:r>
            <a:r>
              <a:rPr lang="zh-CN" altLang="zh-CN" i="1" dirty="0">
                <a:solidFill>
                  <a:prstClr val="white"/>
                </a:solidFill>
              </a:rPr>
              <a:t>②</a:t>
            </a:r>
            <a:r>
              <a:rPr lang="zh-CN" altLang="zh-CN" dirty="0">
                <a:solidFill>
                  <a:prstClr val="white"/>
                </a:solidFill>
              </a:rPr>
              <a:t>”</a:t>
            </a:r>
            <a:r>
              <a:rPr lang="en-US" altLang="zh-CN" dirty="0">
                <a:solidFill>
                  <a:prstClr val="white"/>
                </a:solidFill>
              </a:rPr>
              <a:t>)</a:t>
            </a:r>
            <a:r>
              <a:rPr lang="zh-CN" altLang="zh-CN" dirty="0">
                <a:solidFill>
                  <a:prstClr val="white"/>
                </a:solidFill>
              </a:rPr>
              <a:t>。</a:t>
            </a:r>
          </a:p>
        </p:txBody>
      </p:sp>
      <mc:AlternateContent xmlns:mc="http://schemas.openxmlformats.org/markup-compatibility/2006" xmlns:a14="http://schemas.microsoft.com/office/drawing/2010/main">
        <mc:Choice Requires="a14">
          <p:sp>
            <p:nvSpPr>
              <p:cNvPr id="5" name="矩形 4"/>
              <p:cNvSpPr/>
              <p:nvPr/>
            </p:nvSpPr>
            <p:spPr>
              <a:xfrm>
                <a:off x="-1" y="3334992"/>
                <a:ext cx="9070109" cy="1803314"/>
              </a:xfrm>
              <a:prstGeom prst="rect">
                <a:avLst/>
              </a:prstGeom>
            </p:spPr>
            <p:txBody>
              <a:bodyPr wrap="square">
                <a:spAutoFit/>
              </a:bodyPr>
              <a:lstStyle/>
              <a:p>
                <a:pPr defTabSz="685800"/>
                <a:r>
                  <a:rPr lang="zh-CN" altLang="zh-CN" sz="2000" b="1" dirty="0">
                    <a:solidFill>
                      <a:srgbClr val="FF0000"/>
                    </a:solidFill>
                  </a:rPr>
                  <a:t>【解析】</a:t>
                </a:r>
                <a:r>
                  <a:rPr lang="zh-CN" altLang="zh-CN" sz="2000" dirty="0">
                    <a:solidFill>
                      <a:srgbClr val="FF0000"/>
                    </a:solidFill>
                  </a:rPr>
                  <a:t>一定量的理想气体从</a:t>
                </a:r>
                <a:r>
                  <a:rPr lang="en-US" altLang="zh-CN" sz="2000" dirty="0">
                    <a:solidFill>
                      <a:srgbClr val="FF0000"/>
                    </a:solidFill>
                  </a:rPr>
                  <a:t>B→C</a:t>
                </a:r>
                <a:r>
                  <a:rPr lang="zh-CN" altLang="zh-CN" sz="2000" dirty="0">
                    <a:solidFill>
                      <a:srgbClr val="FF0000"/>
                    </a:solidFill>
                  </a:rPr>
                  <a:t>的过程发生的是等容变化</a:t>
                </a:r>
                <a:r>
                  <a:rPr lang="en-US" altLang="zh-CN" sz="2000" dirty="0">
                    <a:solidFill>
                      <a:srgbClr val="FF0000"/>
                    </a:solidFill>
                  </a:rPr>
                  <a:t>,</a:t>
                </a:r>
                <a:r>
                  <a:rPr lang="zh-CN" altLang="zh-CN" sz="2000" dirty="0">
                    <a:solidFill>
                      <a:srgbClr val="FF0000"/>
                    </a:solidFill>
                  </a:rPr>
                  <a:t>气体总分子数不变</a:t>
                </a:r>
                <a:r>
                  <a:rPr lang="en-US" altLang="zh-CN" sz="2000" dirty="0">
                    <a:solidFill>
                      <a:srgbClr val="FF0000"/>
                    </a:solidFill>
                  </a:rPr>
                  <a:t>,</a:t>
                </a:r>
                <a:r>
                  <a:rPr lang="zh-CN" altLang="zh-CN" sz="2000" dirty="0">
                    <a:solidFill>
                      <a:srgbClr val="FF0000"/>
                    </a:solidFill>
                  </a:rPr>
                  <a:t>故单位体积中的气体分子数目</a:t>
                </a:r>
                <a:r>
                  <a:rPr lang="zh-CN" altLang="zh-CN" sz="2000" u="sng" dirty="0">
                    <a:solidFill>
                      <a:srgbClr val="FF0000"/>
                    </a:solidFill>
                  </a:rPr>
                  <a:t>不变</a:t>
                </a:r>
                <a:r>
                  <a:rPr lang="en-US" altLang="zh-CN" sz="2000" dirty="0">
                    <a:solidFill>
                      <a:srgbClr val="FF0000"/>
                    </a:solidFill>
                  </a:rPr>
                  <a:t>;</a:t>
                </a:r>
                <a:r>
                  <a:rPr lang="zh-CN" altLang="zh-CN" sz="2000" dirty="0">
                    <a:solidFill>
                      <a:srgbClr val="FF0000"/>
                    </a:solidFill>
                  </a:rPr>
                  <a:t>从</a:t>
                </a:r>
                <a:r>
                  <a:rPr lang="en-US" altLang="zh-CN" sz="2000" dirty="0">
                    <a:solidFill>
                      <a:srgbClr val="FF0000"/>
                    </a:solidFill>
                  </a:rPr>
                  <a:t>D→A</a:t>
                </a:r>
                <a:r>
                  <a:rPr lang="zh-CN" altLang="zh-CN" sz="2000" dirty="0">
                    <a:solidFill>
                      <a:srgbClr val="FF0000"/>
                    </a:solidFill>
                  </a:rPr>
                  <a:t>过程发生的是等容变化</a:t>
                </a:r>
                <a:r>
                  <a:rPr lang="en-US" altLang="zh-CN" sz="2000" dirty="0">
                    <a:solidFill>
                      <a:srgbClr val="FF0000"/>
                    </a:solidFill>
                  </a:rPr>
                  <a:t>,</a:t>
                </a:r>
                <a:r>
                  <a:rPr lang="zh-CN" altLang="zh-CN" sz="2000" dirty="0">
                    <a:solidFill>
                      <a:srgbClr val="FF0000"/>
                    </a:solidFill>
                  </a:rPr>
                  <a:t>满足</a:t>
                </a:r>
                <a14:m>
                  <m:oMath xmlns:m="http://schemas.openxmlformats.org/officeDocument/2006/math">
                    <m:f>
                      <m:fPr>
                        <m:ctrlPr>
                          <a:rPr lang="zh-CN" altLang="zh-CN" sz="2000" i="1">
                            <a:solidFill>
                              <a:srgbClr val="FF0000"/>
                            </a:solidFill>
                            <a:latin typeface="Cambria Math" panose="02040503050406030204"/>
                          </a:rPr>
                        </m:ctrlPr>
                      </m:fPr>
                      <m:num>
                        <m:sSub>
                          <m:sSubPr>
                            <m:ctrlPr>
                              <a:rPr lang="zh-CN" altLang="zh-CN" sz="2000" i="1">
                                <a:solidFill>
                                  <a:srgbClr val="FF0000"/>
                                </a:solidFill>
                                <a:latin typeface="Cambria Math" panose="02040503050406030204"/>
                              </a:rPr>
                            </m:ctrlPr>
                          </m:sSubPr>
                          <m:e>
                            <m:r>
                              <a:rPr lang="en-US" altLang="zh-CN" sz="2000" i="1">
                                <a:solidFill>
                                  <a:srgbClr val="FF0000"/>
                                </a:solidFill>
                                <a:latin typeface="Cambria Math" panose="02040503050406030204"/>
                              </a:rPr>
                              <m:t>𝑃</m:t>
                            </m:r>
                          </m:e>
                          <m:sub>
                            <m:r>
                              <a:rPr lang="en-US" altLang="zh-CN" sz="2000" i="1">
                                <a:solidFill>
                                  <a:srgbClr val="FF0000"/>
                                </a:solidFill>
                                <a:latin typeface="Cambria Math" panose="02040503050406030204"/>
                              </a:rPr>
                              <m:t>1</m:t>
                            </m:r>
                          </m:sub>
                        </m:sSub>
                      </m:num>
                      <m:den>
                        <m:sSub>
                          <m:sSubPr>
                            <m:ctrlPr>
                              <a:rPr lang="zh-CN" altLang="zh-CN" sz="2000" i="1">
                                <a:solidFill>
                                  <a:srgbClr val="FF0000"/>
                                </a:solidFill>
                                <a:latin typeface="Cambria Math" panose="02040503050406030204"/>
                              </a:rPr>
                            </m:ctrlPr>
                          </m:sSubPr>
                          <m:e>
                            <m:r>
                              <a:rPr lang="en-US" altLang="zh-CN" sz="2000" i="1">
                                <a:solidFill>
                                  <a:srgbClr val="FF0000"/>
                                </a:solidFill>
                                <a:latin typeface="Cambria Math" panose="02040503050406030204"/>
                              </a:rPr>
                              <m:t>𝑇</m:t>
                            </m:r>
                          </m:e>
                          <m:sub>
                            <m:r>
                              <a:rPr lang="en-US" altLang="zh-CN" sz="2000" i="1">
                                <a:solidFill>
                                  <a:srgbClr val="FF0000"/>
                                </a:solidFill>
                                <a:latin typeface="Cambria Math" panose="02040503050406030204"/>
                              </a:rPr>
                              <m:t>1</m:t>
                            </m:r>
                          </m:sub>
                        </m:sSub>
                      </m:den>
                    </m:f>
                  </m:oMath>
                </a14:m>
                <a:r>
                  <a:rPr lang="en-US" altLang="zh-CN" sz="2000" dirty="0">
                    <a:solidFill>
                      <a:srgbClr val="FF0000"/>
                    </a:solidFill>
                  </a:rPr>
                  <a:t>=</a:t>
                </a:r>
                <a14:m>
                  <m:oMath xmlns:m="http://schemas.openxmlformats.org/officeDocument/2006/math">
                    <m:f>
                      <m:fPr>
                        <m:ctrlPr>
                          <a:rPr lang="zh-CN" altLang="zh-CN" sz="2000" i="1">
                            <a:solidFill>
                              <a:srgbClr val="FF0000"/>
                            </a:solidFill>
                            <a:latin typeface="Cambria Math" panose="02040503050406030204"/>
                          </a:rPr>
                        </m:ctrlPr>
                      </m:fPr>
                      <m:num>
                        <m:sSub>
                          <m:sSubPr>
                            <m:ctrlPr>
                              <a:rPr lang="zh-CN" altLang="zh-CN" sz="2000" i="1">
                                <a:solidFill>
                                  <a:srgbClr val="FF0000"/>
                                </a:solidFill>
                                <a:latin typeface="Cambria Math" panose="02040503050406030204"/>
                              </a:rPr>
                            </m:ctrlPr>
                          </m:sSubPr>
                          <m:e>
                            <m:r>
                              <a:rPr lang="en-US" altLang="zh-CN" sz="2000" i="1">
                                <a:solidFill>
                                  <a:srgbClr val="FF0000"/>
                                </a:solidFill>
                                <a:latin typeface="Cambria Math" panose="02040503050406030204"/>
                              </a:rPr>
                              <m:t>𝑃</m:t>
                            </m:r>
                          </m:e>
                          <m:sub>
                            <m:r>
                              <a:rPr lang="en-US" altLang="zh-CN" sz="2000" i="1">
                                <a:solidFill>
                                  <a:srgbClr val="FF0000"/>
                                </a:solidFill>
                                <a:latin typeface="Cambria Math" panose="02040503050406030204"/>
                              </a:rPr>
                              <m:t>2</m:t>
                            </m:r>
                          </m:sub>
                        </m:sSub>
                      </m:num>
                      <m:den>
                        <m:sSub>
                          <m:sSubPr>
                            <m:ctrlPr>
                              <a:rPr lang="zh-CN" altLang="zh-CN" sz="2000" i="1">
                                <a:solidFill>
                                  <a:srgbClr val="FF0000"/>
                                </a:solidFill>
                                <a:latin typeface="Cambria Math" panose="02040503050406030204"/>
                              </a:rPr>
                            </m:ctrlPr>
                          </m:sSubPr>
                          <m:e>
                            <m:r>
                              <a:rPr lang="en-US" altLang="zh-CN" sz="2000" i="1">
                                <a:solidFill>
                                  <a:srgbClr val="FF0000"/>
                                </a:solidFill>
                                <a:latin typeface="Cambria Math" panose="02040503050406030204"/>
                              </a:rPr>
                              <m:t>𝑇</m:t>
                            </m:r>
                          </m:e>
                          <m:sub>
                            <m:r>
                              <a:rPr lang="en-US" altLang="zh-CN" sz="2000" i="1">
                                <a:solidFill>
                                  <a:srgbClr val="FF0000"/>
                                </a:solidFill>
                                <a:latin typeface="Cambria Math" panose="02040503050406030204"/>
                              </a:rPr>
                              <m:t>2</m:t>
                            </m:r>
                          </m:sub>
                        </m:sSub>
                      </m:den>
                    </m:f>
                  </m:oMath>
                </a14:m>
                <a:r>
                  <a:rPr lang="en-US" altLang="zh-CN" sz="2000" dirty="0">
                    <a:solidFill>
                      <a:srgbClr val="FF0000"/>
                    </a:solidFill>
                  </a:rPr>
                  <a:t>  ,</a:t>
                </a:r>
                <a:r>
                  <a:rPr lang="zh-CN" altLang="zh-CN" sz="2000" dirty="0">
                    <a:solidFill>
                      <a:srgbClr val="FF0000"/>
                    </a:solidFill>
                  </a:rPr>
                  <a:t>压强减小</a:t>
                </a:r>
                <a:r>
                  <a:rPr lang="en-US" altLang="zh-CN" sz="2000" dirty="0">
                    <a:solidFill>
                      <a:srgbClr val="FF0000"/>
                    </a:solidFill>
                  </a:rPr>
                  <a:t>,</a:t>
                </a:r>
                <a:r>
                  <a:rPr lang="zh-CN" altLang="zh-CN" sz="2000" dirty="0">
                    <a:solidFill>
                      <a:srgbClr val="FF0000"/>
                    </a:solidFill>
                  </a:rPr>
                  <a:t>温度降低</a:t>
                </a:r>
                <a:r>
                  <a:rPr lang="en-US" altLang="zh-CN" sz="2000" dirty="0">
                    <a:solidFill>
                      <a:srgbClr val="FF0000"/>
                    </a:solidFill>
                  </a:rPr>
                  <a:t>,</a:t>
                </a:r>
                <a:r>
                  <a:rPr lang="zh-CN" altLang="zh-CN" sz="2000" dirty="0">
                    <a:solidFill>
                      <a:srgbClr val="FF0000"/>
                    </a:solidFill>
                  </a:rPr>
                  <a:t>大量分子的平均速率减小</a:t>
                </a:r>
                <a:r>
                  <a:rPr lang="en-US" altLang="zh-CN" sz="2000" dirty="0">
                    <a:solidFill>
                      <a:srgbClr val="FF0000"/>
                    </a:solidFill>
                  </a:rPr>
                  <a:t>,</a:t>
                </a:r>
                <a:r>
                  <a:rPr lang="zh-CN" altLang="zh-CN" sz="2000" dirty="0">
                    <a:solidFill>
                      <a:srgbClr val="FF0000"/>
                    </a:solidFill>
                  </a:rPr>
                  <a:t>且速率低的分子占总分子数的百分比增大</a:t>
                </a:r>
                <a:r>
                  <a:rPr lang="en-US" altLang="zh-CN" sz="2000" dirty="0">
                    <a:solidFill>
                      <a:srgbClr val="FF0000"/>
                    </a:solidFill>
                  </a:rPr>
                  <a:t>,</a:t>
                </a:r>
                <a:r>
                  <a:rPr lang="zh-CN" altLang="zh-CN" sz="2000" dirty="0">
                    <a:solidFill>
                      <a:srgbClr val="FF0000"/>
                    </a:solidFill>
                  </a:rPr>
                  <a:t>速率越大的分子占总分子数的百分比越来越小</a:t>
                </a:r>
                <a:r>
                  <a:rPr lang="en-US" altLang="zh-CN" sz="2000" dirty="0">
                    <a:solidFill>
                      <a:srgbClr val="FF0000"/>
                    </a:solidFill>
                  </a:rPr>
                  <a:t>,</a:t>
                </a:r>
                <a:r>
                  <a:rPr lang="zh-CN" altLang="zh-CN" sz="2000" dirty="0">
                    <a:solidFill>
                      <a:srgbClr val="FF0000"/>
                    </a:solidFill>
                  </a:rPr>
                  <a:t>故选</a:t>
                </a:r>
                <a:r>
                  <a:rPr lang="zh-CN" altLang="zh-CN" sz="2000" u="sng" dirty="0">
                    <a:solidFill>
                      <a:srgbClr val="FF0000"/>
                    </a:solidFill>
                  </a:rPr>
                  <a:t>①</a:t>
                </a:r>
                <a:r>
                  <a:rPr lang="zh-CN" altLang="zh-CN" sz="2000" dirty="0">
                    <a:solidFill>
                      <a:srgbClr val="FF0000"/>
                    </a:solidFill>
                  </a:rPr>
                  <a:t>。</a:t>
                </a:r>
              </a:p>
              <a:p>
                <a:pPr defTabSz="685800"/>
                <a:endParaRPr lang="zh-CN" altLang="zh-CN" sz="2000" dirty="0">
                  <a:solidFill>
                    <a:srgbClr val="FF0000"/>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1" y="3334992"/>
                <a:ext cx="9070109" cy="1803314"/>
              </a:xfrm>
              <a:prstGeom prst="rect">
                <a:avLst/>
              </a:prstGeom>
              <a:blipFill rotWithShape="1">
                <a:blip r:embed="rId3"/>
                <a:stretch>
                  <a:fillRect t="-34" r="4" b="29"/>
                </a:stretch>
              </a:blipFill>
            </p:spPr>
            <p:txBody>
              <a:bodyPr/>
              <a:lstStyle/>
              <a:p>
                <a:r>
                  <a:rPr lang="zh-CN" altLang="en-US">
                    <a:noFill/>
                  </a:rPr>
                  <a:t> </a:t>
                </a:r>
              </a:p>
            </p:txBody>
          </p:sp>
        </mc:Fallback>
      </mc:AlternateContent>
      <p:grpSp>
        <p:nvGrpSpPr>
          <p:cNvPr id="6" name="组合 5"/>
          <p:cNvGrpSpPr/>
          <p:nvPr/>
        </p:nvGrpSpPr>
        <p:grpSpPr>
          <a:xfrm>
            <a:off x="2332889" y="1261155"/>
            <a:ext cx="2587410" cy="1888611"/>
            <a:chOff x="0" y="0"/>
            <a:chExt cx="1231900" cy="1219200"/>
          </a:xfrm>
        </p:grpSpPr>
        <p:pic>
          <p:nvPicPr>
            <p:cNvPr id="10" name="S339.eps" descr="id:2147504431;FounderCES"/>
            <p:cNvPicPr/>
            <p:nvPr/>
          </p:nvPicPr>
          <p:blipFill>
            <a:blip r:embed="rId4" cstate="print">
              <a:extLst>
                <a:ext uri="{28A0092B-C50C-407E-A947-70E740481C1C}">
                  <a14:useLocalDpi xmlns:a14="http://schemas.microsoft.com/office/drawing/2010/main" val="0"/>
                </a:ext>
              </a:extLst>
            </a:blip>
            <a:stretch>
              <a:fillRect/>
            </a:stretch>
          </p:blipFill>
          <p:spPr>
            <a:xfrm>
              <a:off x="0" y="0"/>
              <a:ext cx="1231900" cy="901700"/>
            </a:xfrm>
            <a:prstGeom prst="rect">
              <a:avLst/>
            </a:prstGeom>
          </p:spPr>
        </p:pic>
        <p:sp>
          <p:nvSpPr>
            <p:cNvPr id="11" name="文本框 2"/>
            <p:cNvSpPr txBox="1">
              <a:spLocks noChangeArrowheads="1"/>
            </p:cNvSpPr>
            <p:nvPr/>
          </p:nvSpPr>
          <p:spPr bwMode="auto">
            <a:xfrm>
              <a:off x="304800" y="920750"/>
              <a:ext cx="508000" cy="298450"/>
            </a:xfrm>
            <a:prstGeom prst="rect">
              <a:avLst/>
            </a:prstGeom>
            <a:solidFill>
              <a:srgbClr val="FFFFFF"/>
            </a:solidFill>
            <a:ln w="9525">
              <a:noFill/>
              <a:miter lim="800000"/>
            </a:ln>
          </p:spPr>
          <p:txBody>
            <a:bodyPr rot="0" vert="horz" wrap="square" lIns="91440" tIns="45720" rIns="91440" bIns="45720" anchor="t" anchorCtr="0">
              <a:spAutoFit/>
            </a:bodyPr>
            <a:lstStyle/>
            <a:p>
              <a:pPr algn="just" defTabSz="685800"/>
              <a:r>
                <a:rPr lang="zh-CN" altLang="en-US" sz="1050" kern="100">
                  <a:solidFill>
                    <a:prstClr val="black"/>
                  </a:solidFill>
                  <a:cs typeface="Times New Roman" panose="02020603050405020304"/>
                </a:rPr>
                <a:t>图</a:t>
              </a:r>
              <a:r>
                <a:rPr lang="en-US" sz="1050" kern="100">
                  <a:solidFill>
                    <a:prstClr val="black"/>
                  </a:solidFill>
                  <a:ea typeface="宋体" panose="02010600030101010101" pitchFamily="2" charset="-122"/>
                  <a:cs typeface="Times New Roman" panose="02020603050405020304"/>
                </a:rPr>
                <a:t>1</a:t>
              </a:r>
              <a:endParaRPr lang="zh-CN" altLang="en-US" sz="1050" kern="100">
                <a:solidFill>
                  <a:prstClr val="black"/>
                </a:solidFill>
                <a:cs typeface="Times New Roman" panose="02020603050405020304"/>
              </a:endParaRPr>
            </a:p>
          </p:txBody>
        </p:sp>
      </p:grpSp>
      <p:grpSp>
        <p:nvGrpSpPr>
          <p:cNvPr id="7" name="组合 6"/>
          <p:cNvGrpSpPr/>
          <p:nvPr/>
        </p:nvGrpSpPr>
        <p:grpSpPr>
          <a:xfrm>
            <a:off x="4920299" y="1261155"/>
            <a:ext cx="3475556" cy="1999281"/>
            <a:chOff x="0" y="0"/>
            <a:chExt cx="1549400" cy="1200150"/>
          </a:xfrm>
        </p:grpSpPr>
        <p:pic>
          <p:nvPicPr>
            <p:cNvPr id="8" name="S340.eps" descr="id:2147504438;FounderCES"/>
            <p:cNvPicPr/>
            <p:nvPr/>
          </p:nvPicPr>
          <p:blipFill>
            <a:blip r:embed="rId5" cstate="print">
              <a:extLst>
                <a:ext uri="{28A0092B-C50C-407E-A947-70E740481C1C}">
                  <a14:useLocalDpi xmlns:a14="http://schemas.microsoft.com/office/drawing/2010/main" val="0"/>
                </a:ext>
              </a:extLst>
            </a:blip>
            <a:stretch>
              <a:fillRect/>
            </a:stretch>
          </p:blipFill>
          <p:spPr>
            <a:xfrm>
              <a:off x="0" y="0"/>
              <a:ext cx="1549400" cy="825500"/>
            </a:xfrm>
            <a:prstGeom prst="rect">
              <a:avLst/>
            </a:prstGeom>
          </p:spPr>
        </p:pic>
        <p:sp>
          <p:nvSpPr>
            <p:cNvPr id="9" name="文本框 2"/>
            <p:cNvSpPr txBox="1">
              <a:spLocks noChangeArrowheads="1"/>
            </p:cNvSpPr>
            <p:nvPr/>
          </p:nvSpPr>
          <p:spPr bwMode="auto">
            <a:xfrm>
              <a:off x="342900" y="901700"/>
              <a:ext cx="508000" cy="298450"/>
            </a:xfrm>
            <a:prstGeom prst="rect">
              <a:avLst/>
            </a:prstGeom>
            <a:solidFill>
              <a:srgbClr val="FFFFFF"/>
            </a:solidFill>
            <a:ln w="9525">
              <a:noFill/>
              <a:miter lim="800000"/>
            </a:ln>
          </p:spPr>
          <p:txBody>
            <a:bodyPr rot="0" vert="horz" wrap="square" lIns="91440" tIns="45720" rIns="91440" bIns="45720" anchor="t" anchorCtr="0">
              <a:spAutoFit/>
            </a:bodyPr>
            <a:lstStyle/>
            <a:p>
              <a:pPr algn="just" defTabSz="685800"/>
              <a:r>
                <a:rPr lang="zh-CN" altLang="en-US" sz="1050" kern="100">
                  <a:solidFill>
                    <a:prstClr val="black"/>
                  </a:solidFill>
                  <a:cs typeface="Times New Roman" panose="02020603050405020304"/>
                </a:rPr>
                <a:t>图</a:t>
              </a:r>
              <a:r>
                <a:rPr lang="en-US" sz="1050" kern="100">
                  <a:solidFill>
                    <a:prstClr val="black"/>
                  </a:solidFill>
                  <a:ea typeface="宋体" panose="02010600030101010101" pitchFamily="2" charset="-122"/>
                  <a:cs typeface="Times New Roman" panose="02020603050405020304"/>
                </a:rPr>
                <a:t>2</a:t>
              </a:r>
              <a:endParaRPr lang="zh-CN" altLang="en-US" sz="1050" kern="100">
                <a:solidFill>
                  <a:prstClr val="black"/>
                </a:solidFill>
                <a:cs typeface="Times New Roman" panose="02020603050405020304"/>
              </a:endParaRPr>
            </a:p>
          </p:txBody>
        </p:sp>
      </p:grpSp>
    </p:spTree>
    <p:extLst>
      <p:ext uri="{BB962C8B-B14F-4D97-AF65-F5344CB8AC3E}">
        <p14:creationId xmlns:p14="http://schemas.microsoft.com/office/powerpoint/2010/main" val="93589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全屏显示(16:9)</PresentationFormat>
  <Paragraphs>16</Paragraphs>
  <Slides>4</Slides>
  <Notes>1</Notes>
  <HiddenSlides>0</HiddenSlides>
  <MMClips>0</MMClips>
  <ScaleCrop>false</ScaleCrop>
  <HeadingPairs>
    <vt:vector size="4" baseType="variant">
      <vt:variant>
        <vt:lpstr>主题</vt:lpstr>
      </vt:variant>
      <vt:variant>
        <vt:i4>1</vt:i4>
      </vt:variant>
      <vt:variant>
        <vt:lpstr>幻灯片标题</vt:lpstr>
      </vt:variant>
      <vt:variant>
        <vt:i4>4</vt:i4>
      </vt:variant>
    </vt:vector>
  </HeadingPairs>
  <TitlesOfParts>
    <vt:vector size="5" baseType="lpstr">
      <vt:lpstr>1_Office 主题​​</vt:lpstr>
      <vt:lpstr>气体分子的速率，统计分析来帮你</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气体分子的速率，统计分析来帮你</dc:title>
  <dc:creator>China</dc:creator>
  <cp:lastModifiedBy>China</cp:lastModifiedBy>
  <cp:revision>1</cp:revision>
  <dcterms:created xsi:type="dcterms:W3CDTF">2023-07-07T10:34:25Z</dcterms:created>
  <dcterms:modified xsi:type="dcterms:W3CDTF">2023-07-07T10:34:49Z</dcterms:modified>
</cp:coreProperties>
</file>