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73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273AD-EC68-47B7-ADD7-D92709C3834C}" type="datetimeFigureOut">
              <a:rPr lang="zh-CN" altLang="en-US" smtClean="0"/>
              <a:t>2023/7/7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A760B-190A-4E36-AA81-44269CB62272}" type="slidenum">
              <a:rPr lang="zh-CN" altLang="en-US" smtClean="0"/>
              <a:t>‹#›</a:t>
            </a:fld>
            <a:endParaRPr lang="zh-CN" altLang="en-US"/>
          </a:p>
        </p:txBody>
      </p:sp>
    </p:spTree>
    <p:extLst>
      <p:ext uri="{BB962C8B-B14F-4D97-AF65-F5344CB8AC3E}">
        <p14:creationId xmlns:p14="http://schemas.microsoft.com/office/powerpoint/2010/main" val="1349660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869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5142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746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8498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713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528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185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564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215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2776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019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610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529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3C2DD16D-63B5-4F0E-9AE2-7A8064D55709}" type="datetimeFigureOut">
              <a:rPr lang="zh-CN" altLang="en-US" smtClean="0">
                <a:solidFill>
                  <a:prstClr val="black">
                    <a:tint val="75000"/>
                  </a:prstClr>
                </a:solidFill>
              </a:rPr>
              <a:pPr defTabSz="685800"/>
              <a:t>2023/7/7</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0347F21E-FE76-4E28-A5CE-5B9C9B887E07}"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948671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uxueping\Desktop\mmexport1625301744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188" y="2666341"/>
            <a:ext cx="1995559" cy="12601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标题 3"/>
          <p:cNvSpPr>
            <a:spLocks noGrp="1"/>
          </p:cNvSpPr>
          <p:nvPr>
            <p:ph type="title"/>
          </p:nvPr>
        </p:nvSpPr>
        <p:spPr>
          <a:xfrm>
            <a:off x="429490" y="1231216"/>
            <a:ext cx="8229600" cy="857250"/>
          </a:xfrm>
        </p:spPr>
        <p:txBody>
          <a:bodyPr>
            <a:normAutofit fontScale="90000"/>
          </a:bodyPr>
          <a:lstStyle/>
          <a:p>
            <a:r>
              <a:rPr lang="zh-CN" altLang="zh-CN" b="1" dirty="0">
                <a:solidFill>
                  <a:srgbClr val="FF0000"/>
                </a:solidFill>
              </a:rPr>
              <a:t>抽气漏气解法同，气体质量减少了</a:t>
            </a:r>
          </a:p>
        </p:txBody>
      </p:sp>
    </p:spTree>
    <p:extLst>
      <p:ext uri="{BB962C8B-B14F-4D97-AF65-F5344CB8AC3E}">
        <p14:creationId xmlns:p14="http://schemas.microsoft.com/office/powerpoint/2010/main" val="104809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uxueping\Desktop\mmexport1625301744256.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65422" b="11642"/>
          <a:stretch>
            <a:fillRect/>
          </a:stretch>
        </p:blipFill>
        <p:spPr bwMode="auto">
          <a:xfrm>
            <a:off x="3714584" y="4827978"/>
            <a:ext cx="1690118" cy="24479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57017" y="141836"/>
            <a:ext cx="8564246" cy="2031325"/>
          </a:xfrm>
          <a:prstGeom prst="rect">
            <a:avLst/>
          </a:prstGeom>
          <a:noFill/>
        </p:spPr>
        <p:txBody>
          <a:bodyPr wrap="square" rtlCol="0">
            <a:spAutoFit/>
          </a:bodyPr>
          <a:lstStyle/>
          <a:p>
            <a:pPr defTabSz="685800"/>
            <a:r>
              <a:rPr lang="zh-CN" altLang="zh-CN" b="1" dirty="0">
                <a:solidFill>
                  <a:prstClr val="white"/>
                </a:solidFill>
              </a:rPr>
              <a:t>例（</a:t>
            </a:r>
            <a:r>
              <a:rPr lang="en-US" altLang="zh-CN" b="1" dirty="0">
                <a:solidFill>
                  <a:prstClr val="white"/>
                </a:solidFill>
              </a:rPr>
              <a:t>2010</a:t>
            </a:r>
            <a:r>
              <a:rPr lang="zh-CN" altLang="zh-CN" b="1" dirty="0">
                <a:solidFill>
                  <a:prstClr val="white"/>
                </a:solidFill>
              </a:rPr>
              <a:t>·山东卷）</a:t>
            </a:r>
            <a:r>
              <a:rPr lang="zh-CN" altLang="zh-CN" dirty="0">
                <a:solidFill>
                  <a:prstClr val="white"/>
                </a:solidFill>
              </a:rPr>
              <a:t>一太阳能空气集热器，底面及侧面为隔热材料，顶面为透明玻璃板，集热器容积为</a:t>
            </a:r>
            <a:r>
              <a:rPr lang="en-US" altLang="zh-CN" i="1" dirty="0">
                <a:solidFill>
                  <a:prstClr val="white"/>
                </a:solidFill>
              </a:rPr>
              <a:t>V</a:t>
            </a:r>
            <a:r>
              <a:rPr lang="en-US" altLang="zh-CN" baseline="-25000" dirty="0">
                <a:solidFill>
                  <a:prstClr val="white"/>
                </a:solidFill>
              </a:rPr>
              <a:t>0</a:t>
            </a:r>
            <a:r>
              <a:rPr lang="zh-CN" altLang="zh-CN" dirty="0">
                <a:solidFill>
                  <a:prstClr val="white"/>
                </a:solidFill>
              </a:rPr>
              <a:t>，开始时内部封闭气体的压强为</a:t>
            </a:r>
            <a:r>
              <a:rPr lang="en-US" altLang="zh-CN" i="1" dirty="0">
                <a:solidFill>
                  <a:prstClr val="white"/>
                </a:solidFill>
              </a:rPr>
              <a:t>p</a:t>
            </a:r>
            <a:r>
              <a:rPr lang="en-US" altLang="zh-CN" baseline="-25000" dirty="0">
                <a:solidFill>
                  <a:prstClr val="white"/>
                </a:solidFill>
              </a:rPr>
              <a:t>0</a:t>
            </a:r>
            <a:r>
              <a:rPr lang="zh-CN" altLang="zh-CN" dirty="0">
                <a:solidFill>
                  <a:prstClr val="white"/>
                </a:solidFill>
              </a:rPr>
              <a:t>。经过太阳曝晒，气体温度由</a:t>
            </a:r>
            <a:r>
              <a:rPr lang="en-US" altLang="zh-CN" i="1" dirty="0">
                <a:solidFill>
                  <a:prstClr val="white"/>
                </a:solidFill>
              </a:rPr>
              <a:t>T</a:t>
            </a:r>
            <a:r>
              <a:rPr lang="en-US" altLang="zh-CN" baseline="-25000" dirty="0">
                <a:solidFill>
                  <a:prstClr val="white"/>
                </a:solidFill>
              </a:rPr>
              <a:t>0</a:t>
            </a:r>
            <a:r>
              <a:rPr lang="zh-CN" altLang="zh-CN" dirty="0">
                <a:solidFill>
                  <a:prstClr val="white"/>
                </a:solidFill>
              </a:rPr>
              <a:t>＝</a:t>
            </a:r>
            <a:r>
              <a:rPr lang="en-US" altLang="zh-CN" dirty="0">
                <a:solidFill>
                  <a:prstClr val="white"/>
                </a:solidFill>
              </a:rPr>
              <a:t>300 K</a:t>
            </a:r>
            <a:r>
              <a:rPr lang="zh-CN" altLang="zh-CN" dirty="0">
                <a:solidFill>
                  <a:prstClr val="white"/>
                </a:solidFill>
              </a:rPr>
              <a:t>升至</a:t>
            </a:r>
            <a:r>
              <a:rPr lang="en-US" altLang="zh-CN" i="1" dirty="0">
                <a:solidFill>
                  <a:prstClr val="white"/>
                </a:solidFill>
              </a:rPr>
              <a:t>T</a:t>
            </a:r>
            <a:r>
              <a:rPr lang="en-US" altLang="zh-CN" baseline="-25000" dirty="0">
                <a:solidFill>
                  <a:prstClr val="white"/>
                </a:solidFill>
              </a:rPr>
              <a:t>1</a:t>
            </a:r>
            <a:r>
              <a:rPr lang="zh-CN" altLang="zh-CN" dirty="0">
                <a:solidFill>
                  <a:prstClr val="white"/>
                </a:solidFill>
              </a:rPr>
              <a:t>＝</a:t>
            </a:r>
            <a:r>
              <a:rPr lang="en-US" altLang="zh-CN" dirty="0">
                <a:solidFill>
                  <a:prstClr val="white"/>
                </a:solidFill>
              </a:rPr>
              <a:t>350 K</a:t>
            </a:r>
            <a:r>
              <a:rPr lang="zh-CN" altLang="zh-CN" dirty="0">
                <a:solidFill>
                  <a:prstClr val="white"/>
                </a:solidFill>
              </a:rPr>
              <a:t>。</a:t>
            </a:r>
          </a:p>
          <a:p>
            <a:pPr defTabSz="685800"/>
            <a:r>
              <a:rPr lang="en-US" altLang="zh-CN" dirty="0">
                <a:solidFill>
                  <a:prstClr val="white"/>
                </a:solidFill>
              </a:rPr>
              <a:t>(1)</a:t>
            </a:r>
            <a:r>
              <a:rPr lang="zh-CN" altLang="zh-CN" dirty="0">
                <a:solidFill>
                  <a:prstClr val="white"/>
                </a:solidFill>
              </a:rPr>
              <a:t>求此时气体的压强。</a:t>
            </a:r>
          </a:p>
          <a:p>
            <a:pPr defTabSz="685800"/>
            <a:r>
              <a:rPr lang="en-US" altLang="zh-CN" dirty="0">
                <a:solidFill>
                  <a:prstClr val="white"/>
                </a:solidFill>
              </a:rPr>
              <a:t>(2)</a:t>
            </a:r>
            <a:r>
              <a:rPr lang="zh-CN" altLang="zh-CN" dirty="0">
                <a:solidFill>
                  <a:prstClr val="white"/>
                </a:solidFill>
              </a:rPr>
              <a:t>保持</a:t>
            </a:r>
            <a:r>
              <a:rPr lang="en-US" altLang="zh-CN" i="1" dirty="0">
                <a:solidFill>
                  <a:prstClr val="white"/>
                </a:solidFill>
              </a:rPr>
              <a:t>T</a:t>
            </a:r>
            <a:r>
              <a:rPr lang="en-US" altLang="zh-CN" baseline="-25000" dirty="0">
                <a:solidFill>
                  <a:prstClr val="white"/>
                </a:solidFill>
              </a:rPr>
              <a:t>1</a:t>
            </a:r>
            <a:r>
              <a:rPr lang="zh-CN" altLang="zh-CN" dirty="0">
                <a:solidFill>
                  <a:prstClr val="white"/>
                </a:solidFill>
              </a:rPr>
              <a:t>＝</a:t>
            </a:r>
            <a:r>
              <a:rPr lang="en-US" altLang="zh-CN" dirty="0">
                <a:solidFill>
                  <a:prstClr val="white"/>
                </a:solidFill>
              </a:rPr>
              <a:t>350 K</a:t>
            </a:r>
            <a:r>
              <a:rPr lang="zh-CN" altLang="zh-CN" dirty="0">
                <a:solidFill>
                  <a:prstClr val="white"/>
                </a:solidFill>
              </a:rPr>
              <a:t>不变，缓慢抽出部分气体，使气体压强再变</a:t>
            </a:r>
            <a:r>
              <a:rPr lang="zh-CN" altLang="zh-CN" dirty="0">
                <a:solidFill>
                  <a:prstClr val="white"/>
                </a:solidFill>
              </a:rPr>
              <a:t>回</a:t>
            </a:r>
            <a:endParaRPr lang="en-US" altLang="zh-CN" dirty="0">
              <a:solidFill>
                <a:prstClr val="white"/>
              </a:solidFill>
            </a:endParaRPr>
          </a:p>
          <a:p>
            <a:pPr defTabSz="685800"/>
            <a:r>
              <a:rPr lang="zh-CN" altLang="zh-CN" dirty="0">
                <a:solidFill>
                  <a:prstClr val="white"/>
                </a:solidFill>
              </a:rPr>
              <a:t>到</a:t>
            </a:r>
            <a:r>
              <a:rPr lang="en-US" altLang="zh-CN" i="1" dirty="0">
                <a:solidFill>
                  <a:prstClr val="white"/>
                </a:solidFill>
              </a:rPr>
              <a:t>p</a:t>
            </a:r>
            <a:r>
              <a:rPr lang="en-US" altLang="zh-CN" baseline="-25000" dirty="0">
                <a:solidFill>
                  <a:prstClr val="white"/>
                </a:solidFill>
              </a:rPr>
              <a:t>0</a:t>
            </a:r>
            <a:r>
              <a:rPr lang="zh-CN" altLang="zh-CN" dirty="0">
                <a:solidFill>
                  <a:prstClr val="white"/>
                </a:solidFill>
              </a:rPr>
              <a:t>。求</a:t>
            </a:r>
            <a:r>
              <a:rPr lang="zh-CN" altLang="zh-CN" dirty="0">
                <a:solidFill>
                  <a:prstClr val="white"/>
                </a:solidFill>
              </a:rPr>
              <a:t>集热器内剩余气体的质量与原来总质量的比值。判断</a:t>
            </a:r>
            <a:r>
              <a:rPr lang="zh-CN" altLang="zh-CN" dirty="0">
                <a:solidFill>
                  <a:prstClr val="white"/>
                </a:solidFill>
              </a:rPr>
              <a:t>在</a:t>
            </a:r>
            <a:endParaRPr lang="en-US" altLang="zh-CN" dirty="0">
              <a:solidFill>
                <a:prstClr val="white"/>
              </a:solidFill>
            </a:endParaRPr>
          </a:p>
          <a:p>
            <a:pPr defTabSz="685800"/>
            <a:r>
              <a:rPr lang="zh-CN" altLang="zh-CN" dirty="0">
                <a:solidFill>
                  <a:prstClr val="white"/>
                </a:solidFill>
              </a:rPr>
              <a:t>抽</a:t>
            </a:r>
            <a:r>
              <a:rPr lang="zh-CN" altLang="zh-CN" dirty="0">
                <a:solidFill>
                  <a:prstClr val="white"/>
                </a:solidFill>
              </a:rPr>
              <a:t>气过程中剩余气体是吸热还是放热，并简述原因。</a:t>
            </a:r>
          </a:p>
        </p:txBody>
      </p:sp>
      <p:sp>
        <p:nvSpPr>
          <p:cNvPr id="4" name="矩形 3"/>
          <p:cNvSpPr/>
          <p:nvPr/>
        </p:nvSpPr>
        <p:spPr>
          <a:xfrm>
            <a:off x="157017" y="2231549"/>
            <a:ext cx="8543637" cy="3139321"/>
          </a:xfrm>
          <a:prstGeom prst="rect">
            <a:avLst/>
          </a:prstGeom>
        </p:spPr>
        <p:txBody>
          <a:bodyPr wrap="square">
            <a:spAutoFit/>
          </a:bodyPr>
          <a:lstStyle/>
          <a:p>
            <a:pPr defTabSz="685800"/>
            <a:r>
              <a:rPr lang="zh-CN" altLang="zh-CN" b="1" dirty="0">
                <a:solidFill>
                  <a:srgbClr val="FF0000"/>
                </a:solidFill>
              </a:rPr>
              <a:t>【解析】</a:t>
            </a:r>
            <a:r>
              <a:rPr lang="zh-CN" altLang="zh-CN" dirty="0">
                <a:solidFill>
                  <a:srgbClr val="FF0000"/>
                </a:solidFill>
              </a:rPr>
              <a:t> </a:t>
            </a:r>
            <a:r>
              <a:rPr lang="en-US" altLang="zh-CN" dirty="0">
                <a:solidFill>
                  <a:srgbClr val="FF0000"/>
                </a:solidFill>
              </a:rPr>
              <a:t>(1)</a:t>
            </a:r>
            <a:r>
              <a:rPr lang="zh-CN" altLang="zh-CN" dirty="0">
                <a:solidFill>
                  <a:srgbClr val="FF0000"/>
                </a:solidFill>
              </a:rPr>
              <a:t>设升温后气体的压强为</a:t>
            </a:r>
            <a:r>
              <a:rPr lang="en-US" altLang="zh-CN" i="1" dirty="0">
                <a:solidFill>
                  <a:srgbClr val="FF0000"/>
                </a:solidFill>
              </a:rPr>
              <a:t>p</a:t>
            </a:r>
            <a:r>
              <a:rPr lang="en-US" altLang="zh-CN" baseline="-25000" dirty="0">
                <a:solidFill>
                  <a:srgbClr val="FF0000"/>
                </a:solidFill>
              </a:rPr>
              <a:t>1</a:t>
            </a:r>
            <a:r>
              <a:rPr lang="zh-CN" altLang="zh-CN" dirty="0">
                <a:solidFill>
                  <a:srgbClr val="FF0000"/>
                </a:solidFill>
              </a:rPr>
              <a:t>，由查理定律得</a:t>
            </a:r>
            <a:r>
              <a:rPr lang="en-US" altLang="zh-CN" dirty="0">
                <a:solidFill>
                  <a:srgbClr val="FF0000"/>
                </a:solidFill>
              </a:rPr>
              <a:t>   </a:t>
            </a:r>
            <a:r>
              <a:rPr lang="zh-CN" altLang="zh-CN" dirty="0">
                <a:solidFill>
                  <a:srgbClr val="FF0000"/>
                </a:solidFill>
              </a:rPr>
              <a:t>＝</a:t>
            </a:r>
            <a:r>
              <a:rPr lang="en-US" altLang="zh-CN" dirty="0">
                <a:solidFill>
                  <a:srgbClr val="FF0000"/>
                </a:solidFill>
              </a:rPr>
              <a:t>		①</a:t>
            </a:r>
            <a:endParaRPr lang="zh-CN" altLang="zh-CN" dirty="0">
              <a:solidFill>
                <a:srgbClr val="FF0000"/>
              </a:solidFill>
            </a:endParaRPr>
          </a:p>
          <a:p>
            <a:pPr defTabSz="685800"/>
            <a:r>
              <a:rPr lang="zh-CN" altLang="zh-CN" dirty="0">
                <a:solidFill>
                  <a:srgbClr val="FF0000"/>
                </a:solidFill>
              </a:rPr>
              <a:t>代入数据得</a:t>
            </a:r>
            <a:r>
              <a:rPr lang="en-US" altLang="zh-CN" i="1" dirty="0">
                <a:solidFill>
                  <a:srgbClr val="FF0000"/>
                </a:solidFill>
              </a:rPr>
              <a:t>p</a:t>
            </a:r>
            <a:r>
              <a:rPr lang="en-US" altLang="zh-CN" baseline="-25000" dirty="0">
                <a:solidFill>
                  <a:srgbClr val="FF0000"/>
                </a:solidFill>
              </a:rPr>
              <a:t>1</a:t>
            </a:r>
            <a:r>
              <a:rPr lang="zh-CN" altLang="zh-CN" dirty="0">
                <a:solidFill>
                  <a:srgbClr val="FF0000"/>
                </a:solidFill>
              </a:rPr>
              <a:t>＝</a:t>
            </a:r>
            <a:r>
              <a:rPr lang="en-US" altLang="zh-CN" i="1" dirty="0">
                <a:solidFill>
                  <a:srgbClr val="FF0000"/>
                </a:solidFill>
              </a:rPr>
              <a:t>p</a:t>
            </a:r>
            <a:r>
              <a:rPr lang="en-US" altLang="zh-CN" baseline="-25000" dirty="0">
                <a:solidFill>
                  <a:srgbClr val="FF0000"/>
                </a:solidFill>
              </a:rPr>
              <a:t>0</a:t>
            </a:r>
            <a:r>
              <a:rPr lang="zh-CN" altLang="zh-CN" dirty="0">
                <a:solidFill>
                  <a:srgbClr val="FF0000"/>
                </a:solidFill>
              </a:rPr>
              <a:t>。</a:t>
            </a:r>
            <a:r>
              <a:rPr lang="en-US" altLang="zh-CN" dirty="0">
                <a:solidFill>
                  <a:srgbClr val="FF0000"/>
                </a:solidFill>
              </a:rPr>
              <a:t>		</a:t>
            </a:r>
            <a:endParaRPr lang="zh-CN" altLang="zh-CN" dirty="0">
              <a:solidFill>
                <a:srgbClr val="FF0000"/>
              </a:solidFill>
            </a:endParaRPr>
          </a:p>
          <a:p>
            <a:pPr defTabSz="685800"/>
            <a:r>
              <a:rPr lang="en-US" altLang="zh-CN" dirty="0">
                <a:solidFill>
                  <a:srgbClr val="FF0000"/>
                </a:solidFill>
              </a:rPr>
              <a:t>(2)</a:t>
            </a:r>
            <a:r>
              <a:rPr lang="zh-CN" altLang="zh-CN" dirty="0">
                <a:solidFill>
                  <a:srgbClr val="FF0000"/>
                </a:solidFill>
              </a:rPr>
              <a:t>抽气过程可等效为等温膨胀过程，设膨胀后气体的总体积为</a:t>
            </a:r>
            <a:r>
              <a:rPr lang="en-US" altLang="zh-CN" i="1" dirty="0">
                <a:solidFill>
                  <a:srgbClr val="FF0000"/>
                </a:solidFill>
              </a:rPr>
              <a:t>V</a:t>
            </a:r>
            <a:r>
              <a:rPr lang="zh-CN" altLang="zh-CN" dirty="0">
                <a:solidFill>
                  <a:srgbClr val="FF0000"/>
                </a:solidFill>
              </a:rPr>
              <a:t>，由玻意耳定律得</a:t>
            </a:r>
          </a:p>
          <a:p>
            <a:pPr defTabSz="685800"/>
            <a:r>
              <a:rPr lang="en-US" altLang="zh-CN" i="1" dirty="0">
                <a:solidFill>
                  <a:srgbClr val="FF0000"/>
                </a:solidFill>
              </a:rPr>
              <a:t>p</a:t>
            </a:r>
            <a:r>
              <a:rPr lang="en-US" altLang="zh-CN" baseline="-25000" dirty="0">
                <a:solidFill>
                  <a:srgbClr val="FF0000"/>
                </a:solidFill>
              </a:rPr>
              <a:t>1</a:t>
            </a:r>
            <a:r>
              <a:rPr lang="en-US" altLang="zh-CN" i="1" dirty="0">
                <a:solidFill>
                  <a:srgbClr val="FF0000"/>
                </a:solidFill>
              </a:rPr>
              <a:t>V</a:t>
            </a:r>
            <a:r>
              <a:rPr lang="en-US" altLang="zh-CN" baseline="-25000" dirty="0">
                <a:solidFill>
                  <a:srgbClr val="FF0000"/>
                </a:solidFill>
              </a:rPr>
              <a:t>0</a:t>
            </a:r>
            <a:r>
              <a:rPr lang="zh-CN" altLang="zh-CN" dirty="0">
                <a:solidFill>
                  <a:srgbClr val="FF0000"/>
                </a:solidFill>
              </a:rPr>
              <a:t>＝</a:t>
            </a:r>
            <a:r>
              <a:rPr lang="en-US" altLang="zh-CN" i="1" dirty="0">
                <a:solidFill>
                  <a:srgbClr val="FF0000"/>
                </a:solidFill>
              </a:rPr>
              <a:t>p</a:t>
            </a:r>
            <a:r>
              <a:rPr lang="en-US" altLang="zh-CN" baseline="-25000" dirty="0">
                <a:solidFill>
                  <a:srgbClr val="FF0000"/>
                </a:solidFill>
              </a:rPr>
              <a:t>0</a:t>
            </a:r>
            <a:r>
              <a:rPr lang="en-US" altLang="zh-CN" i="1" dirty="0">
                <a:solidFill>
                  <a:srgbClr val="FF0000"/>
                </a:solidFill>
              </a:rPr>
              <a:t>V  	</a:t>
            </a:r>
            <a:r>
              <a:rPr lang="en-US" altLang="zh-CN" dirty="0">
                <a:solidFill>
                  <a:srgbClr val="FF0000"/>
                </a:solidFill>
              </a:rPr>
              <a:t>③</a:t>
            </a:r>
            <a:endParaRPr lang="zh-CN" altLang="zh-CN" dirty="0">
              <a:solidFill>
                <a:srgbClr val="FF0000"/>
              </a:solidFill>
            </a:endParaRPr>
          </a:p>
          <a:p>
            <a:pPr defTabSz="685800"/>
            <a:r>
              <a:rPr lang="zh-CN" altLang="zh-CN" dirty="0">
                <a:solidFill>
                  <a:srgbClr val="FF0000"/>
                </a:solidFill>
              </a:rPr>
              <a:t>联立</a:t>
            </a:r>
            <a:r>
              <a:rPr lang="en-US" altLang="zh-CN" dirty="0">
                <a:solidFill>
                  <a:srgbClr val="FF0000"/>
                </a:solidFill>
              </a:rPr>
              <a:t>②③</a:t>
            </a:r>
            <a:r>
              <a:rPr lang="zh-CN" altLang="zh-CN" dirty="0">
                <a:solidFill>
                  <a:srgbClr val="FF0000"/>
                </a:solidFill>
              </a:rPr>
              <a:t>式得</a:t>
            </a:r>
            <a:r>
              <a:rPr lang="en-US" altLang="zh-CN" i="1" dirty="0">
                <a:solidFill>
                  <a:srgbClr val="FF0000"/>
                </a:solidFill>
              </a:rPr>
              <a:t>V</a:t>
            </a:r>
            <a:r>
              <a:rPr lang="zh-CN" altLang="zh-CN" dirty="0">
                <a:solidFill>
                  <a:srgbClr val="FF0000"/>
                </a:solidFill>
              </a:rPr>
              <a:t>＝</a:t>
            </a:r>
            <a:r>
              <a:rPr lang="en-US" altLang="zh-CN" i="1" dirty="0">
                <a:solidFill>
                  <a:srgbClr val="FF0000"/>
                </a:solidFill>
              </a:rPr>
              <a:t>V</a:t>
            </a:r>
            <a:r>
              <a:rPr lang="en-US" altLang="zh-CN" baseline="-25000" dirty="0">
                <a:solidFill>
                  <a:srgbClr val="FF0000"/>
                </a:solidFill>
              </a:rPr>
              <a:t>0	</a:t>
            </a:r>
            <a:r>
              <a:rPr lang="en-US" altLang="zh-CN" dirty="0">
                <a:solidFill>
                  <a:srgbClr val="FF0000"/>
                </a:solidFill>
              </a:rPr>
              <a:t>④</a:t>
            </a:r>
            <a:endParaRPr lang="zh-CN" altLang="zh-CN" dirty="0">
              <a:solidFill>
                <a:srgbClr val="FF0000"/>
              </a:solidFill>
            </a:endParaRPr>
          </a:p>
          <a:p>
            <a:pPr defTabSz="685800"/>
            <a:r>
              <a:rPr lang="zh-CN" altLang="zh-CN" dirty="0">
                <a:solidFill>
                  <a:srgbClr val="FF0000"/>
                </a:solidFill>
              </a:rPr>
              <a:t>设剩余气体的质量与原来总质量的比值为</a:t>
            </a:r>
            <a:r>
              <a:rPr lang="en-US" altLang="zh-CN" i="1" dirty="0">
                <a:solidFill>
                  <a:srgbClr val="FF0000"/>
                </a:solidFill>
              </a:rPr>
              <a:t>k</a:t>
            </a:r>
            <a:r>
              <a:rPr lang="zh-CN" altLang="zh-CN" dirty="0">
                <a:solidFill>
                  <a:srgbClr val="FF0000"/>
                </a:solidFill>
              </a:rPr>
              <a:t>，由题意得 </a:t>
            </a:r>
            <a:r>
              <a:rPr lang="en-US" altLang="zh-CN" i="1" dirty="0">
                <a:solidFill>
                  <a:srgbClr val="FF0000"/>
                </a:solidFill>
              </a:rPr>
              <a:t>k</a:t>
            </a:r>
            <a:r>
              <a:rPr lang="zh-CN" altLang="zh-CN" dirty="0">
                <a:solidFill>
                  <a:srgbClr val="FF0000"/>
                </a:solidFill>
              </a:rPr>
              <a:t>＝</a:t>
            </a:r>
            <a:r>
              <a:rPr lang="en-US" altLang="zh-CN" dirty="0">
                <a:solidFill>
                  <a:srgbClr val="FF0000"/>
                </a:solidFill>
              </a:rPr>
              <a:t>	⑤</a:t>
            </a:r>
            <a:endParaRPr lang="zh-CN" altLang="zh-CN" dirty="0">
              <a:solidFill>
                <a:srgbClr val="FF0000"/>
              </a:solidFill>
            </a:endParaRPr>
          </a:p>
          <a:p>
            <a:pPr defTabSz="685800"/>
            <a:r>
              <a:rPr lang="zh-CN" altLang="zh-CN" dirty="0">
                <a:solidFill>
                  <a:srgbClr val="FF0000"/>
                </a:solidFill>
              </a:rPr>
              <a:t>联立</a:t>
            </a:r>
            <a:r>
              <a:rPr lang="en-US" altLang="zh-CN" dirty="0">
                <a:solidFill>
                  <a:srgbClr val="FF0000"/>
                </a:solidFill>
              </a:rPr>
              <a:t>④⑤</a:t>
            </a:r>
            <a:r>
              <a:rPr lang="zh-CN" altLang="zh-CN" dirty="0">
                <a:solidFill>
                  <a:srgbClr val="FF0000"/>
                </a:solidFill>
              </a:rPr>
              <a:t>式得</a:t>
            </a:r>
            <a:r>
              <a:rPr lang="en-US" altLang="zh-CN" i="1" dirty="0">
                <a:solidFill>
                  <a:srgbClr val="FF0000"/>
                </a:solidFill>
              </a:rPr>
              <a:t>k</a:t>
            </a:r>
            <a:r>
              <a:rPr lang="zh-CN" altLang="zh-CN" dirty="0">
                <a:solidFill>
                  <a:srgbClr val="FF0000"/>
                </a:solidFill>
              </a:rPr>
              <a:t>＝</a:t>
            </a:r>
            <a:r>
              <a:rPr lang="en-US" altLang="zh-CN" dirty="0">
                <a:solidFill>
                  <a:srgbClr val="FF0000"/>
                </a:solidFill>
              </a:rPr>
              <a:t> 	⑥</a:t>
            </a:r>
            <a:endParaRPr lang="zh-CN" altLang="zh-CN" dirty="0">
              <a:solidFill>
                <a:srgbClr val="FF0000"/>
              </a:solidFill>
            </a:endParaRPr>
          </a:p>
          <a:p>
            <a:pPr defTabSz="685800"/>
            <a:r>
              <a:rPr lang="zh-CN" altLang="zh-CN" dirty="0">
                <a:solidFill>
                  <a:srgbClr val="FF0000"/>
                </a:solidFill>
              </a:rPr>
              <a:t>抽气过程中剩余气体吸热。因为抽气过程中剩余气体温度不变，内能不变，而剩余气体膨胀对外做功，所以根据热力学第一定律可知剩余气体要吸热。</a:t>
            </a:r>
          </a:p>
          <a:p>
            <a:pPr defTabSz="685800"/>
            <a:r>
              <a:rPr lang="en-US" altLang="zh-CN" dirty="0">
                <a:solidFill>
                  <a:srgbClr val="FF0000"/>
                </a:solidFill>
              </a:rPr>
              <a:t/>
            </a:r>
            <a:br>
              <a:rPr lang="en-US" altLang="zh-CN" dirty="0">
                <a:solidFill>
                  <a:srgbClr val="FF0000"/>
                </a:solidFill>
              </a:rPr>
            </a:br>
            <a:endParaRPr lang="zh-CN" altLang="zh-CN" dirty="0">
              <a:solidFill>
                <a:srgbClr val="FF0000"/>
              </a:solidFill>
            </a:endParaRPr>
          </a:p>
        </p:txBody>
      </p:sp>
      <p:pic>
        <p:nvPicPr>
          <p:cNvPr id="5" name="图片 4"/>
          <p:cNvPicPr/>
          <p:nvPr/>
        </p:nvPicPr>
        <p:blipFill>
          <a:blip r:embed="rId4" cstate="print">
            <a:extLst>
              <a:ext uri="{28A0092B-C50C-407E-A947-70E740481C1C}">
                <a14:useLocalDpi xmlns:a14="http://schemas.microsoft.com/office/drawing/2010/main" val="0"/>
              </a:ext>
            </a:extLst>
          </a:blip>
          <a:stretch>
            <a:fillRect/>
          </a:stretch>
        </p:blipFill>
        <p:spPr>
          <a:xfrm>
            <a:off x="6896735" y="747123"/>
            <a:ext cx="2182610" cy="1146332"/>
          </a:xfrm>
          <a:prstGeom prst="rect">
            <a:avLst/>
          </a:prstGeom>
          <a:noFill/>
          <a:ln>
            <a:noFill/>
            <a:miter lim="800000"/>
            <a:headEnd/>
            <a:tailEnd/>
          </a:ln>
        </p:spPr>
      </p:pic>
    </p:spTree>
    <p:extLst>
      <p:ext uri="{BB962C8B-B14F-4D97-AF65-F5344CB8AC3E}">
        <p14:creationId xmlns:p14="http://schemas.microsoft.com/office/powerpoint/2010/main" val="20079562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uxueping\Desktop\mmexport1625301744256.pn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65422" b="11642"/>
          <a:stretch>
            <a:fillRect/>
          </a:stretch>
        </p:blipFill>
        <p:spPr bwMode="auto">
          <a:xfrm>
            <a:off x="3807913" y="4829106"/>
            <a:ext cx="1690118" cy="24479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矩形 3"/>
              <p:cNvSpPr/>
              <p:nvPr/>
            </p:nvSpPr>
            <p:spPr>
              <a:xfrm>
                <a:off x="0" y="120073"/>
                <a:ext cx="9143999" cy="2416559"/>
              </a:xfrm>
              <a:prstGeom prst="rect">
                <a:avLst/>
              </a:prstGeom>
            </p:spPr>
            <p:txBody>
              <a:bodyPr wrap="square">
                <a:spAutoFit/>
              </a:bodyPr>
              <a:lstStyle/>
              <a:p>
                <a:pPr defTabSz="685800"/>
                <a:r>
                  <a:rPr lang="en-US" altLang="zh-CN" sz="1600" b="1" dirty="0">
                    <a:solidFill>
                      <a:prstClr val="white"/>
                    </a:solidFill>
                  </a:rPr>
                  <a:t>1.(2020·</a:t>
                </a:r>
                <a:r>
                  <a:rPr lang="zh-CN" altLang="zh-CN" sz="1600" b="1" dirty="0">
                    <a:solidFill>
                      <a:prstClr val="white"/>
                    </a:solidFill>
                  </a:rPr>
                  <a:t>山东</a:t>
                </a:r>
                <a:r>
                  <a:rPr lang="en-US" altLang="zh-CN" sz="1600" b="1" dirty="0">
                    <a:solidFill>
                      <a:prstClr val="white"/>
                    </a:solidFill>
                  </a:rPr>
                  <a:t>)</a:t>
                </a:r>
                <a:r>
                  <a:rPr lang="zh-CN" altLang="zh-CN" sz="1600" dirty="0">
                    <a:solidFill>
                      <a:prstClr val="white"/>
                    </a:solidFill>
                  </a:rPr>
                  <a:t>中医拔罐的物理原理是利用玻璃罐内外的气压差使罐吸附在人体穴位上</a:t>
                </a:r>
                <a:r>
                  <a:rPr lang="en-US" altLang="zh-CN" sz="1600" dirty="0">
                    <a:solidFill>
                      <a:prstClr val="white"/>
                    </a:solidFill>
                  </a:rPr>
                  <a:t>,</a:t>
                </a:r>
                <a:r>
                  <a:rPr lang="zh-CN" altLang="zh-CN" sz="1600" dirty="0">
                    <a:solidFill>
                      <a:prstClr val="white"/>
                    </a:solidFill>
                  </a:rPr>
                  <a:t>进而治疗某些疾病。常见拔罐有两种</a:t>
                </a:r>
                <a:r>
                  <a:rPr lang="en-US" altLang="zh-CN" sz="1600" dirty="0">
                    <a:solidFill>
                      <a:prstClr val="white"/>
                    </a:solidFill>
                  </a:rPr>
                  <a:t>,</a:t>
                </a:r>
                <a:r>
                  <a:rPr lang="zh-CN" altLang="zh-CN" sz="1600" dirty="0">
                    <a:solidFill>
                      <a:prstClr val="white"/>
                    </a:solidFill>
                  </a:rPr>
                  <a:t>如图所示</a:t>
                </a:r>
                <a:r>
                  <a:rPr lang="en-US" altLang="zh-CN" sz="1600" dirty="0">
                    <a:solidFill>
                      <a:prstClr val="white"/>
                    </a:solidFill>
                  </a:rPr>
                  <a:t>,</a:t>
                </a:r>
                <a:r>
                  <a:rPr lang="zh-CN" altLang="zh-CN" sz="1600" dirty="0">
                    <a:solidFill>
                      <a:prstClr val="white"/>
                    </a:solidFill>
                  </a:rPr>
                  <a:t>左侧为火罐</a:t>
                </a:r>
                <a:r>
                  <a:rPr lang="en-US" altLang="zh-CN" sz="1600" dirty="0">
                    <a:solidFill>
                      <a:prstClr val="white"/>
                    </a:solidFill>
                  </a:rPr>
                  <a:t>,</a:t>
                </a:r>
                <a:r>
                  <a:rPr lang="zh-CN" altLang="zh-CN" sz="1600" dirty="0">
                    <a:solidFill>
                      <a:prstClr val="white"/>
                    </a:solidFill>
                  </a:rPr>
                  <a:t>下端开口</a:t>
                </a:r>
                <a:r>
                  <a:rPr lang="en-US" altLang="zh-CN" sz="1600" dirty="0">
                    <a:solidFill>
                      <a:prstClr val="white"/>
                    </a:solidFill>
                  </a:rPr>
                  <a:t>;</a:t>
                </a:r>
                <a:r>
                  <a:rPr lang="zh-CN" altLang="zh-CN" sz="1600" dirty="0">
                    <a:solidFill>
                      <a:prstClr val="white"/>
                    </a:solidFill>
                  </a:rPr>
                  <a:t>右侧为抽气拔罐</a:t>
                </a:r>
                <a:r>
                  <a:rPr lang="en-US" altLang="zh-CN" sz="1600" dirty="0">
                    <a:solidFill>
                      <a:prstClr val="white"/>
                    </a:solidFill>
                  </a:rPr>
                  <a:t>,</a:t>
                </a:r>
                <a:r>
                  <a:rPr lang="zh-CN" altLang="zh-CN" sz="1600" dirty="0">
                    <a:solidFill>
                      <a:prstClr val="white"/>
                    </a:solidFill>
                  </a:rPr>
                  <a:t>下端开口</a:t>
                </a:r>
                <a:r>
                  <a:rPr lang="en-US" altLang="zh-CN" sz="1600" dirty="0">
                    <a:solidFill>
                      <a:prstClr val="white"/>
                    </a:solidFill>
                  </a:rPr>
                  <a:t>,</a:t>
                </a:r>
                <a:r>
                  <a:rPr lang="zh-CN" altLang="zh-CN" sz="1600" dirty="0">
                    <a:solidFill>
                      <a:prstClr val="white"/>
                    </a:solidFill>
                  </a:rPr>
                  <a:t>上端留有抽气阀门。使用火罐时</a:t>
                </a:r>
                <a:r>
                  <a:rPr lang="en-US" altLang="zh-CN" sz="1600" dirty="0">
                    <a:solidFill>
                      <a:prstClr val="white"/>
                    </a:solidFill>
                  </a:rPr>
                  <a:t>,</a:t>
                </a:r>
                <a:r>
                  <a:rPr lang="zh-CN" altLang="zh-CN" sz="1600" dirty="0">
                    <a:solidFill>
                      <a:prstClr val="white"/>
                    </a:solidFill>
                  </a:rPr>
                  <a:t>先加热罐中气体</a:t>
                </a:r>
                <a:r>
                  <a:rPr lang="en-US" altLang="zh-CN" sz="1600" dirty="0">
                    <a:solidFill>
                      <a:prstClr val="white"/>
                    </a:solidFill>
                  </a:rPr>
                  <a:t>,</a:t>
                </a:r>
                <a:r>
                  <a:rPr lang="zh-CN" altLang="zh-CN" sz="1600" dirty="0">
                    <a:solidFill>
                      <a:prstClr val="white"/>
                    </a:solidFill>
                  </a:rPr>
                  <a:t>然后迅速按到皮肤上</a:t>
                </a:r>
                <a:r>
                  <a:rPr lang="en-US" altLang="zh-CN" sz="1600" dirty="0">
                    <a:solidFill>
                      <a:prstClr val="white"/>
                    </a:solidFill>
                  </a:rPr>
                  <a:t>,</a:t>
                </a:r>
                <a:r>
                  <a:rPr lang="zh-CN" altLang="zh-CN" sz="1600" dirty="0">
                    <a:solidFill>
                      <a:prstClr val="white"/>
                    </a:solidFill>
                  </a:rPr>
                  <a:t>自然降温后火罐内部气压低于外部大气压</a:t>
                </a:r>
                <a:r>
                  <a:rPr lang="en-US" altLang="zh-CN" sz="1600" dirty="0">
                    <a:solidFill>
                      <a:prstClr val="white"/>
                    </a:solidFill>
                  </a:rPr>
                  <a:t>,</a:t>
                </a:r>
                <a:r>
                  <a:rPr lang="zh-CN" altLang="zh-CN" sz="1600" dirty="0">
                    <a:solidFill>
                      <a:prstClr val="white"/>
                    </a:solidFill>
                  </a:rPr>
                  <a:t>使火罐紧紧吸附在皮肤上。抽气拔罐是先把罐体按在皮肤上</a:t>
                </a:r>
                <a:r>
                  <a:rPr lang="en-US" altLang="zh-CN" sz="1600" dirty="0">
                    <a:solidFill>
                      <a:prstClr val="white"/>
                    </a:solidFill>
                  </a:rPr>
                  <a:t>,</a:t>
                </a:r>
                <a:r>
                  <a:rPr lang="zh-CN" altLang="zh-CN" sz="1600" dirty="0">
                    <a:solidFill>
                      <a:prstClr val="white"/>
                    </a:solidFill>
                  </a:rPr>
                  <a:t>再通过抽气降低罐内气体压强。某次使用火罐时</a:t>
                </a:r>
                <a:r>
                  <a:rPr lang="en-US" altLang="zh-CN" sz="1600" dirty="0">
                    <a:solidFill>
                      <a:prstClr val="white"/>
                    </a:solidFill>
                  </a:rPr>
                  <a:t>,</a:t>
                </a:r>
                <a:r>
                  <a:rPr lang="zh-CN" altLang="zh-CN" sz="1600" dirty="0">
                    <a:solidFill>
                      <a:prstClr val="white"/>
                    </a:solidFill>
                  </a:rPr>
                  <a:t>罐内气体初始压强与外部大气压相同</a:t>
                </a:r>
                <a:r>
                  <a:rPr lang="en-US" altLang="zh-CN" sz="1600" dirty="0">
                    <a:solidFill>
                      <a:prstClr val="white"/>
                    </a:solidFill>
                  </a:rPr>
                  <a:t>,</a:t>
                </a:r>
                <a:r>
                  <a:rPr lang="zh-CN" altLang="zh-CN" sz="1600" dirty="0">
                    <a:solidFill>
                      <a:prstClr val="white"/>
                    </a:solidFill>
                  </a:rPr>
                  <a:t>温度为</a:t>
                </a:r>
                <a:r>
                  <a:rPr lang="en-US" altLang="zh-CN" sz="1600" dirty="0">
                    <a:solidFill>
                      <a:prstClr val="white"/>
                    </a:solidFill>
                  </a:rPr>
                  <a:t>450 K,</a:t>
                </a:r>
                <a:r>
                  <a:rPr lang="zh-CN" altLang="zh-CN" sz="1600" dirty="0">
                    <a:solidFill>
                      <a:prstClr val="white"/>
                    </a:solidFill>
                  </a:rPr>
                  <a:t>最终降到</a:t>
                </a:r>
                <a:r>
                  <a:rPr lang="en-US" altLang="zh-CN" sz="1600" dirty="0">
                    <a:solidFill>
                      <a:prstClr val="white"/>
                    </a:solidFill>
                  </a:rPr>
                  <a:t>300 K,</a:t>
                </a:r>
                <a:r>
                  <a:rPr lang="zh-CN" altLang="zh-CN" sz="1600" dirty="0">
                    <a:solidFill>
                      <a:prstClr val="white"/>
                    </a:solidFill>
                  </a:rPr>
                  <a:t>因皮肤凸起</a:t>
                </a:r>
                <a:r>
                  <a:rPr lang="en-US" altLang="zh-CN" sz="1600" dirty="0">
                    <a:solidFill>
                      <a:prstClr val="white"/>
                    </a:solidFill>
                  </a:rPr>
                  <a:t>,</a:t>
                </a:r>
                <a:r>
                  <a:rPr lang="zh-CN" altLang="zh-CN" sz="1600" dirty="0">
                    <a:solidFill>
                      <a:prstClr val="white"/>
                    </a:solidFill>
                  </a:rPr>
                  <a:t>内部气体体积变为罐容积的</a:t>
                </a:r>
                <a14:m>
                  <m:oMath xmlns:m="http://schemas.openxmlformats.org/officeDocument/2006/math">
                    <m:f>
                      <m:fPr>
                        <m:ctrlPr>
                          <a:rPr lang="zh-CN" altLang="zh-CN" sz="1600" i="1">
                            <a:solidFill>
                              <a:prstClr val="white"/>
                            </a:solidFill>
                            <a:latin typeface="Cambria Math" panose="02040503050406030204"/>
                          </a:rPr>
                        </m:ctrlPr>
                      </m:fPr>
                      <m:num>
                        <m:r>
                          <a:rPr lang="en-US" altLang="zh-CN" sz="1600">
                            <a:solidFill>
                              <a:prstClr val="white"/>
                            </a:solidFill>
                            <a:latin typeface="Cambria Math" panose="02040503050406030204"/>
                          </a:rPr>
                          <m:t>20</m:t>
                        </m:r>
                      </m:num>
                      <m:den>
                        <m:r>
                          <a:rPr lang="en-US" altLang="zh-CN" sz="1600">
                            <a:solidFill>
                              <a:prstClr val="white"/>
                            </a:solidFill>
                            <a:latin typeface="Cambria Math" panose="02040503050406030204"/>
                          </a:rPr>
                          <m:t>21</m:t>
                        </m:r>
                      </m:den>
                    </m:f>
                  </m:oMath>
                </a14:m>
                <a:r>
                  <a:rPr lang="zh-CN" altLang="zh-CN" sz="1600" dirty="0">
                    <a:solidFill>
                      <a:prstClr val="white"/>
                    </a:solidFill>
                  </a:rPr>
                  <a:t>。若换用抽气拔罐</a:t>
                </a:r>
                <a:r>
                  <a:rPr lang="en-US" altLang="zh-CN" sz="1600" dirty="0">
                    <a:solidFill>
                      <a:prstClr val="white"/>
                    </a:solidFill>
                  </a:rPr>
                  <a:t>,</a:t>
                </a:r>
                <a:r>
                  <a:rPr lang="zh-CN" altLang="zh-CN" sz="1600" dirty="0">
                    <a:solidFill>
                      <a:prstClr val="white"/>
                    </a:solidFill>
                  </a:rPr>
                  <a:t>抽气后罐内剩余气体体积变为抽气拔罐容积的</a:t>
                </a:r>
                <a14:m>
                  <m:oMath xmlns:m="http://schemas.openxmlformats.org/officeDocument/2006/math">
                    <m:f>
                      <m:fPr>
                        <m:ctrlPr>
                          <a:rPr lang="zh-CN" altLang="zh-CN" sz="1600" i="1">
                            <a:solidFill>
                              <a:prstClr val="white"/>
                            </a:solidFill>
                            <a:latin typeface="Cambria Math" panose="02040503050406030204"/>
                          </a:rPr>
                        </m:ctrlPr>
                      </m:fPr>
                      <m:num>
                        <m:r>
                          <a:rPr lang="en-US" altLang="zh-CN" sz="1600">
                            <a:solidFill>
                              <a:prstClr val="white"/>
                            </a:solidFill>
                            <a:latin typeface="Cambria Math" panose="02040503050406030204"/>
                          </a:rPr>
                          <m:t>20</m:t>
                        </m:r>
                      </m:num>
                      <m:den>
                        <m:r>
                          <a:rPr lang="en-US" altLang="zh-CN" sz="1600">
                            <a:solidFill>
                              <a:prstClr val="white"/>
                            </a:solidFill>
                            <a:latin typeface="Cambria Math" panose="02040503050406030204"/>
                          </a:rPr>
                          <m:t>21</m:t>
                        </m:r>
                      </m:den>
                    </m:f>
                  </m:oMath>
                </a14:m>
                <a:r>
                  <a:rPr lang="en-US" altLang="zh-CN" sz="1600" dirty="0">
                    <a:solidFill>
                      <a:prstClr val="white"/>
                    </a:solidFill>
                  </a:rPr>
                  <a:t>,</a:t>
                </a:r>
                <a:r>
                  <a:rPr lang="zh-CN" altLang="zh-CN" sz="1600" dirty="0">
                    <a:solidFill>
                      <a:prstClr val="white"/>
                    </a:solidFill>
                  </a:rPr>
                  <a:t>罐内气压与火罐降温后的内部气压相同。罐内气体均可视为理想气体</a:t>
                </a:r>
                <a:r>
                  <a:rPr lang="en-US" altLang="zh-CN" sz="1600" dirty="0">
                    <a:solidFill>
                      <a:prstClr val="white"/>
                    </a:solidFill>
                  </a:rPr>
                  <a:t>,</a:t>
                </a:r>
                <a:r>
                  <a:rPr lang="zh-CN" altLang="zh-CN" sz="1600" dirty="0">
                    <a:solidFill>
                      <a:prstClr val="white"/>
                    </a:solidFill>
                  </a:rPr>
                  <a:t>忽略抽气过程中气体温度的变化。求应抽出气体的质量与抽气前罐内气体质量的比值。</a:t>
                </a:r>
              </a:p>
              <a:p>
                <a:pPr defTabSz="685800"/>
                <a:endParaRPr lang="zh-CN" altLang="zh-CN" sz="1600" dirty="0">
                  <a:solidFill>
                    <a:prstClr val="white"/>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0" y="120073"/>
                <a:ext cx="9143999" cy="2416559"/>
              </a:xfrm>
              <a:prstGeom prst="rect">
                <a:avLst/>
              </a:prstGeom>
              <a:blipFill rotWithShape="1">
                <a:blip r:embed="rId3"/>
                <a:stretch>
                  <a:fillRect t="-2" r="7" b="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1" y="2210459"/>
                <a:ext cx="8959273" cy="2960106"/>
              </a:xfrm>
              <a:prstGeom prst="rect">
                <a:avLst/>
              </a:prstGeom>
            </p:spPr>
            <p:txBody>
              <a:bodyPr wrap="square">
                <a:spAutoFit/>
              </a:bodyPr>
              <a:lstStyle/>
              <a:p>
                <a:pPr defTabSz="685800"/>
                <a:r>
                  <a:rPr lang="zh-CN" altLang="zh-CN" sz="1400" b="1" dirty="0">
                    <a:solidFill>
                      <a:srgbClr val="FF0000"/>
                    </a:solidFill>
                  </a:rPr>
                  <a:t>【解析】</a:t>
                </a:r>
                <a:r>
                  <a:rPr lang="zh-CN" altLang="zh-CN" sz="1400" dirty="0">
                    <a:solidFill>
                      <a:srgbClr val="FF0000"/>
                    </a:solidFill>
                  </a:rPr>
                  <a:t>设火罐内气体初始状态参量分别为</a:t>
                </a:r>
                <a:r>
                  <a:rPr lang="en-US" altLang="zh-CN" sz="1400" i="1" dirty="0">
                    <a:solidFill>
                      <a:srgbClr val="FF0000"/>
                    </a:solidFill>
                  </a:rPr>
                  <a:t>p</a:t>
                </a:r>
                <a:r>
                  <a:rPr lang="en-US" altLang="zh-CN" sz="1400" baseline="-25000" dirty="0">
                    <a:solidFill>
                      <a:srgbClr val="FF0000"/>
                    </a:solidFill>
                  </a:rPr>
                  <a:t>1</a:t>
                </a:r>
                <a:r>
                  <a:rPr lang="zh-CN" altLang="zh-CN" sz="1400" dirty="0">
                    <a:solidFill>
                      <a:srgbClr val="FF0000"/>
                    </a:solidFill>
                  </a:rPr>
                  <a:t>、</a:t>
                </a:r>
                <a:r>
                  <a:rPr lang="en-US" altLang="zh-CN" sz="1400" i="1" dirty="0">
                    <a:solidFill>
                      <a:srgbClr val="FF0000"/>
                    </a:solidFill>
                  </a:rPr>
                  <a:t>T</a:t>
                </a:r>
                <a:r>
                  <a:rPr lang="en-US" altLang="zh-CN" sz="1400" baseline="-25000" dirty="0">
                    <a:solidFill>
                      <a:srgbClr val="FF0000"/>
                    </a:solidFill>
                  </a:rPr>
                  <a:t>1</a:t>
                </a:r>
                <a:r>
                  <a:rPr lang="zh-CN" altLang="zh-CN" sz="1400" dirty="0">
                    <a:solidFill>
                      <a:srgbClr val="FF0000"/>
                    </a:solidFill>
                  </a:rPr>
                  <a:t>、</a:t>
                </a:r>
                <a:r>
                  <a:rPr lang="en-US" altLang="zh-CN" sz="1400" i="1" dirty="0">
                    <a:solidFill>
                      <a:srgbClr val="FF0000"/>
                    </a:solidFill>
                  </a:rPr>
                  <a:t>V</a:t>
                </a:r>
                <a:r>
                  <a:rPr lang="en-US" altLang="zh-CN" sz="1400" baseline="-25000" dirty="0">
                    <a:solidFill>
                      <a:srgbClr val="FF0000"/>
                    </a:solidFill>
                  </a:rPr>
                  <a:t>1</a:t>
                </a:r>
                <a:r>
                  <a:rPr lang="en-US" altLang="zh-CN" sz="1400" dirty="0">
                    <a:solidFill>
                      <a:srgbClr val="FF0000"/>
                    </a:solidFill>
                  </a:rPr>
                  <a:t>,</a:t>
                </a:r>
                <a:r>
                  <a:rPr lang="zh-CN" altLang="zh-CN" sz="1400" dirty="0">
                    <a:solidFill>
                      <a:srgbClr val="FF0000"/>
                    </a:solidFill>
                  </a:rPr>
                  <a:t>温度降低后状态参量分别为</a:t>
                </a:r>
                <a:r>
                  <a:rPr lang="en-US" altLang="zh-CN" sz="1400" i="1" dirty="0">
                    <a:solidFill>
                      <a:srgbClr val="FF0000"/>
                    </a:solidFill>
                  </a:rPr>
                  <a:t>p</a:t>
                </a:r>
                <a:r>
                  <a:rPr lang="en-US" altLang="zh-CN" sz="1400" baseline="-25000" dirty="0">
                    <a:solidFill>
                      <a:srgbClr val="FF0000"/>
                    </a:solidFill>
                  </a:rPr>
                  <a:t>2</a:t>
                </a:r>
                <a:r>
                  <a:rPr lang="zh-CN" altLang="zh-CN" sz="1400" dirty="0">
                    <a:solidFill>
                      <a:srgbClr val="FF0000"/>
                    </a:solidFill>
                  </a:rPr>
                  <a:t>、</a:t>
                </a:r>
                <a:r>
                  <a:rPr lang="en-US" altLang="zh-CN" sz="1400" i="1" dirty="0">
                    <a:solidFill>
                      <a:srgbClr val="FF0000"/>
                    </a:solidFill>
                  </a:rPr>
                  <a:t>T</a:t>
                </a:r>
                <a:r>
                  <a:rPr lang="en-US" altLang="zh-CN" sz="1400" baseline="-25000" dirty="0">
                    <a:solidFill>
                      <a:srgbClr val="FF0000"/>
                    </a:solidFill>
                  </a:rPr>
                  <a:t>2</a:t>
                </a:r>
                <a:r>
                  <a:rPr lang="zh-CN" altLang="zh-CN" sz="1400" dirty="0">
                    <a:solidFill>
                      <a:srgbClr val="FF0000"/>
                    </a:solidFill>
                  </a:rPr>
                  <a:t>、</a:t>
                </a:r>
                <a:r>
                  <a:rPr lang="en-US" altLang="zh-CN" sz="1400" i="1" dirty="0">
                    <a:solidFill>
                      <a:srgbClr val="FF0000"/>
                    </a:solidFill>
                  </a:rPr>
                  <a:t>V</a:t>
                </a:r>
                <a:r>
                  <a:rPr lang="en-US" altLang="zh-CN" sz="1400" baseline="-25000" dirty="0">
                    <a:solidFill>
                      <a:srgbClr val="FF0000"/>
                    </a:solidFill>
                  </a:rPr>
                  <a:t>2</a:t>
                </a:r>
                <a:r>
                  <a:rPr lang="en-US" altLang="zh-CN" sz="1400" dirty="0">
                    <a:solidFill>
                      <a:srgbClr val="FF0000"/>
                    </a:solidFill>
                  </a:rPr>
                  <a:t>,</a:t>
                </a:r>
                <a:r>
                  <a:rPr lang="zh-CN" altLang="zh-CN" sz="1400" dirty="0">
                    <a:solidFill>
                      <a:srgbClr val="FF0000"/>
                    </a:solidFill>
                  </a:rPr>
                  <a:t>罐的容积为</a:t>
                </a:r>
                <a:r>
                  <a:rPr lang="en-US" altLang="zh-CN" sz="1400" i="1" dirty="0">
                    <a:solidFill>
                      <a:srgbClr val="FF0000"/>
                    </a:solidFill>
                  </a:rPr>
                  <a:t>V</a:t>
                </a:r>
                <a:r>
                  <a:rPr lang="en-US" altLang="zh-CN" sz="1400" baseline="-25000" dirty="0">
                    <a:solidFill>
                      <a:srgbClr val="FF0000"/>
                    </a:solidFill>
                  </a:rPr>
                  <a:t>0</a:t>
                </a:r>
                <a:r>
                  <a:rPr lang="en-US" altLang="zh-CN" sz="1400" dirty="0">
                    <a:solidFill>
                      <a:srgbClr val="FF0000"/>
                    </a:solidFill>
                  </a:rPr>
                  <a:t>,</a:t>
                </a:r>
                <a:r>
                  <a:rPr lang="zh-CN" altLang="zh-CN" sz="1400" dirty="0">
                    <a:solidFill>
                      <a:srgbClr val="FF0000"/>
                    </a:solidFill>
                  </a:rPr>
                  <a:t>由题意知</a:t>
                </a:r>
                <a:r>
                  <a:rPr lang="en-US" altLang="zh-CN" sz="1400" i="1" dirty="0">
                    <a:solidFill>
                      <a:srgbClr val="FF0000"/>
                    </a:solidFill>
                  </a:rPr>
                  <a:t>p</a:t>
                </a:r>
                <a:r>
                  <a:rPr lang="en-US" altLang="zh-CN" sz="1400" baseline="-25000" dirty="0">
                    <a:solidFill>
                      <a:srgbClr val="FF0000"/>
                    </a:solidFill>
                  </a:rPr>
                  <a:t>1</a:t>
                </a:r>
                <a:r>
                  <a:rPr lang="en-US" altLang="zh-CN" sz="1400" i="1" dirty="0">
                    <a:solidFill>
                      <a:srgbClr val="FF0000"/>
                    </a:solidFill>
                  </a:rPr>
                  <a:t>=p</a:t>
                </a:r>
                <a:r>
                  <a:rPr lang="en-US" altLang="zh-CN" sz="1400" baseline="-25000" dirty="0">
                    <a:solidFill>
                      <a:srgbClr val="FF0000"/>
                    </a:solidFill>
                  </a:rPr>
                  <a:t>0</a:t>
                </a:r>
                <a:r>
                  <a:rPr lang="zh-CN" altLang="zh-CN" sz="1400" dirty="0">
                    <a:solidFill>
                      <a:srgbClr val="FF0000"/>
                    </a:solidFill>
                  </a:rPr>
                  <a:t>、</a:t>
                </a:r>
                <a:r>
                  <a:rPr lang="en-US" altLang="zh-CN" sz="1400" i="1" dirty="0">
                    <a:solidFill>
                      <a:srgbClr val="FF0000"/>
                    </a:solidFill>
                  </a:rPr>
                  <a:t>T</a:t>
                </a:r>
                <a:r>
                  <a:rPr lang="en-US" altLang="zh-CN" sz="1400" baseline="-25000" dirty="0">
                    <a:solidFill>
                      <a:srgbClr val="FF0000"/>
                    </a:solidFill>
                  </a:rPr>
                  <a:t>1</a:t>
                </a:r>
                <a:r>
                  <a:rPr lang="en-US" altLang="zh-CN" sz="1400" i="1" dirty="0">
                    <a:solidFill>
                      <a:srgbClr val="FF0000"/>
                    </a:solidFill>
                  </a:rPr>
                  <a:t>=</a:t>
                </a:r>
                <a:r>
                  <a:rPr lang="en-US" altLang="zh-CN" sz="1400" dirty="0">
                    <a:solidFill>
                      <a:srgbClr val="FF0000"/>
                    </a:solidFill>
                  </a:rPr>
                  <a:t>450K</a:t>
                </a:r>
                <a:r>
                  <a:rPr lang="zh-CN" altLang="zh-CN" sz="1400" dirty="0">
                    <a:solidFill>
                      <a:srgbClr val="FF0000"/>
                    </a:solidFill>
                  </a:rPr>
                  <a:t>、</a:t>
                </a:r>
                <a:r>
                  <a:rPr lang="en-US" altLang="zh-CN" sz="1400" i="1" dirty="0">
                    <a:solidFill>
                      <a:srgbClr val="FF0000"/>
                    </a:solidFill>
                  </a:rPr>
                  <a:t>V</a:t>
                </a:r>
                <a:r>
                  <a:rPr lang="en-US" altLang="zh-CN" sz="1400" baseline="-25000" dirty="0">
                    <a:solidFill>
                      <a:srgbClr val="FF0000"/>
                    </a:solidFill>
                  </a:rPr>
                  <a:t>1</a:t>
                </a:r>
                <a:r>
                  <a:rPr lang="en-US" altLang="zh-CN" sz="1400" i="1" dirty="0">
                    <a:solidFill>
                      <a:srgbClr val="FF0000"/>
                    </a:solidFill>
                  </a:rPr>
                  <a:t>=V</a:t>
                </a:r>
                <a:r>
                  <a:rPr lang="en-US" altLang="zh-CN" sz="1400" baseline="-25000" dirty="0">
                    <a:solidFill>
                      <a:srgbClr val="FF0000"/>
                    </a:solidFill>
                  </a:rPr>
                  <a:t>0</a:t>
                </a:r>
                <a:r>
                  <a:rPr lang="zh-CN" altLang="zh-CN" sz="1400" dirty="0">
                    <a:solidFill>
                      <a:srgbClr val="FF0000"/>
                    </a:solidFill>
                  </a:rPr>
                  <a:t>、</a:t>
                </a:r>
                <a:r>
                  <a:rPr lang="en-US" altLang="zh-CN" sz="1400" i="1" dirty="0">
                    <a:solidFill>
                      <a:srgbClr val="FF0000"/>
                    </a:solidFill>
                  </a:rPr>
                  <a:t>T</a:t>
                </a:r>
                <a:r>
                  <a:rPr lang="en-US" altLang="zh-CN" sz="1400" baseline="-25000" dirty="0">
                    <a:solidFill>
                      <a:srgbClr val="FF0000"/>
                    </a:solidFill>
                  </a:rPr>
                  <a:t>2</a:t>
                </a:r>
                <a:r>
                  <a:rPr lang="en-US" altLang="zh-CN" sz="1400" i="1" dirty="0">
                    <a:solidFill>
                      <a:srgbClr val="FF0000"/>
                    </a:solidFill>
                  </a:rPr>
                  <a:t>=</a:t>
                </a:r>
                <a:r>
                  <a:rPr lang="en-US" altLang="zh-CN" sz="1400" dirty="0">
                    <a:solidFill>
                      <a:srgbClr val="FF0000"/>
                    </a:solidFill>
                  </a:rPr>
                  <a:t>300K</a:t>
                </a:r>
                <a:r>
                  <a:rPr lang="zh-CN" altLang="zh-CN" sz="1400" dirty="0">
                    <a:solidFill>
                      <a:srgbClr val="FF0000"/>
                    </a:solidFill>
                  </a:rPr>
                  <a:t>、</a:t>
                </a:r>
                <a:r>
                  <a:rPr lang="en-US" altLang="zh-CN" sz="1400" i="1" dirty="0">
                    <a:solidFill>
                      <a:srgbClr val="FF0000"/>
                    </a:solidFill>
                  </a:rPr>
                  <a:t>V</a:t>
                </a:r>
                <a:r>
                  <a:rPr lang="en-US" altLang="zh-CN" sz="1400" baseline="-25000" dirty="0">
                    <a:solidFill>
                      <a:srgbClr val="FF0000"/>
                    </a:solidFill>
                  </a:rPr>
                  <a:t>2</a:t>
                </a:r>
                <a:r>
                  <a:rPr lang="en-US" altLang="zh-CN" sz="1400" i="1" dirty="0">
                    <a:solidFill>
                      <a:srgbClr val="FF0000"/>
                    </a:solidFill>
                  </a:rPr>
                  <a:t>=</a:t>
                </a:r>
                <a14:m>
                  <m:oMath xmlns:m="http://schemas.openxmlformats.org/officeDocument/2006/math">
                    <m:f>
                      <m:fPr>
                        <m:ctrlPr>
                          <a:rPr lang="zh-CN" altLang="zh-CN" sz="1400" i="1">
                            <a:solidFill>
                              <a:srgbClr val="FF0000"/>
                            </a:solidFill>
                            <a:latin typeface="Cambria Math" panose="02040503050406030204"/>
                          </a:rPr>
                        </m:ctrlPr>
                      </m:fPr>
                      <m:num>
                        <m:r>
                          <a:rPr lang="en-US" altLang="zh-CN" sz="1400">
                            <a:solidFill>
                              <a:srgbClr val="FF0000"/>
                            </a:solidFill>
                            <a:latin typeface="Cambria Math" panose="02040503050406030204"/>
                          </a:rPr>
                          <m:t>20</m:t>
                        </m:r>
                        <m:sSub>
                          <m:sSubPr>
                            <m:ctrlPr>
                              <a:rPr lang="zh-CN" altLang="zh-CN" sz="1400" i="1">
                                <a:solidFill>
                                  <a:srgbClr val="FF0000"/>
                                </a:solidFill>
                                <a:latin typeface="Cambria Math" panose="02040503050406030204"/>
                              </a:rPr>
                            </m:ctrlPr>
                          </m:sSubPr>
                          <m:e>
                            <m:r>
                              <a:rPr lang="en-US" altLang="zh-CN" sz="1400" i="1">
                                <a:solidFill>
                                  <a:srgbClr val="FF0000"/>
                                </a:solidFill>
                                <a:latin typeface="Cambria Math" panose="02040503050406030204"/>
                              </a:rPr>
                              <m:t>𝑉</m:t>
                            </m:r>
                          </m:e>
                          <m:sub>
                            <m:r>
                              <a:rPr lang="en-US" altLang="zh-CN" sz="1400">
                                <a:solidFill>
                                  <a:srgbClr val="FF0000"/>
                                </a:solidFill>
                                <a:latin typeface="Cambria Math" panose="02040503050406030204"/>
                              </a:rPr>
                              <m:t>0</m:t>
                            </m:r>
                          </m:sub>
                        </m:sSub>
                      </m:num>
                      <m:den>
                        <m:r>
                          <a:rPr lang="en-US" altLang="zh-CN" sz="1400">
                            <a:solidFill>
                              <a:srgbClr val="FF0000"/>
                            </a:solidFill>
                            <a:latin typeface="Cambria Math" panose="02040503050406030204"/>
                          </a:rPr>
                          <m:t>21</m:t>
                        </m:r>
                      </m:den>
                    </m:f>
                  </m:oMath>
                </a14:m>
                <a:r>
                  <a:rPr lang="zh-CN" altLang="zh-CN" sz="1400" i="1" dirty="0">
                    <a:solidFill>
                      <a:srgbClr val="FF0000"/>
                    </a:solidFill>
                  </a:rPr>
                  <a:t>①</a:t>
                </a:r>
                <a:endParaRPr lang="zh-CN" altLang="zh-CN" sz="1400" dirty="0">
                  <a:solidFill>
                    <a:srgbClr val="FF0000"/>
                  </a:solidFill>
                </a:endParaRPr>
              </a:p>
              <a:p>
                <a:pPr defTabSz="685800"/>
                <a:r>
                  <a:rPr lang="zh-CN" altLang="zh-CN" sz="1400" dirty="0">
                    <a:solidFill>
                      <a:srgbClr val="FF0000"/>
                    </a:solidFill>
                  </a:rPr>
                  <a:t>由理想气体状态方程得</a:t>
                </a:r>
              </a:p>
              <a:p>
                <a:pPr defTabSz="685800"/>
                <a14:m>
                  <m:oMath xmlns:m="http://schemas.openxmlformats.org/officeDocument/2006/math">
                    <m:f>
                      <m:fPr>
                        <m:ctrlPr>
                          <a:rPr lang="zh-CN" altLang="zh-CN" sz="1400" i="1">
                            <a:solidFill>
                              <a:srgbClr val="FF0000"/>
                            </a:solidFill>
                            <a:latin typeface="Cambria Math" panose="02040503050406030204"/>
                          </a:rPr>
                        </m:ctrlPr>
                      </m:fPr>
                      <m:num>
                        <m:sSub>
                          <m:sSubPr>
                            <m:ctrlPr>
                              <a:rPr lang="zh-CN" altLang="zh-CN" sz="1400" i="1">
                                <a:solidFill>
                                  <a:srgbClr val="FF0000"/>
                                </a:solidFill>
                                <a:latin typeface="Cambria Math" panose="02040503050406030204"/>
                              </a:rPr>
                            </m:ctrlPr>
                          </m:sSubPr>
                          <m:e>
                            <m:r>
                              <a:rPr lang="en-US" altLang="zh-CN" sz="1400" i="1">
                                <a:solidFill>
                                  <a:srgbClr val="FF0000"/>
                                </a:solidFill>
                                <a:latin typeface="Cambria Math" panose="02040503050406030204"/>
                              </a:rPr>
                              <m:t>𝑝</m:t>
                            </m:r>
                          </m:e>
                          <m:sub>
                            <m:r>
                              <a:rPr lang="en-US" altLang="zh-CN" sz="1400">
                                <a:solidFill>
                                  <a:srgbClr val="FF0000"/>
                                </a:solidFill>
                                <a:latin typeface="Cambria Math" panose="02040503050406030204"/>
                              </a:rPr>
                              <m:t>0</m:t>
                            </m:r>
                          </m:sub>
                        </m:sSub>
                        <m:sSub>
                          <m:sSubPr>
                            <m:ctrlPr>
                              <a:rPr lang="zh-CN" altLang="zh-CN" sz="1400" i="1">
                                <a:solidFill>
                                  <a:srgbClr val="FF0000"/>
                                </a:solidFill>
                                <a:latin typeface="Cambria Math" panose="02040503050406030204"/>
                              </a:rPr>
                            </m:ctrlPr>
                          </m:sSubPr>
                          <m:e>
                            <m:r>
                              <a:rPr lang="en-US" altLang="zh-CN" sz="1400" i="1">
                                <a:solidFill>
                                  <a:srgbClr val="FF0000"/>
                                </a:solidFill>
                                <a:latin typeface="Cambria Math" panose="02040503050406030204"/>
                              </a:rPr>
                              <m:t>𝑉</m:t>
                            </m:r>
                          </m:e>
                          <m:sub>
                            <m:r>
                              <a:rPr lang="en-US" altLang="zh-CN" sz="1400">
                                <a:solidFill>
                                  <a:srgbClr val="FF0000"/>
                                </a:solidFill>
                                <a:latin typeface="Cambria Math" panose="02040503050406030204"/>
                              </a:rPr>
                              <m:t>0</m:t>
                            </m:r>
                          </m:sub>
                        </m:sSub>
                      </m:num>
                      <m:den>
                        <m:sSub>
                          <m:sSubPr>
                            <m:ctrlPr>
                              <a:rPr lang="zh-CN" altLang="zh-CN" sz="1400" i="1">
                                <a:solidFill>
                                  <a:srgbClr val="FF0000"/>
                                </a:solidFill>
                                <a:latin typeface="Cambria Math" panose="02040503050406030204"/>
                              </a:rPr>
                            </m:ctrlPr>
                          </m:sSubPr>
                          <m:e>
                            <m:r>
                              <a:rPr lang="en-US" altLang="zh-CN" sz="1400" i="1">
                                <a:solidFill>
                                  <a:srgbClr val="FF0000"/>
                                </a:solidFill>
                                <a:latin typeface="Cambria Math" panose="02040503050406030204"/>
                              </a:rPr>
                              <m:t>𝑇</m:t>
                            </m:r>
                          </m:e>
                          <m:sub>
                            <m:r>
                              <a:rPr lang="en-US" altLang="zh-CN" sz="1400">
                                <a:solidFill>
                                  <a:srgbClr val="FF0000"/>
                                </a:solidFill>
                                <a:latin typeface="Cambria Math" panose="02040503050406030204"/>
                              </a:rPr>
                              <m:t>1</m:t>
                            </m:r>
                          </m:sub>
                        </m:sSub>
                      </m:den>
                    </m:f>
                    <m:r>
                      <a:rPr lang="en-US" altLang="zh-CN" sz="1400" i="1">
                        <a:solidFill>
                          <a:srgbClr val="FF0000"/>
                        </a:solidFill>
                        <a:latin typeface="Cambria Math" panose="02040503050406030204"/>
                      </a:rPr>
                      <m:t>=</m:t>
                    </m:r>
                    <m:f>
                      <m:fPr>
                        <m:ctrlPr>
                          <a:rPr lang="zh-CN" altLang="zh-CN" sz="1400" i="1">
                            <a:solidFill>
                              <a:srgbClr val="FF0000"/>
                            </a:solidFill>
                            <a:latin typeface="Cambria Math" panose="02040503050406030204"/>
                          </a:rPr>
                        </m:ctrlPr>
                      </m:fPr>
                      <m:num>
                        <m:sSub>
                          <m:sSubPr>
                            <m:ctrlPr>
                              <a:rPr lang="zh-CN" altLang="zh-CN" sz="1400" i="1">
                                <a:solidFill>
                                  <a:srgbClr val="FF0000"/>
                                </a:solidFill>
                                <a:latin typeface="Cambria Math" panose="02040503050406030204"/>
                              </a:rPr>
                            </m:ctrlPr>
                          </m:sSubPr>
                          <m:e>
                            <m:r>
                              <a:rPr lang="en-US" altLang="zh-CN" sz="1400" i="1">
                                <a:solidFill>
                                  <a:srgbClr val="FF0000"/>
                                </a:solidFill>
                                <a:latin typeface="Cambria Math" panose="02040503050406030204"/>
                              </a:rPr>
                              <m:t>𝑝</m:t>
                            </m:r>
                          </m:e>
                          <m:sub>
                            <m:r>
                              <a:rPr lang="en-US" altLang="zh-CN" sz="1400">
                                <a:solidFill>
                                  <a:srgbClr val="FF0000"/>
                                </a:solidFill>
                                <a:latin typeface="Cambria Math" panose="02040503050406030204"/>
                              </a:rPr>
                              <m:t>2</m:t>
                            </m:r>
                          </m:sub>
                        </m:sSub>
                        <m:r>
                          <m:rPr>
                            <m:nor/>
                          </m:rPr>
                          <a:rPr lang="en-US" altLang="zh-CN" sz="1400">
                            <a:solidFill>
                              <a:srgbClr val="FF0000"/>
                            </a:solidFill>
                            <a:latin typeface="Cambria Math" panose="02040503050406030204" charset="0"/>
                          </a:rPr>
                          <m:t>·</m:t>
                        </m:r>
                        <m:f>
                          <m:fPr>
                            <m:ctrlPr>
                              <a:rPr lang="zh-CN" altLang="zh-CN" sz="1400" i="1">
                                <a:solidFill>
                                  <a:srgbClr val="FF0000"/>
                                </a:solidFill>
                                <a:latin typeface="Cambria Math" panose="02040503050406030204"/>
                              </a:rPr>
                            </m:ctrlPr>
                          </m:fPr>
                          <m:num>
                            <m:r>
                              <a:rPr lang="en-US" altLang="zh-CN" sz="1400">
                                <a:solidFill>
                                  <a:srgbClr val="FF0000"/>
                                </a:solidFill>
                                <a:latin typeface="Cambria Math" panose="02040503050406030204"/>
                              </a:rPr>
                              <m:t>20</m:t>
                            </m:r>
                          </m:num>
                          <m:den>
                            <m:r>
                              <a:rPr lang="en-US" altLang="zh-CN" sz="1400">
                                <a:solidFill>
                                  <a:srgbClr val="FF0000"/>
                                </a:solidFill>
                                <a:latin typeface="Cambria Math" panose="02040503050406030204"/>
                              </a:rPr>
                              <m:t>21</m:t>
                            </m:r>
                          </m:den>
                        </m:f>
                        <m:sSub>
                          <m:sSubPr>
                            <m:ctrlPr>
                              <a:rPr lang="zh-CN" altLang="zh-CN" sz="1400" i="1">
                                <a:solidFill>
                                  <a:srgbClr val="FF0000"/>
                                </a:solidFill>
                                <a:latin typeface="Cambria Math" panose="02040503050406030204"/>
                              </a:rPr>
                            </m:ctrlPr>
                          </m:sSubPr>
                          <m:e>
                            <m:r>
                              <a:rPr lang="en-US" altLang="zh-CN" sz="1400" i="1">
                                <a:solidFill>
                                  <a:srgbClr val="FF0000"/>
                                </a:solidFill>
                                <a:latin typeface="Cambria Math" panose="02040503050406030204"/>
                              </a:rPr>
                              <m:t>𝑉</m:t>
                            </m:r>
                          </m:e>
                          <m:sub>
                            <m:r>
                              <a:rPr lang="en-US" altLang="zh-CN" sz="1400">
                                <a:solidFill>
                                  <a:srgbClr val="FF0000"/>
                                </a:solidFill>
                                <a:latin typeface="Cambria Math" panose="02040503050406030204"/>
                              </a:rPr>
                              <m:t>0</m:t>
                            </m:r>
                          </m:sub>
                        </m:sSub>
                      </m:num>
                      <m:den>
                        <m:sSub>
                          <m:sSubPr>
                            <m:ctrlPr>
                              <a:rPr lang="zh-CN" altLang="zh-CN" sz="1400" i="1">
                                <a:solidFill>
                                  <a:srgbClr val="FF0000"/>
                                </a:solidFill>
                                <a:latin typeface="Cambria Math" panose="02040503050406030204"/>
                              </a:rPr>
                            </m:ctrlPr>
                          </m:sSubPr>
                          <m:e>
                            <m:r>
                              <a:rPr lang="en-US" altLang="zh-CN" sz="1400" i="1">
                                <a:solidFill>
                                  <a:srgbClr val="FF0000"/>
                                </a:solidFill>
                                <a:latin typeface="Cambria Math" panose="02040503050406030204"/>
                              </a:rPr>
                              <m:t>𝑇</m:t>
                            </m:r>
                          </m:e>
                          <m:sub>
                            <m:r>
                              <a:rPr lang="en-US" altLang="zh-CN" sz="1400">
                                <a:solidFill>
                                  <a:srgbClr val="FF0000"/>
                                </a:solidFill>
                                <a:latin typeface="Cambria Math" panose="02040503050406030204"/>
                              </a:rPr>
                              <m:t>2</m:t>
                            </m:r>
                          </m:sub>
                        </m:sSub>
                      </m:den>
                    </m:f>
                  </m:oMath>
                </a14:m>
                <a:r>
                  <a:rPr lang="zh-CN" altLang="zh-CN" sz="1400" i="1" dirty="0">
                    <a:solidFill>
                      <a:srgbClr val="FF0000"/>
                    </a:solidFill>
                  </a:rPr>
                  <a:t>②</a:t>
                </a:r>
                <a:r>
                  <a:rPr lang="en-US" altLang="zh-CN" sz="1400" i="1" dirty="0">
                    <a:solidFill>
                      <a:srgbClr val="FF0000"/>
                    </a:solidFill>
                  </a:rPr>
                  <a:t>          </a:t>
                </a:r>
                <a:r>
                  <a:rPr lang="zh-CN" altLang="zh-CN" sz="1400" dirty="0">
                    <a:solidFill>
                      <a:srgbClr val="FF0000"/>
                    </a:solidFill>
                  </a:rPr>
                  <a:t>代入</a:t>
                </a:r>
                <a:r>
                  <a:rPr lang="zh-CN" altLang="zh-CN" sz="1400" dirty="0">
                    <a:solidFill>
                      <a:srgbClr val="FF0000"/>
                    </a:solidFill>
                  </a:rPr>
                  <a:t>数据得</a:t>
                </a:r>
                <a:r>
                  <a:rPr lang="en-US" altLang="zh-CN" sz="1400" i="1" dirty="0">
                    <a:solidFill>
                      <a:srgbClr val="FF0000"/>
                    </a:solidFill>
                  </a:rPr>
                  <a:t>p</a:t>
                </a:r>
                <a:r>
                  <a:rPr lang="en-US" altLang="zh-CN" sz="1400" baseline="-25000" dirty="0">
                    <a:solidFill>
                      <a:srgbClr val="FF0000"/>
                    </a:solidFill>
                  </a:rPr>
                  <a:t>2</a:t>
                </a:r>
                <a:r>
                  <a:rPr lang="en-US" altLang="zh-CN" sz="1400" i="1" dirty="0">
                    <a:solidFill>
                      <a:srgbClr val="FF0000"/>
                    </a:solidFill>
                  </a:rPr>
                  <a:t>=</a:t>
                </a:r>
                <a:r>
                  <a:rPr lang="en-US" altLang="zh-CN" sz="1400" dirty="0">
                    <a:solidFill>
                      <a:srgbClr val="FF0000"/>
                    </a:solidFill>
                  </a:rPr>
                  <a:t>0</a:t>
                </a:r>
                <a:r>
                  <a:rPr lang="en-US" altLang="zh-CN" sz="1400" i="1" dirty="0">
                    <a:solidFill>
                      <a:srgbClr val="FF0000"/>
                    </a:solidFill>
                  </a:rPr>
                  <a:t>.</a:t>
                </a:r>
                <a:r>
                  <a:rPr lang="en-US" altLang="zh-CN" sz="1400" dirty="0">
                    <a:solidFill>
                      <a:srgbClr val="FF0000"/>
                    </a:solidFill>
                  </a:rPr>
                  <a:t>7</a:t>
                </a:r>
                <a:r>
                  <a:rPr lang="en-US" altLang="zh-CN" sz="1400" i="1" dirty="0">
                    <a:solidFill>
                      <a:srgbClr val="FF0000"/>
                    </a:solidFill>
                  </a:rPr>
                  <a:t>p</a:t>
                </a:r>
                <a:r>
                  <a:rPr lang="en-US" altLang="zh-CN" sz="1400" baseline="-25000" dirty="0">
                    <a:solidFill>
                      <a:srgbClr val="FF0000"/>
                    </a:solidFill>
                  </a:rPr>
                  <a:t>0</a:t>
                </a:r>
                <a:r>
                  <a:rPr lang="zh-CN" altLang="zh-CN" sz="1400" i="1" dirty="0">
                    <a:solidFill>
                      <a:srgbClr val="FF0000"/>
                    </a:solidFill>
                  </a:rPr>
                  <a:t>③</a:t>
                </a:r>
                <a:endParaRPr lang="zh-CN" altLang="zh-CN" sz="1400" dirty="0">
                  <a:solidFill>
                    <a:srgbClr val="FF0000"/>
                  </a:solidFill>
                </a:endParaRPr>
              </a:p>
              <a:p>
                <a:pPr defTabSz="685800"/>
                <a:r>
                  <a:rPr lang="zh-CN" altLang="zh-CN" sz="1400" dirty="0">
                    <a:solidFill>
                      <a:srgbClr val="FF0000"/>
                    </a:solidFill>
                  </a:rPr>
                  <a:t>对于抽气罐</a:t>
                </a:r>
                <a:r>
                  <a:rPr lang="en-US" altLang="zh-CN" sz="1400" dirty="0">
                    <a:solidFill>
                      <a:srgbClr val="FF0000"/>
                    </a:solidFill>
                  </a:rPr>
                  <a:t>,</a:t>
                </a:r>
                <a:r>
                  <a:rPr lang="zh-CN" altLang="zh-CN" sz="1400" dirty="0">
                    <a:solidFill>
                      <a:srgbClr val="FF0000"/>
                    </a:solidFill>
                  </a:rPr>
                  <a:t>设初态气体状态参量分别为</a:t>
                </a:r>
                <a:r>
                  <a:rPr lang="en-US" altLang="zh-CN" sz="1400" i="1" dirty="0">
                    <a:solidFill>
                      <a:srgbClr val="FF0000"/>
                    </a:solidFill>
                  </a:rPr>
                  <a:t>p</a:t>
                </a:r>
                <a:r>
                  <a:rPr lang="en-US" altLang="zh-CN" sz="1400" baseline="-25000" dirty="0">
                    <a:solidFill>
                      <a:srgbClr val="FF0000"/>
                    </a:solidFill>
                  </a:rPr>
                  <a:t>3</a:t>
                </a:r>
                <a:r>
                  <a:rPr lang="zh-CN" altLang="zh-CN" sz="1400" dirty="0">
                    <a:solidFill>
                      <a:srgbClr val="FF0000"/>
                    </a:solidFill>
                  </a:rPr>
                  <a:t>、</a:t>
                </a:r>
                <a:r>
                  <a:rPr lang="en-US" altLang="zh-CN" sz="1400" i="1" dirty="0">
                    <a:solidFill>
                      <a:srgbClr val="FF0000"/>
                    </a:solidFill>
                  </a:rPr>
                  <a:t>V</a:t>
                </a:r>
                <a:r>
                  <a:rPr lang="en-US" altLang="zh-CN" sz="1400" baseline="-25000" dirty="0">
                    <a:solidFill>
                      <a:srgbClr val="FF0000"/>
                    </a:solidFill>
                  </a:rPr>
                  <a:t>3</a:t>
                </a:r>
                <a:r>
                  <a:rPr lang="en-US" altLang="zh-CN" sz="1400" dirty="0">
                    <a:solidFill>
                      <a:srgbClr val="FF0000"/>
                    </a:solidFill>
                  </a:rPr>
                  <a:t>,</a:t>
                </a:r>
                <a:r>
                  <a:rPr lang="zh-CN" altLang="zh-CN" sz="1400" dirty="0">
                    <a:solidFill>
                      <a:srgbClr val="FF0000"/>
                    </a:solidFill>
                  </a:rPr>
                  <a:t>末态气体状态参量分别为</a:t>
                </a:r>
                <a:r>
                  <a:rPr lang="en-US" altLang="zh-CN" sz="1400" i="1" dirty="0">
                    <a:solidFill>
                      <a:srgbClr val="FF0000"/>
                    </a:solidFill>
                  </a:rPr>
                  <a:t>p</a:t>
                </a:r>
                <a:r>
                  <a:rPr lang="en-US" altLang="zh-CN" sz="1400" baseline="-25000" dirty="0">
                    <a:solidFill>
                      <a:srgbClr val="FF0000"/>
                    </a:solidFill>
                  </a:rPr>
                  <a:t>4</a:t>
                </a:r>
                <a:r>
                  <a:rPr lang="zh-CN" altLang="zh-CN" sz="1400" dirty="0">
                    <a:solidFill>
                      <a:srgbClr val="FF0000"/>
                    </a:solidFill>
                  </a:rPr>
                  <a:t>、</a:t>
                </a:r>
                <a:r>
                  <a:rPr lang="en-US" altLang="zh-CN" sz="1400" i="1" dirty="0">
                    <a:solidFill>
                      <a:srgbClr val="FF0000"/>
                    </a:solidFill>
                  </a:rPr>
                  <a:t>V</a:t>
                </a:r>
                <a:r>
                  <a:rPr lang="en-US" altLang="zh-CN" sz="1400" baseline="-25000" dirty="0">
                    <a:solidFill>
                      <a:srgbClr val="FF0000"/>
                    </a:solidFill>
                  </a:rPr>
                  <a:t>4</a:t>
                </a:r>
                <a:r>
                  <a:rPr lang="en-US" altLang="zh-CN" sz="1400" dirty="0">
                    <a:solidFill>
                      <a:srgbClr val="FF0000"/>
                    </a:solidFill>
                  </a:rPr>
                  <a:t>,</a:t>
                </a:r>
                <a:r>
                  <a:rPr lang="zh-CN" altLang="zh-CN" sz="1400" dirty="0">
                    <a:solidFill>
                      <a:srgbClr val="FF0000"/>
                    </a:solidFill>
                  </a:rPr>
                  <a:t>罐的容积为</a:t>
                </a:r>
                <a:r>
                  <a:rPr lang="en-US" altLang="zh-CN" sz="1400" i="1" dirty="0">
                    <a:solidFill>
                      <a:srgbClr val="FF0000"/>
                    </a:solidFill>
                  </a:rPr>
                  <a:t>V</a:t>
                </a:r>
                <a:r>
                  <a:rPr lang="en-US" altLang="zh-CN" sz="1400" baseline="-25000" dirty="0">
                    <a:solidFill>
                      <a:srgbClr val="FF0000"/>
                    </a:solidFill>
                  </a:rPr>
                  <a:t>0</a:t>
                </a:r>
                <a:r>
                  <a:rPr lang="en-US" altLang="zh-CN" sz="1400" i="1" dirty="0">
                    <a:solidFill>
                      <a:srgbClr val="FF0000"/>
                    </a:solidFill>
                  </a:rPr>
                  <a:t>'</a:t>
                </a:r>
                <a:r>
                  <a:rPr lang="en-US" altLang="zh-CN" sz="1400" dirty="0">
                    <a:solidFill>
                      <a:srgbClr val="FF0000"/>
                    </a:solidFill>
                  </a:rPr>
                  <a:t>,</a:t>
                </a:r>
                <a:endParaRPr lang="zh-CN" altLang="zh-CN" sz="1400" dirty="0">
                  <a:solidFill>
                    <a:srgbClr val="FF0000"/>
                  </a:solidFill>
                </a:endParaRPr>
              </a:p>
              <a:p>
                <a:pPr defTabSz="685800"/>
                <a:r>
                  <a:rPr lang="zh-CN" altLang="zh-CN" sz="1400" dirty="0">
                    <a:solidFill>
                      <a:srgbClr val="FF0000"/>
                    </a:solidFill>
                  </a:rPr>
                  <a:t>由题意知</a:t>
                </a:r>
                <a:r>
                  <a:rPr lang="en-US" altLang="zh-CN" sz="1400" i="1" dirty="0">
                    <a:solidFill>
                      <a:srgbClr val="FF0000"/>
                    </a:solidFill>
                  </a:rPr>
                  <a:t>p</a:t>
                </a:r>
                <a:r>
                  <a:rPr lang="en-US" altLang="zh-CN" sz="1400" baseline="-25000" dirty="0">
                    <a:solidFill>
                      <a:srgbClr val="FF0000"/>
                    </a:solidFill>
                  </a:rPr>
                  <a:t>3</a:t>
                </a:r>
                <a:r>
                  <a:rPr lang="en-US" altLang="zh-CN" sz="1400" i="1" dirty="0">
                    <a:solidFill>
                      <a:srgbClr val="FF0000"/>
                    </a:solidFill>
                  </a:rPr>
                  <a:t>=p</a:t>
                </a:r>
                <a:r>
                  <a:rPr lang="en-US" altLang="zh-CN" sz="1400" baseline="-25000" dirty="0">
                    <a:solidFill>
                      <a:srgbClr val="FF0000"/>
                    </a:solidFill>
                  </a:rPr>
                  <a:t>0</a:t>
                </a:r>
                <a:r>
                  <a:rPr lang="zh-CN" altLang="zh-CN" sz="1400" dirty="0">
                    <a:solidFill>
                      <a:srgbClr val="FF0000"/>
                    </a:solidFill>
                  </a:rPr>
                  <a:t>、</a:t>
                </a:r>
                <a:r>
                  <a:rPr lang="en-US" altLang="zh-CN" sz="1400" i="1" dirty="0">
                    <a:solidFill>
                      <a:srgbClr val="FF0000"/>
                    </a:solidFill>
                  </a:rPr>
                  <a:t>V</a:t>
                </a:r>
                <a:r>
                  <a:rPr lang="en-US" altLang="zh-CN" sz="1400" baseline="-25000" dirty="0">
                    <a:solidFill>
                      <a:srgbClr val="FF0000"/>
                    </a:solidFill>
                  </a:rPr>
                  <a:t>3</a:t>
                </a:r>
                <a:r>
                  <a:rPr lang="en-US" altLang="zh-CN" sz="1400" i="1" dirty="0">
                    <a:solidFill>
                      <a:srgbClr val="FF0000"/>
                    </a:solidFill>
                  </a:rPr>
                  <a:t>=V</a:t>
                </a:r>
                <a:r>
                  <a:rPr lang="en-US" altLang="zh-CN" sz="1400" baseline="-25000" dirty="0">
                    <a:solidFill>
                      <a:srgbClr val="FF0000"/>
                    </a:solidFill>
                  </a:rPr>
                  <a:t>0</a:t>
                </a:r>
                <a:r>
                  <a:rPr lang="en-US" altLang="zh-CN" sz="1400" i="1" dirty="0">
                    <a:solidFill>
                      <a:srgbClr val="FF0000"/>
                    </a:solidFill>
                  </a:rPr>
                  <a:t>'</a:t>
                </a:r>
                <a:r>
                  <a:rPr lang="zh-CN" altLang="zh-CN" sz="1400" dirty="0">
                    <a:solidFill>
                      <a:srgbClr val="FF0000"/>
                    </a:solidFill>
                  </a:rPr>
                  <a:t>、</a:t>
                </a:r>
                <a:r>
                  <a:rPr lang="en-US" altLang="zh-CN" sz="1400" i="1" dirty="0">
                    <a:solidFill>
                      <a:srgbClr val="FF0000"/>
                    </a:solidFill>
                  </a:rPr>
                  <a:t>p</a:t>
                </a:r>
                <a:r>
                  <a:rPr lang="en-US" altLang="zh-CN" sz="1400" baseline="-25000" dirty="0">
                    <a:solidFill>
                      <a:srgbClr val="FF0000"/>
                    </a:solidFill>
                  </a:rPr>
                  <a:t>4</a:t>
                </a:r>
                <a:r>
                  <a:rPr lang="en-US" altLang="zh-CN" sz="1400" i="1" dirty="0">
                    <a:solidFill>
                      <a:srgbClr val="FF0000"/>
                    </a:solidFill>
                  </a:rPr>
                  <a:t>=p</a:t>
                </a:r>
                <a:r>
                  <a:rPr lang="en-US" altLang="zh-CN" sz="1400" baseline="-25000" dirty="0">
                    <a:solidFill>
                      <a:srgbClr val="FF0000"/>
                    </a:solidFill>
                  </a:rPr>
                  <a:t>2</a:t>
                </a:r>
                <a:r>
                  <a:rPr lang="zh-CN" altLang="zh-CN" sz="1400" i="1" dirty="0">
                    <a:solidFill>
                      <a:srgbClr val="FF0000"/>
                    </a:solidFill>
                  </a:rPr>
                  <a:t>④</a:t>
                </a:r>
                <a:endParaRPr lang="zh-CN" altLang="zh-CN" sz="1400" dirty="0">
                  <a:solidFill>
                    <a:srgbClr val="FF0000"/>
                  </a:solidFill>
                </a:endParaRPr>
              </a:p>
              <a:p>
                <a:pPr defTabSz="685800"/>
                <a:r>
                  <a:rPr lang="zh-CN" altLang="zh-CN" sz="1400" dirty="0">
                    <a:solidFill>
                      <a:srgbClr val="FF0000"/>
                    </a:solidFill>
                  </a:rPr>
                  <a:t>由玻意耳定律得</a:t>
                </a:r>
                <a:r>
                  <a:rPr lang="en-US" altLang="zh-CN" sz="1400" i="1" dirty="0">
                    <a:solidFill>
                      <a:srgbClr val="FF0000"/>
                    </a:solidFill>
                  </a:rPr>
                  <a:t>p</a:t>
                </a:r>
                <a:r>
                  <a:rPr lang="en-US" altLang="zh-CN" sz="1400" baseline="-25000" dirty="0">
                    <a:solidFill>
                      <a:srgbClr val="FF0000"/>
                    </a:solidFill>
                  </a:rPr>
                  <a:t>0</a:t>
                </a:r>
                <a:r>
                  <a:rPr lang="en-US" altLang="zh-CN" sz="1400" i="1" dirty="0">
                    <a:solidFill>
                      <a:srgbClr val="FF0000"/>
                    </a:solidFill>
                  </a:rPr>
                  <a:t>V</a:t>
                </a:r>
                <a:r>
                  <a:rPr lang="en-US" altLang="zh-CN" sz="1400" baseline="-25000" dirty="0">
                    <a:solidFill>
                      <a:srgbClr val="FF0000"/>
                    </a:solidFill>
                  </a:rPr>
                  <a:t>0</a:t>
                </a:r>
                <a:r>
                  <a:rPr lang="en-US" altLang="zh-CN" sz="1400" i="1" dirty="0">
                    <a:solidFill>
                      <a:srgbClr val="FF0000"/>
                    </a:solidFill>
                  </a:rPr>
                  <a:t>'=p</a:t>
                </a:r>
                <a:r>
                  <a:rPr lang="en-US" altLang="zh-CN" sz="1400" baseline="-25000" dirty="0">
                    <a:solidFill>
                      <a:srgbClr val="FF0000"/>
                    </a:solidFill>
                  </a:rPr>
                  <a:t>2</a:t>
                </a:r>
                <a:r>
                  <a:rPr lang="en-US" altLang="zh-CN" sz="1400" i="1" dirty="0">
                    <a:solidFill>
                      <a:srgbClr val="FF0000"/>
                    </a:solidFill>
                  </a:rPr>
                  <a:t>V</a:t>
                </a:r>
                <a:r>
                  <a:rPr lang="en-US" altLang="zh-CN" sz="1400" baseline="-25000" dirty="0">
                    <a:solidFill>
                      <a:srgbClr val="FF0000"/>
                    </a:solidFill>
                  </a:rPr>
                  <a:t>4</a:t>
                </a:r>
                <a:r>
                  <a:rPr lang="zh-CN" altLang="zh-CN" sz="1400" i="1" dirty="0">
                    <a:solidFill>
                      <a:srgbClr val="FF0000"/>
                    </a:solidFill>
                  </a:rPr>
                  <a:t>⑤</a:t>
                </a:r>
                <a:r>
                  <a:rPr lang="en-US" altLang="zh-CN" sz="1400" i="1" dirty="0">
                    <a:solidFill>
                      <a:srgbClr val="FF0000"/>
                    </a:solidFill>
                  </a:rPr>
                  <a:t>             </a:t>
                </a:r>
                <a:r>
                  <a:rPr lang="zh-CN" altLang="zh-CN" sz="1400" dirty="0">
                    <a:solidFill>
                      <a:srgbClr val="FF0000"/>
                    </a:solidFill>
                  </a:rPr>
                  <a:t>联</a:t>
                </a:r>
                <a:r>
                  <a:rPr lang="zh-CN" altLang="zh-CN" sz="1400" dirty="0">
                    <a:solidFill>
                      <a:srgbClr val="FF0000"/>
                    </a:solidFill>
                  </a:rPr>
                  <a:t>立</a:t>
                </a:r>
                <a:r>
                  <a:rPr lang="zh-CN" altLang="zh-CN" sz="1400" i="1" dirty="0">
                    <a:solidFill>
                      <a:srgbClr val="FF0000"/>
                    </a:solidFill>
                  </a:rPr>
                  <a:t>②⑤</a:t>
                </a:r>
                <a:r>
                  <a:rPr lang="zh-CN" altLang="zh-CN" sz="1400" dirty="0">
                    <a:solidFill>
                      <a:srgbClr val="FF0000"/>
                    </a:solidFill>
                  </a:rPr>
                  <a:t>式</a:t>
                </a:r>
                <a:r>
                  <a:rPr lang="en-US" altLang="zh-CN" sz="1400" dirty="0">
                    <a:solidFill>
                      <a:srgbClr val="FF0000"/>
                    </a:solidFill>
                  </a:rPr>
                  <a:t>,</a:t>
                </a:r>
                <a:r>
                  <a:rPr lang="zh-CN" altLang="zh-CN" sz="1400" dirty="0">
                    <a:solidFill>
                      <a:srgbClr val="FF0000"/>
                    </a:solidFill>
                  </a:rPr>
                  <a:t>代入数据得</a:t>
                </a:r>
                <a:r>
                  <a:rPr lang="en-US" altLang="zh-CN" sz="1400" i="1" dirty="0">
                    <a:solidFill>
                      <a:srgbClr val="FF0000"/>
                    </a:solidFill>
                  </a:rPr>
                  <a:t>V</a:t>
                </a:r>
                <a:r>
                  <a:rPr lang="en-US" altLang="zh-CN" sz="1400" baseline="-25000" dirty="0">
                    <a:solidFill>
                      <a:srgbClr val="FF0000"/>
                    </a:solidFill>
                  </a:rPr>
                  <a:t>4</a:t>
                </a:r>
                <a:r>
                  <a:rPr lang="en-US" altLang="zh-CN" sz="1400" i="1" dirty="0">
                    <a:solidFill>
                      <a:srgbClr val="FF0000"/>
                    </a:solidFill>
                  </a:rPr>
                  <a:t>=</a:t>
                </a:r>
                <a14:m>
                  <m:oMath xmlns:m="http://schemas.openxmlformats.org/officeDocument/2006/math">
                    <m:f>
                      <m:fPr>
                        <m:ctrlPr>
                          <a:rPr lang="zh-CN" altLang="zh-CN" sz="1400" i="1">
                            <a:solidFill>
                              <a:srgbClr val="FF0000"/>
                            </a:solidFill>
                            <a:latin typeface="Cambria Math" panose="02040503050406030204"/>
                          </a:rPr>
                        </m:ctrlPr>
                      </m:fPr>
                      <m:num>
                        <m:r>
                          <a:rPr lang="en-US" altLang="zh-CN" sz="1400">
                            <a:solidFill>
                              <a:srgbClr val="FF0000"/>
                            </a:solidFill>
                            <a:latin typeface="Cambria Math" panose="02040503050406030204"/>
                          </a:rPr>
                          <m:t>10</m:t>
                        </m:r>
                      </m:num>
                      <m:den>
                        <m:r>
                          <a:rPr lang="en-US" altLang="zh-CN" sz="1400">
                            <a:solidFill>
                              <a:srgbClr val="FF0000"/>
                            </a:solidFill>
                            <a:latin typeface="Cambria Math" panose="02040503050406030204"/>
                          </a:rPr>
                          <m:t>7</m:t>
                        </m:r>
                      </m:den>
                    </m:f>
                  </m:oMath>
                </a14:m>
                <a:r>
                  <a:rPr lang="en-US" altLang="zh-CN" sz="1400" i="1" dirty="0">
                    <a:solidFill>
                      <a:srgbClr val="FF0000"/>
                    </a:solidFill>
                  </a:rPr>
                  <a:t>V</a:t>
                </a:r>
                <a:r>
                  <a:rPr lang="en-US" altLang="zh-CN" sz="1400" baseline="-25000" dirty="0">
                    <a:solidFill>
                      <a:srgbClr val="FF0000"/>
                    </a:solidFill>
                  </a:rPr>
                  <a:t>0</a:t>
                </a:r>
                <a:r>
                  <a:rPr lang="en-US" altLang="zh-CN" sz="1400" i="1" dirty="0">
                    <a:solidFill>
                      <a:srgbClr val="FF0000"/>
                    </a:solidFill>
                  </a:rPr>
                  <a:t>'</a:t>
                </a:r>
                <a:r>
                  <a:rPr lang="zh-CN" altLang="zh-CN" sz="1400" i="1" dirty="0">
                    <a:solidFill>
                      <a:srgbClr val="FF0000"/>
                    </a:solidFill>
                  </a:rPr>
                  <a:t>⑥</a:t>
                </a:r>
                <a:endParaRPr lang="zh-CN" altLang="zh-CN" sz="1400" dirty="0">
                  <a:solidFill>
                    <a:srgbClr val="FF0000"/>
                  </a:solidFill>
                </a:endParaRPr>
              </a:p>
              <a:p>
                <a:pPr defTabSz="685800"/>
                <a:r>
                  <a:rPr lang="zh-CN" altLang="zh-CN" sz="1400" dirty="0">
                    <a:solidFill>
                      <a:srgbClr val="FF0000"/>
                    </a:solidFill>
                  </a:rPr>
                  <a:t>设抽出的气体的体积为</a:t>
                </a:r>
                <a:r>
                  <a:rPr lang="en-US" altLang="zh-CN" sz="1400" dirty="0">
                    <a:solidFill>
                      <a:srgbClr val="FF0000"/>
                    </a:solidFill>
                  </a:rPr>
                  <a:t>Δ</a:t>
                </a:r>
                <a:r>
                  <a:rPr lang="en-US" altLang="zh-CN" sz="1400" i="1" dirty="0">
                    <a:solidFill>
                      <a:srgbClr val="FF0000"/>
                    </a:solidFill>
                  </a:rPr>
                  <a:t>V</a:t>
                </a:r>
                <a:r>
                  <a:rPr lang="en-US" altLang="zh-CN" sz="1400" dirty="0">
                    <a:solidFill>
                      <a:srgbClr val="FF0000"/>
                    </a:solidFill>
                  </a:rPr>
                  <a:t>,</a:t>
                </a:r>
                <a:r>
                  <a:rPr lang="zh-CN" altLang="zh-CN" sz="1400" dirty="0">
                    <a:solidFill>
                      <a:srgbClr val="FF0000"/>
                    </a:solidFill>
                  </a:rPr>
                  <a:t>由题意知</a:t>
                </a:r>
                <a:r>
                  <a:rPr lang="en-US" altLang="zh-CN" sz="1400" dirty="0">
                    <a:solidFill>
                      <a:srgbClr val="FF0000"/>
                    </a:solidFill>
                  </a:rPr>
                  <a:t>Δ</a:t>
                </a:r>
                <a:r>
                  <a:rPr lang="en-US" altLang="zh-CN" sz="1400" i="1" dirty="0">
                    <a:solidFill>
                      <a:srgbClr val="FF0000"/>
                    </a:solidFill>
                  </a:rPr>
                  <a:t>V=V</a:t>
                </a:r>
                <a:r>
                  <a:rPr lang="en-US" altLang="zh-CN" sz="1400" baseline="-25000" dirty="0">
                    <a:solidFill>
                      <a:srgbClr val="FF0000"/>
                    </a:solidFill>
                  </a:rPr>
                  <a:t>4</a:t>
                </a:r>
                <a:r>
                  <a:rPr lang="en-US" altLang="zh-CN" sz="1400" i="1" dirty="0">
                    <a:solidFill>
                      <a:srgbClr val="FF0000"/>
                    </a:solidFill>
                  </a:rPr>
                  <a:t>-</a:t>
                </a:r>
                <a14:m>
                  <m:oMath xmlns:m="http://schemas.openxmlformats.org/officeDocument/2006/math">
                    <m:f>
                      <m:fPr>
                        <m:ctrlPr>
                          <a:rPr lang="zh-CN" altLang="zh-CN" sz="1400" i="1">
                            <a:solidFill>
                              <a:srgbClr val="FF0000"/>
                            </a:solidFill>
                            <a:latin typeface="Cambria Math" panose="02040503050406030204"/>
                          </a:rPr>
                        </m:ctrlPr>
                      </m:fPr>
                      <m:num>
                        <m:r>
                          <a:rPr lang="en-US" altLang="zh-CN" sz="1400">
                            <a:solidFill>
                              <a:srgbClr val="FF0000"/>
                            </a:solidFill>
                            <a:latin typeface="Cambria Math" panose="02040503050406030204"/>
                          </a:rPr>
                          <m:t>20</m:t>
                        </m:r>
                      </m:num>
                      <m:den>
                        <m:r>
                          <a:rPr lang="en-US" altLang="zh-CN" sz="1400">
                            <a:solidFill>
                              <a:srgbClr val="FF0000"/>
                            </a:solidFill>
                            <a:latin typeface="Cambria Math" panose="02040503050406030204"/>
                          </a:rPr>
                          <m:t>21</m:t>
                        </m:r>
                      </m:den>
                    </m:f>
                  </m:oMath>
                </a14:m>
                <a:r>
                  <a:rPr lang="en-US" altLang="zh-CN" sz="1400" i="1" dirty="0">
                    <a:solidFill>
                      <a:srgbClr val="FF0000"/>
                    </a:solidFill>
                  </a:rPr>
                  <a:t>V</a:t>
                </a:r>
                <a:r>
                  <a:rPr lang="en-US" altLang="zh-CN" sz="1400" baseline="-25000" dirty="0">
                    <a:solidFill>
                      <a:srgbClr val="FF0000"/>
                    </a:solidFill>
                  </a:rPr>
                  <a:t>0</a:t>
                </a:r>
                <a:r>
                  <a:rPr lang="en-US" altLang="zh-CN" sz="1400" i="1" dirty="0">
                    <a:solidFill>
                      <a:srgbClr val="FF0000"/>
                    </a:solidFill>
                  </a:rPr>
                  <a:t>'</a:t>
                </a:r>
                <a:r>
                  <a:rPr lang="zh-CN" altLang="zh-CN" sz="1400" i="1" dirty="0">
                    <a:solidFill>
                      <a:srgbClr val="FF0000"/>
                    </a:solidFill>
                  </a:rPr>
                  <a:t>⑦</a:t>
                </a:r>
                <a:endParaRPr lang="zh-CN" altLang="zh-CN" sz="1400" dirty="0">
                  <a:solidFill>
                    <a:srgbClr val="FF0000"/>
                  </a:solidFill>
                </a:endParaRPr>
              </a:p>
              <a:p>
                <a:pPr defTabSz="685800"/>
                <a:r>
                  <a:rPr lang="zh-CN" altLang="zh-CN" sz="1400" dirty="0">
                    <a:solidFill>
                      <a:srgbClr val="FF0000"/>
                    </a:solidFill>
                  </a:rPr>
                  <a:t>故应抽出气体的质量与抽气前罐内气体质量的比值为</a:t>
                </a:r>
                <a14:m>
                  <m:oMath xmlns:m="http://schemas.openxmlformats.org/officeDocument/2006/math">
                    <m:f>
                      <m:fPr>
                        <m:ctrlPr>
                          <a:rPr lang="zh-CN" altLang="zh-CN" sz="1400" i="1">
                            <a:solidFill>
                              <a:srgbClr val="FF0000"/>
                            </a:solidFill>
                            <a:latin typeface="Cambria Math" panose="02040503050406030204"/>
                          </a:rPr>
                        </m:ctrlPr>
                      </m:fPr>
                      <m:num>
                        <m:r>
                          <m:rPr>
                            <m:sty m:val="p"/>
                          </m:rPr>
                          <a:rPr lang="en-US" altLang="zh-CN" sz="1400">
                            <a:solidFill>
                              <a:srgbClr val="FF0000"/>
                            </a:solidFill>
                            <a:latin typeface="Cambria Math" panose="02040503050406030204"/>
                          </a:rPr>
                          <m:t>Δ</m:t>
                        </m:r>
                        <m:r>
                          <a:rPr lang="en-US" altLang="zh-CN" sz="1400" i="1">
                            <a:solidFill>
                              <a:srgbClr val="FF0000"/>
                            </a:solidFill>
                            <a:latin typeface="Cambria Math" panose="02040503050406030204"/>
                          </a:rPr>
                          <m:t>𝑚</m:t>
                        </m:r>
                      </m:num>
                      <m:den>
                        <m:r>
                          <a:rPr lang="en-US" altLang="zh-CN" sz="1400" i="1">
                            <a:solidFill>
                              <a:srgbClr val="FF0000"/>
                            </a:solidFill>
                            <a:latin typeface="Cambria Math" panose="02040503050406030204"/>
                          </a:rPr>
                          <m:t>𝑚</m:t>
                        </m:r>
                      </m:den>
                    </m:f>
                    <m:r>
                      <a:rPr lang="en-US" altLang="zh-CN" sz="1400" i="1">
                        <a:solidFill>
                          <a:srgbClr val="FF0000"/>
                        </a:solidFill>
                        <a:latin typeface="Cambria Math" panose="02040503050406030204"/>
                      </a:rPr>
                      <m:t>=</m:t>
                    </m:r>
                    <m:f>
                      <m:fPr>
                        <m:ctrlPr>
                          <a:rPr lang="zh-CN" altLang="zh-CN" sz="1400" i="1">
                            <a:solidFill>
                              <a:srgbClr val="FF0000"/>
                            </a:solidFill>
                            <a:latin typeface="Cambria Math" panose="02040503050406030204"/>
                          </a:rPr>
                        </m:ctrlPr>
                      </m:fPr>
                      <m:num>
                        <m:r>
                          <m:rPr>
                            <m:sty m:val="p"/>
                          </m:rPr>
                          <a:rPr lang="en-US" altLang="zh-CN" sz="1400">
                            <a:solidFill>
                              <a:srgbClr val="FF0000"/>
                            </a:solidFill>
                            <a:latin typeface="Cambria Math" panose="02040503050406030204"/>
                          </a:rPr>
                          <m:t>Δ</m:t>
                        </m:r>
                        <m:r>
                          <a:rPr lang="en-US" altLang="zh-CN" sz="1400" i="1">
                            <a:solidFill>
                              <a:srgbClr val="FF0000"/>
                            </a:solidFill>
                            <a:latin typeface="Cambria Math" panose="02040503050406030204"/>
                          </a:rPr>
                          <m:t>𝑉</m:t>
                        </m:r>
                      </m:num>
                      <m:den>
                        <m:sSub>
                          <m:sSubPr>
                            <m:ctrlPr>
                              <a:rPr lang="zh-CN" altLang="zh-CN" sz="1400" i="1">
                                <a:solidFill>
                                  <a:srgbClr val="FF0000"/>
                                </a:solidFill>
                                <a:latin typeface="Cambria Math" panose="02040503050406030204"/>
                              </a:rPr>
                            </m:ctrlPr>
                          </m:sSubPr>
                          <m:e>
                            <m:r>
                              <a:rPr lang="en-US" altLang="zh-CN" sz="1400" i="1">
                                <a:solidFill>
                                  <a:srgbClr val="FF0000"/>
                                </a:solidFill>
                                <a:latin typeface="Cambria Math" panose="02040503050406030204"/>
                              </a:rPr>
                              <m:t>𝑉</m:t>
                            </m:r>
                          </m:e>
                          <m:sub>
                            <m:r>
                              <a:rPr lang="en-US" altLang="zh-CN" sz="1400">
                                <a:solidFill>
                                  <a:srgbClr val="FF0000"/>
                                </a:solidFill>
                                <a:latin typeface="Cambria Math" panose="02040503050406030204"/>
                              </a:rPr>
                              <m:t>4</m:t>
                            </m:r>
                          </m:sub>
                        </m:sSub>
                      </m:den>
                    </m:f>
                  </m:oMath>
                </a14:m>
                <a:r>
                  <a:rPr lang="zh-CN" altLang="zh-CN" sz="1400" i="1" dirty="0">
                    <a:solidFill>
                      <a:srgbClr val="FF0000"/>
                    </a:solidFill>
                  </a:rPr>
                  <a:t>⑧</a:t>
                </a:r>
                <a:r>
                  <a:rPr lang="en-US" altLang="zh-CN" sz="1400" i="1" dirty="0">
                    <a:solidFill>
                      <a:srgbClr val="FF0000"/>
                    </a:solidFill>
                  </a:rPr>
                  <a:t>    </a:t>
                </a:r>
                <a:endParaRPr lang="zh-CN" altLang="zh-CN" sz="1400" dirty="0">
                  <a:solidFill>
                    <a:srgbClr val="FF0000"/>
                  </a:solidFill>
                </a:endParaRPr>
              </a:p>
              <a:p>
                <a:pPr defTabSz="685800"/>
                <a:r>
                  <a:rPr lang="zh-CN" altLang="zh-CN" sz="1400" dirty="0">
                    <a:solidFill>
                      <a:srgbClr val="FF0000"/>
                    </a:solidFill>
                  </a:rPr>
                  <a:t>联立</a:t>
                </a:r>
                <a:r>
                  <a:rPr lang="zh-CN" altLang="zh-CN" sz="1400" i="1" dirty="0">
                    <a:solidFill>
                      <a:srgbClr val="FF0000"/>
                    </a:solidFill>
                  </a:rPr>
                  <a:t>②⑤⑦⑧</a:t>
                </a:r>
                <a:r>
                  <a:rPr lang="zh-CN" altLang="zh-CN" sz="1400" dirty="0">
                    <a:solidFill>
                      <a:srgbClr val="FF0000"/>
                    </a:solidFill>
                  </a:rPr>
                  <a:t>式</a:t>
                </a:r>
                <a:r>
                  <a:rPr lang="en-US" altLang="zh-CN" sz="1400" dirty="0">
                    <a:solidFill>
                      <a:srgbClr val="FF0000"/>
                    </a:solidFill>
                  </a:rPr>
                  <a:t>,</a:t>
                </a:r>
                <a:r>
                  <a:rPr lang="zh-CN" altLang="zh-CN" sz="1400" dirty="0">
                    <a:solidFill>
                      <a:srgbClr val="FF0000"/>
                    </a:solidFill>
                  </a:rPr>
                  <a:t>代入数据得</a:t>
                </a:r>
                <a14:m>
                  <m:oMath xmlns:m="http://schemas.openxmlformats.org/officeDocument/2006/math">
                    <m:f>
                      <m:fPr>
                        <m:ctrlPr>
                          <a:rPr lang="zh-CN" altLang="zh-CN" sz="1400" i="1">
                            <a:solidFill>
                              <a:srgbClr val="FF0000"/>
                            </a:solidFill>
                            <a:latin typeface="Cambria Math" panose="02040503050406030204"/>
                          </a:rPr>
                        </m:ctrlPr>
                      </m:fPr>
                      <m:num>
                        <m:r>
                          <m:rPr>
                            <m:sty m:val="p"/>
                          </m:rPr>
                          <a:rPr lang="en-US" altLang="zh-CN" sz="1400">
                            <a:solidFill>
                              <a:srgbClr val="FF0000"/>
                            </a:solidFill>
                            <a:latin typeface="Cambria Math" panose="02040503050406030204"/>
                          </a:rPr>
                          <m:t>Δ</m:t>
                        </m:r>
                        <m:r>
                          <a:rPr lang="en-US" altLang="zh-CN" sz="1400" i="1">
                            <a:solidFill>
                              <a:srgbClr val="FF0000"/>
                            </a:solidFill>
                            <a:latin typeface="Cambria Math" panose="02040503050406030204"/>
                          </a:rPr>
                          <m:t>𝑚</m:t>
                        </m:r>
                      </m:num>
                      <m:den>
                        <m:r>
                          <a:rPr lang="en-US" altLang="zh-CN" sz="1400" i="1">
                            <a:solidFill>
                              <a:srgbClr val="FF0000"/>
                            </a:solidFill>
                            <a:latin typeface="Cambria Math" panose="02040503050406030204"/>
                          </a:rPr>
                          <m:t>𝑚</m:t>
                        </m:r>
                      </m:den>
                    </m:f>
                    <m:r>
                      <a:rPr lang="en-US" altLang="zh-CN" sz="1400" i="1">
                        <a:solidFill>
                          <a:srgbClr val="FF0000"/>
                        </a:solidFill>
                        <a:latin typeface="Cambria Math" panose="02040503050406030204"/>
                      </a:rPr>
                      <m:t>=</m:t>
                    </m:r>
                    <m:f>
                      <m:fPr>
                        <m:ctrlPr>
                          <a:rPr lang="zh-CN" altLang="zh-CN" sz="1400" i="1">
                            <a:solidFill>
                              <a:srgbClr val="FF0000"/>
                            </a:solidFill>
                            <a:latin typeface="Cambria Math" panose="02040503050406030204"/>
                          </a:rPr>
                        </m:ctrlPr>
                      </m:fPr>
                      <m:num>
                        <m:r>
                          <a:rPr lang="en-US" altLang="zh-CN" sz="1400">
                            <a:solidFill>
                              <a:srgbClr val="FF0000"/>
                            </a:solidFill>
                            <a:latin typeface="Cambria Math" panose="02040503050406030204"/>
                          </a:rPr>
                          <m:t>1</m:t>
                        </m:r>
                      </m:num>
                      <m:den>
                        <m:r>
                          <a:rPr lang="en-US" altLang="zh-CN" sz="1400">
                            <a:solidFill>
                              <a:srgbClr val="FF0000"/>
                            </a:solidFill>
                            <a:latin typeface="Cambria Math" panose="02040503050406030204"/>
                          </a:rPr>
                          <m:t>3</m:t>
                        </m:r>
                      </m:den>
                    </m:f>
                  </m:oMath>
                </a14:m>
                <a:endParaRPr lang="zh-CN" altLang="zh-CN" sz="1400" dirty="0">
                  <a:solidFill>
                    <a:srgbClr val="FF0000"/>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1" y="2210459"/>
                <a:ext cx="8959273" cy="2960106"/>
              </a:xfrm>
              <a:prstGeom prst="rect">
                <a:avLst/>
              </a:prstGeom>
              <a:blipFill rotWithShape="1">
                <a:blip r:embed="rId4"/>
                <a:stretch>
                  <a:fillRect t="-1" r="1" b="13"/>
                </a:stretch>
              </a:blipFill>
            </p:spPr>
            <p:txBody>
              <a:bodyPr/>
              <a:lstStyle/>
              <a:p>
                <a:r>
                  <a:rPr lang="zh-CN" altLang="en-US">
                    <a:noFill/>
                  </a:rPr>
                  <a:t> </a:t>
                </a:r>
              </a:p>
            </p:txBody>
          </p:sp>
        </mc:Fallback>
      </mc:AlternateContent>
      <p:pic>
        <p:nvPicPr>
          <p:cNvPr id="6" name="20LSDWL17.eps" descr="id:2147507201;FounderCES"/>
          <p:cNvPicPr/>
          <p:nvPr/>
        </p:nvPicPr>
        <p:blipFill>
          <a:blip r:embed="rId5">
            <a:extLst>
              <a:ext uri="{28A0092B-C50C-407E-A947-70E740481C1C}">
                <a14:useLocalDpi xmlns:a14="http://schemas.microsoft.com/office/drawing/2010/main" val="0"/>
              </a:ext>
            </a:extLst>
          </a:blip>
          <a:stretch>
            <a:fillRect/>
          </a:stretch>
        </p:blipFill>
        <p:spPr>
          <a:xfrm>
            <a:off x="6711372" y="1966798"/>
            <a:ext cx="2247900" cy="932815"/>
          </a:xfrm>
          <a:prstGeom prst="rect">
            <a:avLst/>
          </a:prstGeom>
        </p:spPr>
      </p:pic>
    </p:spTree>
    <p:extLst>
      <p:ext uri="{BB962C8B-B14F-4D97-AF65-F5344CB8AC3E}">
        <p14:creationId xmlns:p14="http://schemas.microsoft.com/office/powerpoint/2010/main" val="29969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uxueping\Desktop\mmexport1625301744256.pn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65422" b="11642"/>
          <a:stretch>
            <a:fillRect/>
          </a:stretch>
        </p:blipFill>
        <p:spPr bwMode="auto">
          <a:xfrm>
            <a:off x="3807913" y="4829106"/>
            <a:ext cx="1690118" cy="24479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20071" y="85460"/>
            <a:ext cx="8857673" cy="1569660"/>
          </a:xfrm>
          <a:prstGeom prst="rect">
            <a:avLst/>
          </a:prstGeom>
        </p:spPr>
        <p:txBody>
          <a:bodyPr wrap="square">
            <a:spAutoFit/>
          </a:bodyPr>
          <a:lstStyle/>
          <a:p>
            <a:pPr defTabSz="685800"/>
            <a:r>
              <a:rPr lang="en-US" altLang="zh-CN" sz="2400" b="1" dirty="0">
                <a:solidFill>
                  <a:prstClr val="white"/>
                </a:solidFill>
              </a:rPr>
              <a:t>2.(2016</a:t>
            </a:r>
            <a:r>
              <a:rPr lang="zh-CN" altLang="zh-CN" sz="2400" b="1" dirty="0">
                <a:solidFill>
                  <a:prstClr val="white"/>
                </a:solidFill>
              </a:rPr>
              <a:t>·全国卷）</a:t>
            </a:r>
            <a:r>
              <a:rPr lang="zh-CN" altLang="zh-CN" sz="2400" dirty="0">
                <a:solidFill>
                  <a:prstClr val="white"/>
                </a:solidFill>
              </a:rPr>
              <a:t>一氧气瓶的容积为</a:t>
            </a:r>
            <a:r>
              <a:rPr lang="en-US" altLang="zh-CN" sz="2400" dirty="0">
                <a:solidFill>
                  <a:prstClr val="white"/>
                </a:solidFill>
              </a:rPr>
              <a:t>0</a:t>
            </a:r>
            <a:r>
              <a:rPr lang="en-US" altLang="zh-CN" sz="2400" i="1" dirty="0">
                <a:solidFill>
                  <a:prstClr val="white"/>
                </a:solidFill>
              </a:rPr>
              <a:t>.</a:t>
            </a:r>
            <a:r>
              <a:rPr lang="en-US" altLang="zh-CN" sz="2400" dirty="0">
                <a:solidFill>
                  <a:prstClr val="white"/>
                </a:solidFill>
              </a:rPr>
              <a:t>08 m</a:t>
            </a:r>
            <a:r>
              <a:rPr lang="en-US" altLang="zh-CN" sz="2400" baseline="30000" dirty="0">
                <a:solidFill>
                  <a:prstClr val="white"/>
                </a:solidFill>
              </a:rPr>
              <a:t>3</a:t>
            </a:r>
            <a:r>
              <a:rPr lang="en-US" altLang="zh-CN" sz="2400" dirty="0">
                <a:solidFill>
                  <a:prstClr val="white"/>
                </a:solidFill>
              </a:rPr>
              <a:t>,</a:t>
            </a:r>
            <a:r>
              <a:rPr lang="zh-CN" altLang="zh-CN" sz="2400" dirty="0">
                <a:solidFill>
                  <a:prstClr val="white"/>
                </a:solidFill>
              </a:rPr>
              <a:t>开始时瓶中氧气的压强为</a:t>
            </a:r>
            <a:r>
              <a:rPr lang="en-US" altLang="zh-CN" sz="2400" dirty="0">
                <a:solidFill>
                  <a:prstClr val="white"/>
                </a:solidFill>
              </a:rPr>
              <a:t>20</a:t>
            </a:r>
            <a:r>
              <a:rPr lang="zh-CN" altLang="zh-CN" sz="2400" dirty="0">
                <a:solidFill>
                  <a:prstClr val="white"/>
                </a:solidFill>
              </a:rPr>
              <a:t>个大气压。某实验室每天消耗</a:t>
            </a:r>
            <a:r>
              <a:rPr lang="en-US" altLang="zh-CN" sz="2400" dirty="0">
                <a:solidFill>
                  <a:prstClr val="white"/>
                </a:solidFill>
              </a:rPr>
              <a:t>1</a:t>
            </a:r>
            <a:r>
              <a:rPr lang="zh-CN" altLang="zh-CN" sz="2400" dirty="0">
                <a:solidFill>
                  <a:prstClr val="white"/>
                </a:solidFill>
              </a:rPr>
              <a:t>个大气压的氧气</a:t>
            </a:r>
            <a:r>
              <a:rPr lang="en-US" altLang="zh-CN" sz="2400" dirty="0">
                <a:solidFill>
                  <a:prstClr val="white"/>
                </a:solidFill>
              </a:rPr>
              <a:t>0</a:t>
            </a:r>
            <a:r>
              <a:rPr lang="en-US" altLang="zh-CN" sz="2400" i="1" dirty="0">
                <a:solidFill>
                  <a:prstClr val="white"/>
                </a:solidFill>
              </a:rPr>
              <a:t>.</a:t>
            </a:r>
            <a:r>
              <a:rPr lang="en-US" altLang="zh-CN" sz="2400" dirty="0">
                <a:solidFill>
                  <a:prstClr val="white"/>
                </a:solidFill>
              </a:rPr>
              <a:t>36 m</a:t>
            </a:r>
            <a:r>
              <a:rPr lang="en-US" altLang="zh-CN" sz="2400" baseline="30000" dirty="0">
                <a:solidFill>
                  <a:prstClr val="white"/>
                </a:solidFill>
              </a:rPr>
              <a:t>3</a:t>
            </a:r>
            <a:r>
              <a:rPr lang="zh-CN" altLang="zh-CN" sz="2400" dirty="0">
                <a:solidFill>
                  <a:prstClr val="white"/>
                </a:solidFill>
              </a:rPr>
              <a:t>。当氧气瓶中的压强降低到</a:t>
            </a:r>
            <a:r>
              <a:rPr lang="en-US" altLang="zh-CN" sz="2400" dirty="0">
                <a:solidFill>
                  <a:prstClr val="white"/>
                </a:solidFill>
              </a:rPr>
              <a:t>2</a:t>
            </a:r>
            <a:r>
              <a:rPr lang="zh-CN" altLang="zh-CN" sz="2400" dirty="0">
                <a:solidFill>
                  <a:prstClr val="white"/>
                </a:solidFill>
              </a:rPr>
              <a:t>个大气压时</a:t>
            </a:r>
            <a:r>
              <a:rPr lang="en-US" altLang="zh-CN" sz="2400" dirty="0">
                <a:solidFill>
                  <a:prstClr val="white"/>
                </a:solidFill>
              </a:rPr>
              <a:t>,</a:t>
            </a:r>
            <a:r>
              <a:rPr lang="zh-CN" altLang="zh-CN" sz="2400" dirty="0">
                <a:solidFill>
                  <a:prstClr val="white"/>
                </a:solidFill>
              </a:rPr>
              <a:t>需重新充气。若氧气的温度保持不变</a:t>
            </a:r>
            <a:r>
              <a:rPr lang="en-US" altLang="zh-CN" sz="2400" dirty="0">
                <a:solidFill>
                  <a:prstClr val="white"/>
                </a:solidFill>
              </a:rPr>
              <a:t>,</a:t>
            </a:r>
            <a:r>
              <a:rPr lang="zh-CN" altLang="zh-CN" sz="2400" dirty="0">
                <a:solidFill>
                  <a:prstClr val="white"/>
                </a:solidFill>
              </a:rPr>
              <a:t>求这瓶氧气重新充气前可供该实验室使用多少天。</a:t>
            </a:r>
          </a:p>
        </p:txBody>
      </p:sp>
      <p:sp>
        <p:nvSpPr>
          <p:cNvPr id="5" name="矩形 4"/>
          <p:cNvSpPr/>
          <p:nvPr/>
        </p:nvSpPr>
        <p:spPr>
          <a:xfrm>
            <a:off x="120071" y="2110742"/>
            <a:ext cx="8957116" cy="2554545"/>
          </a:xfrm>
          <a:prstGeom prst="rect">
            <a:avLst/>
          </a:prstGeom>
        </p:spPr>
        <p:txBody>
          <a:bodyPr wrap="square">
            <a:spAutoFit/>
          </a:bodyPr>
          <a:lstStyle/>
          <a:p>
            <a:pPr defTabSz="685800"/>
            <a:r>
              <a:rPr lang="zh-CN" altLang="zh-CN" sz="2000" b="1" dirty="0">
                <a:solidFill>
                  <a:srgbClr val="FF0000"/>
                </a:solidFill>
              </a:rPr>
              <a:t>【解析】</a:t>
            </a:r>
            <a:r>
              <a:rPr lang="zh-CN" altLang="zh-CN" sz="2000" dirty="0">
                <a:solidFill>
                  <a:srgbClr val="FF0000"/>
                </a:solidFill>
              </a:rPr>
              <a:t>设氧气开始时的压强为</a:t>
            </a:r>
            <a:r>
              <a:rPr lang="en-US" altLang="zh-CN" sz="2000" i="1" dirty="0">
                <a:solidFill>
                  <a:srgbClr val="FF0000"/>
                </a:solidFill>
              </a:rPr>
              <a:t>p</a:t>
            </a:r>
            <a:r>
              <a:rPr lang="en-US" altLang="zh-CN" sz="2000" baseline="-25000" dirty="0">
                <a:solidFill>
                  <a:srgbClr val="FF0000"/>
                </a:solidFill>
              </a:rPr>
              <a:t>1</a:t>
            </a:r>
            <a:r>
              <a:rPr lang="en-US" altLang="zh-CN" sz="2000" dirty="0">
                <a:solidFill>
                  <a:srgbClr val="FF0000"/>
                </a:solidFill>
              </a:rPr>
              <a:t>,</a:t>
            </a:r>
            <a:r>
              <a:rPr lang="zh-CN" altLang="zh-CN" sz="2000" dirty="0">
                <a:solidFill>
                  <a:srgbClr val="FF0000"/>
                </a:solidFill>
              </a:rPr>
              <a:t>体积为</a:t>
            </a:r>
            <a:r>
              <a:rPr lang="en-US" altLang="zh-CN" sz="2000" i="1" dirty="0">
                <a:solidFill>
                  <a:srgbClr val="FF0000"/>
                </a:solidFill>
              </a:rPr>
              <a:t>V</a:t>
            </a:r>
            <a:r>
              <a:rPr lang="en-US" altLang="zh-CN" sz="2000" baseline="-25000" dirty="0">
                <a:solidFill>
                  <a:srgbClr val="FF0000"/>
                </a:solidFill>
              </a:rPr>
              <a:t>1</a:t>
            </a:r>
            <a:r>
              <a:rPr lang="en-US" altLang="zh-CN" sz="2000" dirty="0">
                <a:solidFill>
                  <a:srgbClr val="FF0000"/>
                </a:solidFill>
              </a:rPr>
              <a:t>,</a:t>
            </a:r>
            <a:r>
              <a:rPr lang="zh-CN" altLang="zh-CN" sz="2000" dirty="0">
                <a:solidFill>
                  <a:srgbClr val="FF0000"/>
                </a:solidFill>
              </a:rPr>
              <a:t>压强变为</a:t>
            </a:r>
            <a:r>
              <a:rPr lang="en-US" altLang="zh-CN" sz="2000" i="1" dirty="0">
                <a:solidFill>
                  <a:srgbClr val="FF0000"/>
                </a:solidFill>
              </a:rPr>
              <a:t>p</a:t>
            </a:r>
            <a:r>
              <a:rPr lang="en-US" altLang="zh-CN" sz="2000" baseline="-25000" dirty="0">
                <a:solidFill>
                  <a:srgbClr val="FF0000"/>
                </a:solidFill>
              </a:rPr>
              <a:t>2</a:t>
            </a:r>
            <a:r>
              <a:rPr lang="en-US" altLang="zh-CN" sz="2000" dirty="0">
                <a:solidFill>
                  <a:srgbClr val="FF0000"/>
                </a:solidFill>
              </a:rPr>
              <a:t>(2</a:t>
            </a:r>
            <a:r>
              <a:rPr lang="zh-CN" altLang="zh-CN" sz="2000" dirty="0">
                <a:solidFill>
                  <a:srgbClr val="FF0000"/>
                </a:solidFill>
              </a:rPr>
              <a:t>个大气压</a:t>
            </a:r>
            <a:r>
              <a:rPr lang="en-US" altLang="zh-CN" sz="2000" dirty="0">
                <a:solidFill>
                  <a:srgbClr val="FF0000"/>
                </a:solidFill>
              </a:rPr>
              <a:t>)</a:t>
            </a:r>
            <a:r>
              <a:rPr lang="zh-CN" altLang="zh-CN" sz="2000" dirty="0">
                <a:solidFill>
                  <a:srgbClr val="FF0000"/>
                </a:solidFill>
              </a:rPr>
              <a:t>时</a:t>
            </a:r>
            <a:r>
              <a:rPr lang="en-US" altLang="zh-CN" sz="2000" dirty="0">
                <a:solidFill>
                  <a:srgbClr val="FF0000"/>
                </a:solidFill>
              </a:rPr>
              <a:t>,</a:t>
            </a:r>
            <a:r>
              <a:rPr lang="zh-CN" altLang="zh-CN" sz="2000" dirty="0">
                <a:solidFill>
                  <a:srgbClr val="FF0000"/>
                </a:solidFill>
              </a:rPr>
              <a:t>体积为</a:t>
            </a:r>
            <a:r>
              <a:rPr lang="en-US" altLang="zh-CN" sz="2000" i="1" dirty="0">
                <a:solidFill>
                  <a:srgbClr val="FF0000"/>
                </a:solidFill>
              </a:rPr>
              <a:t>V</a:t>
            </a:r>
            <a:r>
              <a:rPr lang="en-US" altLang="zh-CN" sz="2000" baseline="-25000" dirty="0">
                <a:solidFill>
                  <a:srgbClr val="FF0000"/>
                </a:solidFill>
              </a:rPr>
              <a:t>2</a:t>
            </a:r>
            <a:r>
              <a:rPr lang="zh-CN" altLang="zh-CN" sz="2000" dirty="0">
                <a:solidFill>
                  <a:srgbClr val="FF0000"/>
                </a:solidFill>
              </a:rPr>
              <a:t>。根据玻意耳定律得</a:t>
            </a:r>
            <a:r>
              <a:rPr lang="en-US" altLang="zh-CN" sz="2000" i="1" dirty="0">
                <a:solidFill>
                  <a:srgbClr val="FF0000"/>
                </a:solidFill>
              </a:rPr>
              <a:t>p</a:t>
            </a:r>
            <a:r>
              <a:rPr lang="en-US" altLang="zh-CN" sz="2000" baseline="-25000" dirty="0">
                <a:solidFill>
                  <a:srgbClr val="FF0000"/>
                </a:solidFill>
              </a:rPr>
              <a:t>1</a:t>
            </a:r>
            <a:r>
              <a:rPr lang="en-US" altLang="zh-CN" sz="2000" i="1" dirty="0">
                <a:solidFill>
                  <a:srgbClr val="FF0000"/>
                </a:solidFill>
              </a:rPr>
              <a:t>V</a:t>
            </a:r>
            <a:r>
              <a:rPr lang="en-US" altLang="zh-CN" sz="2000" baseline="-25000" dirty="0">
                <a:solidFill>
                  <a:srgbClr val="FF0000"/>
                </a:solidFill>
              </a:rPr>
              <a:t>1</a:t>
            </a:r>
            <a:r>
              <a:rPr lang="en-US" altLang="zh-CN" sz="2000" i="1" dirty="0">
                <a:solidFill>
                  <a:srgbClr val="FF0000"/>
                </a:solidFill>
              </a:rPr>
              <a:t>=p</a:t>
            </a:r>
            <a:r>
              <a:rPr lang="en-US" altLang="zh-CN" sz="2000" baseline="-25000" dirty="0">
                <a:solidFill>
                  <a:srgbClr val="FF0000"/>
                </a:solidFill>
              </a:rPr>
              <a:t>2</a:t>
            </a:r>
            <a:r>
              <a:rPr lang="en-US" altLang="zh-CN" sz="2000" i="1" dirty="0">
                <a:solidFill>
                  <a:srgbClr val="FF0000"/>
                </a:solidFill>
              </a:rPr>
              <a:t>V</a:t>
            </a:r>
            <a:r>
              <a:rPr lang="en-US" altLang="zh-CN" sz="2000" baseline="-25000" dirty="0">
                <a:solidFill>
                  <a:srgbClr val="FF0000"/>
                </a:solidFill>
              </a:rPr>
              <a:t>2</a:t>
            </a:r>
            <a:r>
              <a:rPr lang="zh-CN" altLang="zh-CN" sz="2000" i="1" dirty="0">
                <a:solidFill>
                  <a:srgbClr val="FF0000"/>
                </a:solidFill>
              </a:rPr>
              <a:t>①</a:t>
            </a:r>
            <a:endParaRPr lang="zh-CN" altLang="zh-CN" sz="2000" dirty="0">
              <a:solidFill>
                <a:srgbClr val="FF0000"/>
              </a:solidFill>
            </a:endParaRPr>
          </a:p>
          <a:p>
            <a:pPr defTabSz="685800"/>
            <a:r>
              <a:rPr lang="zh-CN" altLang="zh-CN" sz="2000" dirty="0">
                <a:solidFill>
                  <a:srgbClr val="FF0000"/>
                </a:solidFill>
              </a:rPr>
              <a:t>重新充气前</a:t>
            </a:r>
            <a:r>
              <a:rPr lang="en-US" altLang="zh-CN" sz="2000" dirty="0">
                <a:solidFill>
                  <a:srgbClr val="FF0000"/>
                </a:solidFill>
              </a:rPr>
              <a:t>,</a:t>
            </a:r>
            <a:r>
              <a:rPr lang="zh-CN" altLang="zh-CN" sz="2000" dirty="0">
                <a:solidFill>
                  <a:srgbClr val="FF0000"/>
                </a:solidFill>
              </a:rPr>
              <a:t>用去的氧气在</a:t>
            </a:r>
            <a:r>
              <a:rPr lang="en-US" altLang="zh-CN" sz="2000" i="1" dirty="0">
                <a:solidFill>
                  <a:srgbClr val="FF0000"/>
                </a:solidFill>
              </a:rPr>
              <a:t>p</a:t>
            </a:r>
            <a:r>
              <a:rPr lang="en-US" altLang="zh-CN" sz="2000" baseline="-25000" dirty="0">
                <a:solidFill>
                  <a:srgbClr val="FF0000"/>
                </a:solidFill>
              </a:rPr>
              <a:t>2</a:t>
            </a:r>
            <a:r>
              <a:rPr lang="zh-CN" altLang="zh-CN" sz="2000" dirty="0">
                <a:solidFill>
                  <a:srgbClr val="FF0000"/>
                </a:solidFill>
              </a:rPr>
              <a:t>压强下的体积为</a:t>
            </a:r>
            <a:r>
              <a:rPr lang="en-US" altLang="zh-CN" sz="2000" i="1" dirty="0">
                <a:solidFill>
                  <a:srgbClr val="FF0000"/>
                </a:solidFill>
              </a:rPr>
              <a:t>V</a:t>
            </a:r>
            <a:r>
              <a:rPr lang="en-US" altLang="zh-CN" sz="2000" baseline="-25000" dirty="0">
                <a:solidFill>
                  <a:srgbClr val="FF0000"/>
                </a:solidFill>
              </a:rPr>
              <a:t>3</a:t>
            </a:r>
            <a:r>
              <a:rPr lang="en-US" altLang="zh-CN" sz="2000" i="1" dirty="0">
                <a:solidFill>
                  <a:srgbClr val="FF0000"/>
                </a:solidFill>
              </a:rPr>
              <a:t>=V</a:t>
            </a:r>
            <a:r>
              <a:rPr lang="en-US" altLang="zh-CN" sz="2000" baseline="-25000" dirty="0">
                <a:solidFill>
                  <a:srgbClr val="FF0000"/>
                </a:solidFill>
              </a:rPr>
              <a:t>2</a:t>
            </a:r>
            <a:r>
              <a:rPr lang="en-US" altLang="zh-CN" sz="2000" i="1" dirty="0">
                <a:solidFill>
                  <a:srgbClr val="FF0000"/>
                </a:solidFill>
              </a:rPr>
              <a:t>-V</a:t>
            </a:r>
            <a:r>
              <a:rPr lang="en-US" altLang="zh-CN" sz="2000" baseline="-25000" dirty="0">
                <a:solidFill>
                  <a:srgbClr val="FF0000"/>
                </a:solidFill>
              </a:rPr>
              <a:t>1</a:t>
            </a:r>
            <a:r>
              <a:rPr lang="zh-CN" altLang="zh-CN" sz="2000" i="1" dirty="0">
                <a:solidFill>
                  <a:srgbClr val="FF0000"/>
                </a:solidFill>
              </a:rPr>
              <a:t>②</a:t>
            </a:r>
            <a:endParaRPr lang="zh-CN" altLang="zh-CN" sz="2000" dirty="0">
              <a:solidFill>
                <a:srgbClr val="FF0000"/>
              </a:solidFill>
            </a:endParaRPr>
          </a:p>
          <a:p>
            <a:pPr defTabSz="685800"/>
            <a:r>
              <a:rPr lang="zh-CN" altLang="zh-CN" sz="2000" dirty="0">
                <a:solidFill>
                  <a:srgbClr val="FF0000"/>
                </a:solidFill>
              </a:rPr>
              <a:t>设用去的氧气在</a:t>
            </a:r>
            <a:r>
              <a:rPr lang="en-US" altLang="zh-CN" sz="2000" i="1" dirty="0">
                <a:solidFill>
                  <a:srgbClr val="FF0000"/>
                </a:solidFill>
              </a:rPr>
              <a:t>p</a:t>
            </a:r>
            <a:r>
              <a:rPr lang="en-US" altLang="zh-CN" sz="2000" baseline="-25000" dirty="0">
                <a:solidFill>
                  <a:srgbClr val="FF0000"/>
                </a:solidFill>
              </a:rPr>
              <a:t>0</a:t>
            </a:r>
            <a:r>
              <a:rPr lang="en-US" altLang="zh-CN" sz="2000" dirty="0">
                <a:solidFill>
                  <a:srgbClr val="FF0000"/>
                </a:solidFill>
              </a:rPr>
              <a:t>(1</a:t>
            </a:r>
            <a:r>
              <a:rPr lang="zh-CN" altLang="zh-CN" sz="2000" dirty="0">
                <a:solidFill>
                  <a:srgbClr val="FF0000"/>
                </a:solidFill>
              </a:rPr>
              <a:t>个大气压</a:t>
            </a:r>
            <a:r>
              <a:rPr lang="en-US" altLang="zh-CN" sz="2000" dirty="0">
                <a:solidFill>
                  <a:srgbClr val="FF0000"/>
                </a:solidFill>
              </a:rPr>
              <a:t>)</a:t>
            </a:r>
            <a:r>
              <a:rPr lang="zh-CN" altLang="zh-CN" sz="2000" dirty="0">
                <a:solidFill>
                  <a:srgbClr val="FF0000"/>
                </a:solidFill>
              </a:rPr>
              <a:t>压强下的体积为</a:t>
            </a:r>
            <a:r>
              <a:rPr lang="en-US" altLang="zh-CN" sz="2000" i="1" dirty="0">
                <a:solidFill>
                  <a:srgbClr val="FF0000"/>
                </a:solidFill>
              </a:rPr>
              <a:t>V</a:t>
            </a:r>
            <a:r>
              <a:rPr lang="en-US" altLang="zh-CN" sz="2000" baseline="-25000" dirty="0">
                <a:solidFill>
                  <a:srgbClr val="FF0000"/>
                </a:solidFill>
              </a:rPr>
              <a:t>0</a:t>
            </a:r>
            <a:r>
              <a:rPr lang="en-US" altLang="zh-CN" sz="2000" dirty="0">
                <a:solidFill>
                  <a:srgbClr val="FF0000"/>
                </a:solidFill>
              </a:rPr>
              <a:t>,</a:t>
            </a:r>
            <a:r>
              <a:rPr lang="zh-CN" altLang="zh-CN" sz="2000" dirty="0">
                <a:solidFill>
                  <a:srgbClr val="FF0000"/>
                </a:solidFill>
              </a:rPr>
              <a:t>则有</a:t>
            </a:r>
          </a:p>
          <a:p>
            <a:pPr defTabSz="685800"/>
            <a:r>
              <a:rPr lang="en-US" altLang="zh-CN" sz="2000" i="1" dirty="0">
                <a:solidFill>
                  <a:srgbClr val="FF0000"/>
                </a:solidFill>
              </a:rPr>
              <a:t>p</a:t>
            </a:r>
            <a:r>
              <a:rPr lang="en-US" altLang="zh-CN" sz="2000" baseline="-25000" dirty="0">
                <a:solidFill>
                  <a:srgbClr val="FF0000"/>
                </a:solidFill>
              </a:rPr>
              <a:t>2</a:t>
            </a:r>
            <a:r>
              <a:rPr lang="en-US" altLang="zh-CN" sz="2000" i="1" dirty="0">
                <a:solidFill>
                  <a:srgbClr val="FF0000"/>
                </a:solidFill>
              </a:rPr>
              <a:t>V</a:t>
            </a:r>
            <a:r>
              <a:rPr lang="en-US" altLang="zh-CN" sz="2000" baseline="-25000" dirty="0">
                <a:solidFill>
                  <a:srgbClr val="FF0000"/>
                </a:solidFill>
              </a:rPr>
              <a:t>3</a:t>
            </a:r>
            <a:r>
              <a:rPr lang="en-US" altLang="zh-CN" sz="2000" i="1" dirty="0">
                <a:solidFill>
                  <a:srgbClr val="FF0000"/>
                </a:solidFill>
              </a:rPr>
              <a:t>=p</a:t>
            </a:r>
            <a:r>
              <a:rPr lang="en-US" altLang="zh-CN" sz="2000" baseline="-25000" dirty="0">
                <a:solidFill>
                  <a:srgbClr val="FF0000"/>
                </a:solidFill>
              </a:rPr>
              <a:t>0</a:t>
            </a:r>
            <a:r>
              <a:rPr lang="en-US" altLang="zh-CN" sz="2000" i="1" dirty="0">
                <a:solidFill>
                  <a:srgbClr val="FF0000"/>
                </a:solidFill>
              </a:rPr>
              <a:t>V</a:t>
            </a:r>
            <a:r>
              <a:rPr lang="en-US" altLang="zh-CN" sz="2000" baseline="-25000" dirty="0">
                <a:solidFill>
                  <a:srgbClr val="FF0000"/>
                </a:solidFill>
              </a:rPr>
              <a:t>0</a:t>
            </a:r>
            <a:r>
              <a:rPr lang="zh-CN" altLang="zh-CN" sz="2000" i="1" dirty="0">
                <a:solidFill>
                  <a:srgbClr val="FF0000"/>
                </a:solidFill>
              </a:rPr>
              <a:t>③</a:t>
            </a:r>
            <a:endParaRPr lang="zh-CN" altLang="zh-CN" sz="2000" dirty="0">
              <a:solidFill>
                <a:srgbClr val="FF0000"/>
              </a:solidFill>
            </a:endParaRPr>
          </a:p>
          <a:p>
            <a:pPr defTabSz="685800"/>
            <a:r>
              <a:rPr lang="zh-CN" altLang="zh-CN" sz="2000" dirty="0">
                <a:solidFill>
                  <a:srgbClr val="FF0000"/>
                </a:solidFill>
              </a:rPr>
              <a:t>设实验室每天用去的氧气在</a:t>
            </a:r>
            <a:r>
              <a:rPr lang="en-US" altLang="zh-CN" sz="2000" i="1" dirty="0">
                <a:solidFill>
                  <a:srgbClr val="FF0000"/>
                </a:solidFill>
              </a:rPr>
              <a:t>p</a:t>
            </a:r>
            <a:r>
              <a:rPr lang="en-US" altLang="zh-CN" sz="2000" baseline="-25000" dirty="0">
                <a:solidFill>
                  <a:srgbClr val="FF0000"/>
                </a:solidFill>
              </a:rPr>
              <a:t>0</a:t>
            </a:r>
            <a:r>
              <a:rPr lang="zh-CN" altLang="zh-CN" sz="2000" dirty="0">
                <a:solidFill>
                  <a:srgbClr val="FF0000"/>
                </a:solidFill>
              </a:rPr>
              <a:t>下的体积为</a:t>
            </a:r>
            <a:r>
              <a:rPr lang="en-US" altLang="zh-CN" sz="2000" dirty="0">
                <a:solidFill>
                  <a:srgbClr val="FF0000"/>
                </a:solidFill>
              </a:rPr>
              <a:t>Δ</a:t>
            </a:r>
            <a:r>
              <a:rPr lang="en-US" altLang="zh-CN" sz="2000" i="1" dirty="0">
                <a:solidFill>
                  <a:srgbClr val="FF0000"/>
                </a:solidFill>
              </a:rPr>
              <a:t>V</a:t>
            </a:r>
            <a:r>
              <a:rPr lang="en-US" altLang="zh-CN" sz="2000" dirty="0">
                <a:solidFill>
                  <a:srgbClr val="FF0000"/>
                </a:solidFill>
              </a:rPr>
              <a:t>,</a:t>
            </a:r>
            <a:r>
              <a:rPr lang="zh-CN" altLang="zh-CN" sz="2000" dirty="0">
                <a:solidFill>
                  <a:srgbClr val="FF0000"/>
                </a:solidFill>
              </a:rPr>
              <a:t>则氧气可用的天数为</a:t>
            </a:r>
          </a:p>
          <a:p>
            <a:pPr defTabSz="685800"/>
            <a:r>
              <a:rPr lang="en-US" altLang="zh-CN" sz="2000" i="1" dirty="0">
                <a:solidFill>
                  <a:srgbClr val="FF0000"/>
                </a:solidFill>
              </a:rPr>
              <a:t>	N=V</a:t>
            </a:r>
            <a:r>
              <a:rPr lang="en-US" altLang="zh-CN" sz="2000" dirty="0">
                <a:solidFill>
                  <a:srgbClr val="FF0000"/>
                </a:solidFill>
              </a:rPr>
              <a:t>0Δ</a:t>
            </a:r>
            <a:r>
              <a:rPr lang="en-US" altLang="zh-CN" sz="2000" i="1" dirty="0">
                <a:solidFill>
                  <a:srgbClr val="FF0000"/>
                </a:solidFill>
              </a:rPr>
              <a:t>V</a:t>
            </a:r>
            <a:r>
              <a:rPr lang="zh-CN" altLang="zh-CN" sz="2000" i="1" dirty="0">
                <a:solidFill>
                  <a:srgbClr val="FF0000"/>
                </a:solidFill>
              </a:rPr>
              <a:t>④</a:t>
            </a:r>
            <a:endParaRPr lang="zh-CN" altLang="zh-CN" sz="2000" dirty="0">
              <a:solidFill>
                <a:srgbClr val="FF0000"/>
              </a:solidFill>
            </a:endParaRPr>
          </a:p>
          <a:p>
            <a:pPr defTabSz="685800"/>
            <a:r>
              <a:rPr lang="zh-CN" altLang="zh-CN" sz="2000" dirty="0">
                <a:solidFill>
                  <a:srgbClr val="FF0000"/>
                </a:solidFill>
              </a:rPr>
              <a:t>联立</a:t>
            </a:r>
            <a:r>
              <a:rPr lang="zh-CN" altLang="zh-CN" sz="2000" i="1" dirty="0">
                <a:solidFill>
                  <a:srgbClr val="FF0000"/>
                </a:solidFill>
              </a:rPr>
              <a:t>①②③④</a:t>
            </a:r>
            <a:r>
              <a:rPr lang="zh-CN" altLang="zh-CN" sz="2000" dirty="0">
                <a:solidFill>
                  <a:srgbClr val="FF0000"/>
                </a:solidFill>
              </a:rPr>
              <a:t>式</a:t>
            </a:r>
            <a:r>
              <a:rPr lang="en-US" altLang="zh-CN" sz="2000" dirty="0">
                <a:solidFill>
                  <a:srgbClr val="FF0000"/>
                </a:solidFill>
              </a:rPr>
              <a:t>,</a:t>
            </a:r>
            <a:r>
              <a:rPr lang="zh-CN" altLang="zh-CN" sz="2000" dirty="0">
                <a:solidFill>
                  <a:srgbClr val="FF0000"/>
                </a:solidFill>
              </a:rPr>
              <a:t>并代入数据得</a:t>
            </a:r>
            <a:r>
              <a:rPr lang="en-US" altLang="zh-CN" sz="2000" i="1" dirty="0">
                <a:solidFill>
                  <a:srgbClr val="FF0000"/>
                </a:solidFill>
              </a:rPr>
              <a:t>N=</a:t>
            </a:r>
            <a:r>
              <a:rPr lang="en-US" altLang="zh-CN" sz="2000" dirty="0">
                <a:solidFill>
                  <a:srgbClr val="FF0000"/>
                </a:solidFill>
              </a:rPr>
              <a:t>4</a:t>
            </a:r>
            <a:r>
              <a:rPr lang="zh-CN" altLang="zh-CN" sz="2000" dirty="0">
                <a:solidFill>
                  <a:srgbClr val="FF0000"/>
                </a:solidFill>
              </a:rPr>
              <a:t>天</a:t>
            </a:r>
          </a:p>
        </p:txBody>
      </p:sp>
    </p:spTree>
    <p:extLst>
      <p:ext uri="{BB962C8B-B14F-4D97-AF65-F5344CB8AC3E}">
        <p14:creationId xmlns:p14="http://schemas.microsoft.com/office/powerpoint/2010/main" val="351967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807</Words>
  <Application>Microsoft Office PowerPoint</Application>
  <PresentationFormat>全屏显示(16:9)</PresentationFormat>
  <Paragraphs>34</Paragraphs>
  <Slides>4</Slides>
  <Notes>1</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1_Office 主题​​</vt:lpstr>
      <vt:lpstr>抽气漏气解法同，气体质量减少了</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抽气漏气解法同，气体质量减少了</dc:title>
  <dc:creator>China</dc:creator>
  <cp:lastModifiedBy>China</cp:lastModifiedBy>
  <cp:revision>1</cp:revision>
  <dcterms:created xsi:type="dcterms:W3CDTF">2023-07-07T10:42:15Z</dcterms:created>
  <dcterms:modified xsi:type="dcterms:W3CDTF">2023-07-07T10:42:43Z</dcterms:modified>
</cp:coreProperties>
</file>