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73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622E-2A46-4AFE-A769-203D138A0863}" type="datetimeFigureOut">
              <a:rPr lang="zh-CN" altLang="en-US" smtClean="0"/>
              <a:t>2023/7/7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CBF2-59E0-459C-ACBC-B27327B1F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81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8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8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2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2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0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6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8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8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7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7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8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8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C2DD16D-63B5-4F0E-9AE2-7A8064D5570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2023/7/7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347F21E-FE76-4E28-A5CE-5B9C9B887E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4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uxueping\Desktop\mmexport1625301744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88" y="2666341"/>
            <a:ext cx="1995559" cy="12601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9490" y="123121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热力综合一起考，多个定律来应对</a:t>
            </a:r>
            <a:endParaRPr lang="zh-CN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xueping\Desktop\mmexport1625301744256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2" b="11642"/>
          <a:stretch>
            <a:fillRect/>
          </a:stretch>
        </p:blipFill>
        <p:spPr bwMode="auto">
          <a:xfrm>
            <a:off x="3714584" y="4827978"/>
            <a:ext cx="1690118" cy="2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57017" y="141836"/>
            <a:ext cx="8564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zh-CN" sz="2000" b="1" dirty="0">
                <a:solidFill>
                  <a:prstClr val="white"/>
                </a:solidFill>
              </a:rPr>
              <a:t>例 </a:t>
            </a:r>
            <a:r>
              <a:rPr lang="en-US" altLang="zh-CN" sz="2000" b="1" dirty="0">
                <a:solidFill>
                  <a:prstClr val="white"/>
                </a:solidFill>
              </a:rPr>
              <a:t>(2020</a:t>
            </a:r>
            <a:r>
              <a:rPr lang="zh-CN" altLang="zh-CN" sz="2000" b="1" dirty="0">
                <a:solidFill>
                  <a:prstClr val="white"/>
                </a:solidFill>
              </a:rPr>
              <a:t>·全国卷</a:t>
            </a:r>
            <a:r>
              <a:rPr lang="en-US" altLang="zh-CN" sz="2000" b="1" dirty="0">
                <a:solidFill>
                  <a:prstClr val="white"/>
                </a:solidFill>
              </a:rPr>
              <a:t>)</a:t>
            </a:r>
            <a:r>
              <a:rPr lang="zh-CN" altLang="zh-CN" sz="2000" dirty="0">
                <a:solidFill>
                  <a:prstClr val="white"/>
                </a:solidFill>
              </a:rPr>
              <a:t>如图所示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一开口向上的导热汽缸内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用活塞封闭了一定质量的理想气体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活塞与汽缸壁间无摩擦。现用外力作用在活塞上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使其缓慢下降。环境温度保持不变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系统始终处于平衡状态。在活塞下降过程中</a:t>
            </a:r>
            <a:r>
              <a:rPr lang="zh-CN" altLang="zh-CN" sz="2000" i="1" u="sng" dirty="0">
                <a:solidFill>
                  <a:prstClr val="white"/>
                </a:solidFill>
              </a:rPr>
              <a:t>　　　　</a:t>
            </a:r>
            <a:r>
              <a:rPr lang="zh-CN" altLang="zh-CN" sz="2000" dirty="0">
                <a:solidFill>
                  <a:prstClr val="white"/>
                </a:solidFill>
              </a:rPr>
              <a:t>。</a:t>
            </a:r>
            <a:r>
              <a:rPr lang="en-US" altLang="zh-CN" sz="2000" dirty="0">
                <a:solidFill>
                  <a:prstClr val="white"/>
                </a:solidFill>
              </a:rPr>
              <a:t>(</a:t>
            </a:r>
            <a:r>
              <a:rPr lang="zh-CN" altLang="zh-CN" sz="2000" dirty="0">
                <a:solidFill>
                  <a:prstClr val="white"/>
                </a:solidFill>
              </a:rPr>
              <a:t>填正确答案标号。选对</a:t>
            </a:r>
            <a:r>
              <a:rPr lang="en-US" altLang="zh-CN" sz="2000" dirty="0">
                <a:solidFill>
                  <a:prstClr val="white"/>
                </a:solidFill>
              </a:rPr>
              <a:t>1</a:t>
            </a:r>
            <a:r>
              <a:rPr lang="zh-CN" altLang="zh-CN" sz="2000" dirty="0">
                <a:solidFill>
                  <a:prstClr val="white"/>
                </a:solidFill>
              </a:rPr>
              <a:t>个得</a:t>
            </a:r>
            <a:r>
              <a:rPr lang="en-US" altLang="zh-CN" sz="2000" dirty="0">
                <a:solidFill>
                  <a:prstClr val="white"/>
                </a:solidFill>
              </a:rPr>
              <a:t>2</a:t>
            </a:r>
            <a:r>
              <a:rPr lang="zh-CN" altLang="zh-CN" sz="2000" dirty="0">
                <a:solidFill>
                  <a:prstClr val="white"/>
                </a:solidFill>
              </a:rPr>
              <a:t>分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选对</a:t>
            </a:r>
            <a:r>
              <a:rPr lang="en-US" altLang="zh-CN" sz="2000" dirty="0">
                <a:solidFill>
                  <a:prstClr val="white"/>
                </a:solidFill>
              </a:rPr>
              <a:t>2</a:t>
            </a:r>
            <a:r>
              <a:rPr lang="zh-CN" altLang="zh-CN" sz="2000" dirty="0">
                <a:solidFill>
                  <a:prstClr val="white"/>
                </a:solidFill>
              </a:rPr>
              <a:t>个得</a:t>
            </a:r>
            <a:r>
              <a:rPr lang="en-US" altLang="zh-CN" sz="2000" dirty="0">
                <a:solidFill>
                  <a:prstClr val="white"/>
                </a:solidFill>
              </a:rPr>
              <a:t>4</a:t>
            </a:r>
            <a:r>
              <a:rPr lang="zh-CN" altLang="zh-CN" sz="2000" dirty="0">
                <a:solidFill>
                  <a:prstClr val="white"/>
                </a:solidFill>
              </a:rPr>
              <a:t>分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选对</a:t>
            </a:r>
            <a:r>
              <a:rPr lang="en-US" altLang="zh-CN" sz="2000" dirty="0">
                <a:solidFill>
                  <a:prstClr val="white"/>
                </a:solidFill>
              </a:rPr>
              <a:t>3</a:t>
            </a:r>
            <a:r>
              <a:rPr lang="zh-CN" altLang="zh-CN" sz="2000" dirty="0">
                <a:solidFill>
                  <a:prstClr val="white"/>
                </a:solidFill>
              </a:rPr>
              <a:t>个得</a:t>
            </a:r>
            <a:r>
              <a:rPr lang="en-US" altLang="zh-CN" sz="2000" dirty="0">
                <a:solidFill>
                  <a:prstClr val="white"/>
                </a:solidFill>
              </a:rPr>
              <a:t>5</a:t>
            </a:r>
            <a:r>
              <a:rPr lang="zh-CN" altLang="zh-CN" sz="2000" dirty="0">
                <a:solidFill>
                  <a:prstClr val="white"/>
                </a:solidFill>
              </a:rPr>
              <a:t>分</a:t>
            </a:r>
            <a:r>
              <a:rPr lang="en-US" altLang="zh-CN" sz="2000" dirty="0">
                <a:solidFill>
                  <a:prstClr val="white"/>
                </a:solidFill>
              </a:rPr>
              <a:t>;</a:t>
            </a:r>
            <a:r>
              <a:rPr lang="zh-CN" altLang="zh-CN" sz="2000" dirty="0">
                <a:solidFill>
                  <a:prstClr val="white"/>
                </a:solidFill>
              </a:rPr>
              <a:t>每选错</a:t>
            </a:r>
            <a:r>
              <a:rPr lang="en-US" altLang="zh-CN" sz="2000" dirty="0">
                <a:solidFill>
                  <a:prstClr val="white"/>
                </a:solidFill>
              </a:rPr>
              <a:t>1</a:t>
            </a:r>
            <a:r>
              <a:rPr lang="zh-CN" altLang="zh-CN" sz="2000" dirty="0">
                <a:solidFill>
                  <a:prstClr val="white"/>
                </a:solidFill>
              </a:rPr>
              <a:t>个扣</a:t>
            </a:r>
            <a:r>
              <a:rPr lang="en-US" altLang="zh-CN" sz="2000" dirty="0">
                <a:solidFill>
                  <a:prstClr val="white"/>
                </a:solidFill>
              </a:rPr>
              <a:t>3</a:t>
            </a:r>
            <a:r>
              <a:rPr lang="zh-CN" altLang="zh-CN" sz="2000" dirty="0">
                <a:solidFill>
                  <a:prstClr val="white"/>
                </a:solidFill>
              </a:rPr>
              <a:t>分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最低得分为</a:t>
            </a:r>
            <a:r>
              <a:rPr lang="en-US" altLang="zh-CN" sz="2000" dirty="0">
                <a:solidFill>
                  <a:prstClr val="white"/>
                </a:solidFill>
              </a:rPr>
              <a:t>0</a:t>
            </a:r>
            <a:r>
              <a:rPr lang="zh-CN" altLang="zh-CN" sz="2000" dirty="0">
                <a:solidFill>
                  <a:prstClr val="white"/>
                </a:solidFill>
              </a:rPr>
              <a:t>分</a:t>
            </a:r>
            <a:r>
              <a:rPr lang="en-US" altLang="zh-CN" sz="2000" dirty="0">
                <a:solidFill>
                  <a:prstClr val="white"/>
                </a:solidFill>
              </a:rPr>
              <a:t>) </a:t>
            </a:r>
            <a:endParaRPr lang="zh-CN" altLang="zh-CN" sz="2000" dirty="0">
              <a:solidFill>
                <a:prstClr val="white"/>
              </a:solidFill>
            </a:endParaRPr>
          </a:p>
          <a:p>
            <a:pPr defTabSz="685800"/>
            <a:r>
              <a:rPr lang="en-US" altLang="zh-CN" sz="2000" dirty="0">
                <a:solidFill>
                  <a:prstClr val="white"/>
                </a:solidFill>
              </a:rPr>
              <a:t>A.</a:t>
            </a:r>
            <a:r>
              <a:rPr lang="zh-CN" altLang="zh-CN" sz="2000" dirty="0">
                <a:solidFill>
                  <a:prstClr val="white"/>
                </a:solidFill>
              </a:rPr>
              <a:t>气体体积逐渐减小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内能增加</a:t>
            </a:r>
          </a:p>
          <a:p>
            <a:pPr defTabSz="685800"/>
            <a:r>
              <a:rPr lang="en-US" altLang="zh-CN" sz="2000" dirty="0">
                <a:solidFill>
                  <a:prstClr val="white"/>
                </a:solidFill>
              </a:rPr>
              <a:t>B.</a:t>
            </a:r>
            <a:r>
              <a:rPr lang="zh-CN" altLang="zh-CN" sz="2000" dirty="0">
                <a:solidFill>
                  <a:prstClr val="white"/>
                </a:solidFill>
              </a:rPr>
              <a:t>气体压强逐渐增大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内能不变</a:t>
            </a:r>
          </a:p>
          <a:p>
            <a:pPr defTabSz="685800"/>
            <a:r>
              <a:rPr lang="en-US" altLang="zh-CN" sz="2000" dirty="0">
                <a:solidFill>
                  <a:prstClr val="white"/>
                </a:solidFill>
              </a:rPr>
              <a:t>C.</a:t>
            </a:r>
            <a:r>
              <a:rPr lang="zh-CN" altLang="zh-CN" sz="2000" dirty="0">
                <a:solidFill>
                  <a:prstClr val="white"/>
                </a:solidFill>
              </a:rPr>
              <a:t>气体压强逐渐增大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放出热量</a:t>
            </a:r>
          </a:p>
          <a:p>
            <a:pPr defTabSz="685800"/>
            <a:r>
              <a:rPr lang="en-US" altLang="zh-CN" sz="2000" dirty="0">
                <a:solidFill>
                  <a:prstClr val="white"/>
                </a:solidFill>
              </a:rPr>
              <a:t>D.</a:t>
            </a:r>
            <a:r>
              <a:rPr lang="zh-CN" altLang="zh-CN" sz="2000" dirty="0">
                <a:solidFill>
                  <a:prstClr val="white"/>
                </a:solidFill>
              </a:rPr>
              <a:t>外界对气体做功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气体内能不变</a:t>
            </a:r>
          </a:p>
          <a:p>
            <a:pPr defTabSz="685800"/>
            <a:r>
              <a:rPr lang="en-US" altLang="zh-CN" sz="2000" dirty="0">
                <a:solidFill>
                  <a:prstClr val="white"/>
                </a:solidFill>
              </a:rPr>
              <a:t>E.</a:t>
            </a:r>
            <a:r>
              <a:rPr lang="zh-CN" altLang="zh-CN" sz="2000" dirty="0">
                <a:solidFill>
                  <a:prstClr val="white"/>
                </a:solidFill>
              </a:rPr>
              <a:t>外界对气体做功</a:t>
            </a:r>
            <a:r>
              <a:rPr lang="en-US" altLang="zh-CN" sz="2000" dirty="0">
                <a:solidFill>
                  <a:prstClr val="white"/>
                </a:solidFill>
              </a:rPr>
              <a:t>,</a:t>
            </a:r>
            <a:r>
              <a:rPr lang="zh-CN" altLang="zh-CN" sz="2000" dirty="0">
                <a:solidFill>
                  <a:prstClr val="white"/>
                </a:solidFill>
              </a:rPr>
              <a:t>气体吸收热量</a:t>
            </a:r>
          </a:p>
        </p:txBody>
      </p:sp>
      <p:sp>
        <p:nvSpPr>
          <p:cNvPr id="4" name="矩形 3"/>
          <p:cNvSpPr/>
          <p:nvPr/>
        </p:nvSpPr>
        <p:spPr>
          <a:xfrm>
            <a:off x="157015" y="3489003"/>
            <a:ext cx="8543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zh-CN" sz="1600" b="1" dirty="0">
                <a:solidFill>
                  <a:srgbClr val="FF0000"/>
                </a:solidFill>
              </a:rPr>
              <a:t>【解析】</a:t>
            </a:r>
            <a:r>
              <a:rPr lang="zh-CN" altLang="zh-CN" sz="1600" dirty="0">
                <a:solidFill>
                  <a:srgbClr val="FF0000"/>
                </a:solidFill>
              </a:rPr>
              <a:t>本题以汽缸为背景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意在考查气体实验定律和热力学定律。</a:t>
            </a:r>
          </a:p>
          <a:p>
            <a:pPr defTabSz="685800"/>
            <a:r>
              <a:rPr lang="zh-CN" altLang="zh-CN" sz="1600" dirty="0">
                <a:solidFill>
                  <a:srgbClr val="FF0000"/>
                </a:solidFill>
              </a:rPr>
              <a:t>一定质量理想气体的内能仅与温度有关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温度不变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气体内能不变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选项</a:t>
            </a:r>
            <a:r>
              <a:rPr lang="en-US" altLang="zh-CN" sz="1600" dirty="0">
                <a:solidFill>
                  <a:srgbClr val="FF0000"/>
                </a:solidFill>
              </a:rPr>
              <a:t>A</a:t>
            </a:r>
            <a:r>
              <a:rPr lang="zh-CN" altLang="zh-CN" sz="1600" dirty="0">
                <a:solidFill>
                  <a:srgbClr val="FF0000"/>
                </a:solidFill>
              </a:rPr>
              <a:t>错误</a:t>
            </a:r>
            <a:r>
              <a:rPr lang="en-US" altLang="zh-CN" sz="1600" dirty="0">
                <a:solidFill>
                  <a:srgbClr val="FF0000"/>
                </a:solidFill>
              </a:rPr>
              <a:t>;</a:t>
            </a:r>
            <a:r>
              <a:rPr lang="zh-CN" altLang="zh-CN" sz="1600" dirty="0">
                <a:solidFill>
                  <a:srgbClr val="FF0000"/>
                </a:solidFill>
              </a:rPr>
              <a:t>根据</a:t>
            </a:r>
            <a:r>
              <a:rPr lang="en-US" altLang="zh-CN" sz="1600" i="1" dirty="0">
                <a:solidFill>
                  <a:srgbClr val="FF0000"/>
                </a:solidFill>
              </a:rPr>
              <a:t>p</a:t>
            </a:r>
            <a:r>
              <a:rPr lang="en-US" altLang="zh-CN" sz="1600" baseline="-25000" dirty="0">
                <a:solidFill>
                  <a:srgbClr val="FF0000"/>
                </a:solidFill>
              </a:rPr>
              <a:t>1</a:t>
            </a:r>
            <a:r>
              <a:rPr lang="en-US" altLang="zh-CN" sz="1600" i="1" dirty="0">
                <a:solidFill>
                  <a:srgbClr val="FF0000"/>
                </a:solidFill>
              </a:rPr>
              <a:t>V</a:t>
            </a:r>
            <a:r>
              <a:rPr lang="en-US" altLang="zh-CN" sz="1600" baseline="-25000" dirty="0">
                <a:solidFill>
                  <a:srgbClr val="FF0000"/>
                </a:solidFill>
              </a:rPr>
              <a:t>1</a:t>
            </a:r>
            <a:r>
              <a:rPr lang="en-US" altLang="zh-CN" sz="1600" i="1" dirty="0">
                <a:solidFill>
                  <a:srgbClr val="FF0000"/>
                </a:solidFill>
              </a:rPr>
              <a:t>=p</a:t>
            </a:r>
            <a:r>
              <a:rPr lang="en-US" altLang="zh-CN" sz="1600" baseline="-25000" dirty="0">
                <a:solidFill>
                  <a:srgbClr val="FF0000"/>
                </a:solidFill>
              </a:rPr>
              <a:t>2</a:t>
            </a:r>
            <a:r>
              <a:rPr lang="en-US" altLang="zh-CN" sz="1600" i="1" dirty="0">
                <a:solidFill>
                  <a:srgbClr val="FF0000"/>
                </a:solidFill>
              </a:rPr>
              <a:t>V</a:t>
            </a:r>
            <a:r>
              <a:rPr lang="en-US" altLang="zh-CN" sz="1600" baseline="-25000" dirty="0">
                <a:solidFill>
                  <a:srgbClr val="FF0000"/>
                </a:solidFill>
              </a:rPr>
              <a:t>2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气体体积变小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压强增大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选项</a:t>
            </a:r>
            <a:r>
              <a:rPr lang="en-US" altLang="zh-CN" sz="1600" dirty="0">
                <a:solidFill>
                  <a:srgbClr val="FF0000"/>
                </a:solidFill>
              </a:rPr>
              <a:t>B</a:t>
            </a:r>
            <a:r>
              <a:rPr lang="zh-CN" altLang="zh-CN" sz="1600" dirty="0">
                <a:solidFill>
                  <a:srgbClr val="FF0000"/>
                </a:solidFill>
              </a:rPr>
              <a:t>正确</a:t>
            </a:r>
            <a:r>
              <a:rPr lang="en-US" altLang="zh-CN" sz="1600" dirty="0">
                <a:solidFill>
                  <a:srgbClr val="FF0000"/>
                </a:solidFill>
              </a:rPr>
              <a:t>;</a:t>
            </a:r>
            <a:r>
              <a:rPr lang="zh-CN" altLang="zh-CN" sz="1600" dirty="0">
                <a:solidFill>
                  <a:srgbClr val="FF0000"/>
                </a:solidFill>
              </a:rPr>
              <a:t>外界对气体做功</a:t>
            </a:r>
            <a:r>
              <a:rPr lang="en-US" altLang="zh-CN" sz="1600" i="1" dirty="0">
                <a:solidFill>
                  <a:srgbClr val="FF0000"/>
                </a:solidFill>
              </a:rPr>
              <a:t>W&gt;</a:t>
            </a:r>
            <a:r>
              <a:rPr lang="en-US" altLang="zh-CN" sz="1600" dirty="0">
                <a:solidFill>
                  <a:srgbClr val="FF0000"/>
                </a:solidFill>
              </a:rPr>
              <a:t>0,</a:t>
            </a:r>
            <a:r>
              <a:rPr lang="zh-CN" altLang="zh-CN" sz="1600" dirty="0">
                <a:solidFill>
                  <a:srgbClr val="FF0000"/>
                </a:solidFill>
              </a:rPr>
              <a:t>内能不变</a:t>
            </a:r>
            <a:r>
              <a:rPr lang="en-US" altLang="zh-CN" sz="1600" dirty="0">
                <a:solidFill>
                  <a:srgbClr val="FF0000"/>
                </a:solidFill>
              </a:rPr>
              <a:t>Δ</a:t>
            </a:r>
            <a:r>
              <a:rPr lang="en-US" altLang="zh-CN" sz="1600" i="1" dirty="0">
                <a:solidFill>
                  <a:srgbClr val="FF0000"/>
                </a:solidFill>
              </a:rPr>
              <a:t>U=</a:t>
            </a:r>
            <a:r>
              <a:rPr lang="en-US" altLang="zh-CN" sz="1600" dirty="0">
                <a:solidFill>
                  <a:srgbClr val="FF0000"/>
                </a:solidFill>
              </a:rPr>
              <a:t>0,</a:t>
            </a:r>
            <a:r>
              <a:rPr lang="zh-CN" altLang="zh-CN" sz="1600" dirty="0">
                <a:solidFill>
                  <a:srgbClr val="FF0000"/>
                </a:solidFill>
              </a:rPr>
              <a:t>由</a:t>
            </a:r>
            <a:r>
              <a:rPr lang="en-US" altLang="zh-CN" sz="1600" dirty="0">
                <a:solidFill>
                  <a:srgbClr val="FF0000"/>
                </a:solidFill>
              </a:rPr>
              <a:t>Δ</a:t>
            </a:r>
            <a:r>
              <a:rPr lang="en-US" altLang="zh-CN" sz="1600" i="1" dirty="0">
                <a:solidFill>
                  <a:srgbClr val="FF0000"/>
                </a:solidFill>
              </a:rPr>
              <a:t>U=W+Q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可得</a:t>
            </a:r>
            <a:r>
              <a:rPr lang="en-US" altLang="zh-CN" sz="1600" i="1" dirty="0">
                <a:solidFill>
                  <a:srgbClr val="FF0000"/>
                </a:solidFill>
              </a:rPr>
              <a:t>Q&lt;</a:t>
            </a:r>
            <a:r>
              <a:rPr lang="en-US" altLang="zh-CN" sz="1600" dirty="0">
                <a:solidFill>
                  <a:srgbClr val="FF0000"/>
                </a:solidFill>
              </a:rPr>
              <a:t>0,</a:t>
            </a:r>
            <a:r>
              <a:rPr lang="zh-CN" altLang="zh-CN" sz="1600" dirty="0">
                <a:solidFill>
                  <a:srgbClr val="FF0000"/>
                </a:solidFill>
              </a:rPr>
              <a:t>放出热量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选项</a:t>
            </a:r>
            <a:r>
              <a:rPr lang="en-US" altLang="zh-CN" sz="1600" dirty="0">
                <a:solidFill>
                  <a:srgbClr val="FF0000"/>
                </a:solidFill>
              </a:rPr>
              <a:t>C</a:t>
            </a:r>
            <a:r>
              <a:rPr lang="zh-CN" altLang="zh-CN" sz="1600" dirty="0">
                <a:solidFill>
                  <a:srgbClr val="FF0000"/>
                </a:solidFill>
              </a:rPr>
              <a:t>、</a:t>
            </a:r>
            <a:r>
              <a:rPr lang="en-US" altLang="zh-CN" sz="1600" dirty="0">
                <a:solidFill>
                  <a:srgbClr val="FF0000"/>
                </a:solidFill>
              </a:rPr>
              <a:t>D</a:t>
            </a:r>
            <a:r>
              <a:rPr lang="zh-CN" altLang="zh-CN" sz="1600" dirty="0">
                <a:solidFill>
                  <a:srgbClr val="FF0000"/>
                </a:solidFill>
              </a:rPr>
              <a:t>正确</a:t>
            </a:r>
            <a:r>
              <a:rPr lang="en-US" altLang="zh-CN" sz="1600" dirty="0">
                <a:solidFill>
                  <a:srgbClr val="FF0000"/>
                </a:solidFill>
              </a:rPr>
              <a:t>,</a:t>
            </a:r>
            <a:r>
              <a:rPr lang="zh-CN" altLang="zh-CN" sz="1600" dirty="0">
                <a:solidFill>
                  <a:srgbClr val="FF0000"/>
                </a:solidFill>
              </a:rPr>
              <a:t>选项</a:t>
            </a:r>
            <a:r>
              <a:rPr lang="en-US" altLang="zh-CN" sz="1600" dirty="0">
                <a:solidFill>
                  <a:srgbClr val="FF0000"/>
                </a:solidFill>
              </a:rPr>
              <a:t>E</a:t>
            </a:r>
            <a:r>
              <a:rPr lang="zh-CN" altLang="zh-CN" sz="1600" dirty="0">
                <a:solidFill>
                  <a:srgbClr val="FF0000"/>
                </a:solidFill>
              </a:rPr>
              <a:t>错误。</a:t>
            </a:r>
          </a:p>
          <a:p>
            <a:pPr defTabSz="685800"/>
            <a:endParaRPr lang="zh-CN" altLang="zh-CN" sz="1600" dirty="0">
              <a:solidFill>
                <a:prstClr val="black"/>
              </a:solidFill>
            </a:endParaRPr>
          </a:p>
        </p:txBody>
      </p:sp>
      <p:pic>
        <p:nvPicPr>
          <p:cNvPr id="6" name="20NQG3W14.eps" descr="id:2147507607;FounderC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456" y="1845656"/>
            <a:ext cx="1795780" cy="1267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3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uxueping\Desktop\mmexport162530174425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2" b="11642"/>
          <a:stretch>
            <a:fillRect/>
          </a:stretch>
        </p:blipFill>
        <p:spPr bwMode="auto">
          <a:xfrm>
            <a:off x="3807913" y="4829106"/>
            <a:ext cx="1690118" cy="2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0" y="120073"/>
                <a:ext cx="9143999" cy="2157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altLang="zh-CN" b="1" dirty="0">
                    <a:solidFill>
                      <a:prstClr val="white"/>
                    </a:solidFill>
                  </a:rPr>
                  <a:t>1</a:t>
                </a:r>
                <a:r>
                  <a:rPr lang="en-US" altLang="zh-CN" b="1" i="1" dirty="0">
                    <a:solidFill>
                      <a:prstClr val="white"/>
                    </a:solidFill>
                  </a:rPr>
                  <a:t>.</a:t>
                </a:r>
                <a:r>
                  <a:rPr lang="en-US" altLang="zh-CN" b="1" dirty="0">
                    <a:solidFill>
                      <a:prstClr val="white"/>
                    </a:solidFill>
                  </a:rPr>
                  <a:t>(2014</a:t>
                </a:r>
                <a:r>
                  <a:rPr lang="zh-CN" altLang="zh-CN" b="1" dirty="0">
                    <a:solidFill>
                      <a:prstClr val="white"/>
                    </a:solidFill>
                  </a:rPr>
                  <a:t>·浙江卷</a:t>
                </a:r>
                <a:r>
                  <a:rPr lang="en-US" altLang="zh-CN" b="1" dirty="0">
                    <a:solidFill>
                      <a:prstClr val="white"/>
                    </a:solidFill>
                  </a:rPr>
                  <a:t>)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如图所示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,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内壁光滑的圆柱形金属容器内有一个质量为</a:t>
                </a:r>
                <a:r>
                  <a:rPr lang="en-US" altLang="zh-CN" i="1" dirty="0">
                    <a:solidFill>
                      <a:prstClr val="white"/>
                    </a:solidFill>
                  </a:rPr>
                  <a:t>m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、面积为</a:t>
                </a:r>
                <a:r>
                  <a:rPr lang="en-US" altLang="zh-CN" i="1" dirty="0">
                    <a:solidFill>
                      <a:prstClr val="white"/>
                    </a:solidFill>
                  </a:rPr>
                  <a:t>S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的活塞。容器固定放置在倾角为</a:t>
                </a:r>
                <a:r>
                  <a:rPr lang="zh-CN" altLang="zh-CN" i="1" dirty="0">
                    <a:solidFill>
                      <a:prstClr val="white"/>
                    </a:solidFill>
                  </a:rPr>
                  <a:t>θ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的斜面上。一定量的气体被密封在容器内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,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温度为</a:t>
                </a:r>
                <a:r>
                  <a:rPr lang="en-US" altLang="zh-CN" i="1" dirty="0">
                    <a:solidFill>
                      <a:prstClr val="white"/>
                    </a:solidFill>
                  </a:rPr>
                  <a:t>T</a:t>
                </a:r>
                <a:r>
                  <a:rPr lang="en-US" altLang="zh-CN" baseline="-25000" dirty="0">
                    <a:solidFill>
                      <a:prstClr val="white"/>
                    </a:solidFill>
                  </a:rPr>
                  <a:t>0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,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活塞底面与容器底面平行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,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距离为</a:t>
                </a:r>
                <a:r>
                  <a:rPr lang="en-US" altLang="zh-CN" i="1" dirty="0">
                    <a:solidFill>
                      <a:prstClr val="white"/>
                    </a:solidFill>
                  </a:rPr>
                  <a:t>h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。已知大气压强为</a:t>
                </a:r>
                <a:r>
                  <a:rPr lang="en-US" altLang="zh-CN" i="1" dirty="0">
                    <a:solidFill>
                      <a:prstClr val="white"/>
                    </a:solidFill>
                  </a:rPr>
                  <a:t>p</a:t>
                </a:r>
                <a:r>
                  <a:rPr lang="en-US" altLang="zh-CN" baseline="-25000" dirty="0">
                    <a:solidFill>
                      <a:prstClr val="white"/>
                    </a:solidFill>
                  </a:rPr>
                  <a:t>0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,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重力加速度为</a:t>
                </a:r>
                <a:r>
                  <a:rPr lang="en-US" altLang="zh-CN" i="1" dirty="0">
                    <a:solidFill>
                      <a:prstClr val="white"/>
                    </a:solidFill>
                  </a:rPr>
                  <a:t>g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。</a:t>
                </a:r>
              </a:p>
              <a:p>
                <a:pPr defTabSz="685800"/>
                <a:r>
                  <a:rPr lang="en-US" altLang="zh-CN" dirty="0">
                    <a:solidFill>
                      <a:prstClr val="white"/>
                    </a:solidFill>
                  </a:rPr>
                  <a:t>(1)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容器内气体压强为</a:t>
                </a:r>
                <a:r>
                  <a:rPr lang="en-US" altLang="zh-CN" i="1" u="sng" dirty="0">
                    <a:solidFill>
                      <a:prstClr val="white"/>
                    </a:solidFill>
                  </a:rPr>
                  <a:t>               </a:t>
                </a:r>
                <a:r>
                  <a:rPr lang="zh-CN" altLang="zh-CN" i="1" dirty="0">
                    <a:solidFill>
                      <a:prstClr val="white"/>
                    </a:solidFill>
                  </a:rPr>
                  <a:t>　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; </a:t>
                </a:r>
                <a:endParaRPr lang="zh-CN" altLang="zh-CN" dirty="0">
                  <a:solidFill>
                    <a:prstClr val="white"/>
                  </a:solidFill>
                </a:endParaRPr>
              </a:p>
              <a:p>
                <a:pPr defTabSz="685800"/>
                <a:r>
                  <a:rPr lang="en-US" altLang="zh-CN" dirty="0">
                    <a:solidFill>
                      <a:prstClr val="white"/>
                    </a:solidFill>
                  </a:rPr>
                  <a:t>(2)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由于环境温度变化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,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活塞缓慢下移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prstClr val="white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prstClr val="white"/>
                            </a:solidFill>
                            <a:latin typeface="Cambria Math" panose="02040503050406030204"/>
                          </a:rPr>
                          <m:t>h</m:t>
                        </m:r>
                      </m:num>
                      <m:den>
                        <m:r>
                          <a:rPr lang="en-US" altLang="zh-CN">
                            <a:solidFill>
                              <a:prstClr val="white"/>
                            </a:solidFill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dirty="0">
                    <a:solidFill>
                      <a:prstClr val="white"/>
                    </a:solidFill>
                  </a:rPr>
                  <a:t>时气体温度为</a:t>
                </a:r>
                <a:r>
                  <a:rPr lang="en-US" altLang="zh-CN" i="1" dirty="0">
                    <a:solidFill>
                      <a:prstClr val="white"/>
                    </a:solidFill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prstClr val="white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i="1">
                                <a:solidFill>
                                  <a:prstClr val="white"/>
                                </a:solidFill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white"/>
                                </a:solidFill>
                                <a:latin typeface="Cambria Math" panose="02040503050406030204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>
                                <a:solidFill>
                                  <a:prstClr val="white"/>
                                </a:solidFill>
                                <a:latin typeface="Cambria Math" panose="02040503050406030204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>
                            <a:solidFill>
                              <a:prstClr val="white"/>
                            </a:solidFill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i="1" dirty="0">
                    <a:solidFill>
                      <a:prstClr val="white"/>
                    </a:solidFill>
                  </a:rPr>
                  <a:t>　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;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此过程中容器内气体</a:t>
                </a:r>
                <a:r>
                  <a:rPr lang="zh-CN" altLang="zh-CN" i="1" u="sng" dirty="0">
                    <a:solidFill>
                      <a:prstClr val="white"/>
                    </a:solidFill>
                  </a:rPr>
                  <a:t>　　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(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填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吸热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或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放热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”),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气体分子的平均速率</a:t>
                </a:r>
                <a:r>
                  <a:rPr lang="zh-CN" altLang="zh-CN" i="1" u="sng" dirty="0">
                    <a:solidFill>
                      <a:prstClr val="white"/>
                    </a:solidFill>
                  </a:rPr>
                  <a:t>　　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(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填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增大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减小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或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不变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”)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。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(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填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吸热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或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放热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”),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气体分子的平均速率</a:t>
                </a:r>
                <a:r>
                  <a:rPr lang="zh-CN" altLang="zh-CN" i="1" u="sng" dirty="0">
                    <a:solidFill>
                      <a:prstClr val="white"/>
                    </a:solidFill>
                  </a:rPr>
                  <a:t>　　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(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填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增大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减小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或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“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不变</a:t>
                </a:r>
                <a:r>
                  <a:rPr lang="en-US" altLang="zh-CN" dirty="0">
                    <a:solidFill>
                      <a:prstClr val="white"/>
                    </a:solidFill>
                  </a:rPr>
                  <a:t>”)</a:t>
                </a:r>
                <a:r>
                  <a:rPr lang="zh-CN" altLang="zh-CN" dirty="0">
                    <a:solidFill>
                      <a:prstClr val="white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073"/>
                <a:ext cx="9143999" cy="2157129"/>
              </a:xfrm>
              <a:prstGeom prst="rect">
                <a:avLst/>
              </a:prstGeom>
              <a:blipFill rotWithShape="1">
                <a:blip r:embed="rId3"/>
                <a:stretch>
                  <a:fillRect t="-3" r="7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-1" y="3148838"/>
                <a:ext cx="8959273" cy="1680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zh-CN" altLang="zh-CN" sz="1600" b="1" dirty="0">
                    <a:solidFill>
                      <a:srgbClr val="FF0000"/>
                    </a:solidFill>
                  </a:rPr>
                  <a:t>【解析】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(1)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对活塞受力分析如图所示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根据力的平衡条件有</a:t>
                </a:r>
              </a:p>
              <a:p>
                <a:pPr defTabSz="685800"/>
                <a:r>
                  <a:rPr lang="en-US" altLang="zh-CN" sz="1600" i="1" dirty="0" err="1">
                    <a:solidFill>
                      <a:srgbClr val="FF0000"/>
                    </a:solidFill>
                  </a:rPr>
                  <a:t>pS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=p</a:t>
                </a:r>
                <a:r>
                  <a:rPr lang="en-US" altLang="zh-CN" sz="1600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S+mg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cos 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θ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解得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p=p</a:t>
                </a:r>
                <a:r>
                  <a:rPr lang="en-US" altLang="zh-CN" sz="1600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𝑚𝑔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cos</m:t>
                        </m:r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𝜃</m:t>
                        </m:r>
                      </m:num>
                      <m:den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𝑆</m:t>
                        </m:r>
                      </m:den>
                    </m:f>
                  </m:oMath>
                </a14:m>
                <a:r>
                  <a:rPr lang="zh-CN" altLang="zh-CN" sz="1600" dirty="0">
                    <a:solidFill>
                      <a:srgbClr val="FF0000"/>
                    </a:solidFill>
                  </a:rPr>
                  <a:t>。</a:t>
                </a:r>
              </a:p>
              <a:p>
                <a:pPr defTabSz="685800"/>
                <a:r>
                  <a:rPr lang="en-US" altLang="zh-CN" sz="1600" dirty="0">
                    <a:solidFill>
                      <a:srgbClr val="FF0000"/>
                    </a:solidFill>
                  </a:rPr>
                  <a:t>(2)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根据题意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气体发生等压变化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由盖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—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吕萨克定律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h𝑆</m:t>
                        </m:r>
                      </m:num>
                      <m:den>
                        <m:sSub>
                          <m:sSubPr>
                            <m:ctrlPr>
                              <a:rPr lang="zh-CN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h</m:t>
                            </m:r>
                          </m:num>
                          <m:den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𝑆</m:t>
                        </m:r>
                      </m:num>
                      <m:den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解得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1600" dirty="0">
                    <a:solidFill>
                      <a:srgbClr val="FF0000"/>
                    </a:solidFill>
                  </a:rPr>
                  <a:t>。外界对气体做功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W&gt;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0,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气体温度降低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内能减少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Δ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U&lt;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0,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由热力学第一定律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Δ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U=W+Q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可知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1600" i="1" dirty="0">
                    <a:solidFill>
                      <a:srgbClr val="FF0000"/>
                    </a:solidFill>
                  </a:rPr>
                  <a:t>Q&lt;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0,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气体放热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温度降低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气体分子平均动能减少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,</a:t>
                </a:r>
                <a:r>
                  <a:rPr lang="zh-CN" altLang="zh-CN" sz="1600" dirty="0">
                    <a:solidFill>
                      <a:srgbClr val="FF0000"/>
                    </a:solidFill>
                  </a:rPr>
                  <a:t>分子的平均速率减小。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148838"/>
                <a:ext cx="8959273" cy="1680268"/>
              </a:xfrm>
              <a:prstGeom prst="rect">
                <a:avLst/>
              </a:prstGeom>
              <a:blipFill rotWithShape="1">
                <a:blip r:embed="rId4"/>
                <a:stretch>
                  <a:fillRect t="-30" r="1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355.eps" descr="id:2147504361;FounderC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2025072"/>
            <a:ext cx="1932998" cy="12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uxueping\Desktop\mmexport162530174425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2" b="11642"/>
          <a:stretch>
            <a:fillRect/>
          </a:stretch>
        </p:blipFill>
        <p:spPr bwMode="auto">
          <a:xfrm>
            <a:off x="3807913" y="4829106"/>
            <a:ext cx="1690118" cy="2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20071" y="85460"/>
            <a:ext cx="88576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2000" b="1" dirty="0">
                <a:solidFill>
                  <a:prstClr val="white"/>
                </a:solidFill>
              </a:rPr>
              <a:t>2</a:t>
            </a:r>
            <a:r>
              <a:rPr lang="zh-CN" altLang="zh-CN" sz="2000" b="1" dirty="0">
                <a:solidFill>
                  <a:prstClr val="white"/>
                </a:solidFill>
              </a:rPr>
              <a:t>．（</a:t>
            </a:r>
            <a:r>
              <a:rPr lang="en-US" altLang="zh-CN" sz="2000" b="1" dirty="0">
                <a:solidFill>
                  <a:prstClr val="white"/>
                </a:solidFill>
              </a:rPr>
              <a:t>2019</a:t>
            </a:r>
            <a:r>
              <a:rPr lang="zh-CN" altLang="zh-CN" sz="2000" b="1" dirty="0">
                <a:solidFill>
                  <a:prstClr val="white"/>
                </a:solidFill>
              </a:rPr>
              <a:t>·全国卷）</a:t>
            </a:r>
            <a:r>
              <a:rPr lang="zh-CN" altLang="zh-CN" sz="2000" dirty="0">
                <a:solidFill>
                  <a:prstClr val="white"/>
                </a:solidFill>
              </a:rPr>
              <a:t>某容器中的空气被光滑活塞封住，容器和活塞绝热性能良好，空气可视为理想气体。初始时 容器中空 气的温度与外界相同，压强大于外界。现使活塞缓慢移动，直至容器中的空气压强与外界相同。此时，容器中空气的温度</a:t>
            </a:r>
            <a:r>
              <a:rPr lang="en-US" altLang="zh-CN" sz="2000" dirty="0">
                <a:solidFill>
                  <a:prstClr val="white"/>
                </a:solidFill>
              </a:rPr>
              <a:t>__________</a:t>
            </a:r>
            <a:r>
              <a:rPr lang="zh-CN" altLang="zh-CN" sz="2000" dirty="0">
                <a:solidFill>
                  <a:prstClr val="white"/>
                </a:solidFill>
              </a:rPr>
              <a:t>（填“高于”“低于”或“等于”）外界温度，容器中空气的密度</a:t>
            </a:r>
            <a:r>
              <a:rPr lang="en-US" altLang="zh-CN" sz="2000" dirty="0">
                <a:solidFill>
                  <a:prstClr val="white"/>
                </a:solidFill>
              </a:rPr>
              <a:t>________</a:t>
            </a:r>
            <a:r>
              <a:rPr lang="zh-CN" altLang="zh-CN" sz="2000" dirty="0">
                <a:solidFill>
                  <a:prstClr val="white"/>
                </a:solidFill>
              </a:rPr>
              <a:t>（填“大于”“小于”或“等于”）外界空气的密度。</a:t>
            </a:r>
          </a:p>
        </p:txBody>
      </p:sp>
      <p:sp>
        <p:nvSpPr>
          <p:cNvPr id="5" name="矩形 4"/>
          <p:cNvSpPr/>
          <p:nvPr/>
        </p:nvSpPr>
        <p:spPr>
          <a:xfrm>
            <a:off x="70349" y="2238441"/>
            <a:ext cx="89571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zh-CN" sz="2000" b="1" dirty="0">
                <a:solidFill>
                  <a:srgbClr val="FF0000"/>
                </a:solidFill>
              </a:rPr>
              <a:t>【解析】</a:t>
            </a:r>
            <a:r>
              <a:rPr lang="zh-CN" altLang="zh-CN" sz="2000" dirty="0">
                <a:solidFill>
                  <a:srgbClr val="FF0000"/>
                </a:solidFill>
              </a:rPr>
              <a:t>活塞绝热：</a:t>
            </a:r>
            <a:r>
              <a:rPr lang="en-US" altLang="zh-CN" sz="2000" dirty="0">
                <a:solidFill>
                  <a:srgbClr val="FF0000"/>
                </a:solidFill>
              </a:rPr>
              <a:t>Q</a:t>
            </a:r>
            <a:r>
              <a:rPr lang="zh-CN" altLang="zh-CN" sz="2000" dirty="0">
                <a:solidFill>
                  <a:srgbClr val="FF0000"/>
                </a:solidFill>
              </a:rPr>
              <a:t>＝</a:t>
            </a:r>
            <a:r>
              <a:rPr lang="en-US" altLang="zh-CN" sz="2000" dirty="0">
                <a:solidFill>
                  <a:srgbClr val="FF0000"/>
                </a:solidFill>
              </a:rPr>
              <a:t>0</a:t>
            </a:r>
            <a:r>
              <a:rPr lang="zh-CN" altLang="zh-CN" sz="2000" dirty="0">
                <a:solidFill>
                  <a:srgbClr val="FF0000"/>
                </a:solidFill>
              </a:rPr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P&gt;P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0 ,  </a:t>
            </a:r>
            <a:r>
              <a:rPr lang="en-US" altLang="zh-CN" sz="2000" dirty="0">
                <a:solidFill>
                  <a:srgbClr val="FF0000"/>
                </a:solidFill>
              </a:rPr>
              <a:t>T=T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0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defTabSz="685800"/>
            <a:r>
              <a:rPr lang="en-US" altLang="zh-CN" sz="2000" baseline="-25000" dirty="0">
                <a:solidFill>
                  <a:srgbClr val="FF0000"/>
                </a:solidFill>
              </a:rPr>
              <a:t>                         </a:t>
            </a:r>
            <a:r>
              <a:rPr lang="en-US" altLang="zh-CN" sz="2000" dirty="0">
                <a:solidFill>
                  <a:srgbClr val="FF0000"/>
                </a:solidFill>
              </a:rPr>
              <a:t>  </a:t>
            </a:r>
            <a:r>
              <a:rPr lang="zh-CN" altLang="zh-CN" sz="2000" dirty="0">
                <a:solidFill>
                  <a:srgbClr val="FF0000"/>
                </a:solidFill>
              </a:rPr>
              <a:t>只有让</a:t>
            </a:r>
            <a:r>
              <a:rPr lang="en-US" altLang="zh-CN" sz="2000" dirty="0">
                <a:solidFill>
                  <a:srgbClr val="FF0000"/>
                </a:solidFill>
              </a:rPr>
              <a:t>V</a:t>
            </a:r>
            <a:r>
              <a:rPr lang="zh-CN" altLang="zh-CN" sz="2000" dirty="0">
                <a:solidFill>
                  <a:srgbClr val="FF0000"/>
                </a:solidFill>
              </a:rPr>
              <a:t>↑才能使</a:t>
            </a:r>
            <a:r>
              <a:rPr lang="en-US" altLang="zh-CN" sz="2000" dirty="0">
                <a:solidFill>
                  <a:srgbClr val="FF0000"/>
                </a:solidFill>
              </a:rPr>
              <a:t>P</a:t>
            </a:r>
            <a:r>
              <a:rPr lang="zh-CN" altLang="zh-CN" sz="2000" dirty="0">
                <a:solidFill>
                  <a:srgbClr val="FF0000"/>
                </a:solidFill>
              </a:rPr>
              <a:t>↓，</a:t>
            </a:r>
            <a:r>
              <a:rPr lang="en-US" altLang="zh-CN" sz="2000" dirty="0">
                <a:solidFill>
                  <a:srgbClr val="FF0000"/>
                </a:solidFill>
              </a:rPr>
              <a:t>W&lt;0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defTabSz="685800"/>
            <a:r>
              <a:rPr lang="en-US" altLang="zh-CN" sz="2000" dirty="0">
                <a:solidFill>
                  <a:srgbClr val="FF0000"/>
                </a:solidFill>
              </a:rPr>
              <a:t>                 </a:t>
            </a:r>
            <a:r>
              <a:rPr lang="zh-CN" altLang="zh-CN" sz="2000" dirty="0">
                <a:solidFill>
                  <a:srgbClr val="FF0000"/>
                </a:solidFill>
              </a:rPr>
              <a:t>由</a:t>
            </a:r>
            <a:r>
              <a:rPr lang="en-US" altLang="zh-CN" sz="2000" dirty="0">
                <a:solidFill>
                  <a:srgbClr val="FF0000"/>
                </a:solidFill>
              </a:rPr>
              <a:t>W+Q=</a:t>
            </a:r>
            <a:r>
              <a:rPr lang="zh-CN" altLang="zh-CN" sz="2000" dirty="0">
                <a:solidFill>
                  <a:srgbClr val="FF0000"/>
                </a:solidFill>
              </a:rPr>
              <a:t>得：△</a:t>
            </a:r>
            <a:r>
              <a:rPr lang="en-US" altLang="zh-CN" sz="2000" dirty="0">
                <a:solidFill>
                  <a:srgbClr val="FF0000"/>
                </a:solidFill>
              </a:rPr>
              <a:t>U&lt;0</a:t>
            </a:r>
            <a:r>
              <a:rPr lang="zh-CN" altLang="zh-CN" sz="2000" dirty="0">
                <a:solidFill>
                  <a:srgbClr val="FF0000"/>
                </a:solidFill>
              </a:rPr>
              <a:t>即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zh-CN" altLang="zh-CN" sz="2000" dirty="0">
                <a:solidFill>
                  <a:srgbClr val="FF0000"/>
                </a:solidFill>
              </a:rPr>
              <a:t>↓</a:t>
            </a:r>
            <a:r>
              <a:rPr lang="en-US" altLang="zh-CN" sz="2000" dirty="0">
                <a:solidFill>
                  <a:srgbClr val="FF0000"/>
                </a:solidFill>
              </a:rPr>
              <a:t>                 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defTabSz="685800"/>
            <a:r>
              <a:rPr lang="zh-CN" altLang="zh-CN" sz="2000" dirty="0">
                <a:solidFill>
                  <a:srgbClr val="FF0000"/>
                </a:solidFill>
              </a:rPr>
              <a:t>取容器内相同质量的外界气体：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0   </a:t>
            </a:r>
            <a:r>
              <a:rPr lang="en-US" altLang="zh-CN" sz="2000" dirty="0">
                <a:solidFill>
                  <a:srgbClr val="FF0000"/>
                </a:solidFill>
              </a:rPr>
              <a:t>P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0    </a:t>
            </a:r>
            <a:r>
              <a:rPr lang="en-US" altLang="zh-CN" sz="2000" dirty="0">
                <a:solidFill>
                  <a:srgbClr val="FF0000"/>
                </a:solidFill>
              </a:rPr>
              <a:t>V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0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defTabSz="685800"/>
            <a:r>
              <a:rPr lang="en-US" altLang="zh-CN" sz="2000" dirty="0">
                <a:solidFill>
                  <a:srgbClr val="FF0000"/>
                </a:solidFill>
              </a:rPr>
              <a:t>                             </a:t>
            </a:r>
            <a:r>
              <a:rPr lang="zh-CN" altLang="zh-CN" sz="2000" dirty="0">
                <a:solidFill>
                  <a:srgbClr val="FF0000"/>
                </a:solidFill>
              </a:rPr>
              <a:t>容器内气体：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   </a:t>
            </a:r>
            <a:r>
              <a:rPr lang="en-US" altLang="zh-CN" sz="2000" dirty="0">
                <a:solidFill>
                  <a:srgbClr val="FF0000"/>
                </a:solidFill>
              </a:rPr>
              <a:t>P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    </a:t>
            </a:r>
            <a:r>
              <a:rPr lang="en-US" altLang="zh-CN" sz="2000" dirty="0">
                <a:solidFill>
                  <a:srgbClr val="FF0000"/>
                </a:solidFill>
              </a:rPr>
              <a:t>V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defTabSz="685800"/>
            <a:r>
              <a:rPr lang="en-US" altLang="zh-CN" sz="2000" dirty="0">
                <a:solidFill>
                  <a:srgbClr val="FF0000"/>
                </a:solidFill>
              </a:rPr>
              <a:t>            P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=P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0      </a:t>
            </a:r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&lt;T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0  </a:t>
            </a:r>
            <a:r>
              <a:rPr lang="zh-CN" altLang="zh-CN" sz="2000" dirty="0">
                <a:solidFill>
                  <a:srgbClr val="FF0000"/>
                </a:solidFill>
              </a:rPr>
              <a:t>由</a:t>
            </a:r>
            <a:r>
              <a:rPr lang="en-US" altLang="zh-CN" sz="2000" dirty="0">
                <a:solidFill>
                  <a:srgbClr val="FF0000"/>
                </a:solidFill>
              </a:rPr>
              <a:t>V/T=C</a:t>
            </a:r>
            <a:r>
              <a:rPr lang="zh-CN" altLang="zh-CN" sz="2000" dirty="0">
                <a:solidFill>
                  <a:srgbClr val="FF0000"/>
                </a:solidFill>
              </a:rPr>
              <a:t>得：</a:t>
            </a:r>
            <a:r>
              <a:rPr lang="en-US" altLang="zh-CN" sz="2000" dirty="0">
                <a:solidFill>
                  <a:srgbClr val="FF0000"/>
                </a:solidFill>
              </a:rPr>
              <a:t>V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&lt;V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0 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defTabSz="685800"/>
            <a:r>
              <a:rPr lang="en-US" altLang="zh-CN" sz="2000" baseline="-25000" dirty="0">
                <a:solidFill>
                  <a:srgbClr val="FF0000"/>
                </a:solidFill>
              </a:rPr>
              <a:t>                                </a:t>
            </a:r>
            <a:r>
              <a:rPr lang="zh-CN" altLang="zh-CN" sz="2000" dirty="0">
                <a:solidFill>
                  <a:srgbClr val="FF0000"/>
                </a:solidFill>
              </a:rPr>
              <a:t>由ρ</a:t>
            </a:r>
            <a:r>
              <a:rPr lang="en-US" altLang="zh-CN" sz="2000" dirty="0">
                <a:solidFill>
                  <a:srgbClr val="FF0000"/>
                </a:solidFill>
              </a:rPr>
              <a:t>=m/V</a:t>
            </a:r>
            <a:r>
              <a:rPr lang="zh-CN" altLang="zh-CN" sz="2000" dirty="0">
                <a:solidFill>
                  <a:srgbClr val="FF0000"/>
                </a:solidFill>
              </a:rPr>
              <a:t>得</a:t>
            </a:r>
            <a:r>
              <a:rPr lang="en-US" altLang="zh-CN" sz="2000" dirty="0">
                <a:solidFill>
                  <a:srgbClr val="FF0000"/>
                </a:solidFill>
              </a:rPr>
              <a:t>:</a:t>
            </a:r>
            <a:r>
              <a:rPr lang="zh-CN" altLang="zh-CN" sz="2000" dirty="0">
                <a:solidFill>
                  <a:srgbClr val="FF0000"/>
                </a:solidFill>
              </a:rPr>
              <a:t>ρ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000" dirty="0">
                <a:solidFill>
                  <a:srgbClr val="FF0000"/>
                </a:solidFill>
              </a:rPr>
              <a:t>&gt;</a:t>
            </a:r>
            <a:r>
              <a:rPr lang="zh-CN" altLang="zh-CN" sz="2000" dirty="0">
                <a:solidFill>
                  <a:srgbClr val="FF0000"/>
                </a:solidFill>
              </a:rPr>
              <a:t>ρ</a:t>
            </a:r>
            <a:r>
              <a:rPr lang="en-US" altLang="zh-CN" sz="2000" baseline="-25000" dirty="0">
                <a:solidFill>
                  <a:srgbClr val="FF0000"/>
                </a:solidFill>
              </a:rPr>
              <a:t>0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 defTabSz="685800"/>
            <a:endParaRPr lang="zh-CN" altLang="zh-C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全屏显示(16:9)</PresentationFormat>
  <Paragraphs>24</Paragraphs>
  <Slides>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1_Office 主题​​</vt:lpstr>
      <vt:lpstr>热力综合一起考，多个定律来应对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热力综合一起考，多个定律来应对</dc:title>
  <dc:creator>China</dc:creator>
  <cp:lastModifiedBy>China</cp:lastModifiedBy>
  <cp:revision>1</cp:revision>
  <dcterms:created xsi:type="dcterms:W3CDTF">2023-07-07T10:44:47Z</dcterms:created>
  <dcterms:modified xsi:type="dcterms:W3CDTF">2023-07-07T10:45:13Z</dcterms:modified>
</cp:coreProperties>
</file>