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4" r:id="rId6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0CE6"/>
    <a:srgbClr val="C16B08"/>
    <a:srgbClr val="009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23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2" Type="http://schemas.openxmlformats.org/officeDocument/2006/relationships/slideLayout" Target="../slideLayouts/slideLayout7.xml"/><Relationship Id="rId11" Type="http://schemas.openxmlformats.org/officeDocument/2006/relationships/image" Target="../media/image12.png"/><Relationship Id="rId10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21.png"/><Relationship Id="rId8" Type="http://schemas.openxmlformats.org/officeDocument/2006/relationships/image" Target="../media/image20.png"/><Relationship Id="rId7" Type="http://schemas.openxmlformats.org/officeDocument/2006/relationships/image" Target="../media/image19.png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12.png"/><Relationship Id="rId13" Type="http://schemas.openxmlformats.org/officeDocument/2006/relationships/image" Target="../media/image25.png"/><Relationship Id="rId12" Type="http://schemas.openxmlformats.org/officeDocument/2006/relationships/image" Target="../media/image24.png"/><Relationship Id="rId11" Type="http://schemas.openxmlformats.org/officeDocument/2006/relationships/image" Target="../media/image23.png"/><Relationship Id="rId10" Type="http://schemas.openxmlformats.org/officeDocument/2006/relationships/image" Target="../media/image22.png"/><Relationship Id="rId1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4.xml"/><Relationship Id="rId8" Type="http://schemas.openxmlformats.org/officeDocument/2006/relationships/tags" Target="../tags/tag3.xml"/><Relationship Id="rId7" Type="http://schemas.openxmlformats.org/officeDocument/2006/relationships/image" Target="../media/image29.png"/><Relationship Id="rId6" Type="http://schemas.openxmlformats.org/officeDocument/2006/relationships/image" Target="../media/image28.png"/><Relationship Id="rId5" Type="http://schemas.openxmlformats.org/officeDocument/2006/relationships/tags" Target="../tags/tag2.xml"/><Relationship Id="rId4" Type="http://schemas.openxmlformats.org/officeDocument/2006/relationships/image" Target="../media/image27.png"/><Relationship Id="rId39" Type="http://schemas.openxmlformats.org/officeDocument/2006/relationships/slideLayout" Target="../slideLayouts/slideLayout7.xml"/><Relationship Id="rId38" Type="http://schemas.openxmlformats.org/officeDocument/2006/relationships/image" Target="../media/image40.png"/><Relationship Id="rId37" Type="http://schemas.openxmlformats.org/officeDocument/2006/relationships/tags" Target="../tags/tag22.xml"/><Relationship Id="rId36" Type="http://schemas.openxmlformats.org/officeDocument/2006/relationships/tags" Target="../tags/tag21.xml"/><Relationship Id="rId35" Type="http://schemas.openxmlformats.org/officeDocument/2006/relationships/image" Target="../media/image39.png"/><Relationship Id="rId34" Type="http://schemas.openxmlformats.org/officeDocument/2006/relationships/image" Target="../media/image38.png"/><Relationship Id="rId33" Type="http://schemas.openxmlformats.org/officeDocument/2006/relationships/tags" Target="../tags/tag20.xml"/><Relationship Id="rId32" Type="http://schemas.openxmlformats.org/officeDocument/2006/relationships/tags" Target="../tags/tag19.xml"/><Relationship Id="rId31" Type="http://schemas.openxmlformats.org/officeDocument/2006/relationships/image" Target="../media/image37.png"/><Relationship Id="rId30" Type="http://schemas.openxmlformats.org/officeDocument/2006/relationships/tags" Target="../tags/tag18.xml"/><Relationship Id="rId3" Type="http://schemas.openxmlformats.org/officeDocument/2006/relationships/tags" Target="../tags/tag1.xml"/><Relationship Id="rId29" Type="http://schemas.openxmlformats.org/officeDocument/2006/relationships/tags" Target="../tags/tag17.xml"/><Relationship Id="rId28" Type="http://schemas.openxmlformats.org/officeDocument/2006/relationships/tags" Target="../tags/tag16.xml"/><Relationship Id="rId27" Type="http://schemas.openxmlformats.org/officeDocument/2006/relationships/image" Target="../media/image36.png"/><Relationship Id="rId26" Type="http://schemas.openxmlformats.org/officeDocument/2006/relationships/tags" Target="../tags/tag15.xml"/><Relationship Id="rId25" Type="http://schemas.openxmlformats.org/officeDocument/2006/relationships/tags" Target="../tags/tag14.xml"/><Relationship Id="rId24" Type="http://schemas.openxmlformats.org/officeDocument/2006/relationships/image" Target="../media/image35.png"/><Relationship Id="rId23" Type="http://schemas.openxmlformats.org/officeDocument/2006/relationships/tags" Target="../tags/tag13.xml"/><Relationship Id="rId22" Type="http://schemas.openxmlformats.org/officeDocument/2006/relationships/tags" Target="../tags/tag12.xml"/><Relationship Id="rId21" Type="http://schemas.openxmlformats.org/officeDocument/2006/relationships/image" Target="../media/image34.png"/><Relationship Id="rId20" Type="http://schemas.openxmlformats.org/officeDocument/2006/relationships/tags" Target="../tags/tag11.xml"/><Relationship Id="rId2" Type="http://schemas.openxmlformats.org/officeDocument/2006/relationships/image" Target="../media/image12.png"/><Relationship Id="rId19" Type="http://schemas.openxmlformats.org/officeDocument/2006/relationships/tags" Target="../tags/tag10.xml"/><Relationship Id="rId18" Type="http://schemas.openxmlformats.org/officeDocument/2006/relationships/image" Target="../media/image33.png"/><Relationship Id="rId17" Type="http://schemas.openxmlformats.org/officeDocument/2006/relationships/tags" Target="../tags/tag9.xml"/><Relationship Id="rId16" Type="http://schemas.openxmlformats.org/officeDocument/2006/relationships/tags" Target="../tags/tag8.xml"/><Relationship Id="rId15" Type="http://schemas.openxmlformats.org/officeDocument/2006/relationships/tags" Target="../tags/tag7.xml"/><Relationship Id="rId14" Type="http://schemas.openxmlformats.org/officeDocument/2006/relationships/image" Target="../media/image32.png"/><Relationship Id="rId13" Type="http://schemas.openxmlformats.org/officeDocument/2006/relationships/tags" Target="../tags/tag6.xml"/><Relationship Id="rId12" Type="http://schemas.openxmlformats.org/officeDocument/2006/relationships/tags" Target="../tags/tag5.xml"/><Relationship Id="rId11" Type="http://schemas.openxmlformats.org/officeDocument/2006/relationships/image" Target="../media/image31.png"/><Relationship Id="rId10" Type="http://schemas.openxmlformats.org/officeDocument/2006/relationships/image" Target="../media/image30.png"/><Relationship Id="rId1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23761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光与电磁波系列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50292" y="2503372"/>
            <a:ext cx="7307580" cy="6661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735" dirty="0">
                <a:latin typeface="黑体" panose="02010609060101010101" pitchFamily="49" charset="-122"/>
                <a:ea typeface="黑体" panose="02010609060101010101" pitchFamily="49" charset="-122"/>
              </a:rPr>
              <a:t>准确作好光路图  利用几何来求解</a:t>
            </a:r>
            <a:endParaRPr lang="zh-CN" altLang="en-US" sz="3735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Oval 61"/>
          <p:cNvSpPr/>
          <p:nvPr/>
        </p:nvSpPr>
        <p:spPr>
          <a:xfrm>
            <a:off x="1589892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9" name="Oval 62"/>
          <p:cNvSpPr/>
          <p:nvPr/>
        </p:nvSpPr>
        <p:spPr>
          <a:xfrm>
            <a:off x="1921175" y="2495115"/>
            <a:ext cx="1087331" cy="1024696"/>
          </a:xfrm>
          <a:prstGeom prst="ellipse">
            <a:avLst/>
          </a:prstGeom>
          <a:solidFill>
            <a:srgbClr val="4E9F8E">
              <a:alpha val="7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2400"/>
          </a:p>
        </p:txBody>
      </p:sp>
      <p:sp>
        <p:nvSpPr>
          <p:cNvPr id="10" name="Oval 63"/>
          <p:cNvSpPr/>
          <p:nvPr/>
        </p:nvSpPr>
        <p:spPr>
          <a:xfrm>
            <a:off x="1755533" y="2114719"/>
            <a:ext cx="1087331" cy="1024696"/>
          </a:xfrm>
          <a:prstGeom prst="ellipse">
            <a:avLst/>
          </a:prstGeom>
          <a:solidFill>
            <a:srgbClr val="4E9F8E">
              <a:alpha val="6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5335" b="1" dirty="0"/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ldLvl="0" animBg="1"/>
      <p:bldP spid="9" grpId="0" bldLvl="0" animBg="1"/>
      <p:bldP spid="1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33" name="五角星 32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准确作好光路图  利用几何来求解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4733" y="586765"/>
            <a:ext cx="11137237" cy="2040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kumimoji="0" lang="en-US" altLang="zh-CN" sz="2400" b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2400" b="1" baseline="0" dirty="0">
                <a:ln>
                  <a:noFill/>
                </a:ln>
                <a:solidFill>
                  <a:srgbClr val="009898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400" b="1" i="0" baseline="0" dirty="0">
                <a:ln>
                  <a:noFill/>
                </a:ln>
                <a:solidFill>
                  <a:srgbClr val="009898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2021·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9898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浙江</a:t>
            </a:r>
            <a:r>
              <a:rPr kumimoji="0" lang="en-US" altLang="zh-CN" sz="2400" b="1" i="0" baseline="0" dirty="0">
                <a:ln>
                  <a:noFill/>
                </a:ln>
                <a:solidFill>
                  <a:srgbClr val="009898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9898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月选考</a:t>
            </a:r>
            <a:r>
              <a:rPr lang="zh-CN" altLang="en-US" sz="2400" b="1" dirty="0">
                <a:solidFill>
                  <a:srgbClr val="009898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用激光笔照射透明塑料制成的光盘边缘时观察到的现象如图所示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入射点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和两出射点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Q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恰好位于光盘边缘等间隔的三点处</a:t>
            </a:r>
            <a:r>
              <a:rPr kumimoji="0" lang="en-US" altLang="zh-CN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空气中的四条细光束分别为入射光束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、反射光束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、出射光束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d.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已知光束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kumimoji="0" lang="en-US" altLang="zh-CN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间的夹角为</a:t>
            </a:r>
            <a:r>
              <a:rPr kumimoji="0" lang="en-US" altLang="zh-CN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90°,</a:t>
            </a:r>
            <a:r>
              <a:rPr kumimoji="0" lang="zh-CN" altLang="en-US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则</a:t>
            </a:r>
            <a:r>
              <a:rPr kumimoji="0" lang="en-US" altLang="zh-CN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400" b="1" i="1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　   </a:t>
            </a:r>
            <a:r>
              <a:rPr kumimoji="0" lang="en-US" altLang="zh-CN" sz="2400" b="1" i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0" lang="en-US" altLang="zh-CN" sz="2400" b="1" i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7" name="图片 21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3295" y="2356584"/>
            <a:ext cx="1955755" cy="1645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475257" y="2507245"/>
            <a:ext cx="7200800" cy="2009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光盘材料的折射率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n=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endParaRPr lang="en-US" altLang="zh-CN" sz="2400" b="1" dirty="0"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光在光盘内的速度为真空中光速的三分之二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光束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的强度之和等于光束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的强度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v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光束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的强度小于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点处折射光束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OP</a:t>
            </a:r>
            <a:r>
              <a:rPr lang="zh-CN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的强度</a:t>
            </a:r>
            <a:endParaRPr lang="zh-CN" altLang="en-US" sz="2400" b="1" dirty="0">
              <a:latin typeface="Times New Roman" panose="02020603050405020304" pitchFamily="18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9421191" y="2607752"/>
            <a:ext cx="1632181" cy="1632181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6405" y="4588483"/>
            <a:ext cx="150495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srgbClr val="008080"/>
                </a:solidFill>
              </a:rPr>
              <a:t>（</a:t>
            </a:r>
            <a:r>
              <a:rPr lang="en-US" altLang="zh-CN" sz="1600" b="1" dirty="0">
                <a:solidFill>
                  <a:srgbClr val="008080"/>
                </a:solidFill>
              </a:rPr>
              <a:t>1</a:t>
            </a:r>
            <a:r>
              <a:rPr lang="zh-CN" altLang="en-US" sz="1600" b="1" dirty="0">
                <a:solidFill>
                  <a:srgbClr val="008080"/>
                </a:solidFill>
              </a:rPr>
              <a:t>）作光路图</a:t>
            </a:r>
            <a:endParaRPr lang="zh-CN" altLang="en-US" sz="1600" b="1" dirty="0">
              <a:solidFill>
                <a:srgbClr val="00808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4733" y="4906944"/>
            <a:ext cx="20116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每碰到一界面，考虑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10" name="左大括号 9"/>
          <p:cNvSpPr/>
          <p:nvPr/>
        </p:nvSpPr>
        <p:spPr>
          <a:xfrm>
            <a:off x="2495611" y="4773148"/>
            <a:ext cx="60959" cy="57878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6" name="TextBox 15"/>
          <p:cNvSpPr txBox="1"/>
          <p:nvPr/>
        </p:nvSpPr>
        <p:spPr>
          <a:xfrm>
            <a:off x="2526089" y="4588481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反射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31612" y="4869160"/>
            <a:ext cx="5892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折射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95611" y="5153880"/>
            <a:ext cx="7924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全反射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cxnSp>
        <p:nvCxnSpPr>
          <p:cNvPr id="12" name="直接箭头连接符 11"/>
          <p:cNvCxnSpPr>
            <a:stCxn id="17" idx="3"/>
          </p:cNvCxnSpPr>
          <p:nvPr/>
        </p:nvCxnSpPr>
        <p:spPr>
          <a:xfrm>
            <a:off x="4161023" y="6717527"/>
            <a:ext cx="1659659" cy="8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331331" y="4684495"/>
            <a:ext cx="14020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画法线、光线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60585" y="5053827"/>
            <a:ext cx="7924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标角度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48479" y="4888303"/>
            <a:ext cx="140208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>
                <a:solidFill>
                  <a:srgbClr val="FF0000"/>
                </a:solidFill>
              </a:rPr>
              <a:t>列出对应式子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26" name="左大括号 25"/>
          <p:cNvSpPr/>
          <p:nvPr/>
        </p:nvSpPr>
        <p:spPr>
          <a:xfrm>
            <a:off x="6192011" y="4693577"/>
            <a:ext cx="60959" cy="82963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6222489" y="4466623"/>
                <a:ext cx="671195" cy="3371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b="0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𝑖</m:t>
                      </m:r>
                      <m:r>
                        <a:rPr lang="en-US" altLang="zh-CN" sz="1600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r>
                        <a:rPr lang="en-US" altLang="zh-CN" sz="1600" b="0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𝑟</m:t>
                      </m:r>
                    </m:oMath>
                  </m:oMathPara>
                </a14:m>
                <a:endParaRPr lang="zh-CN" alt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2489" y="4466623"/>
                <a:ext cx="671195" cy="337185"/>
              </a:xfrm>
              <a:prstGeom prst="rect">
                <a:avLst/>
              </a:prstGeom>
              <a:blipFill rotWithShape="1">
                <a:blip r:embed="rId2"/>
                <a:stretch>
                  <a:fillRect l="-18" t="-10" r="18" b="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6253691" y="4723903"/>
                <a:ext cx="1083310" cy="5918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600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n</m:t>
                      </m:r>
                      <m:r>
                        <a:rPr lang="en-US" altLang="zh-CN" sz="1600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zh-CN" sz="1600" i="1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sin</m:t>
                          </m:r>
                          <m:sSub>
                            <m:sSubPr>
                              <m:ctrlPr>
                                <a:rPr lang="en-US" altLang="zh-CN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en-US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altLang="zh-CN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altLang="zh-CN" sz="1600" i="1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sin</m:t>
                          </m:r>
                          <m:sSub>
                            <m:sSubPr>
                              <m:ctrlPr>
                                <a:rPr lang="en-US" altLang="zh-CN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en-US" sz="1600" i="1" smtClean="0">
                                  <a:solidFill>
                                    <a:srgbClr val="FF0000"/>
                                  </a:solidFill>
                                  <a:latin typeface="Cambria Math" panose="02040503050406030204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altLang="zh-CN" sz="16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zh-CN" alt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3691" y="4723903"/>
                <a:ext cx="1083310" cy="591820"/>
              </a:xfrm>
              <a:prstGeom prst="rect">
                <a:avLst/>
              </a:prstGeom>
              <a:blipFill rotWithShape="1">
                <a:blip r:embed="rId3"/>
                <a:stretch>
                  <a:fillRect l="-19" t="-23" r="19" b="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6214115" y="5287121"/>
                <a:ext cx="884555" cy="4406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600" dirty="0">
                    <a:solidFill>
                      <a:srgbClr val="FF0000"/>
                    </a:solidFill>
                  </a:rPr>
                  <a:t>sin</a:t>
                </a:r>
                <a14:m>
                  <m:oMath xmlns:m="http://schemas.openxmlformats.org/officeDocument/2006/math">
                    <m:r>
                      <a:rPr lang="en-US" altLang="zh-CN" sz="1600" b="0" i="1" smtClean="0">
                        <a:solidFill>
                          <a:srgbClr val="FF0000"/>
                        </a:solidFill>
                        <a:latin typeface="Cambria Math" panose="02040503050406030204"/>
                      </a:rPr>
                      <m:t>𝐶</m:t>
                    </m:r>
                    <m:r>
                      <a:rPr lang="en-US" altLang="zh-CN" sz="1600" i="1" smtClean="0">
                        <a:solidFill>
                          <a:srgbClr val="FF0000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600" b="0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sz="1600" b="0" i="1" smtClean="0">
                            <a:solidFill>
                              <a:srgbClr val="FF0000"/>
                            </a:solidFill>
                            <a:latin typeface="Cambria Math" panose="02040503050406030204"/>
                          </a:rPr>
                          <m:t>𝑛</m:t>
                        </m:r>
                      </m:den>
                    </m:f>
                  </m:oMath>
                </a14:m>
                <a:endParaRPr lang="zh-CN" alt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4115" y="5287121"/>
                <a:ext cx="884555" cy="440690"/>
              </a:xfrm>
              <a:prstGeom prst="rect">
                <a:avLst/>
              </a:prstGeom>
              <a:blipFill rotWithShape="1">
                <a:blip r:embed="rId4"/>
                <a:stretch>
                  <a:fillRect l="-1" t="-25" r="1" b="2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3" name="组合 72"/>
          <p:cNvGrpSpPr/>
          <p:nvPr/>
        </p:nvGrpSpPr>
        <p:grpSpPr>
          <a:xfrm>
            <a:off x="10777909" y="3343423"/>
            <a:ext cx="763432" cy="432381"/>
            <a:chOff x="8083432" y="2507567"/>
            <a:chExt cx="572574" cy="324286"/>
          </a:xfrm>
        </p:grpSpPr>
        <p:grpSp>
          <p:nvGrpSpPr>
            <p:cNvPr id="30" name="组合 29"/>
            <p:cNvGrpSpPr/>
            <p:nvPr/>
          </p:nvGrpSpPr>
          <p:grpSpPr>
            <a:xfrm rot="5400000">
              <a:off x="8355055" y="2530902"/>
              <a:ext cx="167808" cy="434093"/>
              <a:chOff x="1475648" y="2830143"/>
              <a:chExt cx="1512176" cy="1397791"/>
            </a:xfrm>
          </p:grpSpPr>
          <p:sp>
            <p:nvSpPr>
              <p:cNvPr id="31" name="Line 36"/>
              <p:cNvSpPr>
                <a:spLocks noChangeShapeType="1"/>
              </p:cNvSpPr>
              <p:nvPr/>
            </p:nvSpPr>
            <p:spPr bwMode="auto">
              <a:xfrm>
                <a:off x="1475648" y="2830143"/>
                <a:ext cx="1014213" cy="940400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36" name="直接连接符 35"/>
              <p:cNvCxnSpPr/>
              <p:nvPr/>
            </p:nvCxnSpPr>
            <p:spPr>
              <a:xfrm>
                <a:off x="2279948" y="3579862"/>
                <a:ext cx="707876" cy="64807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0" name="TextBox 19"/>
            <p:cNvSpPr txBox="1"/>
            <p:nvPr/>
          </p:nvSpPr>
          <p:spPr>
            <a:xfrm>
              <a:off x="8083432" y="2513858"/>
              <a:ext cx="244793" cy="3152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135" dirty="0">
                  <a:solidFill>
                    <a:schemeClr val="tx1"/>
                  </a:solidFill>
                </a:rPr>
                <a:t>o</a:t>
              </a:r>
              <a:endParaRPr lang="en-US" altLang="zh-CN" sz="2135" dirty="0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389496" y="2507567"/>
              <a:ext cx="215741" cy="252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i="1" dirty="0">
                  <a:solidFill>
                    <a:schemeClr val="tx1"/>
                  </a:solidFill>
                </a:rPr>
                <a:t>a</a:t>
              </a:r>
              <a:endParaRPr lang="en-US" altLang="zh-CN" sz="1600" i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10825003" y="3769408"/>
            <a:ext cx="326929" cy="715992"/>
            <a:chOff x="8029861" y="2586043"/>
            <a:chExt cx="376824" cy="440622"/>
          </a:xfrm>
        </p:grpSpPr>
        <p:grpSp>
          <p:nvGrpSpPr>
            <p:cNvPr id="38" name="组合 37"/>
            <p:cNvGrpSpPr/>
            <p:nvPr/>
          </p:nvGrpSpPr>
          <p:grpSpPr>
            <a:xfrm>
              <a:off x="8176293" y="2586043"/>
              <a:ext cx="230392" cy="440622"/>
              <a:chOff x="1475656" y="2830146"/>
              <a:chExt cx="1292095" cy="1257543"/>
            </a:xfrm>
          </p:grpSpPr>
          <p:sp>
            <p:nvSpPr>
              <p:cNvPr id="39" name="Line 36"/>
              <p:cNvSpPr>
                <a:spLocks noChangeShapeType="1"/>
              </p:cNvSpPr>
              <p:nvPr/>
            </p:nvSpPr>
            <p:spPr bwMode="auto">
              <a:xfrm>
                <a:off x="1475656" y="2830146"/>
                <a:ext cx="1014214" cy="940403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40" name="直接连接符 39"/>
              <p:cNvCxnSpPr/>
              <p:nvPr/>
            </p:nvCxnSpPr>
            <p:spPr>
              <a:xfrm>
                <a:off x="2279950" y="3579862"/>
                <a:ext cx="487801" cy="507827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1" name="TextBox 40"/>
            <p:cNvSpPr txBox="1"/>
            <p:nvPr/>
          </p:nvSpPr>
          <p:spPr>
            <a:xfrm>
              <a:off x="8029861" y="2777045"/>
              <a:ext cx="333752" cy="2075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dirty="0">
                  <a:solidFill>
                    <a:schemeClr val="tx1"/>
                  </a:solidFill>
                </a:rPr>
                <a:t>b</a:t>
              </a:r>
              <a:endParaRPr lang="en-US" altLang="zh-CN" sz="16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3" name="直接连接符 42"/>
          <p:cNvCxnSpPr/>
          <p:nvPr/>
        </p:nvCxnSpPr>
        <p:spPr>
          <a:xfrm>
            <a:off x="10237281" y="3423843"/>
            <a:ext cx="1139580" cy="577824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4" name="组合 43"/>
          <p:cNvGrpSpPr/>
          <p:nvPr/>
        </p:nvGrpSpPr>
        <p:grpSpPr>
          <a:xfrm flipH="1">
            <a:off x="9517200" y="3775804"/>
            <a:ext cx="1473244" cy="60959"/>
            <a:chOff x="1475656" y="2830146"/>
            <a:chExt cx="1512168" cy="1397788"/>
          </a:xfrm>
        </p:grpSpPr>
        <p:sp>
          <p:nvSpPr>
            <p:cNvPr id="45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 w="1270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46" name="直接连接符 45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9" name="直接连接符 48"/>
          <p:cNvCxnSpPr/>
          <p:nvPr/>
        </p:nvCxnSpPr>
        <p:spPr>
          <a:xfrm flipV="1">
            <a:off x="9229169" y="3439168"/>
            <a:ext cx="1008112" cy="527419"/>
          </a:xfrm>
          <a:prstGeom prst="line">
            <a:avLst/>
          </a:prstGeom>
          <a:ln w="952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9339587" y="3792208"/>
            <a:ext cx="28765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solidFill>
                  <a:schemeClr val="tx1"/>
                </a:solidFill>
              </a:rPr>
              <a:t>P</a:t>
            </a:r>
            <a:endParaRPr lang="en-US" altLang="zh-CN" sz="1600" dirty="0">
              <a:solidFill>
                <a:schemeClr val="tx1"/>
              </a:solidFill>
            </a:endParaRPr>
          </a:p>
        </p:txBody>
      </p:sp>
      <p:grpSp>
        <p:nvGrpSpPr>
          <p:cNvPr id="74" name="组合 73"/>
          <p:cNvGrpSpPr/>
          <p:nvPr/>
        </p:nvGrpSpPr>
        <p:grpSpPr>
          <a:xfrm>
            <a:off x="8914543" y="3501244"/>
            <a:ext cx="613729" cy="337185"/>
            <a:chOff x="6685907" y="2625933"/>
            <a:chExt cx="460297" cy="252889"/>
          </a:xfrm>
        </p:grpSpPr>
        <p:grpSp>
          <p:nvGrpSpPr>
            <p:cNvPr id="54" name="组合 53"/>
            <p:cNvGrpSpPr/>
            <p:nvPr/>
          </p:nvGrpSpPr>
          <p:grpSpPr>
            <a:xfrm flipH="1" flipV="1">
              <a:off x="6775663" y="2649812"/>
              <a:ext cx="370541" cy="227760"/>
              <a:chOff x="1475656" y="2830146"/>
              <a:chExt cx="1512168" cy="1397788"/>
            </a:xfrm>
          </p:grpSpPr>
          <p:sp>
            <p:nvSpPr>
              <p:cNvPr id="55" name="Line 36"/>
              <p:cNvSpPr>
                <a:spLocks noChangeShapeType="1"/>
              </p:cNvSpPr>
              <p:nvPr/>
            </p:nvSpPr>
            <p:spPr bwMode="auto">
              <a:xfrm>
                <a:off x="1475656" y="2830146"/>
                <a:ext cx="1014214" cy="940403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56" name="直接连接符 55"/>
              <p:cNvCxnSpPr/>
              <p:nvPr/>
            </p:nvCxnSpPr>
            <p:spPr>
              <a:xfrm>
                <a:off x="2279948" y="3579862"/>
                <a:ext cx="707876" cy="64807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7" name="TextBox 56"/>
            <p:cNvSpPr txBox="1"/>
            <p:nvPr/>
          </p:nvSpPr>
          <p:spPr>
            <a:xfrm>
              <a:off x="6685907" y="2625933"/>
              <a:ext cx="216694" cy="252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i="1" dirty="0">
                  <a:solidFill>
                    <a:schemeClr val="tx1"/>
                  </a:solidFill>
                </a:rPr>
                <a:t>C</a:t>
              </a:r>
              <a:endParaRPr lang="en-US" altLang="zh-CN" sz="1600" i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9" name="直接连接符 58"/>
          <p:cNvCxnSpPr/>
          <p:nvPr/>
        </p:nvCxnSpPr>
        <p:spPr>
          <a:xfrm>
            <a:off x="10237281" y="2238395"/>
            <a:ext cx="0" cy="1185448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5" name="组合 64"/>
          <p:cNvGrpSpPr/>
          <p:nvPr/>
        </p:nvGrpSpPr>
        <p:grpSpPr>
          <a:xfrm flipV="1">
            <a:off x="9528272" y="2607751"/>
            <a:ext cx="709009" cy="1229011"/>
            <a:chOff x="1475656" y="2830146"/>
            <a:chExt cx="1512168" cy="1397788"/>
          </a:xfrm>
        </p:grpSpPr>
        <p:sp>
          <p:nvSpPr>
            <p:cNvPr id="66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 w="1270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67" name="直接连接符 66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5" name="组合 74"/>
          <p:cNvGrpSpPr/>
          <p:nvPr/>
        </p:nvGrpSpPr>
        <p:grpSpPr>
          <a:xfrm>
            <a:off x="10217183" y="2136029"/>
            <a:ext cx="766243" cy="491015"/>
            <a:chOff x="7662887" y="1602022"/>
            <a:chExt cx="574682" cy="368261"/>
          </a:xfrm>
        </p:grpSpPr>
        <p:grpSp>
          <p:nvGrpSpPr>
            <p:cNvPr id="68" name="组合 67"/>
            <p:cNvGrpSpPr/>
            <p:nvPr/>
          </p:nvGrpSpPr>
          <p:grpSpPr>
            <a:xfrm flipV="1">
              <a:off x="7662887" y="1742523"/>
              <a:ext cx="442416" cy="227760"/>
              <a:chOff x="1475656" y="2830146"/>
              <a:chExt cx="1512168" cy="1397788"/>
            </a:xfrm>
          </p:grpSpPr>
          <p:sp>
            <p:nvSpPr>
              <p:cNvPr id="69" name="Line 36"/>
              <p:cNvSpPr>
                <a:spLocks noChangeShapeType="1"/>
              </p:cNvSpPr>
              <p:nvPr/>
            </p:nvSpPr>
            <p:spPr bwMode="auto">
              <a:xfrm>
                <a:off x="1475656" y="2830146"/>
                <a:ext cx="1014214" cy="940403"/>
              </a:xfrm>
              <a:prstGeom prst="line">
                <a:avLst/>
              </a:prstGeom>
              <a:ln w="12700">
                <a:tailEnd type="triangle" w="med" len="me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lIns="108864" tIns="54432" rIns="108864" bIns="54432"/>
              <a:lstStyle/>
              <a:p>
                <a:endParaRPr lang="zh-CN" altLang="en-US"/>
              </a:p>
            </p:txBody>
          </p:sp>
          <p:cxnSp>
            <p:nvCxnSpPr>
              <p:cNvPr id="70" name="直接连接符 69"/>
              <p:cNvCxnSpPr/>
              <p:nvPr/>
            </p:nvCxnSpPr>
            <p:spPr>
              <a:xfrm>
                <a:off x="2279948" y="3579862"/>
                <a:ext cx="707876" cy="648072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71" name="TextBox 70"/>
            <p:cNvSpPr txBox="1"/>
            <p:nvPr/>
          </p:nvSpPr>
          <p:spPr>
            <a:xfrm>
              <a:off x="8021828" y="1602022"/>
              <a:ext cx="215741" cy="252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i="1" dirty="0">
                  <a:solidFill>
                    <a:schemeClr val="tx1"/>
                  </a:solidFill>
                </a:rPr>
                <a:t>d</a:t>
              </a:r>
              <a:endParaRPr lang="en-US" altLang="zh-CN" sz="1600" i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0164896" y="2209095"/>
            <a:ext cx="31940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>
                <a:solidFill>
                  <a:schemeClr val="tx1"/>
                </a:solidFill>
              </a:rPr>
              <a:t>Q</a:t>
            </a:r>
            <a:endParaRPr lang="en-US" altLang="zh-CN" sz="16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9" name="矩形 78"/>
              <p:cNvSpPr/>
              <p:nvPr/>
            </p:nvSpPr>
            <p:spPr>
              <a:xfrm>
                <a:off x="11124327" y="3661855"/>
                <a:ext cx="434975" cy="3371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sz="1600" b="1" i="1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𝜽</m:t>
                          </m:r>
                        </m:e>
                        <m:sub>
                          <m:r>
                            <a:rPr lang="en-US" altLang="zh-CN" sz="1600" b="1" i="1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en-US" altLang="zh-CN" sz="1600" b="1" i="1" dirty="0">
                  <a:solidFill>
                    <a:schemeClr val="tx1"/>
                  </a:solidFill>
                  <a:latin typeface="Cambria Math" panose="02040503050406030204"/>
                  <a:cs typeface="Cambria Math" panose="02040503050406030204"/>
                </a:endParaRPr>
              </a:p>
            </p:txBody>
          </p:sp>
        </mc:Choice>
        <mc:Fallback>
          <p:sp>
            <p:nvSpPr>
              <p:cNvPr id="79" name="矩形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24327" y="3661855"/>
                <a:ext cx="434975" cy="337185"/>
              </a:xfrm>
              <a:prstGeom prst="rect">
                <a:avLst/>
              </a:prstGeom>
              <a:blipFill rotWithShape="1">
                <a:blip r:embed="rId5"/>
                <a:stretch>
                  <a:fillRect l="-91" t="-132" r="91" b="1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任意多边形 79"/>
          <p:cNvSpPr/>
          <p:nvPr/>
        </p:nvSpPr>
        <p:spPr>
          <a:xfrm>
            <a:off x="11122991" y="3719444"/>
            <a:ext cx="45057" cy="159025"/>
          </a:xfrm>
          <a:custGeom>
            <a:avLst/>
            <a:gdLst>
              <a:gd name="connsiteX0" fmla="*/ 19879 w 33793"/>
              <a:gd name="connsiteY0" fmla="*/ 0 h 119269"/>
              <a:gd name="connsiteX1" fmla="*/ 33131 w 33793"/>
              <a:gd name="connsiteY1" fmla="*/ 33130 h 119269"/>
              <a:gd name="connsiteX2" fmla="*/ 13253 w 33793"/>
              <a:gd name="connsiteY2" fmla="*/ 112643 h 119269"/>
              <a:gd name="connsiteX3" fmla="*/ 0 w 33793"/>
              <a:gd name="connsiteY3" fmla="*/ 119269 h 119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93" h="119269">
                <a:moveTo>
                  <a:pt x="19879" y="0"/>
                </a:moveTo>
                <a:cubicBezTo>
                  <a:pt x="24296" y="11043"/>
                  <a:pt x="32284" y="21266"/>
                  <a:pt x="33131" y="33130"/>
                </a:cubicBezTo>
                <a:cubicBezTo>
                  <a:pt x="35096" y="60634"/>
                  <a:pt x="33829" y="92068"/>
                  <a:pt x="13253" y="112643"/>
                </a:cubicBezTo>
                <a:cubicBezTo>
                  <a:pt x="9761" y="116135"/>
                  <a:pt x="4418" y="117060"/>
                  <a:pt x="0" y="11926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5" name="矩形 84"/>
              <p:cNvSpPr/>
              <p:nvPr/>
            </p:nvSpPr>
            <p:spPr>
              <a:xfrm>
                <a:off x="10289771" y="3453132"/>
                <a:ext cx="434975" cy="3371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sz="1600" b="1" i="1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𝜽</m:t>
                          </m:r>
                        </m:e>
                        <m:sub>
                          <m:r>
                            <a:rPr lang="en-US" altLang="zh-CN" sz="1600" b="1" i="1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altLang="zh-CN" sz="1600" b="1" i="1" dirty="0" smtClean="0">
                  <a:solidFill>
                    <a:schemeClr val="tx1"/>
                  </a:solidFill>
                  <a:latin typeface="Cambria Math" panose="02040503050406030204"/>
                  <a:cs typeface="Cambria Math" panose="02040503050406030204"/>
                </a:endParaRPr>
              </a:p>
            </p:txBody>
          </p:sp>
        </mc:Choice>
        <mc:Fallback>
          <p:sp>
            <p:nvSpPr>
              <p:cNvPr id="85" name="矩形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89771" y="3453132"/>
                <a:ext cx="434975" cy="337185"/>
              </a:xfrm>
              <a:prstGeom prst="rect">
                <a:avLst/>
              </a:prstGeom>
              <a:blipFill rotWithShape="1">
                <a:blip r:embed="rId6"/>
                <a:stretch>
                  <a:fillRect l="-53" t="-1" r="53" b="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1" name="组合 90"/>
          <p:cNvGrpSpPr/>
          <p:nvPr/>
        </p:nvGrpSpPr>
        <p:grpSpPr>
          <a:xfrm rot="6514324" flipV="1">
            <a:off x="10153536" y="2653899"/>
            <a:ext cx="886213" cy="1054955"/>
            <a:chOff x="1475656" y="2830146"/>
            <a:chExt cx="1512168" cy="1397788"/>
          </a:xfrm>
        </p:grpSpPr>
        <p:sp>
          <p:nvSpPr>
            <p:cNvPr id="92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4" cy="940403"/>
            </a:xfrm>
            <a:prstGeom prst="line">
              <a:avLst/>
            </a:prstGeom>
            <a:ln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93" name="直接连接符 92"/>
            <p:cNvCxnSpPr/>
            <p:nvPr/>
          </p:nvCxnSpPr>
          <p:spPr>
            <a:xfrm>
              <a:off x="2279948" y="3579862"/>
              <a:ext cx="707876" cy="6480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76" name="TextBox 83"/>
          <p:cNvSpPr txBox="1"/>
          <p:nvPr/>
        </p:nvSpPr>
        <p:spPr>
          <a:xfrm>
            <a:off x="216405" y="5537300"/>
            <a:ext cx="4349750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b="1" dirty="0">
                <a:solidFill>
                  <a:srgbClr val="008080"/>
                </a:solidFill>
              </a:rPr>
              <a:t>（</a:t>
            </a:r>
            <a:r>
              <a:rPr lang="en-US" altLang="zh-CN" sz="1600" b="1" dirty="0">
                <a:solidFill>
                  <a:srgbClr val="008080"/>
                </a:solidFill>
              </a:rPr>
              <a:t>2</a:t>
            </a:r>
            <a:r>
              <a:rPr lang="zh-CN" altLang="en-US" sz="1600" b="1" dirty="0">
                <a:solidFill>
                  <a:srgbClr val="008080"/>
                </a:solidFill>
              </a:rPr>
              <a:t>）根据题意，挖掘几何关系，列出相应式子</a:t>
            </a:r>
            <a:endParaRPr lang="zh-CN" altLang="en-US" sz="1600" b="1" dirty="0">
              <a:solidFill>
                <a:srgbClr val="00808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85"/>
              <p:cNvSpPr txBox="1"/>
              <p:nvPr/>
            </p:nvSpPr>
            <p:spPr>
              <a:xfrm>
                <a:off x="699028" y="5906632"/>
                <a:ext cx="3656330" cy="583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600" dirty="0">
                    <a:solidFill>
                      <a:srgbClr val="0000FF"/>
                    </a:solidFill>
                  </a:rPr>
                  <a:t>解：由几何关系得：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zh-CN" sz="16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l-GR" sz="1600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𝜃</m:t>
                        </m:r>
                      </m:e>
                      <m:sub>
                        <m:r>
                          <a:rPr lang="en-US" altLang="zh-CN" sz="1600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1</m:t>
                        </m:r>
                      </m:sub>
                    </m:sSub>
                    <m:r>
                      <a:rPr lang="en-US" altLang="zh-CN" sz="1600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r>
                      <m:rPr>
                        <m:nor/>
                      </m:rPr>
                      <a:rPr lang="en-US" altLang="zh-CN" sz="1600" b="0" i="0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45</m:t>
                    </m:r>
                    <m:r>
                      <m:rPr>
                        <m:nor/>
                      </m:rPr>
                      <a:rPr lang="en-US" altLang="zh-CN" sz="1600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°</m:t>
                    </m:r>
                    <m:r>
                      <m:rPr>
                        <m:nor/>
                      </m:rPr>
                      <a:rPr lang="en-US" altLang="zh-CN" sz="1600" b="0" i="0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  </m:t>
                    </m:r>
                    <m:sSub>
                      <m:sSubPr>
                        <m:ctrlPr>
                          <a:rPr lang="el-GR" altLang="zh-CN" sz="16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l-GR" sz="1600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𝜃</m:t>
                        </m:r>
                      </m:e>
                      <m:sub>
                        <m:r>
                          <a:rPr lang="en-US" altLang="zh-CN" sz="1600" b="0" i="0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2</m:t>
                        </m:r>
                      </m:sub>
                    </m:sSub>
                    <m:r>
                      <a:rPr lang="en-US" altLang="zh-CN" sz="1600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r>
                      <m:rPr>
                        <m:nor/>
                      </m:rPr>
                      <a:rPr lang="en-US" altLang="zh-CN" sz="1600" b="0" i="0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30</m:t>
                    </m:r>
                    <m:r>
                      <m:rPr>
                        <m:nor/>
                      </m:rPr>
                      <a:rPr lang="en-US" altLang="zh-CN" sz="1600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°</m:t>
                    </m:r>
                  </m:oMath>
                </a14:m>
                <a:endParaRPr lang="zh-CN" altLang="en-US" sz="1600" dirty="0">
                  <a:solidFill>
                    <a:srgbClr val="0000FF"/>
                  </a:solidFill>
                  <a:latin typeface="Cambria Math" panose="02040503050406030204"/>
                </a:endParaRPr>
              </a:p>
              <a:p>
                <a:endParaRPr lang="zh-CN" altLang="en-US" sz="1600" dirty="0">
                  <a:solidFill>
                    <a:srgbClr val="0000FF"/>
                  </a:solidFill>
                  <a:latin typeface="Cambria Math" panose="02040503050406030204"/>
                </a:endParaRPr>
              </a:p>
            </p:txBody>
          </p:sp>
        </mc:Choice>
        <mc:Fallback>
          <p:sp>
            <p:nvSpPr>
              <p:cNvPr id="77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028" y="5906632"/>
                <a:ext cx="3656330" cy="583565"/>
              </a:xfrm>
              <a:prstGeom prst="rect">
                <a:avLst/>
              </a:prstGeom>
              <a:blipFill rotWithShape="1">
                <a:blip r:embed="rId7"/>
                <a:stretch>
                  <a:fillRect l="-14" t="-85" r="14" b="8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8" name="矩形 77"/>
              <p:cNvSpPr/>
              <p:nvPr/>
            </p:nvSpPr>
            <p:spPr>
              <a:xfrm>
                <a:off x="1099989" y="6259756"/>
                <a:ext cx="2490470" cy="608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600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n</m:t>
                      </m:r>
                      <m:r>
                        <a:rPr lang="en-US" altLang="zh-CN" sz="1600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6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zh-CN" sz="1600" i="1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sin</m:t>
                          </m:r>
                          <m:sSub>
                            <m:sSubPr>
                              <m:ctrlPr>
                                <a:rPr lang="en-US" altLang="zh-CN" sz="16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en-US" sz="1600" i="1">
                                  <a:solidFill>
                                    <a:srgbClr val="0000FF"/>
                                  </a:solidFill>
                                  <a:latin typeface="Cambria Math" panose="02040503050406030204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altLang="zh-CN" sz="1600" i="1">
                                  <a:solidFill>
                                    <a:srgbClr val="0000FF"/>
                                  </a:solidFill>
                                  <a:latin typeface="Cambria Math" panose="02040503050406030204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altLang="zh-CN" sz="1600" i="1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sin</m:t>
                          </m:r>
                          <m:sSub>
                            <m:sSubPr>
                              <m:ctrlPr>
                                <a:rPr lang="en-US" altLang="zh-CN" sz="16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en-US" sz="1600" i="1">
                                  <a:solidFill>
                                    <a:srgbClr val="0000FF"/>
                                  </a:solidFill>
                                  <a:latin typeface="Cambria Math" panose="02040503050406030204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altLang="zh-CN" sz="1600" i="1">
                                  <a:solidFill>
                                    <a:srgbClr val="0000FF"/>
                                  </a:solidFill>
                                  <a:latin typeface="Cambria Math" panose="02040503050406030204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altLang="zh-CN" sz="16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altLang="zh-CN" sz="1600" i="1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n-US" altLang="zh-CN" sz="1600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45</m:t>
                          </m:r>
                          <m:r>
                            <m:rPr>
                              <m:nor/>
                            </m:rPr>
                            <a:rPr lang="en-US" altLang="zh-CN" sz="1600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°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altLang="zh-CN" sz="1600" i="1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sin</m:t>
                          </m:r>
                          <m:r>
                            <m:rPr>
                              <m:nor/>
                            </m:rPr>
                            <a:rPr lang="en-US" altLang="zh-CN" sz="1600" b="0" i="0" dirty="0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30</m:t>
                          </m:r>
                          <m:r>
                            <m:rPr>
                              <m:nor/>
                            </m:rPr>
                            <a:rPr lang="en-US" altLang="zh-CN" sz="1600" dirty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°</m:t>
                          </m:r>
                        </m:den>
                      </m:f>
                      <m:r>
                        <a:rPr lang="en-US" altLang="zh-CN" sz="1600" b="0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zh-CN" sz="16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CN" sz="16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78" name="矩形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9989" y="6259756"/>
                <a:ext cx="2490470" cy="608330"/>
              </a:xfrm>
              <a:prstGeom prst="rect">
                <a:avLst/>
              </a:prstGeom>
              <a:blipFill rotWithShape="1">
                <a:blip r:embed="rId8"/>
                <a:stretch>
                  <a:fillRect l="-7" t="-92" r="7" b="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" name="TextBox 88"/>
              <p:cNvSpPr txBox="1"/>
              <p:nvPr/>
            </p:nvSpPr>
            <p:spPr>
              <a:xfrm>
                <a:off x="4996511" y="5977291"/>
                <a:ext cx="1092835" cy="4406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600" dirty="0">
                    <a:solidFill>
                      <a:srgbClr val="0000FF"/>
                    </a:solidFill>
                  </a:rPr>
                  <a:t>又</a:t>
                </a:r>
                <a:r>
                  <a:rPr lang="en-US" altLang="zh-CN" sz="1600" dirty="0">
                    <a:solidFill>
                      <a:srgbClr val="0000FF"/>
                    </a:solidFill>
                  </a:rPr>
                  <a:t>: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1600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n</m:t>
                    </m:r>
                    <m:r>
                      <a:rPr lang="en-US" altLang="zh-CN" sz="1600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6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600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𝐶</m:t>
                        </m:r>
                      </m:num>
                      <m:den>
                        <m:r>
                          <a:rPr lang="en-US" altLang="zh-CN" sz="1600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𝑉</m:t>
                        </m:r>
                      </m:den>
                    </m:f>
                  </m:oMath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81" name="TextBox 8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6511" y="5977291"/>
                <a:ext cx="1092835" cy="440690"/>
              </a:xfrm>
              <a:prstGeom prst="rect">
                <a:avLst/>
              </a:prstGeom>
              <a:blipFill rotWithShape="1">
                <a:blip r:embed="rId9"/>
                <a:stretch>
                  <a:fillRect l="-30" t="-8" r="30" b="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9"/>
              <p:cNvSpPr txBox="1"/>
              <p:nvPr/>
            </p:nvSpPr>
            <p:spPr>
              <a:xfrm>
                <a:off x="6438269" y="5998259"/>
                <a:ext cx="1166495" cy="4502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600" dirty="0">
                    <a:solidFill>
                      <a:srgbClr val="0000FF"/>
                    </a:solidFill>
                  </a:rPr>
                  <a:t>得</a:t>
                </a:r>
                <a:r>
                  <a:rPr lang="en-US" altLang="zh-CN" sz="1600" dirty="0">
                    <a:solidFill>
                      <a:srgbClr val="0000FF"/>
                    </a:solidFill>
                  </a:rPr>
                  <a:t>: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1600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v</m:t>
                    </m:r>
                    <m:r>
                      <a:rPr lang="en-US" altLang="zh-CN" sz="1600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6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600" dirty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𝐶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altLang="zh-CN" sz="160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16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83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8269" y="5998259"/>
                <a:ext cx="1166495" cy="450215"/>
              </a:xfrm>
              <a:prstGeom prst="rect">
                <a:avLst/>
              </a:prstGeom>
              <a:blipFill rotWithShape="1">
                <a:blip r:embed="rId10"/>
                <a:stretch>
                  <a:fillRect t="-11" b="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TextBox 60"/>
          <p:cNvSpPr txBox="1"/>
          <p:nvPr/>
        </p:nvSpPr>
        <p:spPr>
          <a:xfrm>
            <a:off x="1915451" y="2086246"/>
            <a:ext cx="4387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>
                <a:solidFill>
                  <a:srgbClr val="FF0000"/>
                </a:solidFill>
              </a:rPr>
              <a:t>D</a:t>
            </a:r>
            <a:endParaRPr lang="en-US" altLang="zh-CN" sz="32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11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/>
      <p:bldP spid="13" grpId="0"/>
      <p:bldP spid="10" grpId="0" bldLvl="0" animBg="1"/>
      <p:bldP spid="16" grpId="0"/>
      <p:bldP spid="17" grpId="0"/>
      <p:bldP spid="18" grpId="0"/>
      <p:bldP spid="23" grpId="0"/>
      <p:bldP spid="24" grpId="0"/>
      <p:bldP spid="25" grpId="0"/>
      <p:bldP spid="26" grpId="0" bldLvl="0" animBg="1"/>
      <p:bldP spid="19" grpId="0"/>
      <p:bldP spid="28" grpId="0"/>
      <p:bldP spid="29" grpId="0"/>
      <p:bldP spid="53" grpId="0"/>
      <p:bldP spid="72" grpId="0"/>
      <p:bldP spid="79" grpId="0"/>
      <p:bldP spid="80" grpId="0" bldLvl="0" animBg="1"/>
      <p:bldP spid="85" grpId="0"/>
      <p:bldP spid="76" grpId="0"/>
      <p:bldP spid="77" grpId="0"/>
      <p:bldP spid="77" grpId="1"/>
      <p:bldP spid="78" grpId="0"/>
      <p:bldP spid="78" grpId="1"/>
      <p:bldP spid="81" grpId="0"/>
      <p:bldP spid="81" grpId="1"/>
      <p:bldP spid="83" grpId="0"/>
      <p:bldP spid="83" grpId="1"/>
      <p:bldP spid="8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34" name="图片 4" descr="说明: 学科网(www.zxxk.com)--教育资源门户，提供试卷、教案、课件、论文、素材以及各类教学资源下载，还有大量而丰富的教学相关资讯！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09"/>
          <a:stretch>
            <a:fillRect/>
          </a:stretch>
        </p:blipFill>
        <p:spPr bwMode="auto">
          <a:xfrm>
            <a:off x="7152117" y="3525011"/>
            <a:ext cx="3936437" cy="2915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212" name="Rectangle 77"/>
              <p:cNvSpPr>
                <a:spLocks noChangeArrowheads="1"/>
              </p:cNvSpPr>
              <p:nvPr/>
            </p:nvSpPr>
            <p:spPr bwMode="auto">
              <a:xfrm>
                <a:off x="193743" y="603362"/>
                <a:ext cx="11568608" cy="18478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spAutoFit/>
              </a:bodyPr>
              <a:lstStyle/>
              <a:p>
                <a:pPr fontAlgn="ctr">
                  <a:lnSpc>
                    <a:spcPct val="13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练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1</a:t>
                </a:r>
                <a:r>
                  <a:rPr lang="zh-CN" altLang="en-US" sz="2135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（</a:t>
                </a:r>
                <a:r>
                  <a:rPr lang="en-US" altLang="zh-CN" sz="2135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2021·</a:t>
                </a:r>
                <a:r>
                  <a:rPr lang="zh-CN" altLang="en-US" sz="2135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全国乙卷）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用</a:t>
                </a:r>
                <a:r>
                  <a:rPr kumimoji="0" lang="zh-CN" altLang="en-US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插针法测量上、下表面平行的玻璃砖的折射率。实验中用</a:t>
                </a:r>
                <a:r>
                  <a:rPr kumimoji="0" lang="en-US" altLang="zh-CN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A</a:t>
                </a:r>
                <a:r>
                  <a:rPr kumimoji="0" lang="zh-CN" altLang="en-US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、</a:t>
                </a:r>
                <a:r>
                  <a:rPr kumimoji="0" lang="en-US" altLang="zh-CN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B</a:t>
                </a:r>
                <a:r>
                  <a:rPr kumimoji="0" lang="zh-CN" altLang="en-US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两个大头针确定入射光路、</a:t>
                </a:r>
                <a:r>
                  <a:rPr kumimoji="0" lang="en-US" altLang="zh-CN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C</a:t>
                </a:r>
                <a:r>
                  <a:rPr kumimoji="0" lang="zh-CN" altLang="en-US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、</a:t>
                </a:r>
                <a:r>
                  <a:rPr kumimoji="0" lang="en-US" altLang="zh-CN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D</a:t>
                </a:r>
                <a:r>
                  <a:rPr kumimoji="0" lang="zh-CN" altLang="en-US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两个大头针确定出射光路，</a:t>
                </a:r>
                <a14:m>
                  <m:oMath xmlns:m="http://schemas.openxmlformats.org/officeDocument/2006/math">
                    <m:r>
                      <a:rPr lang="en-US" altLang="zh-CN" sz="2135" b="1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Cambria Math" panose="02040503050406030204" pitchFamily="18" charset="0"/>
                      </a:rPr>
                      <m:t>𝑶</m:t>
                    </m:r>
                  </m:oMath>
                </a14:m>
                <a:r>
                  <a:rPr kumimoji="0" lang="zh-CN" altLang="en-US" sz="2135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和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altLang="zh-CN" sz="2135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kumimoji="0" lang="en-US" altLang="zh-CN" sz="2135" b="1" i="1" u="none" strike="noStrike" cap="none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pitchFamily="18" charset="0"/>
                          </a:rPr>
                          <m:t>𝑶</m:t>
                        </m:r>
                      </m:e>
                      <m:sup>
                        <m:r>
                          <a:rPr lang="zh-CN" altLang="en-US" sz="2135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S Mincho" charset="0"/>
                            <a:cs typeface="Cambria Math" panose="02040503050406030204" pitchFamily="18" charset="0"/>
                          </a:rPr>
                          <m:t>’</m:t>
                        </m:r>
                      </m:sup>
                    </m:sSup>
                  </m:oMath>
                </a14:m>
                <a:r>
                  <a:rPr lang="zh-CN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分别是入射点和出射点，如图（</a:t>
                </a:r>
                <a:r>
                  <a:rPr lang="en-US" altLang="zh-CN" sz="2135" b="1" i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a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）所示。测得玻璃砖厚度为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h=15.0mm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，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A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到过</a:t>
                </a:r>
                <a14:m>
                  <m:oMath xmlns:m="http://schemas.openxmlformats.org/officeDocument/2006/math">
                    <m:r>
                      <a:rPr lang="en-US" altLang="zh-CN" sz="2135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Cambria Math" panose="02040503050406030204" pitchFamily="18" charset="0"/>
                      </a:rPr>
                      <m:t>𝑶</m:t>
                    </m:r>
                  </m:oMath>
                </a14:m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点的法线</a:t>
                </a:r>
                <a14:m>
                  <m:oMath xmlns:m="http://schemas.openxmlformats.org/officeDocument/2006/math">
                    <m:r>
                      <a:rPr lang="en-US" altLang="zh-CN" sz="2135" b="1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宋体" panose="02010600030101010101" pitchFamily="2" charset="-122"/>
                        <a:cs typeface="Cambria Math" panose="02040503050406030204" pitchFamily="18" charset="0"/>
                      </a:rPr>
                      <m:t>𝑶</m:t>
                    </m:r>
                  </m:oMath>
                </a14:m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M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的距离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AM=10.0mm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，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M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到玻璃砖的距离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MO=20.0mm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，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135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宋体" panose="02010600030101010101" pitchFamily="2" charset="-122"/>
                            <a:cs typeface="Cambria Math" panose="02040503050406030204" pitchFamily="18" charset="0"/>
                          </a:rPr>
                          <m:t>𝑶</m:t>
                        </m:r>
                      </m:e>
                      <m:sup>
                        <m:r>
                          <a:rPr lang="zh-CN" altLang="en-US" sz="2135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MS Mincho" charset="0"/>
                            <a:cs typeface="Cambria Math" panose="02040503050406030204" pitchFamily="18" charset="0"/>
                          </a:rPr>
                          <m:t>’</m:t>
                        </m:r>
                      </m:sup>
                    </m:sSup>
                  </m:oMath>
                </a14:m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到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OM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的距离为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s=5.0mm</a:t>
                </a: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。</a:t>
                </a:r>
                <a:endParaRPr lang="zh-CN" altLang="en-US" sz="2135" b="1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7212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3743" y="603362"/>
                <a:ext cx="11568608" cy="1847850"/>
              </a:xfrm>
              <a:prstGeom prst="rect">
                <a:avLst/>
              </a:prstGeom>
              <a:blipFill rotWithShape="1">
                <a:blip r:embed="rId2"/>
                <a:stretch>
                  <a:fillRect l="-1" t="-6" r="-569" b="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21" name="Rectangle 86"/>
          <p:cNvSpPr>
            <a:spLocks noChangeArrowheads="1"/>
          </p:cNvSpPr>
          <p:nvPr/>
        </p:nvSpPr>
        <p:spPr bwMode="auto">
          <a:xfrm>
            <a:off x="176994" y="2458488"/>
            <a:ext cx="7166339" cy="274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1920" tIns="60960" rIns="121920" bIns="60960" numCol="1" anchor="ctr" anchorCtr="0" compatLnSpc="1">
            <a:spAutoFit/>
          </a:bodyPr>
          <a:lstStyle/>
          <a:p>
            <a:pPr fontAlgn="ct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ⅰ</a:t>
            </a:r>
            <a:r>
              <a:rPr lang="zh-CN" altLang="en-US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）求玻璃砖的</a:t>
            </a:r>
            <a:r>
              <a:rPr 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折射率；</a:t>
            </a:r>
            <a:endParaRPr lang="zh-CN" sz="2135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eaLnBrk="0" fontAlgn="ctr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ⅱ</a:t>
            </a:r>
            <a:r>
              <a:rPr lang="zh-CN" altLang="en-US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）用另一块材料相同，但上下两表面不平行的玻璃砖继续实验，玻璃砖的截面如图（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）所示。光从上表面入射，入射角从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0</a:t>
            </a:r>
            <a:r>
              <a:rPr lang="zh-CN" altLang="en-US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逐渐增大，达到</a:t>
            </a:r>
            <a:r>
              <a:rPr lang="en-US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45°</a:t>
            </a:r>
            <a:r>
              <a:rPr lang="zh-CN" altLang="zh-CN" sz="2135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时，玻璃砖下表面的出射光线恰好消失。求此玻璃砖上下表面的夹角。</a:t>
            </a:r>
            <a:endParaRPr lang="zh-CN" altLang="zh-CN" sz="2135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ctr" latinLnBrk="0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7223" name="Rectangle 88"/>
          <p:cNvSpPr>
            <a:spLocks noChangeArrowheads="1"/>
          </p:cNvSpPr>
          <p:nvPr/>
        </p:nvSpPr>
        <p:spPr bwMode="auto">
          <a:xfrm>
            <a:off x="0" y="11578273"/>
            <a:ext cx="370840" cy="490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1" name="矩形 90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92" name="五角星 91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93" name="TextBox 92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准确作好光路图  利用几何来求解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pSp>
        <p:nvGrpSpPr>
          <p:cNvPr id="97" name="组合 96"/>
          <p:cNvGrpSpPr/>
          <p:nvPr/>
        </p:nvGrpSpPr>
        <p:grpSpPr>
          <a:xfrm>
            <a:off x="9024731" y="4600769"/>
            <a:ext cx="545029" cy="926543"/>
            <a:chOff x="1475656" y="2830146"/>
            <a:chExt cx="1512168" cy="1397788"/>
          </a:xfrm>
        </p:grpSpPr>
        <p:sp>
          <p:nvSpPr>
            <p:cNvPr id="98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2" cy="940404"/>
            </a:xfrm>
            <a:prstGeom prst="line">
              <a:avLst/>
            </a:prstGeom>
            <a:ln w="1270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99" name="直接连接符 98"/>
            <p:cNvCxnSpPr/>
            <p:nvPr/>
          </p:nvCxnSpPr>
          <p:spPr>
            <a:xfrm>
              <a:off x="2279949" y="3579863"/>
              <a:ext cx="707875" cy="64807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03" name="直接连接符 102"/>
          <p:cNvCxnSpPr/>
          <p:nvPr/>
        </p:nvCxnSpPr>
        <p:spPr>
          <a:xfrm flipH="1">
            <a:off x="9453039" y="4912449"/>
            <a:ext cx="233443" cy="1081172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直接连接符 107"/>
          <p:cNvCxnSpPr/>
          <p:nvPr/>
        </p:nvCxnSpPr>
        <p:spPr>
          <a:xfrm flipH="1">
            <a:off x="8620037" y="5530487"/>
            <a:ext cx="152716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7240" name="TextBox 7239"/>
              <p:cNvSpPr txBox="1"/>
              <p:nvPr/>
            </p:nvSpPr>
            <p:spPr>
              <a:xfrm>
                <a:off x="3599723" y="2619801"/>
                <a:ext cx="974090" cy="367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865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n</m:t>
                      </m:r>
                      <m:r>
                        <a:rPr lang="en-US" altLang="zh-CN" sz="1865" b="0" i="1" smtClean="0">
                          <a:solidFill>
                            <a:srgbClr val="FF0000"/>
                          </a:solidFill>
                          <a:latin typeface="Cambria Math" panose="02040503050406030204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zh-CN" sz="1865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CN" sz="1865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zh-CN" altLang="en-US" sz="1865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240" name="TextBox 72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9723" y="2619801"/>
                <a:ext cx="974090" cy="367665"/>
              </a:xfrm>
              <a:prstGeom prst="rect">
                <a:avLst/>
              </a:prstGeom>
              <a:blipFill rotWithShape="1">
                <a:blip r:embed="rId3"/>
                <a:stretch>
                  <a:fillRect l="-56" t="-116" r="56" b="11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242" name="组合 7241"/>
          <p:cNvGrpSpPr/>
          <p:nvPr/>
        </p:nvGrpSpPr>
        <p:grpSpPr>
          <a:xfrm>
            <a:off x="8582925" y="4004421"/>
            <a:ext cx="472440" cy="378460"/>
            <a:chOff x="7740714" y="1941470"/>
            <a:chExt cx="354330" cy="283845"/>
          </a:xfrm>
        </p:grpSpPr>
        <p:sp>
          <p:nvSpPr>
            <p:cNvPr id="7239" name="任意多边形 7238"/>
            <p:cNvSpPr/>
            <p:nvPr/>
          </p:nvSpPr>
          <p:spPr>
            <a:xfrm>
              <a:off x="7885043" y="2126787"/>
              <a:ext cx="79514" cy="53196"/>
            </a:xfrm>
            <a:custGeom>
              <a:avLst/>
              <a:gdLst>
                <a:gd name="connsiteX0" fmla="*/ 0 w 79514"/>
                <a:gd name="connsiteY0" fmla="*/ 53196 h 53196"/>
                <a:gd name="connsiteX1" fmla="*/ 26505 w 79514"/>
                <a:gd name="connsiteY1" fmla="*/ 187 h 53196"/>
                <a:gd name="connsiteX2" fmla="*/ 53009 w 79514"/>
                <a:gd name="connsiteY2" fmla="*/ 6813 h 53196"/>
                <a:gd name="connsiteX3" fmla="*/ 79514 w 79514"/>
                <a:gd name="connsiteY3" fmla="*/ 33317 h 531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514" h="53196">
                  <a:moveTo>
                    <a:pt x="0" y="53196"/>
                  </a:moveTo>
                  <a:cubicBezTo>
                    <a:pt x="3250" y="33699"/>
                    <a:pt x="-1774" y="4227"/>
                    <a:pt x="26505" y="187"/>
                  </a:cubicBezTo>
                  <a:cubicBezTo>
                    <a:pt x="35520" y="-1101"/>
                    <a:pt x="44174" y="4604"/>
                    <a:pt x="53009" y="6813"/>
                  </a:cubicBezTo>
                  <a:lnTo>
                    <a:pt x="79514" y="33317"/>
                  </a:ln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3735" b="1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7" name="矩形 116"/>
                <p:cNvSpPr/>
                <p:nvPr/>
              </p:nvSpPr>
              <p:spPr>
                <a:xfrm>
                  <a:off x="7740714" y="1941470"/>
                  <a:ext cx="354330" cy="28384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865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1865" b="1" i="1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𝜽</m:t>
                            </m:r>
                          </m:e>
                          <m:sub>
                            <m:r>
                              <a:rPr lang="en-US" altLang="zh-CN" sz="1865" b="1" i="1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altLang="zh-CN" sz="1865" b="1" i="1" dirty="0">
                    <a:solidFill>
                      <a:schemeClr val="tx1"/>
                    </a:solidFill>
                    <a:latin typeface="Cambria Math" panose="02040503050406030204"/>
                    <a:cs typeface="Cambria Math" panose="02040503050406030204"/>
                  </a:endParaRPr>
                </a:p>
              </p:txBody>
            </p:sp>
          </mc:Choice>
          <mc:Fallback>
            <p:sp>
              <p:nvSpPr>
                <p:cNvPr id="117" name="矩形 1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0714" y="1941470"/>
                  <a:ext cx="354330" cy="283845"/>
                </a:xfrm>
                <a:prstGeom prst="rect">
                  <a:avLst/>
                </a:prstGeom>
                <a:blipFill rotWithShape="1">
                  <a:blip r:embed="rId4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243" name="组合 7242"/>
          <p:cNvGrpSpPr/>
          <p:nvPr/>
        </p:nvGrpSpPr>
        <p:grpSpPr>
          <a:xfrm>
            <a:off x="8906597" y="4703453"/>
            <a:ext cx="472440" cy="378460"/>
            <a:chOff x="7883477" y="2311949"/>
            <a:chExt cx="354330" cy="28384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8" name="矩形 117"/>
                <p:cNvSpPr/>
                <p:nvPr/>
              </p:nvSpPr>
              <p:spPr>
                <a:xfrm>
                  <a:off x="7883477" y="2311949"/>
                  <a:ext cx="354330" cy="28384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CN" sz="1865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1865" b="1" i="1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𝜽</m:t>
                            </m:r>
                          </m:e>
                          <m:sub>
                            <m:r>
                              <a:rPr lang="en-US" altLang="zh-CN" sz="1865" b="1" i="1" smtClean="0">
                                <a:solidFill>
                                  <a:schemeClr val="tx1"/>
                                </a:solidFill>
                                <a:latin typeface="Cambria Math" panose="02040503050406030204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altLang="zh-CN" sz="1865" b="1" i="1" dirty="0" smtClean="0">
                    <a:solidFill>
                      <a:schemeClr val="tx1"/>
                    </a:solidFill>
                    <a:latin typeface="Cambria Math" panose="02040503050406030204"/>
                    <a:cs typeface="Cambria Math" panose="02040503050406030204"/>
                  </a:endParaRPr>
                </a:p>
              </p:txBody>
            </p:sp>
          </mc:Choice>
          <mc:Fallback>
            <p:sp>
              <p:nvSpPr>
                <p:cNvPr id="118" name="矩形 1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83477" y="2311949"/>
                  <a:ext cx="354330" cy="283845"/>
                </a:xfrm>
                <a:prstGeom prst="rect">
                  <a:avLst/>
                </a:prstGeom>
                <a:blipFill rotWithShape="1">
                  <a:blip r:embed="rId5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241" name="任意多边形 7240"/>
            <p:cNvSpPr/>
            <p:nvPr/>
          </p:nvSpPr>
          <p:spPr>
            <a:xfrm>
              <a:off x="7971183" y="2358884"/>
              <a:ext cx="46382" cy="6629"/>
            </a:xfrm>
            <a:custGeom>
              <a:avLst/>
              <a:gdLst>
                <a:gd name="connsiteX0" fmla="*/ 0 w 46382"/>
                <a:gd name="connsiteY0" fmla="*/ 6629 h 6629"/>
                <a:gd name="connsiteX1" fmla="*/ 46382 w 46382"/>
                <a:gd name="connsiteY1" fmla="*/ 3 h 6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6382" h="6629">
                  <a:moveTo>
                    <a:pt x="0" y="6629"/>
                  </a:moveTo>
                  <a:cubicBezTo>
                    <a:pt x="41935" y="-360"/>
                    <a:pt x="26321" y="3"/>
                    <a:pt x="46382" y="3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3735" b="1">
                <a:solidFill>
                  <a:schemeClr val="tx1"/>
                </a:solidFill>
              </a:endParaRPr>
            </a:p>
          </p:txBody>
        </p:sp>
      </p:grpSp>
      <p:grpSp>
        <p:nvGrpSpPr>
          <p:cNvPr id="7245" name="组合 7244"/>
          <p:cNvGrpSpPr/>
          <p:nvPr/>
        </p:nvGrpSpPr>
        <p:grpSpPr>
          <a:xfrm>
            <a:off x="9367591" y="5092135"/>
            <a:ext cx="308611" cy="378460"/>
            <a:chOff x="8060347" y="2419671"/>
            <a:chExt cx="231458" cy="283845"/>
          </a:xfrm>
        </p:grpSpPr>
        <p:sp>
          <p:nvSpPr>
            <p:cNvPr id="7244" name="任意多边形 7243"/>
            <p:cNvSpPr/>
            <p:nvPr/>
          </p:nvSpPr>
          <p:spPr>
            <a:xfrm>
              <a:off x="8143461" y="2577548"/>
              <a:ext cx="72940" cy="26504"/>
            </a:xfrm>
            <a:custGeom>
              <a:avLst/>
              <a:gdLst>
                <a:gd name="connsiteX0" fmla="*/ 0 w 72940"/>
                <a:gd name="connsiteY0" fmla="*/ 26504 h 26504"/>
                <a:gd name="connsiteX1" fmla="*/ 53009 w 72940"/>
                <a:gd name="connsiteY1" fmla="*/ 0 h 26504"/>
                <a:gd name="connsiteX2" fmla="*/ 72887 w 72940"/>
                <a:gd name="connsiteY2" fmla="*/ 13252 h 26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940" h="26504">
                  <a:moveTo>
                    <a:pt x="0" y="26504"/>
                  </a:moveTo>
                  <a:cubicBezTo>
                    <a:pt x="6243" y="22758"/>
                    <a:pt x="38743" y="0"/>
                    <a:pt x="53009" y="0"/>
                  </a:cubicBezTo>
                  <a:cubicBezTo>
                    <a:pt x="74982" y="0"/>
                    <a:pt x="72887" y="1958"/>
                    <a:pt x="72887" y="1325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3735" b="1">
                <a:solidFill>
                  <a:schemeClr val="tx1"/>
                </a:solidFill>
              </a:endParaRPr>
            </a:p>
          </p:txBody>
        </p:sp>
        <p:sp>
          <p:nvSpPr>
            <p:cNvPr id="123" name="矩形 122"/>
            <p:cNvSpPr/>
            <p:nvPr/>
          </p:nvSpPr>
          <p:spPr>
            <a:xfrm>
              <a:off x="8060347" y="2419671"/>
              <a:ext cx="231458" cy="28384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1865" b="1" dirty="0">
                  <a:solidFill>
                    <a:schemeClr val="tx1"/>
                  </a:solidFill>
                </a:rPr>
                <a:t>C</a:t>
              </a:r>
              <a:endParaRPr lang="en-US" altLang="zh-CN" sz="1865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9" name="组合 128"/>
          <p:cNvGrpSpPr/>
          <p:nvPr/>
        </p:nvGrpSpPr>
        <p:grpSpPr>
          <a:xfrm flipV="1">
            <a:off x="9548300" y="4982851"/>
            <a:ext cx="781916" cy="547636"/>
            <a:chOff x="1475656" y="2830146"/>
            <a:chExt cx="1512168" cy="1397788"/>
          </a:xfrm>
        </p:grpSpPr>
        <p:sp>
          <p:nvSpPr>
            <p:cNvPr id="130" name="Line 36"/>
            <p:cNvSpPr>
              <a:spLocks noChangeShapeType="1"/>
            </p:cNvSpPr>
            <p:nvPr/>
          </p:nvSpPr>
          <p:spPr bwMode="auto">
            <a:xfrm>
              <a:off x="1475656" y="2830146"/>
              <a:ext cx="1014212" cy="940404"/>
            </a:xfrm>
            <a:prstGeom prst="line">
              <a:avLst/>
            </a:prstGeom>
            <a:ln w="12700"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lIns="108864" tIns="54432" rIns="108864" bIns="54432"/>
            <a:lstStyle/>
            <a:p>
              <a:endParaRPr lang="zh-CN" altLang="en-US"/>
            </a:p>
          </p:txBody>
        </p:sp>
        <p:cxnSp>
          <p:nvCxnSpPr>
            <p:cNvPr id="131" name="直接连接符 130"/>
            <p:cNvCxnSpPr/>
            <p:nvPr/>
          </p:nvCxnSpPr>
          <p:spPr>
            <a:xfrm>
              <a:off x="2279949" y="3579863"/>
              <a:ext cx="707875" cy="648071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249" name="TextBox 7248"/>
              <p:cNvSpPr txBox="1"/>
              <p:nvPr/>
            </p:nvSpPr>
            <p:spPr>
              <a:xfrm>
                <a:off x="324089" y="4788869"/>
                <a:ext cx="2159000" cy="3498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zh-CN" sz="1600" b="1" dirty="0">
                    <a:solidFill>
                      <a:srgbClr val="0000FF"/>
                    </a:solidFill>
                    <a:latin typeface="+mj-ea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1600" b="1" dirty="0">
                    <a:solidFill>
                      <a:srgbClr val="0000FF"/>
                    </a:solidFill>
                    <a:latin typeface="+mj-ea"/>
                    <a:cs typeface="Times New Roman" panose="02020603050405020304" pitchFamily="18" charset="0"/>
                  </a:rPr>
                  <a:t>ⅱ</a:t>
                </a:r>
                <a:r>
                  <a:rPr lang="zh-CN" altLang="en-US" sz="1600" b="1" dirty="0">
                    <a:solidFill>
                      <a:srgbClr val="0000FF"/>
                    </a:solidFill>
                    <a:latin typeface="+mj-ea"/>
                    <a:cs typeface="Times New Roman" panose="02020603050405020304" pitchFamily="18" charset="0"/>
                  </a:rPr>
                  <a:t>）</a:t>
                </a:r>
                <a:r>
                  <a:rPr lang="zh-CN" altLang="en-US" sz="1600" dirty="0">
                    <a:solidFill>
                      <a:srgbClr val="0000FF"/>
                    </a:solidFill>
                  </a:rPr>
                  <a:t>已知：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CN" altLang="en-US" sz="1600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𝜃</m:t>
                        </m:r>
                      </m:e>
                      <m:sub>
                        <m:r>
                          <a:rPr lang="en-US" altLang="zh-CN" sz="1600" b="0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1</m:t>
                        </m:r>
                      </m:sub>
                    </m:sSub>
                    <m:r>
                      <a:rPr lang="en-US" altLang="zh-CN" sz="1600" b="0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sSup>
                      <m:sSupPr>
                        <m:ctrlPr>
                          <a:rPr lang="en-US" altLang="zh-CN" sz="16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600" b="0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45</m:t>
                        </m:r>
                      </m:e>
                      <m:sup>
                        <m:r>
                          <a:rPr lang="en-US" altLang="zh-CN" sz="1600" b="0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°</m:t>
                        </m:r>
                      </m:sup>
                    </m:sSup>
                  </m:oMath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7249" name="TextBox 72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089" y="4788869"/>
                <a:ext cx="2159000" cy="349885"/>
              </a:xfrm>
              <a:prstGeom prst="rect">
                <a:avLst/>
              </a:prstGeom>
              <a:blipFill rotWithShape="1">
                <a:blip r:embed="rId6"/>
                <a:stretch>
                  <a:fillRect l="-11" t="-95" r="11" b="9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50" name="TextBox 7249"/>
              <p:cNvSpPr txBox="1"/>
              <p:nvPr/>
            </p:nvSpPr>
            <p:spPr>
              <a:xfrm>
                <a:off x="1007433" y="5163759"/>
                <a:ext cx="2994660" cy="4743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600" dirty="0">
                    <a:solidFill>
                      <a:srgbClr val="0000FF"/>
                    </a:solidFill>
                  </a:rPr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1600" i="1">
                        <a:solidFill>
                          <a:srgbClr val="0000FF"/>
                        </a:solidFill>
                        <a:latin typeface="Cambria Math" panose="02040503050406030204"/>
                      </a:rPr>
                      <m:t>n</m:t>
                    </m:r>
                    <m:r>
                      <a:rPr lang="en-US" altLang="zh-CN" sz="1600" i="1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6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zh-CN" sz="1600" i="1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sin</m:t>
                        </m:r>
                        <m:sSub>
                          <m:sSubPr>
                            <m:ctrlPr>
                              <a:rPr lang="en-US" altLang="zh-CN" sz="16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1600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𝜃</m:t>
                            </m:r>
                          </m:e>
                          <m:sub>
                            <m:r>
                              <a:rPr lang="en-US" altLang="zh-CN" sz="1600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n-US" altLang="zh-CN" sz="1600" i="1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sin</m:t>
                        </m:r>
                        <m:sSub>
                          <m:sSubPr>
                            <m:ctrlPr>
                              <a:rPr lang="en-US" altLang="zh-CN" sz="16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CN" altLang="en-US" sz="1600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𝜃</m:t>
                            </m:r>
                          </m:e>
                          <m:sub>
                            <m:r>
                              <a:rPr lang="en-US" altLang="zh-CN" sz="1600" i="1">
                                <a:solidFill>
                                  <a:srgbClr val="0000FF"/>
                                </a:solidFill>
                                <a:latin typeface="Cambria Math" panose="02040503050406030204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altLang="zh-CN" sz="1600" b="0" i="1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/>
                          </a:rPr>
                        </m:ctrlPr>
                      </m:radPr>
                      <m:deg/>
                      <m:e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2</m:t>
                        </m:r>
                      </m:e>
                    </m:rad>
                    <m:r>
                      <a:rPr lang="zh-CN" altLang="en-US" sz="1600" b="0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，得：</m:t>
                    </m:r>
                    <m:sSub>
                      <m:sSubPr>
                        <m:ctrlP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/>
                          </a:rPr>
                        </m:ctrlPr>
                      </m:sSubPr>
                      <m:e>
                        <m:r>
                          <a:rPr lang="zh-CN" altLang="en-US" sz="1600" b="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𝜃</m:t>
                        </m:r>
                      </m:e>
                      <m:sub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2</m:t>
                        </m:r>
                      </m:sub>
                    </m:sSub>
                    <m:r>
                      <a:rPr lang="en-US" altLang="zh-CN" sz="1600" b="0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Cambria Math" panose="02040503050406030204"/>
                      </a:rPr>
                      <m:t>=</m:t>
                    </m:r>
                    <m:sSup>
                      <m:sSupPr>
                        <m:ctrlP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/>
                          </a:rPr>
                        </m:ctrlPr>
                      </m:sSupPr>
                      <m:e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30</m:t>
                        </m:r>
                      </m:e>
                      <m:sup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Cambria Math" panose="02040503050406030204"/>
                          </a:rPr>
                          <m:t>°</m:t>
                        </m:r>
                      </m:sup>
                    </m:sSup>
                  </m:oMath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7250" name="TextBox 72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433" y="5163759"/>
                <a:ext cx="2994660" cy="474345"/>
              </a:xfrm>
              <a:prstGeom prst="rect">
                <a:avLst/>
              </a:prstGeom>
              <a:blipFill rotWithShape="1">
                <a:blip r:embed="rId7"/>
                <a:stretch>
                  <a:fillRect l="-11" t="-121" r="11" b="12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51" name="TextBox 7250"/>
              <p:cNvSpPr txBox="1"/>
              <p:nvPr/>
            </p:nvSpPr>
            <p:spPr>
              <a:xfrm>
                <a:off x="689563" y="5680683"/>
                <a:ext cx="3320415" cy="4406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600" dirty="0">
                    <a:solidFill>
                      <a:srgbClr val="0000FF"/>
                    </a:solidFill>
                  </a:rPr>
                  <a:t>在下表面恰好发生全反射：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1600" dirty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sin</m:t>
                    </m:r>
                    <m:r>
                      <a:rPr lang="en-US" altLang="zh-CN" sz="1600" b="0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𝑐</m:t>
                    </m:r>
                    <m:r>
                      <a:rPr lang="en-US" altLang="zh-CN" sz="1600" b="0" i="1" dirty="0" smtClean="0">
                        <a:solidFill>
                          <a:srgbClr val="0000FF"/>
                        </a:solidFill>
                        <a:latin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6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600" b="0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1</m:t>
                        </m:r>
                      </m:num>
                      <m:den>
                        <m:r>
                          <a:rPr lang="en-US" altLang="zh-CN" sz="1600" b="0" i="1" dirty="0" smtClean="0">
                            <a:solidFill>
                              <a:srgbClr val="0000FF"/>
                            </a:solidFill>
                            <a:latin typeface="Cambria Math" panose="02040503050406030204"/>
                          </a:rPr>
                          <m:t>𝑛</m:t>
                        </m:r>
                      </m:den>
                    </m:f>
                  </m:oMath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7251" name="TextBox 72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563" y="5680683"/>
                <a:ext cx="3320415" cy="440690"/>
              </a:xfrm>
              <a:prstGeom prst="rect">
                <a:avLst/>
              </a:prstGeom>
              <a:blipFill rotWithShape="1">
                <a:blip r:embed="rId8"/>
                <a:stretch>
                  <a:fillRect l="-18" t="-138" r="18" b="1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52" name="TextBox 7251"/>
              <p:cNvSpPr txBox="1"/>
              <p:nvPr/>
            </p:nvSpPr>
            <p:spPr>
              <a:xfrm>
                <a:off x="1583499" y="6126473"/>
                <a:ext cx="882015" cy="3371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600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c</m:t>
                      </m:r>
                      <m:r>
                        <a:rPr lang="en-US" altLang="zh-CN" sz="1600" b="0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sSup>
                        <m:sSupPr>
                          <m:ctrlPr>
                            <a:rPr lang="en-US" altLang="zh-CN" sz="16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600" b="0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45</m:t>
                          </m:r>
                        </m:e>
                        <m:sup>
                          <m:r>
                            <a:rPr lang="en-US" altLang="zh-CN" sz="1600" b="0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  <a:ea typeface="Cambria Math" panose="02040503050406030204"/>
                            </a:rPr>
                            <m:t>°</m:t>
                          </m:r>
                        </m:sup>
                      </m:sSup>
                    </m:oMath>
                  </m:oMathPara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7252" name="TextBox 72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83499" y="6126473"/>
                <a:ext cx="882015" cy="337185"/>
              </a:xfrm>
              <a:prstGeom prst="rect">
                <a:avLst/>
              </a:prstGeom>
              <a:blipFill rotWithShape="1">
                <a:blip r:embed="rId9"/>
                <a:stretch>
                  <a:fillRect l="-50" t="-186" r="50" b="18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256" name="组合 7255"/>
          <p:cNvGrpSpPr/>
          <p:nvPr/>
        </p:nvGrpSpPr>
        <p:grpSpPr>
          <a:xfrm>
            <a:off x="8724192" y="5268368"/>
            <a:ext cx="417831" cy="460375"/>
            <a:chOff x="6759168" y="2712408"/>
            <a:chExt cx="313373" cy="345281"/>
          </a:xfrm>
        </p:grpSpPr>
        <p:sp>
          <p:nvSpPr>
            <p:cNvPr id="7254" name="任意多边形 7253"/>
            <p:cNvSpPr/>
            <p:nvPr/>
          </p:nvSpPr>
          <p:spPr>
            <a:xfrm rot="9981090" flipH="1" flipV="1">
              <a:off x="6986013" y="2828937"/>
              <a:ext cx="48023" cy="94972"/>
            </a:xfrm>
            <a:custGeom>
              <a:avLst/>
              <a:gdLst>
                <a:gd name="connsiteX0" fmla="*/ 19879 w 19879"/>
                <a:gd name="connsiteY0" fmla="*/ 0 h 132521"/>
                <a:gd name="connsiteX1" fmla="*/ 0 w 19879"/>
                <a:gd name="connsiteY1" fmla="*/ 66261 h 132521"/>
                <a:gd name="connsiteX2" fmla="*/ 6626 w 19879"/>
                <a:gd name="connsiteY2" fmla="*/ 125895 h 132521"/>
                <a:gd name="connsiteX3" fmla="*/ 6626 w 19879"/>
                <a:gd name="connsiteY3" fmla="*/ 132521 h 132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79" h="132521">
                  <a:moveTo>
                    <a:pt x="19879" y="0"/>
                  </a:moveTo>
                  <a:cubicBezTo>
                    <a:pt x="11904" y="19936"/>
                    <a:pt x="0" y="43862"/>
                    <a:pt x="0" y="66261"/>
                  </a:cubicBezTo>
                  <a:cubicBezTo>
                    <a:pt x="0" y="86261"/>
                    <a:pt x="4636" y="105994"/>
                    <a:pt x="6626" y="125895"/>
                  </a:cubicBezTo>
                  <a:cubicBezTo>
                    <a:pt x="6846" y="128093"/>
                    <a:pt x="6626" y="130312"/>
                    <a:pt x="6626" y="132521"/>
                  </a:cubicBezTo>
                </a:path>
              </a:pathLst>
            </a:cu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 sz="3735" b="1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255" name="TextBox 7254"/>
                <p:cNvSpPr txBox="1"/>
                <p:nvPr/>
              </p:nvSpPr>
              <p:spPr>
                <a:xfrm>
                  <a:off x="6759168" y="2712408"/>
                  <a:ext cx="313373" cy="3452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zh-CN" altLang="en-US" sz="2400" b="1" i="1" smtClean="0">
                            <a:solidFill>
                              <a:schemeClr val="tx1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𝜶</m:t>
                        </m:r>
                      </m:oMath>
                    </m:oMathPara>
                  </a14:m>
                  <a:endParaRPr lang="zh-CN" altLang="en-US" sz="2400" b="1" i="1" dirty="0" smtClean="0">
                    <a:solidFill>
                      <a:schemeClr val="tx1"/>
                    </a:solidFill>
                    <a:latin typeface="Cambria Math" panose="02040503050406030204"/>
                    <a:ea typeface="MS Mincho" charset="0"/>
                    <a:cs typeface="Cambria Math" panose="02040503050406030204"/>
                  </a:endParaRPr>
                </a:p>
              </p:txBody>
            </p:sp>
          </mc:Choice>
          <mc:Fallback>
            <p:sp>
              <p:nvSpPr>
                <p:cNvPr id="7255" name="TextBox 725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9168" y="2712408"/>
                  <a:ext cx="313373" cy="345281"/>
                </a:xfrm>
                <a:prstGeom prst="rect">
                  <a:avLst/>
                </a:prstGeom>
                <a:blipFill rotWithShape="1">
                  <a:blip r:embed="rId10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40" name="TextBox 139"/>
              <p:cNvSpPr txBox="1"/>
              <p:nvPr/>
            </p:nvSpPr>
            <p:spPr>
              <a:xfrm>
                <a:off x="5327915" y="4839856"/>
                <a:ext cx="1605280" cy="829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1600" dirty="0">
                    <a:solidFill>
                      <a:srgbClr val="0000FF"/>
                    </a:solidFill>
                  </a:rPr>
                  <a:t>由几何关系知：</a:t>
                </a:r>
                <a:endParaRPr lang="en-US" altLang="zh-CN" sz="1600" dirty="0">
                  <a:solidFill>
                    <a:srgbClr val="0000FF"/>
                  </a:solidFill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CN" sz="1600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α</m:t>
                      </m:r>
                      <m:r>
                        <a:rPr lang="en-US" altLang="zh-CN" sz="1600" b="0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+</m:t>
                      </m:r>
                      <m:sSub>
                        <m:sSubPr>
                          <m:ctrlPr>
                            <a:rPr lang="en-US" altLang="zh-CN" sz="16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/>
                            </a:rPr>
                          </m:ctrlPr>
                        </m:sSubPr>
                        <m:e>
                          <m:r>
                            <a:rPr lang="zh-CN" altLang="en-US" sz="16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/>
                            </a:rPr>
                            <m:t>𝜃</m:t>
                          </m:r>
                        </m:e>
                        <m:sub>
                          <m:r>
                            <a:rPr lang="en-US" altLang="zh-CN" sz="16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/>
                            </a:rPr>
                            <m:t>2</m:t>
                          </m:r>
                        </m:sub>
                      </m:sSub>
                      <m:r>
                        <a:rPr lang="en-US" altLang="zh-CN" sz="1600" b="0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=</m:t>
                      </m:r>
                      <m:r>
                        <a:rPr lang="en-US" altLang="zh-CN" sz="1600" b="0" i="1" dirty="0" smtClean="0">
                          <a:solidFill>
                            <a:srgbClr val="0000FF"/>
                          </a:solidFill>
                          <a:latin typeface="Cambria Math" panose="02040503050406030204"/>
                          <a:ea typeface="Cambria Math" panose="02040503050406030204"/>
                        </a:rPr>
                        <m:t>𝑐</m:t>
                      </m:r>
                    </m:oMath>
                  </m:oMathPara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40" name="TextBox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7915" y="4839856"/>
                <a:ext cx="1605280" cy="829945"/>
              </a:xfrm>
              <a:prstGeom prst="rect">
                <a:avLst/>
              </a:prstGeom>
              <a:blipFill rotWithShape="1">
                <a:blip r:embed="rId11"/>
                <a:stretch>
                  <a:fillRect l="-17" t="-63" r="17" b="6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1" name="TextBox 140"/>
              <p:cNvSpPr txBox="1"/>
              <p:nvPr/>
            </p:nvSpPr>
            <p:spPr>
              <a:xfrm>
                <a:off x="5625187" y="5680683"/>
                <a:ext cx="918845" cy="3371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600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𝛼</m:t>
                      </m:r>
                      <m:r>
                        <a:rPr lang="en-US" altLang="zh-CN" sz="1600" b="0" i="1" smtClean="0">
                          <a:solidFill>
                            <a:srgbClr val="0000FF"/>
                          </a:solidFill>
                          <a:latin typeface="Cambria Math" panose="02040503050406030204"/>
                        </a:rPr>
                        <m:t>=</m:t>
                      </m:r>
                      <m:sSup>
                        <m:sSupPr>
                          <m:ctrlPr>
                            <a:rPr lang="en-US" altLang="zh-CN" sz="16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600" b="0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</a:rPr>
                            <m:t>15</m:t>
                          </m:r>
                        </m:e>
                        <m:sup>
                          <m:r>
                            <a:rPr lang="en-US" altLang="zh-CN" sz="1600" b="0" i="1" smtClean="0">
                              <a:solidFill>
                                <a:srgbClr val="0000FF"/>
                              </a:solidFill>
                              <a:latin typeface="Cambria Math" panose="02040503050406030204"/>
                              <a:ea typeface="Cambria Math" panose="02040503050406030204"/>
                            </a:rPr>
                            <m:t>°</m:t>
                          </m:r>
                        </m:sup>
                      </m:sSup>
                    </m:oMath>
                  </m:oMathPara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141" name="TextBox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5187" y="5680683"/>
                <a:ext cx="918845" cy="337185"/>
              </a:xfrm>
              <a:prstGeom prst="rect">
                <a:avLst/>
              </a:prstGeom>
              <a:blipFill rotWithShape="1">
                <a:blip r:embed="rId12"/>
                <a:stretch>
                  <a:fillRect l="-39" t="-180" r="39" b="1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5913" y="2018343"/>
            <a:ext cx="1862160" cy="2075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文本框 38"/>
          <p:cNvSpPr txBox="1"/>
          <p:nvPr/>
        </p:nvSpPr>
        <p:spPr>
          <a:xfrm>
            <a:off x="10252219" y="3038017"/>
            <a:ext cx="1509833" cy="378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1865" b="1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</a:rPr>
              <a:t>图（</a:t>
            </a:r>
            <a:r>
              <a:rPr lang="en-US" altLang="zh-CN" sz="1865" b="1" i="1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</a:rPr>
              <a:t>a</a:t>
            </a:r>
            <a:r>
              <a:rPr lang="zh-CN" altLang="en-US" sz="1865" b="1" dirty="0">
                <a:solidFill>
                  <a:srgbClr val="000000"/>
                </a:solidFill>
                <a:latin typeface="+mj-ea"/>
                <a:ea typeface="+mj-ea"/>
                <a:cs typeface="Times New Roman" panose="02020603050405020304" pitchFamily="18" charset="0"/>
              </a:rPr>
              <a:t>）</a:t>
            </a:r>
            <a:endParaRPr lang="zh-CN" altLang="en-US" sz="1865" b="1" dirty="0"/>
          </a:p>
        </p:txBody>
      </p:sp>
      <p:cxnSp>
        <p:nvCxnSpPr>
          <p:cNvPr id="40" name="直接连接符 39"/>
          <p:cNvCxnSpPr/>
          <p:nvPr/>
        </p:nvCxnSpPr>
        <p:spPr>
          <a:xfrm flipH="1">
            <a:off x="9000039" y="4644011"/>
            <a:ext cx="9420" cy="1224116"/>
          </a:xfrm>
          <a:prstGeom prst="line">
            <a:avLst/>
          </a:prstGeom>
          <a:ln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1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40" grpId="0"/>
      <p:bldP spid="7249" grpId="0"/>
      <p:bldP spid="7250" grpId="0"/>
      <p:bldP spid="7251" grpId="0"/>
      <p:bldP spid="7252" grpId="0"/>
      <p:bldP spid="140" grpId="0"/>
      <p:bldP spid="1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212" name="Rectangle 77"/>
              <p:cNvSpPr>
                <a:spLocks noChangeArrowheads="1"/>
              </p:cNvSpPr>
              <p:nvPr/>
            </p:nvSpPr>
            <p:spPr bwMode="auto">
              <a:xfrm>
                <a:off x="314960" y="496570"/>
                <a:ext cx="8933180" cy="20802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121920" tIns="60960" rIns="121920" bIns="60960" numCol="1" anchor="ctr" anchorCtr="0" compatLnSpc="1">
                <a:spAutoFit/>
              </a:bodyPr>
              <a:lstStyle/>
              <a:p>
                <a:pPr fontAlgn="ctr">
                  <a:lnSpc>
                    <a:spcPct val="13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lang="zh-CN" altLang="en-US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练</a:t>
                </a:r>
                <a:r>
                  <a:rPr lang="en-US" altLang="zh-CN" sz="2135" b="1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2</a:t>
                </a:r>
                <a:r>
                  <a:rPr lang="zh-CN" altLang="en-US" sz="2135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</a:rPr>
                  <a:t>（</a:t>
                </a:r>
                <a:r>
                  <a:rPr lang="en-US" altLang="zh-CN" sz="2135" b="1" dirty="0">
                    <a:solidFill>
                      <a:srgbClr val="009898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2" charset="-122"/>
                    <a:sym typeface="+mn-ea"/>
                  </a:rPr>
                  <a:t>2023• 全国甲卷）</a:t>
                </a:r>
                <a:r>
                  <a:rPr lang="zh-CN" altLang="en-US" sz="2400" b="1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如图，一折射率为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CN" altLang="en-US" sz="2400" b="1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zh-CN" altLang="en-US" sz="2400" b="1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Times New Roman" panose="02020603050405020304" pitchFamily="18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zh-CN" altLang="en-US" sz="2400" b="1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的棱镜的横截面为等腰直角三角形∆ABC，AB=</a:t>
                </a:r>
                <a:r>
                  <a:rPr lang="en-US" altLang="zh-CN" sz="2400" b="1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en-US" sz="2400" b="1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C=l，BC边所在底面上镀有一层反射膜。一细光束沿垂直于BC方向经AB边上的M点射入棱镜，若这束光被BC边反射后恰好射向顶点A，求M点到A点的距离。</a:t>
                </a:r>
                <a:endParaRPr lang="zh-CN" altLang="en-US" sz="2400" b="1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212" name="Rectangle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4960" y="496570"/>
                <a:ext cx="8933180" cy="2080260"/>
              </a:xfrm>
              <a:prstGeom prst="rect">
                <a:avLst/>
              </a:prstGeom>
              <a:blipFill rotWithShape="1">
                <a:blip r:embed="rId1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23" name="Rectangle 88"/>
          <p:cNvSpPr>
            <a:spLocks noChangeArrowheads="1"/>
          </p:cNvSpPr>
          <p:nvPr/>
        </p:nvSpPr>
        <p:spPr bwMode="auto">
          <a:xfrm>
            <a:off x="0" y="11578273"/>
            <a:ext cx="370840" cy="4908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1" name="矩形 90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009898"/>
          </a:solidFill>
          <a:ln>
            <a:noFill/>
            <a:miter lim="800000"/>
          </a:ln>
          <a:effectLst/>
        </p:spPr>
      </p:sp>
      <p:sp>
        <p:nvSpPr>
          <p:cNvPr id="92" name="五角星 91"/>
          <p:cNvSpPr/>
          <p:nvPr/>
        </p:nvSpPr>
        <p:spPr>
          <a:xfrm>
            <a:off x="314985" y="130324"/>
            <a:ext cx="384043" cy="288032"/>
          </a:xfrm>
          <a:prstGeom prst="star5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93" name="TextBox 92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准确作好光路图  利用几何来求解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1026" name="Picture 2" descr="C:\Users\fuxueping\Desktop\mmexport1625301744256.pn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22" b="11642"/>
          <a:stretch>
            <a:fillRect/>
          </a:stretch>
        </p:blipFill>
        <p:spPr bwMode="auto">
          <a:xfrm>
            <a:off x="9729470" y="6430645"/>
            <a:ext cx="2378710" cy="344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045" name="图片 100045" descr="学科网(www.zxxk.com)--教育资源门户，提供试卷、教案、课件、论文、素材以及各类教学资源下载，还有大量而丰富的教学相关资讯！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9248140" y="812165"/>
            <a:ext cx="2635250" cy="1448435"/>
          </a:xfrm>
          <a:prstGeom prst="rect">
            <a:avLst/>
          </a:prstGeom>
        </p:spPr>
      </p:pic>
      <p:pic>
        <p:nvPicPr>
          <p:cNvPr id="100047" name="图片 100047" descr="学科网(www.zxxk.com)--教育资源门户，提供试卷、教案、课件、论文、素材以及各类教学资源下载，还有大量而丰富的教学相关资讯！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14960" y="2654935"/>
            <a:ext cx="3959860" cy="310642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文本框 99"/>
              <p:cNvSpPr txBox="1"/>
              <p:nvPr/>
            </p:nvSpPr>
            <p:spPr>
              <a:xfrm>
                <a:off x="4445635" y="2677160"/>
                <a:ext cx="5955030" cy="33718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indent="0"/>
                <a:r>
                  <a:rPr lang="zh-CN" altLang="en-US" sz="1600" b="0" dirty="0">
                    <a:solidFill>
                      <a:srgbClr val="0000FF"/>
                    </a:solidFill>
                  </a:rPr>
                  <a:t>光线垂直于BC从M点射入，由几何关系知入射角</a:t>
                </a:r>
                <a14:m>
                  <m:oMath xmlns:m="http://schemas.openxmlformats.org/officeDocument/2006/math">
                    <m:r>
                      <a:rPr lang="en-US" altLang="zh-CN" sz="1600" b="1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MS Mincho" charset="0"/>
                        <a:cs typeface="Cambria Math" panose="02040503050406030204" pitchFamily="18" charset="0"/>
                      </a:rPr>
                      <m:t> </m:t>
                    </m:r>
                    <m:r>
                      <a:rPr lang="en-US" altLang="zh-CN" sz="1600" b="1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</a:rPr>
                      <m:t>𝒊</m:t>
                    </m:r>
                    <m:r>
                      <a:rPr lang="en-US" altLang="zh-CN" sz="1600" b="1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MS Mincho" charset="0"/>
                        <a:cs typeface="Cambria Math" panose="02040503050406030204" pitchFamily="18" charset="0"/>
                      </a:rPr>
                      <m:t>=</m:t>
                    </m:r>
                    <m:r>
                      <a:rPr lang="en-US" altLang="zh-CN" sz="1600" b="1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MS Mincho" charset="0"/>
                        <a:cs typeface="Cambria Math" panose="02040503050406030204" pitchFamily="18" charset="0"/>
                      </a:rPr>
                      <m:t>𝟒𝟓</m:t>
                    </m:r>
                    <m:r>
                      <a:rPr lang="en-US" altLang="zh-CN" sz="1600" b="1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MS Mincho" charset="0"/>
                        <a:cs typeface="Cambria Math" panose="02040503050406030204" pitchFamily="18" charset="0"/>
                      </a:rPr>
                      <m:t>°</m:t>
                    </m:r>
                  </m:oMath>
                </a14:m>
                <a:endParaRPr lang="en-US" altLang="zh-CN" sz="1600" b="1" i="1" dirty="0">
                  <a:solidFill>
                    <a:srgbClr val="0000FF"/>
                  </a:solidFill>
                  <a:latin typeface="Cambria Math" panose="02040503050406030204" pitchFamily="18" charset="0"/>
                  <a:cs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00" name="文本框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635" y="2677160"/>
                <a:ext cx="5955030" cy="33718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9525">
                <a:noFill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250" name="TextBox 7249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4529143" y="3114614"/>
                <a:ext cx="2802255" cy="4667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zh-CN" altLang="en-US" sz="1600" dirty="0">
                    <a:solidFill>
                      <a:srgbClr val="0000FF"/>
                    </a:solidFill>
                  </a:rPr>
                  <a:t>由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1600" i="1">
                        <a:solidFill>
                          <a:srgbClr val="0000FF"/>
                        </a:solidFill>
                        <a:latin typeface="Cambria Math" panose="02040503050406030204"/>
                        <a:cs typeface="Cambria Math" panose="02040503050406030204"/>
                      </a:rPr>
                      <m:t>n</m:t>
                    </m:r>
                    <m:r>
                      <a:rPr lang="en-US" altLang="zh-CN" sz="1600" i="1">
                        <a:solidFill>
                          <a:srgbClr val="0000FF"/>
                        </a:solidFill>
                        <a:latin typeface="Cambria Math" panose="02040503050406030204"/>
                        <a:ea typeface="MS Mincho" charset="0"/>
                        <a:cs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6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zh-CN" sz="1600" i="1">
                            <a:solidFill>
                              <a:srgbClr val="0000FF"/>
                            </a:solidFill>
                            <a:latin typeface="Cambria Math" panose="02040503050406030204"/>
                            <a:cs typeface="Cambria Math" panose="02040503050406030204"/>
                          </a:rPr>
                          <m:t>sin</m:t>
                        </m:r>
                        <m:r>
                          <a:rPr lang="en-US" sz="16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sz="1600" i="1">
                            <a:solidFill>
                              <a:srgbClr val="0000FF"/>
                            </a:solidFill>
                            <a:latin typeface="Cambria Math" panose="02040503050406030204"/>
                            <a:cs typeface="Cambria Math" panose="02040503050406030204"/>
                          </a:rPr>
                          <m:t>sin</m:t>
                        </m:r>
                        <m:r>
                          <a:rPr lang="en-US" altLang="zh-CN" sz="16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MS Mincho" charset="0"/>
                            <a:cs typeface="Cambria Math" panose="02040503050406030204" pitchFamily="18" charset="0"/>
                          </a:rPr>
                          <m:t>𝛾</m:t>
                        </m:r>
                      </m:den>
                    </m:f>
                    <m:r>
                      <a:rPr lang="en-US" altLang="zh-CN" sz="1600" b="0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MS Mincho" charset="0"/>
                        <a:cs typeface="Cambria Math" panose="02040503050406030204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/>
                            <a:cs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2</m:t>
                        </m:r>
                      </m:e>
                    </m:rad>
                    <m:r>
                      <a:rPr lang="zh-CN" altLang="en-US" sz="1600" b="0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MS Mincho" charset="0"/>
                        <a:cs typeface="Cambria Math" panose="02040503050406030204"/>
                      </a:rPr>
                      <m:t>，得：</m:t>
                    </m:r>
                    <m:r>
                      <a:rPr lang="en-US" altLang="zh-CN" sz="16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MS Mincho" charset="0"/>
                        <a:cs typeface="Cambria Math" panose="02040503050406030204" pitchFamily="18" charset="0"/>
                      </a:rPr>
                      <m:t>𝛾</m:t>
                    </m:r>
                    <m:r>
                      <a:rPr lang="en-US" altLang="zh-CN" sz="1600" b="0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MS Mincho" charset="0"/>
                        <a:cs typeface="Cambria Math" panose="02040503050406030204"/>
                      </a:rPr>
                      <m:t>=</m:t>
                    </m:r>
                    <m:sSup>
                      <m:sSupPr>
                        <m:ctrlP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/>
                            <a:cs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30</m:t>
                        </m:r>
                      </m:e>
                      <m:sup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°</m:t>
                        </m:r>
                      </m:sup>
                    </m:sSup>
                  </m:oMath>
                </a14:m>
                <a:endParaRPr lang="zh-CN" altLang="en-US" sz="1600" dirty="0">
                  <a:solidFill>
                    <a:srgbClr val="0000FF"/>
                  </a:solidFill>
                </a:endParaRPr>
              </a:p>
            </p:txBody>
          </p:sp>
        </mc:Choice>
        <mc:Fallback>
          <p:sp>
            <p:nvSpPr>
              <p:cNvPr id="7250" name="TextBox 7249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9"/>
                </p:custDataLst>
              </p:nvPr>
            </p:nvSpPr>
            <p:spPr>
              <a:xfrm>
                <a:off x="4529143" y="3114614"/>
                <a:ext cx="2802255" cy="466725"/>
              </a:xfrm>
              <a:prstGeom prst="rect">
                <a:avLst/>
              </a:prstGeom>
              <a:blipFill rotWithShape="1">
                <a:blip r:embed="rId10"/>
                <a:stretch>
                  <a:fillRect l="-12" t="-123" r="12" b="1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文本框 101"/>
          <p:cNvSpPr txBox="1"/>
          <p:nvPr/>
        </p:nvSpPr>
        <p:spPr>
          <a:xfrm flipV="1">
            <a:off x="4008120" y="5325110"/>
            <a:ext cx="5080000" cy="16319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/>
            <a:r>
              <a:rPr lang="en-US" b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en-US" b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623435" y="3581400"/>
            <a:ext cx="10236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dirty="0">
                <a:solidFill>
                  <a:srgbClr val="FF0000"/>
                </a:solidFill>
              </a:rPr>
              <a:t>∆BMO中：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/>
              <p:cNvSpPr txBox="1"/>
              <p:nvPr/>
            </p:nvSpPr>
            <p:spPr>
              <a:xfrm>
                <a:off x="5697791" y="3581654"/>
                <a:ext cx="2384425" cy="33718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>
                  <a:buClrTx/>
                  <a:buSzTx/>
                  <a:buFont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𝐵𝑀𝑂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90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Cambria Math" panose="02040503050406030204" pitchFamily="18" charset="0"/>
                          <a:sym typeface="+mn-ea"/>
                        </a:rPr>
                        <m:t>−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𝛾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60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</m:oMath>
                  </m:oMathPara>
                </a14:m>
                <a:endParaRPr lang="en-US" altLang="zh-CN" i="1">
                  <a:latin typeface="Cambria Math" panose="02040503050406030204" pitchFamily="18" charset="0"/>
                  <a:ea typeface="MS Mincho" charset="0"/>
                  <a:cs typeface="Cambria Math" panose="02040503050406030204" pitchFamily="18" charset="0"/>
                  <a:sym typeface="+mn-ea"/>
                </a:endParaRPr>
              </a:p>
            </p:txBody>
          </p:sp>
        </mc:Choice>
        <mc:Fallback>
          <p:sp>
            <p:nvSpPr>
              <p:cNvPr id="28" name="文本框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7791" y="3581654"/>
                <a:ext cx="2384425" cy="337185"/>
              </a:xfrm>
              <a:prstGeom prst="rect">
                <a:avLst/>
              </a:prstGeom>
              <a:blipFill rotWithShape="1">
                <a:blip r:embed="rId11"/>
                <a:stretch>
                  <a:fillRect l="-24" t="-75" r="24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文本框 28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8253031" y="3581654"/>
                <a:ext cx="3317240" cy="33718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>
                  <a:buClrTx/>
                  <a:buSzTx/>
                  <a:buFont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Cambria Math" panose="02040503050406030204" pitchFamily="18" charset="0"/>
                          <a:sym typeface="+mn-ea"/>
                        </a:rPr>
                        <m:t>𝐵𝑂𝑀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180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°−∠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𝐵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−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𝐵𝑀𝑂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75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</m:oMath>
                  </m:oMathPara>
                </a14:m>
                <a:endParaRPr lang="en-US" altLang="zh-CN" i="1">
                  <a:latin typeface="Cambria Math" panose="02040503050406030204" pitchFamily="18" charset="0"/>
                  <a:ea typeface="MS Mincho" charset="0"/>
                  <a:cs typeface="Cambria Math" panose="02040503050406030204" pitchFamily="18" charset="0"/>
                  <a:sym typeface="+mn-ea"/>
                </a:endParaRPr>
              </a:p>
            </p:txBody>
          </p:sp>
        </mc:Choice>
        <mc:Fallback>
          <p:sp>
            <p:nvSpPr>
              <p:cNvPr id="29" name="文本框 28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3"/>
                </p:custDataLst>
              </p:nvPr>
            </p:nvSpPr>
            <p:spPr>
              <a:xfrm>
                <a:off x="8253031" y="3581654"/>
                <a:ext cx="3317240" cy="337185"/>
              </a:xfrm>
              <a:prstGeom prst="rect">
                <a:avLst/>
              </a:prstGeom>
              <a:blipFill rotWithShape="1">
                <a:blip r:embed="rId14"/>
                <a:stretch>
                  <a:fillRect l="-17" t="-75" r="-1284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文本框 29"/>
          <p:cNvSpPr txBox="1"/>
          <p:nvPr>
            <p:custDataLst>
              <p:tags r:id="rId15"/>
            </p:custDataLst>
          </p:nvPr>
        </p:nvSpPr>
        <p:spPr>
          <a:xfrm>
            <a:off x="4623435" y="4045585"/>
            <a:ext cx="10236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dirty="0">
                <a:solidFill>
                  <a:srgbClr val="FF0000"/>
                </a:solidFill>
              </a:rPr>
              <a:t>∆</a:t>
            </a:r>
            <a:r>
              <a:rPr lang="en-US" altLang="zh-CN" sz="1600" dirty="0">
                <a:solidFill>
                  <a:srgbClr val="FF0000"/>
                </a:solidFill>
              </a:rPr>
              <a:t>MOA</a:t>
            </a:r>
            <a:r>
              <a:rPr lang="zh-CN" altLang="en-US" sz="1600" dirty="0">
                <a:solidFill>
                  <a:srgbClr val="FF0000"/>
                </a:solidFill>
              </a:rPr>
              <a:t>中：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5633720" y="4049395"/>
            <a:ext cx="2448560" cy="3371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altLang="en-US" sz="1600" b="0" dirty="0">
                <a:solidFill>
                  <a:srgbClr val="0000FF"/>
                </a:solidFill>
              </a:rPr>
              <a:t>光在BC面的入射角记为θ，</a:t>
            </a:r>
            <a:endParaRPr lang="zh-CN" altLang="en-US" sz="1600" b="0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文本框 32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8500681" y="4049649"/>
                <a:ext cx="2282190" cy="33718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>
                  <a:buClrTx/>
                  <a:buSzTx/>
                  <a:buFont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𝜃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90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°−∠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𝐵𝑂𝑀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15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</m:oMath>
                  </m:oMathPara>
                </a14:m>
                <a:endParaRPr lang="en-US" altLang="zh-CN" i="1">
                  <a:latin typeface="Cambria Math" panose="02040503050406030204" pitchFamily="18" charset="0"/>
                  <a:ea typeface="MS Mincho" charset="0"/>
                  <a:cs typeface="Cambria Math" panose="02040503050406030204" pitchFamily="18" charset="0"/>
                  <a:sym typeface="+mn-ea"/>
                </a:endParaRPr>
              </a:p>
            </p:txBody>
          </p:sp>
        </mc:Choice>
        <mc:Fallback>
          <p:sp>
            <p:nvSpPr>
              <p:cNvPr id="33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17"/>
                </p:custDataLst>
              </p:nvPr>
            </p:nvSpPr>
            <p:spPr>
              <a:xfrm>
                <a:off x="8500681" y="4049649"/>
                <a:ext cx="2282190" cy="337185"/>
              </a:xfrm>
              <a:prstGeom prst="rect">
                <a:avLst/>
              </a:prstGeom>
              <a:blipFill rotWithShape="1">
                <a:blip r:embed="rId18"/>
                <a:stretch>
                  <a:fillRect l="-25" t="-75" r="25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文本框 33"/>
              <p:cNvSpPr txBox="1"/>
              <p:nvPr>
                <p:custDataLst>
                  <p:tags r:id="rId19"/>
                </p:custDataLst>
              </p:nvPr>
            </p:nvSpPr>
            <p:spPr>
              <a:xfrm>
                <a:off x="4738306" y="4453509"/>
                <a:ext cx="1819275" cy="33718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>
                  <a:buClrTx/>
                  <a:buSzTx/>
                  <a:buFont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𝑀𝑂𝐴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2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𝜃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30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</m:oMath>
                  </m:oMathPara>
                </a14:m>
                <a:endParaRPr lang="en-US" altLang="zh-CN" i="1">
                  <a:latin typeface="Cambria Math" panose="02040503050406030204" pitchFamily="18" charset="0"/>
                  <a:ea typeface="MS Mincho" charset="0"/>
                  <a:cs typeface="Cambria Math" panose="02040503050406030204" pitchFamily="18" charset="0"/>
                  <a:sym typeface="+mn-ea"/>
                </a:endParaRPr>
              </a:p>
            </p:txBody>
          </p:sp>
        </mc:Choice>
        <mc:Fallback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20"/>
                </p:custDataLst>
              </p:nvPr>
            </p:nvSpPr>
            <p:spPr>
              <a:xfrm>
                <a:off x="4738306" y="4453509"/>
                <a:ext cx="1819275" cy="337185"/>
              </a:xfrm>
              <a:prstGeom prst="rect">
                <a:avLst/>
              </a:prstGeom>
              <a:blipFill rotWithShape="1">
                <a:blip r:embed="rId21"/>
                <a:stretch>
                  <a:fillRect l="-31" t="-75" r="31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文本框 35"/>
              <p:cNvSpPr txBox="1"/>
              <p:nvPr>
                <p:custDataLst>
                  <p:tags r:id="rId22"/>
                </p:custDataLst>
              </p:nvPr>
            </p:nvSpPr>
            <p:spPr>
              <a:xfrm>
                <a:off x="6703631" y="4453509"/>
                <a:ext cx="3751580" cy="33718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>
                  <a:buClrTx/>
                  <a:buSzTx/>
                  <a:buFont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𝑀𝐴𝑂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180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−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90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°−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𝛾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−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𝑀𝑂𝐴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30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</m:oMath>
                  </m:oMathPara>
                </a14:m>
                <a:endParaRPr lang="en-US" altLang="zh-CN" i="1">
                  <a:latin typeface="Cambria Math" panose="02040503050406030204" pitchFamily="18" charset="0"/>
                  <a:ea typeface="MS Mincho" charset="0"/>
                  <a:cs typeface="Cambria Math" panose="02040503050406030204" pitchFamily="18" charset="0"/>
                  <a:sym typeface="+mn-ea"/>
                </a:endParaRPr>
              </a:p>
            </p:txBody>
          </p:sp>
        </mc:Choice>
        <mc:Fallback>
          <p:sp>
            <p:nvSpPr>
              <p:cNvPr id="36" name="文本框 35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23"/>
                </p:custDataLst>
              </p:nvPr>
            </p:nvSpPr>
            <p:spPr>
              <a:xfrm>
                <a:off x="6703631" y="4453509"/>
                <a:ext cx="3751580" cy="337185"/>
              </a:xfrm>
              <a:prstGeom prst="rect">
                <a:avLst/>
              </a:prstGeom>
              <a:blipFill rotWithShape="1">
                <a:blip r:embed="rId24"/>
                <a:stretch>
                  <a:fillRect l="-15" t="-75" r="-256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/>
              <p:cNvSpPr txBox="1"/>
              <p:nvPr>
                <p:custDataLst>
                  <p:tags r:id="rId25"/>
                </p:custDataLst>
              </p:nvPr>
            </p:nvSpPr>
            <p:spPr>
              <a:xfrm>
                <a:off x="4738370" y="4857115"/>
                <a:ext cx="4020185" cy="4730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en-US" sz="1600" dirty="0">
                    <a:solidFill>
                      <a:srgbClr val="210CE6"/>
                    </a:solidFill>
                  </a:rPr>
                  <a:t>所以∆</a:t>
                </a:r>
                <a:r>
                  <a:rPr lang="en-US" altLang="zh-CN" sz="1600" dirty="0">
                    <a:solidFill>
                      <a:srgbClr val="210CE6"/>
                    </a:solidFill>
                  </a:rPr>
                  <a:t>MOA</a:t>
                </a:r>
                <a:r>
                  <a:rPr lang="zh-CN" altLang="en-US" sz="1600" dirty="0">
                    <a:solidFill>
                      <a:srgbClr val="210CE6"/>
                    </a:solidFill>
                  </a:rPr>
                  <a:t>为等腰三角形，有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600" i="1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</a:rPr>
                          <m:t>𝐴𝑂</m:t>
                        </m:r>
                      </m:num>
                      <m:den>
                        <m:r>
                          <a:rPr lang="en-US" altLang="zh-CN" sz="1600" i="1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</a:rPr>
                          <m:t>𝑀𝑂</m:t>
                        </m:r>
                      </m:den>
                    </m:f>
                    <m:r>
                      <a:rPr lang="en-US" altLang="zh-CN" sz="1600" b="0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MS Mincho" charset="0"/>
                        <a:cs typeface="Cambria Math" panose="02040503050406030204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/>
                            <a:cs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/>
                            <a:ea typeface="MS Mincho" charset="0"/>
                            <a:cs typeface="Cambria Math" panose="02040503050406030204"/>
                          </a:rPr>
                          <m:t>3</m:t>
                        </m:r>
                      </m:e>
                    </m:rad>
                  </m:oMath>
                </a14:m>
                <a:endParaRPr lang="zh-CN" altLang="en-US" sz="1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26"/>
                </p:custDataLst>
              </p:nvPr>
            </p:nvSpPr>
            <p:spPr>
              <a:xfrm>
                <a:off x="4738370" y="4857115"/>
                <a:ext cx="4020185" cy="473075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文本框 37"/>
          <p:cNvSpPr txBox="1"/>
          <p:nvPr>
            <p:custDataLst>
              <p:tags r:id="rId28"/>
            </p:custDataLst>
          </p:nvPr>
        </p:nvSpPr>
        <p:spPr>
          <a:xfrm>
            <a:off x="4674235" y="5325110"/>
            <a:ext cx="102362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600" dirty="0">
                <a:solidFill>
                  <a:srgbClr val="FF0000"/>
                </a:solidFill>
              </a:rPr>
              <a:t>∆</a:t>
            </a:r>
            <a:r>
              <a:rPr lang="en-US" altLang="zh-CN" sz="1600" dirty="0">
                <a:solidFill>
                  <a:srgbClr val="FF0000"/>
                </a:solidFill>
              </a:rPr>
              <a:t>CAO</a:t>
            </a:r>
            <a:r>
              <a:rPr lang="zh-CN" altLang="en-US" sz="1600" dirty="0">
                <a:solidFill>
                  <a:srgbClr val="FF0000"/>
                </a:solidFill>
              </a:rPr>
              <a:t>中：</a:t>
            </a:r>
            <a:endParaRPr lang="zh-CN" altLang="en-US" sz="1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文本框 38"/>
              <p:cNvSpPr txBox="1"/>
              <p:nvPr>
                <p:custDataLst>
                  <p:tags r:id="rId29"/>
                </p:custDataLst>
              </p:nvPr>
            </p:nvSpPr>
            <p:spPr>
              <a:xfrm>
                <a:off x="5838761" y="5325364"/>
                <a:ext cx="2208530" cy="33718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>
                  <a:buClrTx/>
                  <a:buSzTx/>
                  <a:buFont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𝐴𝑂𝐶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90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cs typeface="Cambria Math" panose="02040503050406030204" pitchFamily="18" charset="0"/>
                          <a:sym typeface="+mn-ea"/>
                        </a:rPr>
                        <m:t>−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𝜃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75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</m:oMath>
                  </m:oMathPara>
                </a14:m>
                <a:endParaRPr lang="en-US" altLang="zh-CN" i="1">
                  <a:latin typeface="Cambria Math" panose="02040503050406030204" pitchFamily="18" charset="0"/>
                  <a:ea typeface="MS Mincho" charset="0"/>
                  <a:cs typeface="Cambria Math" panose="02040503050406030204" pitchFamily="18" charset="0"/>
                  <a:sym typeface="+mn-ea"/>
                </a:endParaRPr>
              </a:p>
            </p:txBody>
          </p:sp>
        </mc:Choice>
        <mc:Fallback>
          <p:sp>
            <p:nvSpPr>
              <p:cNvPr id="39" name="文本框 38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0"/>
                </p:custDataLst>
              </p:nvPr>
            </p:nvSpPr>
            <p:spPr>
              <a:xfrm>
                <a:off x="5838761" y="5325364"/>
                <a:ext cx="2208530" cy="337185"/>
              </a:xfrm>
              <a:prstGeom prst="rect">
                <a:avLst/>
              </a:prstGeom>
              <a:blipFill rotWithShape="1">
                <a:blip r:embed="rId31"/>
                <a:stretch>
                  <a:fillRect l="-26" t="-75" r="-434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文本框 39"/>
              <p:cNvSpPr txBox="1"/>
              <p:nvPr>
                <p:custDataLst>
                  <p:tags r:id="rId32"/>
                </p:custDataLst>
              </p:nvPr>
            </p:nvSpPr>
            <p:spPr>
              <a:xfrm>
                <a:off x="8313991" y="5325364"/>
                <a:ext cx="2642870" cy="337185"/>
              </a:xfrm>
              <a:prstGeom prst="rect">
                <a:avLst/>
              </a:prstGeom>
              <a:noFill/>
            </p:spPr>
            <p:txBody>
              <a:bodyPr wrap="none" rtlCol="0" anchor="t">
                <a:spAutoFit/>
              </a:bodyPr>
              <a:p>
                <a:pPr>
                  <a:buClrTx/>
                  <a:buSzTx/>
                  <a:buFontTx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𝑂𝐴𝐶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90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°−∠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𝑀𝐴𝑂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=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60</m:t>
                      </m:r>
                      <m:r>
                        <a:rPr lang="en-US" altLang="zh-CN" sz="16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MS Mincho" charset="0"/>
                          <a:cs typeface="Cambria Math" panose="02040503050406030204" pitchFamily="18" charset="0"/>
                          <a:sym typeface="+mn-ea"/>
                        </a:rPr>
                        <m:t>°</m:t>
                      </m:r>
                    </m:oMath>
                  </m:oMathPara>
                </a14:m>
                <a:endParaRPr lang="en-US" altLang="zh-CN" i="1">
                  <a:latin typeface="Cambria Math" panose="02040503050406030204" pitchFamily="18" charset="0"/>
                  <a:ea typeface="MS Mincho" charset="0"/>
                  <a:cs typeface="Cambria Math" panose="02040503050406030204" pitchFamily="18" charset="0"/>
                  <a:sym typeface="+mn-ea"/>
                </a:endParaRPr>
              </a:p>
            </p:txBody>
          </p:sp>
        </mc:Choice>
        <mc:Fallback>
          <p:sp>
            <p:nvSpPr>
              <p:cNvPr id="40" name="文本框 39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3"/>
                </p:custDataLst>
              </p:nvPr>
            </p:nvSpPr>
            <p:spPr>
              <a:xfrm>
                <a:off x="8313991" y="5325364"/>
                <a:ext cx="2642870" cy="337185"/>
              </a:xfrm>
              <a:prstGeom prst="rect">
                <a:avLst/>
              </a:prstGeom>
              <a:blipFill rotWithShape="1">
                <a:blip r:embed="rId34"/>
                <a:stretch>
                  <a:fillRect l="-22" t="-75" r="-1276" b="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文本框 40"/>
          <p:cNvSpPr txBox="1"/>
          <p:nvPr/>
        </p:nvSpPr>
        <p:spPr>
          <a:xfrm>
            <a:off x="4738370" y="5711825"/>
            <a:ext cx="5080000" cy="3371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altLang="en-US" sz="1600" b="0" dirty="0">
                <a:solidFill>
                  <a:srgbClr val="0000FF"/>
                </a:solidFill>
              </a:rPr>
              <a:t>故</a:t>
            </a:r>
            <a:r>
              <a:rPr lang="zh-CN" altLang="en-US" sz="1600" b="0" dirty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∆</a:t>
            </a:r>
            <a:r>
              <a:rPr lang="zh-CN" altLang="en-US" sz="1600" b="0" dirty="0">
                <a:solidFill>
                  <a:srgbClr val="0000FF"/>
                </a:solidFill>
              </a:rPr>
              <a:t>BMO与</a:t>
            </a:r>
            <a:r>
              <a:rPr lang="zh-CN" altLang="en-US" sz="1600" b="0" dirty="0">
                <a:solidFill>
                  <a:srgbClr val="0000FF"/>
                </a:solidFill>
                <a:latin typeface="微软雅黑" panose="020B0503020204020204" charset="-122"/>
                <a:ea typeface="微软雅黑" panose="020B0503020204020204" charset="-122"/>
              </a:rPr>
              <a:t>∆</a:t>
            </a:r>
            <a:r>
              <a:rPr lang="zh-CN" altLang="en-US" sz="1600" b="0" dirty="0">
                <a:solidFill>
                  <a:srgbClr val="0000FF"/>
                </a:solidFill>
              </a:rPr>
              <a:t>CAO相似，相似三角形对应边成比例，</a:t>
            </a:r>
            <a:endParaRPr lang="zh-CN" altLang="en-US" sz="1600" b="0" dirty="0">
              <a:solidFill>
                <a:srgbClr val="0000FF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文本框 41"/>
              <p:cNvSpPr txBox="1"/>
              <p:nvPr/>
            </p:nvSpPr>
            <p:spPr>
              <a:xfrm>
                <a:off x="4818380" y="6098540"/>
                <a:ext cx="1327785" cy="44132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zh-CN" altLang="en-US" sz="1600" dirty="0">
                    <a:solidFill>
                      <a:srgbClr val="210CE6"/>
                    </a:solidFill>
                    <a:sym typeface="+mn-ea"/>
                  </a:rPr>
                  <a:t>有：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600" i="1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i="1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</a:rPr>
                          <m:t>𝐴𝑂</m:t>
                        </m:r>
                      </m:num>
                      <m:den>
                        <m:r>
                          <a:rPr lang="en-US" altLang="zh-CN" sz="1600" i="1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</a:rPr>
                          <m:t>𝑀𝑂</m:t>
                        </m:r>
                      </m:den>
                    </m:f>
                    <m:r>
                      <a:rPr lang="en-US" altLang="zh-CN" sz="1600" b="0" i="1" smtClean="0">
                        <a:solidFill>
                          <a:srgbClr val="0000FF"/>
                        </a:solidFill>
                        <a:latin typeface="Cambria Math" panose="02040503050406030204"/>
                        <a:ea typeface="MS Mincho" charset="0"/>
                        <a:cs typeface="Cambria Math" panose="02040503050406030204"/>
                      </a:rPr>
                      <m:t>=</m:t>
                    </m:r>
                    <m:f>
                      <m:fPr>
                        <m:ctrlP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MS Mincho" charset="0"/>
                            <a:cs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MS Mincho" charset="0"/>
                            <a:cs typeface="Cambria Math" panose="02040503050406030204" pitchFamily="18" charset="0"/>
                          </a:rPr>
                          <m:t>𝐴𝐶</m:t>
                        </m:r>
                      </m:num>
                      <m:den>
                        <m:r>
                          <a:rPr lang="en-US" altLang="zh-CN" sz="16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MS Mincho" charset="0"/>
                            <a:cs typeface="Cambria Math" panose="02040503050406030204" pitchFamily="18" charset="0"/>
                          </a:rPr>
                          <m:t>𝐵𝑀</m:t>
                        </m:r>
                      </m:den>
                    </m:f>
                  </m:oMath>
                </a14:m>
                <a:endParaRPr lang="en-US" altLang="zh-CN" sz="1600" b="0" i="1" smtClean="0">
                  <a:solidFill>
                    <a:srgbClr val="0000FF"/>
                  </a:solidFill>
                  <a:latin typeface="Cambria Math" panose="02040503050406030204"/>
                  <a:ea typeface="MS Mincho" charset="0"/>
                  <a:cs typeface="Cambria Math" panose="02040503050406030204"/>
                </a:endParaRPr>
              </a:p>
            </p:txBody>
          </p:sp>
        </mc:Choice>
        <mc:Fallback>
          <p:sp>
            <p:nvSpPr>
              <p:cNvPr id="42" name="文本框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8380" y="6098540"/>
                <a:ext cx="1327785" cy="441325"/>
              </a:xfrm>
              <a:prstGeom prst="rect">
                <a:avLst/>
              </a:prstGeom>
              <a:blipFill rotWithShape="1"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本框 42"/>
              <p:cNvSpPr txBox="1"/>
              <p:nvPr>
                <p:custDataLst>
                  <p:tags r:id="rId36"/>
                </p:custDataLst>
              </p:nvPr>
            </p:nvSpPr>
            <p:spPr>
              <a:xfrm>
                <a:off x="6315710" y="6098540"/>
                <a:ext cx="2772410" cy="72834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r>
                  <a:rPr lang="zh-CN" altLang="en-US" sz="1600" dirty="0">
                    <a:solidFill>
                      <a:srgbClr val="210CE6"/>
                    </a:solidFill>
                    <a:sym typeface="+mn-ea"/>
                  </a:rPr>
                  <a:t>得：</a:t>
                </a:r>
                <a14:m>
                  <m:oMath xmlns:m="http://schemas.openxmlformats.org/officeDocument/2006/math">
                    <m:r>
                      <a:rPr lang="en-US" altLang="zh-CN" sz="1600" i="1" dirty="0">
                        <a:solidFill>
                          <a:srgbClr val="210CE6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𝐵𝑀</m:t>
                    </m:r>
                    <m:r>
                      <a:rPr lang="en-US" altLang="zh-CN" sz="1600" i="1" dirty="0">
                        <a:solidFill>
                          <a:srgbClr val="210CE6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=</m:t>
                    </m:r>
                    <m:f>
                      <m:fPr>
                        <m:ctrlPr>
                          <a:rPr lang="en-US" altLang="zh-CN" sz="1600" i="1" dirty="0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1600" i="1" dirty="0">
                                <a:solidFill>
                                  <a:srgbClr val="210CE6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1600" i="1" dirty="0">
                                <a:solidFill>
                                  <a:srgbClr val="210CE6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altLang="zh-CN" sz="1600" i="1" dirty="0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  <m:t>3</m:t>
                        </m:r>
                      </m:den>
                    </m:f>
                    <m:r>
                      <a:rPr lang="en-US" altLang="zh-CN" sz="1600" b="1" i="1" dirty="0">
                        <a:solidFill>
                          <a:srgbClr val="210CE6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𝒍</m:t>
                    </m:r>
                    <m:r>
                      <a:rPr lang="en-US" altLang="zh-CN" sz="1600" b="1" i="1" dirty="0">
                        <a:solidFill>
                          <a:srgbClr val="210CE6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  </m:t>
                    </m:r>
                  </m:oMath>
                </a14:m>
                <a:r>
                  <a:rPr lang="en-US" altLang="zh-CN" sz="1600" b="1" i="1" dirty="0">
                    <a:solidFill>
                      <a:srgbClr val="210CE6"/>
                    </a:solidFill>
                    <a:latin typeface="Cambria Math" panose="02040503050406030204" pitchFamily="18" charset="0"/>
                    <a:cs typeface="Cambria Math" panose="02040503050406030204" pitchFamily="18" charset="0"/>
                    <a:sym typeface="+mn-ea"/>
                  </a:rPr>
                  <a:t>,</a:t>
                </a:r>
                <a14:m>
                  <m:oMath xmlns:m="http://schemas.openxmlformats.org/officeDocument/2006/math">
                    <m:r>
                      <a:rPr lang="en-US" altLang="zh-CN" sz="1600" i="1" dirty="0">
                        <a:solidFill>
                          <a:srgbClr val="210CE6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𝐴𝑀</m:t>
                    </m:r>
                    <m:r>
                      <a:rPr lang="en-US" altLang="zh-CN" sz="1600" i="1" dirty="0">
                        <a:solidFill>
                          <a:srgbClr val="210CE6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=</m:t>
                    </m:r>
                    <m:r>
                      <a:rPr lang="en-US" altLang="zh-CN" sz="1600" b="1" i="1" dirty="0">
                        <a:solidFill>
                          <a:srgbClr val="210CE6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𝒍</m:t>
                    </m:r>
                    <m:r>
                      <a:rPr lang="en-US" altLang="zh-CN" sz="1600" i="1" dirty="0">
                        <a:solidFill>
                          <a:srgbClr val="210CE6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−</m:t>
                    </m:r>
                    <m:f>
                      <m:fPr>
                        <m:ctrlPr>
                          <a:rPr lang="en-US" altLang="zh-CN" sz="1600" i="1" dirty="0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altLang="zh-CN" sz="1600" i="1" dirty="0">
                                <a:solidFill>
                                  <a:srgbClr val="210CE6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sz="1600" i="1" dirty="0">
                                <a:solidFill>
                                  <a:srgbClr val="210CE6"/>
                                </a:solidFill>
                                <a:latin typeface="Cambria Math" panose="02040503050406030204" pitchFamily="18" charset="0"/>
                                <a:cs typeface="Cambria Math" panose="02040503050406030204" pitchFamily="18" charset="0"/>
                                <a:sym typeface="+mn-ea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altLang="zh-CN" sz="1600" i="1" dirty="0">
                            <a:solidFill>
                              <a:srgbClr val="210CE6"/>
                            </a:solidFill>
                            <a:latin typeface="Cambria Math" panose="02040503050406030204" pitchFamily="18" charset="0"/>
                            <a:cs typeface="Cambria Math" panose="02040503050406030204" pitchFamily="18" charset="0"/>
                            <a:sym typeface="+mn-ea"/>
                          </a:rPr>
                          <m:t>3</m:t>
                        </m:r>
                      </m:den>
                    </m:f>
                    <m:r>
                      <a:rPr lang="en-US" altLang="zh-CN" sz="1600" b="1" i="1" dirty="0">
                        <a:solidFill>
                          <a:srgbClr val="210CE6"/>
                        </a:solidFill>
                        <a:latin typeface="Cambria Math" panose="02040503050406030204" pitchFamily="18" charset="0"/>
                        <a:cs typeface="Cambria Math" panose="02040503050406030204" pitchFamily="18" charset="0"/>
                        <a:sym typeface="+mn-ea"/>
                      </a:rPr>
                      <m:t>𝒍</m:t>
                    </m:r>
                  </m:oMath>
                </a14:m>
                <a:endParaRPr lang="en-US" altLang="zh-CN" sz="1600" b="1" i="1" dirty="0">
                  <a:solidFill>
                    <a:srgbClr val="210CE6"/>
                  </a:solidFill>
                  <a:latin typeface="Cambria Math" panose="02040503050406030204" pitchFamily="18" charset="0"/>
                  <a:cs typeface="Cambria Math" panose="02040503050406030204" pitchFamily="18" charset="0"/>
                  <a:sym typeface="+mn-ea"/>
                </a:endParaRPr>
              </a:p>
              <a:p>
                <a:endParaRPr lang="en-US" altLang="zh-CN" sz="1600" b="1" i="1" dirty="0">
                  <a:solidFill>
                    <a:srgbClr val="210CE6"/>
                  </a:solidFill>
                  <a:latin typeface="Cambria Math" panose="02040503050406030204" pitchFamily="18" charset="0"/>
                  <a:cs typeface="Cambria Math" panose="02040503050406030204" pitchFamily="18" charset="0"/>
                  <a:sym typeface="+mn-ea"/>
                </a:endParaRPr>
              </a:p>
            </p:txBody>
          </p:sp>
        </mc:Choice>
        <mc:Fallback>
          <p:sp>
            <p:nvSpPr>
              <p:cNvPr id="43" name="文本框 42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37"/>
                </p:custDataLst>
              </p:nvPr>
            </p:nvSpPr>
            <p:spPr>
              <a:xfrm>
                <a:off x="6315710" y="6098540"/>
                <a:ext cx="2772410" cy="728345"/>
              </a:xfrm>
              <a:prstGeom prst="rect">
                <a:avLst/>
              </a:prstGeom>
              <a:blipFill rotWithShape="1"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50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COMMONDATA" val="eyJoZGlkIjoiMjBiOGFkYTQ4Y2U0NTQyMTkxNGJjMWZhM2ExZDcwNDUifQ=="/>
  <p:tag name="KSO_WPP_MARK_KEY" val="df37c970-7bad-4203-ad1e-ef8e29bf6d96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1434</Words>
  <Application>WPS 演示</Application>
  <PresentationFormat>宽屏</PresentationFormat>
  <Paragraphs>140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7" baseType="lpstr">
      <vt:lpstr>Arial</vt:lpstr>
      <vt:lpstr>宋体</vt:lpstr>
      <vt:lpstr>Wingdings</vt:lpstr>
      <vt:lpstr>黑体</vt:lpstr>
      <vt:lpstr>Times New Roman</vt:lpstr>
      <vt:lpstr>Cambria Math</vt:lpstr>
      <vt:lpstr>Cambria Math</vt:lpstr>
      <vt:lpstr>MS Mincho</vt:lpstr>
      <vt:lpstr>Segoe Print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卢娇娇</dc:creator>
  <cp:lastModifiedBy>莫非</cp:lastModifiedBy>
  <cp:revision>5</cp:revision>
  <dcterms:created xsi:type="dcterms:W3CDTF">2022-05-08T06:25:00Z</dcterms:created>
  <dcterms:modified xsi:type="dcterms:W3CDTF">2023-06-28T05:52:45Z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38ED7991E9A3426EB855972138A1474B</vt:lpwstr>
  </property>
  <property fmtid="{D5CDD505-2E9C-101B-9397-08002B2CF9AE}" pid="3" name="KSOProductBuildVer">
    <vt:lpwstr>2052-11.1.0.14036</vt:lpwstr>
  </property>
</Properties>
</file>