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2023/6/29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NULL" TargetMode="Externa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1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23761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2" y="2503372"/>
            <a:ext cx="7307580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光路时空常对称  巧用对称妙解题</a:t>
            </a: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5335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825954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光路时空常对称  巧用对称妙解题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427981" y="547304"/>
                <a:ext cx="11288599" cy="3748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</a:pP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例</a:t>
                </a:r>
                <a:r>
                  <a:rPr lang="en-US" altLang="zh-CN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(2011·</a:t>
                </a:r>
                <a:r>
                  <a:rPr lang="zh-CN" altLang="en-US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浙江卷</a:t>
                </a:r>
                <a:r>
                  <a:rPr lang="en-US" altLang="zh-CN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“B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超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”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可用于探测人体内脏的病变状况。下图是超声波从肝脏表面入射，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经折射与反射，最后从肝脏表面射出的示意图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。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超声波在进入肝脏发生折射时遵循的规律与光的折射规律类似，可表述为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sin</m:t>
                        </m:r>
                        <m:sSub>
                          <m:sSubPr>
                            <m:ctrlPr>
                              <a:rPr lang="en-US" altLang="zh-CN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sin</m:t>
                        </m:r>
                        <m:sSub>
                          <m:sSubPr>
                            <m:ctrlPr>
                              <a:rPr lang="en-US" altLang="zh-CN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2135" b="1" i="1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2135" b="1" dirty="0">
                        <a:solidFill>
                          <a:srgbClr val="00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altLang="zh-CN" sz="2135" b="1" i="1" dirty="0" smtClean="0">
                                <a:solidFill>
                                  <a:srgbClr val="000000"/>
                                </a:solidFill>
                                <a:latin typeface="Cambria Math" panose="02040503050406030204"/>
                                <a:ea typeface="宋体" panose="02010600030101010101" pitchFamily="2" charset="-122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2135" b="1" i="1" dirty="0" smtClean="0">
                        <a:solidFill>
                          <a:srgbClr val="00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式中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𝜽</m:t>
                        </m:r>
                      </m:e>
                      <m:sub>
                        <m: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是入射角，</a:t>
                </a:r>
                <a:r>
                  <a:rPr lang="en-US" altLang="zh-CN" sz="2135" b="1" dirty="0">
                    <a:solidFill>
                      <a:srgbClr val="000000"/>
                    </a:solidFill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zh-CN" altLang="en-US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𝜽</m:t>
                        </m:r>
                      </m:e>
                      <m:sub>
                        <m: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是折射角，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、</a:t>
                </a:r>
                <a:r>
                  <a:rPr lang="en-US" altLang="zh-CN" sz="2135" b="1" dirty="0">
                    <a:solidFill>
                      <a:srgbClr val="000000"/>
                    </a:solidFill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en-US" altLang="zh-CN" sz="2135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分别是超声波在肝外和肝内的传播速度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)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，超声波在肿瘤表面发生反射时遵循的规律与光的反射规律相同，已知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altLang="zh-CN" sz="2135" b="1" i="1">
                        <a:solidFill>
                          <a:srgbClr val="00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＝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0.9</a:t>
                </a:r>
                <a:r>
                  <a:rPr lang="en-US" altLang="zh-CN" sz="2135" b="1" dirty="0">
                    <a:solidFill>
                      <a:srgbClr val="000000"/>
                    </a:solidFill>
                    <a:ea typeface="宋体" panose="02010600030101010101" pitchFamily="2" charset="-122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𝑽</m:t>
                        </m:r>
                      </m:e>
                      <m:sub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CN" sz="2135" b="1" i="1">
                        <a:solidFill>
                          <a:srgbClr val="000000"/>
                        </a:solidFill>
                        <a:latin typeface="Cambria Math" panose="02040503050406030204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，入射点与出射点之间的距离是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d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，入射角为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i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，肿瘤的反射面恰好与肝脏表面平行，则肿瘤离肝脏表面的深度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h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为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</a:t>
                </a:r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　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)</a:t>
                </a:r>
                <a:endParaRPr lang="zh-CN" altLang="zh-CN" sz="2135" b="1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</a:pPr>
                <a:endParaRPr lang="zh-CN" altLang="zh-CN" sz="2135" dirty="0">
                  <a:latin typeface="+mj-ea"/>
                  <a:ea typeface="+mj-ea"/>
                </a:endParaRPr>
              </a:p>
              <a:p>
                <a:pPr algn="just">
                  <a:lnSpc>
                    <a:spcPct val="130000"/>
                  </a:lnSpc>
                </a:pPr>
                <a:endParaRPr lang="zh-CN" altLang="en-US" sz="2135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981" y="547304"/>
                <a:ext cx="11288599" cy="3748405"/>
              </a:xfrm>
              <a:prstGeom prst="rect">
                <a:avLst/>
              </a:prstGeom>
              <a:blipFill rotWithShape="1">
                <a:blip r:embed="rId2"/>
                <a:stretch>
                  <a:fillRect l="-6" t="-15" r="-1191" b="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W18.TIF"/>
          <p:cNvPicPr>
            <a:picLocks noChangeAspect="1" noChangeArrowheads="1"/>
          </p:cNvPicPr>
          <p:nvPr/>
        </p:nvPicPr>
        <p:blipFill>
          <a:blip r:embed="rId3" r:link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119" y="3044957"/>
            <a:ext cx="3238500" cy="2533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2881" y="3551657"/>
                <a:ext cx="4580890" cy="17373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b="0" dirty="0"/>
                  <a:t>A.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9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𝑑𝑠𝑖𝑛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 </m:t>
                        </m:r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𝑖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100−81</m:t>
                            </m:r>
                            <m:sSup>
                              <m:sSupPr>
                                <m:ctrlP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𝑖</m:t>
                            </m:r>
                          </m:e>
                        </m:rad>
                      </m:den>
                    </m:f>
                  </m:oMath>
                </a14:m>
                <a:r>
                  <a:rPr lang="zh-CN" altLang="en-US" sz="2400" dirty="0"/>
                  <a:t>           </a:t>
                </a:r>
                <a:r>
                  <a:rPr lang="en-US" altLang="zh-CN" sz="2400" dirty="0"/>
                  <a:t>B.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𝑑</m:t>
                        </m:r>
                        <m:rad>
                          <m:radPr>
                            <m:degHide m:val="on"/>
                            <m:ctrlP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81−100</m:t>
                            </m:r>
                            <m:sSup>
                              <m:sSupPr>
                                <m:ctrlP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altLang="zh-CN" sz="2400" b="0" i="1" smtClean="0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𝑖</m:t>
                            </m:r>
                          </m:e>
                        </m:rad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100</m:t>
                        </m:r>
                        <m:func>
                          <m:funcPr>
                            <m:ctrlPr>
                              <a:rPr lang="en-US" altLang="zh-CN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</a:rPr>
                              <m:t>𝑖</m:t>
                            </m:r>
                          </m:e>
                        </m:func>
                      </m:den>
                    </m:f>
                  </m:oMath>
                </a14:m>
                <a:r>
                  <a:rPr lang="zh-CN" altLang="en-US" sz="2400" dirty="0"/>
                  <a:t> </a:t>
                </a:r>
                <a:endParaRPr lang="en-US" altLang="zh-CN" sz="2400" dirty="0"/>
              </a:p>
              <a:p>
                <a:pPr marL="342900" indent="-342900">
                  <a:buAutoNum type="alphaUcPeriod"/>
                </a:pPr>
                <a:endParaRPr lang="en-US" altLang="zh-CN" sz="2400" dirty="0"/>
              </a:p>
              <a:p>
                <a:r>
                  <a:rPr lang="en-US" altLang="zh-CN" sz="2400" dirty="0"/>
                  <a:t>C.</a:t>
                </a:r>
                <a:r>
                  <a:rPr lang="zh-CN" altLang="en-US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/>
                          </a:rPr>
                          <m:t>𝑑</m:t>
                        </m:r>
                        <m:rad>
                          <m:radPr>
                            <m:degHide m:val="on"/>
                            <m:ctrlP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81−100</m:t>
                            </m:r>
                            <m:sSup>
                              <m:sSupPr>
                                <m:ctrlPr>
                                  <a:rPr lang="en-US" altLang="zh-CN" sz="2400" i="1">
                                    <a:latin typeface="Cambria Math" panose="02040503050406030204" pitchFamily="18" charset="0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𝑖</m:t>
                            </m:r>
                          </m:e>
                        </m:rad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20</m:t>
                        </m:r>
                        <m:func>
                          <m:funcPr>
                            <m:ctrl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𝑖</m:t>
                            </m:r>
                          </m:e>
                        </m:func>
                      </m:den>
                    </m:f>
                  </m:oMath>
                </a14:m>
                <a:r>
                  <a:rPr lang="zh-CN" altLang="en-US" sz="2400" dirty="0"/>
                  <a:t>        </a:t>
                </a:r>
                <a:r>
                  <a:rPr lang="en-US" altLang="zh-CN" sz="2400" dirty="0"/>
                  <a:t>D.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/>
                          </a:rPr>
                          <m:t>𝑑</m:t>
                        </m:r>
                        <m:rad>
                          <m:radPr>
                            <m:degHide m:val="on"/>
                            <m:ctrlP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100</m:t>
                            </m:r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2400" b="0" i="1" smtClean="0">
                                <a:latin typeface="Cambria Math" panose="02040503050406030204"/>
                                <a:ea typeface="Cambria Math" panose="02040503050406030204"/>
                              </a:rPr>
                              <m:t>81</m:t>
                            </m:r>
                            <m:sSup>
                              <m:sSupPr>
                                <m:ctrlPr>
                                  <a:rPr lang="en-US" altLang="zh-CN" sz="2400" i="1">
                                    <a:latin typeface="Cambria Math" panose="02040503050406030204" pitchFamily="18" charset="0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𝑠𝑖𝑛</m:t>
                                </m:r>
                              </m:e>
                              <m:sup>
                                <m:r>
                                  <a:rPr lang="en-US" altLang="zh-CN" sz="2400" i="1"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400" i="1">
                                <a:latin typeface="Cambria Math" panose="02040503050406030204"/>
                                <a:ea typeface="Cambria Math" panose="02040503050406030204"/>
                              </a:rPr>
                              <m:t>𝑖</m:t>
                            </m:r>
                          </m:e>
                        </m:rad>
                      </m:num>
                      <m:den>
                        <m:r>
                          <a:rPr lang="en-US" altLang="zh-CN" sz="2400" b="0" i="1" smtClean="0">
                            <a:latin typeface="Cambria Math" panose="02040503050406030204"/>
                          </a:rPr>
                          <m:t>18</m:t>
                        </m:r>
                        <m:func>
                          <m:funcPr>
                            <m:ctrlPr>
                              <a:rPr lang="en-US" altLang="zh-CN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zh-CN" sz="2400" i="1">
                                <a:latin typeface="Cambria Math" panose="02040503050406030204"/>
                              </a:rPr>
                              <m:t>𝑖</m:t>
                            </m:r>
                          </m:e>
                        </m:func>
                      </m:den>
                    </m:f>
                  </m:oMath>
                </a14:m>
                <a:r>
                  <a:rPr lang="zh-CN" altLang="en-US" sz="2400" dirty="0"/>
                  <a:t>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881" y="3551657"/>
                <a:ext cx="4580890" cy="1737360"/>
              </a:xfrm>
              <a:prstGeom prst="rect">
                <a:avLst/>
              </a:prstGeom>
              <a:blipFill rotWithShape="1">
                <a:blip r:embed="rId5"/>
                <a:stretch>
                  <a:fillRect l="-11" t="-6" r="-1028" b="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接连接符 10"/>
          <p:cNvCxnSpPr>
            <a:endCxn id="7" idx="0"/>
          </p:cNvCxnSpPr>
          <p:nvPr/>
        </p:nvCxnSpPr>
        <p:spPr>
          <a:xfrm flipV="1">
            <a:off x="10045368" y="3044957"/>
            <a:ext cx="1" cy="1728192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 rot="6514324" flipV="1">
            <a:off x="9304040" y="3888540"/>
            <a:ext cx="711181" cy="891231"/>
            <a:chOff x="1475656" y="2830146"/>
            <a:chExt cx="1657391" cy="1309823"/>
          </a:xfrm>
        </p:grpSpPr>
        <p:sp>
          <p:nvSpPr>
            <p:cNvPr id="14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15" name="直接连接符 14"/>
            <p:cNvCxnSpPr/>
            <p:nvPr/>
          </p:nvCxnSpPr>
          <p:spPr>
            <a:xfrm rot="6514324" flipV="1">
              <a:off x="2397816" y="3404739"/>
              <a:ext cx="472141" cy="99832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7" name="组合 16"/>
          <p:cNvGrpSpPr/>
          <p:nvPr/>
        </p:nvGrpSpPr>
        <p:grpSpPr>
          <a:xfrm flipV="1">
            <a:off x="10064315" y="3909052"/>
            <a:ext cx="789008" cy="864096"/>
            <a:chOff x="1475656" y="2830146"/>
            <a:chExt cx="1657391" cy="1309823"/>
          </a:xfrm>
        </p:grpSpPr>
        <p:sp>
          <p:nvSpPr>
            <p:cNvPr id="18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19" name="直接连接符 18"/>
            <p:cNvCxnSpPr/>
            <p:nvPr/>
          </p:nvCxnSpPr>
          <p:spPr>
            <a:xfrm rot="6514324" flipV="1">
              <a:off x="2397816" y="3404739"/>
              <a:ext cx="472141" cy="99832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0" name="直接连接符 19"/>
          <p:cNvCxnSpPr>
            <a:stCxn id="14" idx="0"/>
          </p:cNvCxnSpPr>
          <p:nvPr/>
        </p:nvCxnSpPr>
        <p:spPr>
          <a:xfrm flipH="1">
            <a:off x="9350476" y="3855156"/>
            <a:ext cx="1" cy="91799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" name="组合 26"/>
          <p:cNvGrpSpPr/>
          <p:nvPr/>
        </p:nvGrpSpPr>
        <p:grpSpPr>
          <a:xfrm>
            <a:off x="9298327" y="4085561"/>
            <a:ext cx="347345" cy="337185"/>
            <a:chOff x="6189072" y="3424211"/>
            <a:chExt cx="260509" cy="252889"/>
          </a:xfrm>
        </p:grpSpPr>
        <p:sp>
          <p:nvSpPr>
            <p:cNvPr id="25" name="任意多边形 24"/>
            <p:cNvSpPr/>
            <p:nvPr/>
          </p:nvSpPr>
          <p:spPr>
            <a:xfrm>
              <a:off x="6228522" y="3432313"/>
              <a:ext cx="112643" cy="46383"/>
            </a:xfrm>
            <a:custGeom>
              <a:avLst/>
              <a:gdLst>
                <a:gd name="connsiteX0" fmla="*/ 0 w 112643"/>
                <a:gd name="connsiteY0" fmla="*/ 19878 h 46383"/>
                <a:gd name="connsiteX1" fmla="*/ 33130 w 112643"/>
                <a:gd name="connsiteY1" fmla="*/ 33130 h 46383"/>
                <a:gd name="connsiteX2" fmla="*/ 72887 w 112643"/>
                <a:gd name="connsiteY2" fmla="*/ 46383 h 46383"/>
                <a:gd name="connsiteX3" fmla="*/ 106017 w 112643"/>
                <a:gd name="connsiteY3" fmla="*/ 26504 h 46383"/>
                <a:gd name="connsiteX4" fmla="*/ 112643 w 112643"/>
                <a:gd name="connsiteY4" fmla="*/ 0 h 46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643" h="46383">
                  <a:moveTo>
                    <a:pt x="0" y="19878"/>
                  </a:moveTo>
                  <a:cubicBezTo>
                    <a:pt x="11043" y="24295"/>
                    <a:pt x="21952" y="29065"/>
                    <a:pt x="33130" y="33130"/>
                  </a:cubicBezTo>
                  <a:cubicBezTo>
                    <a:pt x="46258" y="37904"/>
                    <a:pt x="72887" y="46383"/>
                    <a:pt x="72887" y="46383"/>
                  </a:cubicBezTo>
                  <a:cubicBezTo>
                    <a:pt x="86490" y="41849"/>
                    <a:pt x="98740" y="41058"/>
                    <a:pt x="106017" y="26504"/>
                  </a:cubicBezTo>
                  <a:cubicBezTo>
                    <a:pt x="110089" y="18359"/>
                    <a:pt x="112643" y="0"/>
                    <a:pt x="112643" y="0"/>
                  </a:cubicBezTo>
                </a:path>
              </a:pathLst>
            </a:custGeom>
            <a:ln w="127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6189072" y="3424211"/>
                  <a:ext cx="260509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600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𝛾</m:t>
                        </m:r>
                      </m:oMath>
                    </m:oMathPara>
                  </a14:m>
                  <a:endParaRPr lang="zh-CN" altLang="en-US" sz="1600" i="1" dirty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89072" y="3424211"/>
                  <a:ext cx="260509" cy="252889"/>
                </a:xfrm>
                <a:prstGeom prst="rect">
                  <a:avLst/>
                </a:prstGeom>
                <a:blipFill rotWithShape="1">
                  <a:blip r:embed="rId6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274149" y="5925277"/>
                <a:ext cx="2667635" cy="535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865" b="1" dirty="0">
                    <a:solidFill>
                      <a:srgbClr val="0000FF"/>
                    </a:solidFill>
                  </a:rPr>
                  <a:t>由题意知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65" b="1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 </m:t>
                        </m:r>
                        <m: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𝒊</m:t>
                        </m:r>
                      </m:num>
                      <m:den>
                        <m:r>
                          <a:rPr lang="en-US" altLang="zh-CN" sz="1865" b="1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 </m:t>
                        </m:r>
                        <m:r>
                          <a:rPr lang="zh-CN" altLang="en-US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𝜸</m:t>
                        </m:r>
                      </m:den>
                    </m:f>
                    <m:r>
                      <a:rPr lang="en-US" altLang="zh-CN" sz="1865" b="1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𝑽</m:t>
                            </m:r>
                          </m:e>
                          <m:sub>
                            <m: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𝑽</m:t>
                            </m:r>
                          </m:e>
                          <m:sub>
                            <m:r>
                              <a:rPr lang="en-US" altLang="zh-CN" sz="1865" b="1" i="1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1865" b="1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𝟏𝟎</m:t>
                        </m:r>
                      </m:num>
                      <m:den>
                        <m:r>
                          <a:rPr lang="en-US" altLang="zh-CN" sz="1865" b="1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𝟗</m:t>
                        </m:r>
                      </m:den>
                    </m:f>
                  </m:oMath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49" y="5925277"/>
                <a:ext cx="2667635" cy="535305"/>
              </a:xfrm>
              <a:prstGeom prst="rect">
                <a:avLst/>
              </a:prstGeom>
              <a:blipFill rotWithShape="1">
                <a:blip r:embed="rId7"/>
                <a:stretch>
                  <a:fillRect l="-17" t="-17" r="17" b="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160359" y="6023701"/>
                <a:ext cx="2018030" cy="5016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865" b="1" dirty="0">
                    <a:solidFill>
                      <a:srgbClr val="0000FF"/>
                    </a:solidFill>
                  </a:rPr>
                  <a:t>得： </a:t>
                </a:r>
                <a14:m>
                  <m:oMath xmlns:m="http://schemas.openxmlformats.org/officeDocument/2006/math">
                    <m:r>
                      <a:rPr lang="en-US" altLang="zh-CN" sz="186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𝐬𝐢𝐧</m:t>
                    </m:r>
                    <m:r>
                      <a:rPr lang="en-US" altLang="zh-CN" sz="186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</m:t>
                    </m:r>
                    <m:r>
                      <a:rPr lang="zh-CN" altLang="en-US" sz="1865" b="1" i="1" dirty="0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𝜸</m:t>
                    </m:r>
                    <m:r>
                      <a:rPr lang="en-US" altLang="zh-CN" sz="186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𝟗</m:t>
                        </m:r>
                        <m:r>
                          <a:rPr lang="en-US" altLang="zh-CN" sz="1865" b="1" i="1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 </m:t>
                        </m:r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𝒊</m:t>
                        </m:r>
                      </m:num>
                      <m:den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𝟏𝟎</m:t>
                        </m:r>
                      </m:den>
                    </m:f>
                  </m:oMath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0359" y="6023701"/>
                <a:ext cx="2018030" cy="501650"/>
              </a:xfrm>
              <a:prstGeom prst="rect">
                <a:avLst/>
              </a:prstGeom>
              <a:blipFill rotWithShape="1">
                <a:blip r:embed="rId8"/>
                <a:stretch>
                  <a:fillRect l="-30" t="-18" r="30" b="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479505" y="5269895"/>
                <a:ext cx="3025775" cy="5854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865" b="1" dirty="0">
                    <a:solidFill>
                      <a:srgbClr val="0000FF"/>
                    </a:solidFill>
                  </a:rPr>
                  <a:t>由几何关系得：</a:t>
                </a:r>
                <a14:m>
                  <m:oMath xmlns:m="http://schemas.openxmlformats.org/officeDocument/2006/math">
                    <m:r>
                      <a:rPr lang="en-US" altLang="zh-CN" sz="186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𝒕𝒂𝒏</m:t>
                    </m:r>
                    <m:r>
                      <a:rPr lang="zh-CN" altLang="en-US" sz="186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𝜸</m:t>
                    </m:r>
                    <m:r>
                      <a:rPr lang="en-US" altLang="zh-CN" sz="1865" b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skw"/>
                            <m:ctrlPr>
                              <a:rPr lang="en-US" altLang="zh-CN" sz="186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6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𝒅</m:t>
                            </m:r>
                          </m:num>
                          <m:den>
                            <m:r>
                              <a:rPr lang="en-US" altLang="zh-CN" sz="186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𝟐</m:t>
                            </m:r>
                          </m:den>
                        </m:f>
                      </m:num>
                      <m:den>
                        <m:r>
                          <a:rPr lang="en-US" altLang="zh-CN" sz="186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𝒉</m:t>
                        </m:r>
                      </m:den>
                    </m:f>
                  </m:oMath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505" y="5269895"/>
                <a:ext cx="3025775" cy="585470"/>
              </a:xfrm>
              <a:prstGeom prst="rect">
                <a:avLst/>
              </a:prstGeom>
              <a:blipFill rotWithShape="1">
                <a:blip r:embed="rId9"/>
                <a:stretch>
                  <a:fillRect l="-3" t="-5" r="3" b="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523975" y="6005871"/>
                <a:ext cx="2817495" cy="6813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𝒕𝒂𝒏</m:t>
                      </m:r>
                      <m:r>
                        <a:rPr lang="zh-CN" altLang="en-US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𝜸</m:t>
                      </m:r>
                      <m:r>
                        <a:rPr lang="en-US" altLang="zh-CN" sz="1865" b="1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𝟗</m:t>
                          </m:r>
                          <m:r>
                            <a:rPr lang="en-US" altLang="zh-CN" sz="1865" b="1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 </m:t>
                          </m:r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𝒊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1865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1865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𝟏𝟎𝟎</m:t>
                              </m:r>
                              <m:r>
                                <a:rPr lang="en-US" altLang="zh-CN" sz="1865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−</m:t>
                              </m:r>
                              <m:r>
                                <a:rPr lang="en-US" altLang="zh-CN" sz="1865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𝟖𝟏</m:t>
                              </m:r>
                              <m:sSup>
                                <m:sSupPr>
                                  <m:ctrlPr>
                                    <a:rPr lang="en-US" altLang="zh-CN" sz="1865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865" b="1" i="1">
                                      <a:solidFill>
                                        <a:srgbClr val="0000FF"/>
                                      </a:solidFill>
                                      <a:latin typeface="Cambria Math" panose="02040503050406030204"/>
                                    </a:rPr>
                                    <m:t>𝒔𝒊𝒏</m:t>
                                  </m:r>
                                </m:e>
                                <m:sup>
                                  <m:r>
                                    <a:rPr lang="en-US" altLang="zh-CN" sz="1865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rad>
                          <m:r>
                            <a:rPr lang="en-US" altLang="zh-CN" sz="1865" b="1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𝒊</m:t>
                          </m:r>
                        </m:den>
                      </m:f>
                    </m:oMath>
                  </m:oMathPara>
                </a14:m>
                <a:endParaRPr lang="zh-CN" altLang="en-US" sz="186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975" y="6005871"/>
                <a:ext cx="2817495" cy="681355"/>
              </a:xfrm>
              <a:prstGeom prst="rect">
                <a:avLst/>
              </a:prstGeom>
              <a:blipFill rotWithShape="1">
                <a:blip r:embed="rId10"/>
                <a:stretch>
                  <a:fillRect l="-4" t="-6" r="4" b="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84" name="右箭头 16383"/>
          <p:cNvSpPr/>
          <p:nvPr/>
        </p:nvSpPr>
        <p:spPr>
          <a:xfrm>
            <a:off x="8492871" y="5974165"/>
            <a:ext cx="480053" cy="240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665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5" name="矩形 16384"/>
              <p:cNvSpPr/>
              <p:nvPr/>
            </p:nvSpPr>
            <p:spPr>
              <a:xfrm>
                <a:off x="9071732" y="5763856"/>
                <a:ext cx="1988185" cy="588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1865" b="1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𝒉</m:t>
                    </m:r>
                    <m:r>
                      <a:rPr lang="en-US" altLang="zh-CN" sz="1865" b="1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865" b="1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65" b="1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𝒅</m:t>
                        </m:r>
                        <m:rad>
                          <m:radPr>
                            <m:degHide m:val="on"/>
                            <m:ctrlP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𝟏𝟎𝟎</m:t>
                            </m:r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−</m:t>
                            </m:r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𝟖𝟏</m:t>
                            </m:r>
                            <m:sSup>
                              <m:sSupPr>
                                <m:ctrlPr>
                                  <a:rPr lang="en-US" altLang="zh-CN" sz="1865" b="1" i="1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865" b="1" i="1">
                                    <a:solidFill>
                                      <a:srgbClr val="0000FF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𝒔𝒊𝒏</m:t>
                                </m:r>
                              </m:e>
                              <m:sup>
                                <m:r>
                                  <a:rPr lang="en-US" altLang="zh-CN" sz="1865" b="1" i="1">
                                    <a:solidFill>
                                      <a:srgbClr val="0000FF"/>
                                    </a:solidFill>
                                    <a:latin typeface="Cambria Math" panose="02040503050406030204"/>
                                    <a:ea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  <a:ea typeface="Cambria Math" panose="02040503050406030204"/>
                              </a:rPr>
                              <m:t>𝒊</m:t>
                            </m:r>
                          </m:e>
                        </m:rad>
                      </m:num>
                      <m:den>
                        <m:r>
                          <a:rPr lang="en-US" altLang="zh-CN" sz="1865" b="1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𝟏𝟖</m:t>
                        </m:r>
                        <m:func>
                          <m:funcPr>
                            <m:ctrlP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𝐬𝐢𝐧</m:t>
                            </m:r>
                          </m:fName>
                          <m:e>
                            <m:r>
                              <a:rPr lang="en-US" altLang="zh-CN" sz="1865" b="1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𝒊</m:t>
                            </m:r>
                          </m:e>
                        </m:func>
                      </m:den>
                    </m:f>
                  </m:oMath>
                </a14:m>
                <a:r>
                  <a:rPr lang="zh-CN" altLang="en-US" sz="1865" b="1" dirty="0">
                    <a:solidFill>
                      <a:srgbClr val="0000FF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6385" name="矩形 163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1732" y="5763856"/>
                <a:ext cx="1988185" cy="588645"/>
              </a:xfrm>
              <a:prstGeom prst="rect">
                <a:avLst/>
              </a:prstGeom>
              <a:blipFill rotWithShape="1">
                <a:blip r:embed="rId11"/>
                <a:stretch>
                  <a:fillRect l="-6" t="-101" r="-1048" b="10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274149" y="5373423"/>
            <a:ext cx="4695190" cy="3784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65" b="1" dirty="0">
                <a:solidFill>
                  <a:srgbClr val="0000FF"/>
                </a:solidFill>
              </a:rPr>
              <a:t>解：根据光路的可逆性和对称性，光路如图</a:t>
            </a:r>
          </a:p>
        </p:txBody>
      </p:sp>
      <p:cxnSp>
        <p:nvCxnSpPr>
          <p:cNvPr id="36" name="直接连接符 35"/>
          <p:cNvCxnSpPr/>
          <p:nvPr/>
        </p:nvCxnSpPr>
        <p:spPr>
          <a:xfrm flipH="1">
            <a:off x="9325157" y="4773156"/>
            <a:ext cx="713388" cy="3"/>
          </a:xfrm>
          <a:prstGeom prst="line">
            <a:avLst/>
          </a:prstGeom>
          <a:ln w="12700">
            <a:solidFill>
              <a:srgbClr val="0000FF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351023" y="2861256"/>
            <a:ext cx="4766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9325157" y="4822804"/>
                <a:ext cx="353695" cy="4953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altLang="zh-CN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altLang="zh-CN" sz="1400" b="1" i="1" dirty="0">
                  <a:solidFill>
                    <a:schemeClr val="tx1"/>
                  </a:solidFill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5157" y="4822804"/>
                <a:ext cx="353695" cy="495300"/>
              </a:xfrm>
              <a:prstGeom prst="rect">
                <a:avLst/>
              </a:prstGeom>
              <a:blipFill rotWithShape="1">
                <a:blip r:embed="rId12"/>
                <a:stretch>
                  <a:fillRect l="-51" t="-124" r="51" b="1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16384" grpId="0" bldLvl="0" animBg="1"/>
      <p:bldP spid="16385" grpId="0"/>
      <p:bldP spid="35" grpId="0"/>
      <p:bldP spid="61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81897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光路时空常对称  巧用对称妙解题</a:t>
            </a:r>
          </a:p>
        </p:txBody>
      </p:sp>
      <p:sp>
        <p:nvSpPr>
          <p:cNvPr id="6" name="矩形 5"/>
          <p:cNvSpPr/>
          <p:nvPr/>
        </p:nvSpPr>
        <p:spPr>
          <a:xfrm>
            <a:off x="384357" y="607032"/>
            <a:ext cx="11423285" cy="1802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 hangingPunct="0">
              <a:lnSpc>
                <a:spcPct val="130000"/>
              </a:lnSpc>
            </a:pP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练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 </a:t>
            </a:r>
            <a:r>
              <a:rPr lang="en-US" altLang="zh-CN" sz="2135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(2017·</a:t>
            </a:r>
            <a:r>
              <a:rPr lang="zh-CN" altLang="en-US" sz="2135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新课标</a:t>
            </a:r>
            <a:r>
              <a:rPr lang="en-US" altLang="zh-CN" sz="2135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Ⅰ</a:t>
            </a:r>
            <a:r>
              <a:rPr lang="zh-CN" altLang="en-US" sz="2135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卷</a:t>
            </a:r>
            <a:r>
              <a:rPr lang="en-US" altLang="zh-CN" sz="2135" b="1" dirty="0">
                <a:solidFill>
                  <a:srgbClr val="009898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如图，一玻璃工件的上半部是半径为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的半球体，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点为球心；下半部是半径为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R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、高位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2R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的圆柱体，圆柱体底面镀有反射膜。有一平行于中心轴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OC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的光线从半球面射入，该光线与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OC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之间的距离为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0.6R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。已知最后从半球面射出的光线恰好与入射光线平行（不考虑多次反射）</a:t>
            </a: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求该玻璃的折射率。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8822041" y="2417464"/>
            <a:ext cx="2208245" cy="2930637"/>
            <a:chOff x="6686071" y="1522164"/>
            <a:chExt cx="1656184" cy="2197978"/>
          </a:xfrm>
        </p:grpSpPr>
        <p:grpSp>
          <p:nvGrpSpPr>
            <p:cNvPr id="24" name="组合 23"/>
            <p:cNvGrpSpPr/>
            <p:nvPr/>
          </p:nvGrpSpPr>
          <p:grpSpPr>
            <a:xfrm>
              <a:off x="6686071" y="1522164"/>
              <a:ext cx="1656184" cy="2091134"/>
              <a:chOff x="7200292" y="980653"/>
              <a:chExt cx="1656184" cy="2091134"/>
            </a:xfrm>
          </p:grpSpPr>
          <p:grpSp>
            <p:nvGrpSpPr>
              <p:cNvPr id="25" name="组合 24"/>
              <p:cNvGrpSpPr/>
              <p:nvPr/>
            </p:nvGrpSpPr>
            <p:grpSpPr>
              <a:xfrm rot="10800000">
                <a:off x="7200292" y="1271587"/>
                <a:ext cx="1656184" cy="1296144"/>
                <a:chOff x="2233464" y="2715766"/>
                <a:chExt cx="1656184" cy="1296144"/>
              </a:xfrm>
            </p:grpSpPr>
            <p:sp>
              <p:nvSpPr>
                <p:cNvPr id="44" name="椭圆 43"/>
                <p:cNvSpPr/>
                <p:nvPr/>
              </p:nvSpPr>
              <p:spPr>
                <a:xfrm>
                  <a:off x="2555776" y="2844742"/>
                  <a:ext cx="1152128" cy="1167168"/>
                </a:xfrm>
                <a:prstGeom prst="ellipse">
                  <a:avLst/>
                </a:prstGeom>
                <a:ln w="1270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2400" b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5" name="矩形 44"/>
                <p:cNvSpPr/>
                <p:nvPr/>
              </p:nvSpPr>
              <p:spPr>
                <a:xfrm>
                  <a:off x="2233464" y="2715766"/>
                  <a:ext cx="1656184" cy="71256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2400" b="1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46" name="直接连接符 45"/>
                <p:cNvCxnSpPr/>
                <p:nvPr/>
              </p:nvCxnSpPr>
              <p:spPr>
                <a:xfrm>
                  <a:off x="2555032" y="3439387"/>
                  <a:ext cx="1152128" cy="0"/>
                </a:xfrm>
                <a:prstGeom prst="line">
                  <a:avLst/>
                </a:prstGeom>
                <a:ln w="12700">
                  <a:prstDash val="dash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直接连接符 25"/>
              <p:cNvCxnSpPr/>
              <p:nvPr/>
            </p:nvCxnSpPr>
            <p:spPr>
              <a:xfrm>
                <a:off x="7383524" y="1844110"/>
                <a:ext cx="744" cy="9551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8534908" y="1844109"/>
                <a:ext cx="744" cy="955115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 flipV="1">
                <a:off x="7381292" y="2789383"/>
                <a:ext cx="1295164" cy="9841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/>
            </p:nvCxnSpPr>
            <p:spPr>
              <a:xfrm>
                <a:off x="7958100" y="980653"/>
                <a:ext cx="744" cy="2091134"/>
              </a:xfrm>
              <a:prstGeom prst="line">
                <a:avLst/>
              </a:prstGeom>
              <a:ln w="12700">
                <a:prstDash val="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30" name="组合 29"/>
              <p:cNvGrpSpPr/>
              <p:nvPr/>
            </p:nvGrpSpPr>
            <p:grpSpPr>
              <a:xfrm rot="19323043" flipH="1">
                <a:off x="8229768" y="1054486"/>
                <a:ext cx="261742" cy="324036"/>
                <a:chOff x="1475656" y="2830146"/>
                <a:chExt cx="1512168" cy="1397788"/>
              </a:xfrm>
            </p:grpSpPr>
            <p:sp>
              <p:nvSpPr>
                <p:cNvPr id="42" name="Line 36"/>
                <p:cNvSpPr>
                  <a:spLocks noChangeShapeType="1"/>
                </p:cNvSpPr>
                <p:nvPr/>
              </p:nvSpPr>
              <p:spPr bwMode="auto">
                <a:xfrm>
                  <a:off x="1475656" y="2830146"/>
                  <a:ext cx="1014214" cy="940403"/>
                </a:xfrm>
                <a:prstGeom prst="line">
                  <a:avLst/>
                </a:prstGeom>
                <a:ln w="12700">
                  <a:tailEnd type="triangl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 lIns="108864" tIns="54432" rIns="108864" bIns="54432"/>
                <a:lstStyle/>
                <a:p>
                  <a:endParaRPr lang="zh-CN" altLang="en-US"/>
                </a:p>
              </p:txBody>
            </p:sp>
            <p:cxnSp>
              <p:nvCxnSpPr>
                <p:cNvPr id="43" name="直接连接符 42"/>
                <p:cNvCxnSpPr/>
                <p:nvPr/>
              </p:nvCxnSpPr>
              <p:spPr>
                <a:xfrm>
                  <a:off x="2279948" y="3579862"/>
                  <a:ext cx="707876" cy="64807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TextBox 30"/>
              <p:cNvSpPr txBox="1"/>
              <p:nvPr/>
            </p:nvSpPr>
            <p:spPr>
              <a:xfrm>
                <a:off x="8127309" y="1311375"/>
                <a:ext cx="229553" cy="252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600" b="1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761964" y="1615321"/>
                <a:ext cx="240030" cy="252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600" b="1" dirty="0">
                    <a:solidFill>
                      <a:schemeClr val="tx1"/>
                    </a:solidFill>
                  </a:rPr>
                  <a:t>O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732031" y="2768442"/>
                <a:ext cx="217646" cy="2528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600" b="1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34" name="Line 36"/>
              <p:cNvSpPr>
                <a:spLocks noChangeShapeType="1"/>
              </p:cNvSpPr>
              <p:nvPr/>
            </p:nvSpPr>
            <p:spPr bwMode="auto">
              <a:xfrm rot="19323043" flipH="1" flipV="1">
                <a:off x="7406678" y="1966480"/>
                <a:ext cx="167240" cy="130405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sp>
            <p:nvSpPr>
              <p:cNvPr id="35" name="Line 36"/>
              <p:cNvSpPr>
                <a:spLocks noChangeShapeType="1"/>
              </p:cNvSpPr>
              <p:nvPr/>
            </p:nvSpPr>
            <p:spPr bwMode="auto">
              <a:xfrm rot="19323043">
                <a:off x="7783094" y="1970646"/>
                <a:ext cx="153875" cy="121631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sp>
            <p:nvSpPr>
              <p:cNvPr id="36" name="Line 36"/>
              <p:cNvSpPr>
                <a:spLocks noChangeShapeType="1"/>
              </p:cNvSpPr>
              <p:nvPr/>
            </p:nvSpPr>
            <p:spPr bwMode="auto">
              <a:xfrm rot="19323043" flipH="1">
                <a:off x="8555636" y="2545367"/>
                <a:ext cx="175551" cy="218005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7514163" y="1904489"/>
                    <a:ext cx="271939" cy="25288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sz="1600" b="1" i="1" dirty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  <a:cs typeface="Cambria Math" panose="02040503050406030204"/>
                            </a:rPr>
                            <m:t>𝑹</m:t>
                          </m:r>
                        </m:oMath>
                      </m:oMathPara>
                    </a14:m>
                    <a:endParaRPr lang="en-US" altLang="zh-CN" sz="1600" b="1" i="1" dirty="0">
                      <a:solidFill>
                        <a:schemeClr val="tx1"/>
                      </a:solidFill>
                      <a:latin typeface="Cambria Math" panose="02040503050406030204"/>
                      <a:cs typeface="Cambria Math" panose="02040503050406030204"/>
                    </a:endParaRPr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14163" y="1904489"/>
                    <a:ext cx="271939" cy="252889"/>
                  </a:xfrm>
                  <a:prstGeom prst="rect">
                    <a:avLst/>
                  </a:prstGeom>
                  <a:blipFill rotWithShape="1">
                    <a:blip r:embed="rId2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8" name="直接连接符 37"/>
              <p:cNvCxnSpPr/>
              <p:nvPr/>
            </p:nvCxnSpPr>
            <p:spPr>
              <a:xfrm>
                <a:off x="8534164" y="1844109"/>
                <a:ext cx="142292" cy="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Line 36"/>
              <p:cNvSpPr>
                <a:spLocks noChangeShapeType="1"/>
              </p:cNvSpPr>
              <p:nvPr/>
            </p:nvSpPr>
            <p:spPr bwMode="auto">
              <a:xfrm rot="19323043" flipV="1">
                <a:off x="8548667" y="1875955"/>
                <a:ext cx="175101" cy="228080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8439829" y="2158092"/>
                    <a:ext cx="359569" cy="25288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zh-CN" sz="1600" b="1" i="1" dirty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𝟐</m:t>
                          </m:r>
                          <m:r>
                            <a:rPr lang="en-US" altLang="zh-CN" sz="1600" b="1" i="1" dirty="0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  <a:cs typeface="Cambria Math" panose="02040503050406030204"/>
                            </a:rPr>
                            <m:t>𝑹</m:t>
                          </m:r>
                        </m:oMath>
                      </m:oMathPara>
                    </a14:m>
                    <a:endParaRPr lang="en-US" altLang="zh-CN" sz="1600" b="1" i="1" dirty="0">
                      <a:solidFill>
                        <a:schemeClr val="tx1"/>
                      </a:solidFill>
                      <a:latin typeface="Cambria Math" panose="02040503050406030204"/>
                      <a:cs typeface="Cambria Math" panose="02040503050406030204"/>
                    </a:endParaRPr>
                  </a:p>
                </p:txBody>
              </p:sp>
            </mc:Choice>
            <mc:Fallback xmlns="">
              <p:sp>
                <p:nvSpPr>
                  <p:cNvPr id="40" name="TextBox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39829" y="2158092"/>
                    <a:ext cx="359569" cy="252889"/>
                  </a:xfrm>
                  <a:prstGeom prst="rect">
                    <a:avLst/>
                  </a:prstGeom>
                  <a:blipFill rotWithShape="1">
                    <a:blip r:embed="rId3"/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1" name="直接连接符 40"/>
              <p:cNvCxnSpPr/>
              <p:nvPr/>
            </p:nvCxnSpPr>
            <p:spPr>
              <a:xfrm>
                <a:off x="8049222" y="2799225"/>
                <a:ext cx="176549" cy="204573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7" name="矩形 46"/>
            <p:cNvSpPr/>
            <p:nvPr/>
          </p:nvSpPr>
          <p:spPr>
            <a:xfrm>
              <a:off x="7483230" y="3482493"/>
              <a:ext cx="560070" cy="2376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465" b="1" dirty="0">
                  <a:solidFill>
                    <a:schemeClr val="tx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反射膜</a:t>
              </a: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9160388" y="2509077"/>
            <a:ext cx="1206848" cy="2326587"/>
            <a:chOff x="6870291" y="1881808"/>
            <a:chExt cx="905136" cy="1744940"/>
          </a:xfrm>
        </p:grpSpPr>
        <p:grpSp>
          <p:nvGrpSpPr>
            <p:cNvPr id="49" name="组合 48"/>
            <p:cNvGrpSpPr/>
            <p:nvPr/>
          </p:nvGrpSpPr>
          <p:grpSpPr>
            <a:xfrm flipH="1">
              <a:off x="7389350" y="2267310"/>
              <a:ext cx="386077" cy="1359438"/>
              <a:chOff x="1475656" y="2830146"/>
              <a:chExt cx="1512168" cy="1397788"/>
            </a:xfrm>
          </p:grpSpPr>
          <p:sp>
            <p:nvSpPr>
              <p:cNvPr id="50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solidFill>
                  <a:srgbClr val="C00000"/>
                </a:solidFill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51" name="直接连接符 50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组合 51"/>
            <p:cNvGrpSpPr/>
            <p:nvPr/>
          </p:nvGrpSpPr>
          <p:grpSpPr>
            <a:xfrm rot="8847145" flipH="1">
              <a:off x="6967935" y="2262596"/>
              <a:ext cx="417822" cy="1358432"/>
              <a:chOff x="1475656" y="2830146"/>
              <a:chExt cx="1458085" cy="1421085"/>
            </a:xfrm>
          </p:grpSpPr>
          <p:sp>
            <p:nvSpPr>
              <p:cNvPr id="53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solidFill>
                  <a:srgbClr val="C00000"/>
                </a:solidFill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54" name="直接连接符 53"/>
              <p:cNvCxnSpPr>
                <a:endCxn id="56" idx="0"/>
              </p:cNvCxnSpPr>
              <p:nvPr/>
            </p:nvCxnSpPr>
            <p:spPr>
              <a:xfrm rot="8847145" flipV="1">
                <a:off x="2337291" y="3574843"/>
                <a:ext cx="596450" cy="676388"/>
              </a:xfrm>
              <a:prstGeom prst="line">
                <a:avLst/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组合 54"/>
            <p:cNvGrpSpPr/>
            <p:nvPr/>
          </p:nvGrpSpPr>
          <p:grpSpPr>
            <a:xfrm rot="8418008" flipH="1">
              <a:off x="6870291" y="1881808"/>
              <a:ext cx="261742" cy="324036"/>
              <a:chOff x="1475656" y="2830146"/>
              <a:chExt cx="1512168" cy="1397788"/>
            </a:xfrm>
          </p:grpSpPr>
          <p:sp>
            <p:nvSpPr>
              <p:cNvPr id="56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solidFill>
                  <a:srgbClr val="C00000"/>
                </a:solidFill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57" name="直接连接符 56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TextBox 58"/>
          <p:cNvSpPr txBox="1"/>
          <p:nvPr/>
        </p:nvSpPr>
        <p:spPr>
          <a:xfrm>
            <a:off x="630444" y="2664611"/>
            <a:ext cx="5346700" cy="4203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135" b="1" dirty="0">
                <a:solidFill>
                  <a:srgbClr val="0000FF"/>
                </a:solidFill>
              </a:rPr>
              <a:t>解：根据光路的可逆性和对称性，光路如图</a:t>
            </a:r>
          </a:p>
        </p:txBody>
      </p:sp>
      <p:cxnSp>
        <p:nvCxnSpPr>
          <p:cNvPr id="62" name="直接连接符 61"/>
          <p:cNvCxnSpPr/>
          <p:nvPr/>
        </p:nvCxnSpPr>
        <p:spPr>
          <a:xfrm flipV="1">
            <a:off x="9820980" y="2701631"/>
            <a:ext cx="840079" cy="88185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组合 68"/>
          <p:cNvGrpSpPr/>
          <p:nvPr/>
        </p:nvGrpSpPr>
        <p:grpSpPr>
          <a:xfrm>
            <a:off x="10289664" y="2552876"/>
            <a:ext cx="300991" cy="337185"/>
            <a:chOff x="7717248" y="1914657"/>
            <a:chExt cx="225743" cy="252889"/>
          </a:xfrm>
        </p:grpSpPr>
        <p:sp>
          <p:nvSpPr>
            <p:cNvPr id="67" name="任意多边形 66"/>
            <p:cNvSpPr/>
            <p:nvPr/>
          </p:nvSpPr>
          <p:spPr>
            <a:xfrm>
              <a:off x="7772400" y="2140226"/>
              <a:ext cx="86139" cy="26504"/>
            </a:xfrm>
            <a:custGeom>
              <a:avLst/>
              <a:gdLst>
                <a:gd name="connsiteX0" fmla="*/ 0 w 86139"/>
                <a:gd name="connsiteY0" fmla="*/ 0 h 26504"/>
                <a:gd name="connsiteX1" fmla="*/ 79513 w 86139"/>
                <a:gd name="connsiteY1" fmla="*/ 6626 h 26504"/>
                <a:gd name="connsiteX2" fmla="*/ 86139 w 86139"/>
                <a:gd name="connsiteY2" fmla="*/ 26504 h 2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139" h="26504">
                  <a:moveTo>
                    <a:pt x="0" y="0"/>
                  </a:moveTo>
                  <a:cubicBezTo>
                    <a:pt x="26504" y="2209"/>
                    <a:pt x="54093" y="-1195"/>
                    <a:pt x="79513" y="6626"/>
                  </a:cubicBezTo>
                  <a:cubicBezTo>
                    <a:pt x="86189" y="8680"/>
                    <a:pt x="86139" y="26504"/>
                    <a:pt x="86139" y="26504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7717248" y="1914657"/>
                  <a:ext cx="225743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16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Cambria Math" panose="02040503050406030204"/>
                          </a:rPr>
                          <m:t>𝒊</m:t>
                        </m:r>
                      </m:oMath>
                    </m:oMathPara>
                  </a14:m>
                  <a:endParaRPr lang="en-US" altLang="zh-CN" sz="1600" b="1" i="1" dirty="0">
                    <a:solidFill>
                      <a:schemeClr val="tx1"/>
                    </a:solidFill>
                    <a:latin typeface="Cambria Math" panose="02040503050406030204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7248" y="1914657"/>
                  <a:ext cx="225743" cy="25288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" name="组合 71"/>
          <p:cNvGrpSpPr/>
          <p:nvPr/>
        </p:nvGrpSpPr>
        <p:grpSpPr>
          <a:xfrm>
            <a:off x="9995704" y="3137377"/>
            <a:ext cx="325755" cy="297180"/>
            <a:chOff x="7496778" y="2353033"/>
            <a:chExt cx="244316" cy="222885"/>
          </a:xfrm>
        </p:grpSpPr>
        <p:sp>
          <p:nvSpPr>
            <p:cNvPr id="70" name="任意多边形 69"/>
            <p:cNvSpPr/>
            <p:nvPr/>
          </p:nvSpPr>
          <p:spPr>
            <a:xfrm>
              <a:off x="7659757" y="2378765"/>
              <a:ext cx="33130" cy="86727"/>
            </a:xfrm>
            <a:custGeom>
              <a:avLst/>
              <a:gdLst>
                <a:gd name="connsiteX0" fmla="*/ 0 w 33130"/>
                <a:gd name="connsiteY0" fmla="*/ 0 h 86727"/>
                <a:gd name="connsiteX1" fmla="*/ 26504 w 33130"/>
                <a:gd name="connsiteY1" fmla="*/ 86139 h 86727"/>
                <a:gd name="connsiteX2" fmla="*/ 33130 w 33130"/>
                <a:gd name="connsiteY2" fmla="*/ 86139 h 86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130" h="86727">
                  <a:moveTo>
                    <a:pt x="0" y="0"/>
                  </a:moveTo>
                  <a:cubicBezTo>
                    <a:pt x="5281" y="52810"/>
                    <a:pt x="-8108" y="60180"/>
                    <a:pt x="26504" y="86139"/>
                  </a:cubicBezTo>
                  <a:cubicBezTo>
                    <a:pt x="28271" y="87464"/>
                    <a:pt x="30921" y="86139"/>
                    <a:pt x="33130" y="8613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7496778" y="2353033"/>
                  <a:ext cx="244316" cy="2228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335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𝜸</m:t>
                        </m:r>
                      </m:oMath>
                    </m:oMathPara>
                  </a14:m>
                  <a:endParaRPr lang="zh-CN" altLang="en-US" sz="1335" b="1" i="1" dirty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6778" y="2353033"/>
                  <a:ext cx="244316" cy="222885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74" name="直接连接符 73"/>
          <p:cNvCxnSpPr>
            <a:endCxn id="50" idx="0"/>
          </p:cNvCxnSpPr>
          <p:nvPr/>
        </p:nvCxnSpPr>
        <p:spPr>
          <a:xfrm>
            <a:off x="9820980" y="3023079"/>
            <a:ext cx="546256" cy="1"/>
          </a:xfrm>
          <a:prstGeom prst="line">
            <a:avLst/>
          </a:prstGeom>
          <a:ln w="28575">
            <a:solidFill>
              <a:srgbClr val="0000FF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7" name="组合 76"/>
          <p:cNvGrpSpPr/>
          <p:nvPr/>
        </p:nvGrpSpPr>
        <p:grpSpPr>
          <a:xfrm>
            <a:off x="9762443" y="3116857"/>
            <a:ext cx="300991" cy="337185"/>
            <a:chOff x="7717248" y="1914657"/>
            <a:chExt cx="225743" cy="252889"/>
          </a:xfrm>
        </p:grpSpPr>
        <p:sp>
          <p:nvSpPr>
            <p:cNvPr id="78" name="任意多边形 77"/>
            <p:cNvSpPr/>
            <p:nvPr/>
          </p:nvSpPr>
          <p:spPr>
            <a:xfrm>
              <a:off x="7772400" y="2140226"/>
              <a:ext cx="86139" cy="26504"/>
            </a:xfrm>
            <a:custGeom>
              <a:avLst/>
              <a:gdLst>
                <a:gd name="connsiteX0" fmla="*/ 0 w 86139"/>
                <a:gd name="connsiteY0" fmla="*/ 0 h 26504"/>
                <a:gd name="connsiteX1" fmla="*/ 79513 w 86139"/>
                <a:gd name="connsiteY1" fmla="*/ 6626 h 26504"/>
                <a:gd name="connsiteX2" fmla="*/ 86139 w 86139"/>
                <a:gd name="connsiteY2" fmla="*/ 26504 h 2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139" h="26504">
                  <a:moveTo>
                    <a:pt x="0" y="0"/>
                  </a:moveTo>
                  <a:cubicBezTo>
                    <a:pt x="26504" y="2209"/>
                    <a:pt x="54093" y="-1195"/>
                    <a:pt x="79513" y="6626"/>
                  </a:cubicBezTo>
                  <a:cubicBezTo>
                    <a:pt x="86189" y="8680"/>
                    <a:pt x="86139" y="26504"/>
                    <a:pt x="86139" y="26504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7717248" y="1914657"/>
                  <a:ext cx="225743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CN" sz="16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cs typeface="Cambria Math" panose="02040503050406030204"/>
                          </a:rPr>
                          <m:t>𝒊</m:t>
                        </m:r>
                      </m:oMath>
                    </m:oMathPara>
                  </a14:m>
                  <a:endParaRPr lang="en-US" altLang="zh-CN" sz="1600" b="1" i="1" dirty="0">
                    <a:solidFill>
                      <a:schemeClr val="tx1"/>
                    </a:solidFill>
                    <a:latin typeface="Cambria Math" panose="02040503050406030204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17248" y="1914657"/>
                  <a:ext cx="225743" cy="25288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/>
              <p:cNvSpPr txBox="1"/>
              <p:nvPr/>
            </p:nvSpPr>
            <p:spPr>
              <a:xfrm>
                <a:off x="991471" y="3247163"/>
                <a:ext cx="3957955" cy="5607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135" b="1" dirty="0">
                    <a:solidFill>
                      <a:srgbClr val="0000FF"/>
                    </a:solidFill>
                  </a:rPr>
                  <a:t>由几何关系得： 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𝒔𝒊𝒏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𝒊</m:t>
                    </m:r>
                    <m:r>
                      <a:rPr lang="en-US" altLang="zh-CN" sz="2135" b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𝟎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.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𝟔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𝑹</m:t>
                        </m:r>
                      </m:num>
                      <m:den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𝑹</m:t>
                        </m:r>
                      </m:den>
                    </m:f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𝟑</m:t>
                        </m:r>
                      </m:num>
                      <m:den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𝟓</m:t>
                        </m:r>
                      </m:den>
                    </m:f>
                  </m:oMath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0" name="TextBox 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471" y="3247163"/>
                <a:ext cx="3957955" cy="560705"/>
              </a:xfrm>
              <a:prstGeom prst="rect">
                <a:avLst/>
              </a:prstGeom>
              <a:blipFill rotWithShape="1">
                <a:blip r:embed="rId6"/>
                <a:stretch>
                  <a:fillRect l="-6" t="-73" r="6" b="7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922789" y="3811553"/>
                <a:ext cx="4780280" cy="7600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2135" b="1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在</m:t>
                      </m:r>
                      <m:r>
                        <a:rPr lang="zh-CN" altLang="en-US" sz="2135" b="1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∆</m:t>
                      </m:r>
                      <m:r>
                        <a:rPr lang="en-US" altLang="zh-CN" sz="2135" b="1" i="1" dirty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𝑶𝑨𝑪</m:t>
                      </m:r>
                      <m:r>
                        <a:rPr lang="zh-CN" altLang="en-US" sz="2135" b="1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中用</m:t>
                      </m:r>
                      <m:r>
                        <a:rPr lang="zh-CN" altLang="en-US" sz="2135" b="1" i="1" dirty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正弦定理</m:t>
                      </m:r>
                      <m:r>
                        <a:rPr lang="zh-CN" altLang="en-US" sz="2135" b="1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：</m:t>
                      </m:r>
                      <m:f>
                        <m:fPr>
                          <m:ctrlPr>
                            <a:rPr lang="en-US" altLang="zh-CN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135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𝑶</m:t>
                          </m:r>
                          <m:r>
                            <a:rPr lang="en-US" altLang="zh-CN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𝑪</m:t>
                          </m:r>
                        </m:num>
                        <m:den>
                          <m:r>
                            <a:rPr lang="en-US" altLang="zh-CN" sz="2135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en-US" altLang="zh-CN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 </m:t>
                          </m:r>
                          <m:r>
                            <a:rPr lang="zh-CN" altLang="en-US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𝜸</m:t>
                          </m:r>
                        </m:den>
                      </m:f>
                      <m:r>
                        <a:rPr lang="en-US" altLang="zh-CN" sz="2135" b="1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135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𝑶𝑨</m:t>
                          </m:r>
                        </m:num>
                        <m:den>
                          <m:r>
                            <a:rPr lang="en-US" altLang="zh-CN" sz="2135" b="1" i="1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𝒔𝒊𝒏</m:t>
                          </m:r>
                          <m:r>
                            <a:rPr lang="zh-CN" altLang="en-US" sz="2135" b="1" i="1" dirty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𝜷</m:t>
                          </m:r>
                        </m:den>
                      </m:f>
                    </m:oMath>
                  </m:oMathPara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789" y="3811553"/>
                <a:ext cx="4780280" cy="760095"/>
              </a:xfrm>
              <a:prstGeom prst="rect">
                <a:avLst/>
              </a:prstGeom>
              <a:blipFill rotWithShape="1">
                <a:blip r:embed="rId7"/>
                <a:stretch>
                  <a:fillRect l="-3" t="-37" r="3" b="3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5" name="组合 84"/>
          <p:cNvGrpSpPr/>
          <p:nvPr/>
        </p:nvGrpSpPr>
        <p:grpSpPr>
          <a:xfrm>
            <a:off x="9709712" y="4106767"/>
            <a:ext cx="338455" cy="328295"/>
            <a:chOff x="7282284" y="3080075"/>
            <a:chExt cx="253841" cy="246221"/>
          </a:xfrm>
        </p:grpSpPr>
        <p:sp>
          <p:nvSpPr>
            <p:cNvPr id="83" name="任意多边形 82"/>
            <p:cNvSpPr/>
            <p:nvPr/>
          </p:nvSpPr>
          <p:spPr>
            <a:xfrm>
              <a:off x="7374835" y="3298586"/>
              <a:ext cx="86139" cy="27710"/>
            </a:xfrm>
            <a:custGeom>
              <a:avLst/>
              <a:gdLst>
                <a:gd name="connsiteX0" fmla="*/ 0 w 86139"/>
                <a:gd name="connsiteY0" fmla="*/ 21084 h 27710"/>
                <a:gd name="connsiteX1" fmla="*/ 79513 w 86139"/>
                <a:gd name="connsiteY1" fmla="*/ 14457 h 27710"/>
                <a:gd name="connsiteX2" fmla="*/ 86139 w 86139"/>
                <a:gd name="connsiteY2" fmla="*/ 27710 h 27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139" h="27710">
                  <a:moveTo>
                    <a:pt x="0" y="21084"/>
                  </a:moveTo>
                  <a:cubicBezTo>
                    <a:pt x="37749" y="-1566"/>
                    <a:pt x="32195" y="-9202"/>
                    <a:pt x="79513" y="14457"/>
                  </a:cubicBezTo>
                  <a:cubicBezTo>
                    <a:pt x="83931" y="16666"/>
                    <a:pt x="83930" y="23292"/>
                    <a:pt x="86139" y="2771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400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/>
                <p:cNvSpPr txBox="1"/>
                <p:nvPr/>
              </p:nvSpPr>
              <p:spPr>
                <a:xfrm>
                  <a:off x="7282284" y="3080075"/>
                  <a:ext cx="253841" cy="2228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335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𝜷</m:t>
                        </m:r>
                      </m:oMath>
                    </m:oMathPara>
                  </a14:m>
                  <a:endParaRPr lang="zh-CN" altLang="en-US" sz="1335" b="1" i="1" dirty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84" name="TextBox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82284" y="3080075"/>
                  <a:ext cx="253841" cy="222885"/>
                </a:xfrm>
                <a:prstGeom prst="rect">
                  <a:avLst/>
                </a:prstGeom>
                <a:blipFill rotWithShape="1">
                  <a:blip r:embed="rId8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922789" y="4697425"/>
                <a:ext cx="6934835" cy="6292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135" b="1" dirty="0">
                    <a:solidFill>
                      <a:srgbClr val="0000FF"/>
                    </a:solidFill>
                  </a:rPr>
                  <a:t>且： 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𝒔𝒊𝒏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</m:t>
                    </m:r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𝜷</m:t>
                    </m:r>
                    <m:r>
                      <a:rPr lang="en-US" altLang="zh-CN" sz="2135" b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𝒔𝒊𝒏</m:t>
                    </m:r>
                    <m:d>
                      <m:dPr>
                        <m:begChr m:val="（"/>
                        <m:endChr m:val="）"/>
                        <m:ctrlPr>
                          <a:rPr lang="zh-CN" altLang="en-US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𝒊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−</m:t>
                        </m:r>
                        <m:r>
                          <a:rPr lang="zh-CN" altLang="en-US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𝜸</m:t>
                        </m:r>
                      </m:e>
                    </m:d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     </m:t>
                    </m:r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（或</m:t>
                    </m:r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𝒔𝒊𝒏</m:t>
                    </m:r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𝜷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𝟎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.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𝟔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𝑹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CN" sz="213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zh-CN" sz="2135" b="1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𝟐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.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𝑹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zh-CN" sz="2135" b="1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altLang="zh-CN" sz="213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altLang="zh-CN" sz="2135" b="1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𝟎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.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𝟔</m:t>
                                    </m:r>
                                    <m:r>
                                      <a:rPr lang="en-US" altLang="zh-CN" sz="2135" b="1" i="1" dirty="0" smtClean="0">
                                        <a:solidFill>
                                          <a:srgbClr val="0000FF"/>
                                        </a:solidFill>
                                        <a:latin typeface="Cambria Math" panose="02040503050406030204"/>
                                      </a:rPr>
                                      <m:t>𝑹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zh-CN" sz="2135" b="1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）</m:t>
                    </m:r>
                  </m:oMath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789" y="4697425"/>
                <a:ext cx="6934835" cy="629285"/>
              </a:xfrm>
              <a:prstGeom prst="rect">
                <a:avLst/>
              </a:prstGeom>
              <a:blipFill rotWithShape="1">
                <a:blip r:embed="rId9"/>
                <a:stretch>
                  <a:fillRect l="-2" t="-52" r="2" b="5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922789" y="5412831"/>
                <a:ext cx="3890645" cy="5740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135" b="1" dirty="0">
                    <a:solidFill>
                      <a:srgbClr val="0000FF"/>
                    </a:solidFill>
                  </a:rPr>
                  <a:t>由以上式子可得： 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𝒔𝒊𝒏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</m:t>
                    </m:r>
                    <m:r>
                      <a:rPr lang="zh-CN" altLang="en-US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𝜸</m:t>
                    </m:r>
                    <m:r>
                      <a:rPr lang="en-US" altLang="zh-CN" sz="2135" b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𝟔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CN" sz="213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2135" b="1" i="1" dirty="0" smtClean="0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𝟐𝟎𝟓</m:t>
                            </m:r>
                          </m:e>
                        </m:rad>
                      </m:den>
                    </m:f>
                  </m:oMath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789" y="5412831"/>
                <a:ext cx="3890645" cy="574040"/>
              </a:xfrm>
              <a:prstGeom prst="rect">
                <a:avLst/>
              </a:prstGeom>
              <a:blipFill rotWithShape="1">
                <a:blip r:embed="rId10"/>
                <a:stretch>
                  <a:fillRect l="-3" t="-16" r="3" b="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9" name="TextBox 88"/>
              <p:cNvSpPr txBox="1"/>
              <p:nvPr/>
            </p:nvSpPr>
            <p:spPr>
              <a:xfrm>
                <a:off x="922789" y="6093449"/>
                <a:ext cx="5192395" cy="5981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135" b="1" dirty="0">
                    <a:solidFill>
                      <a:srgbClr val="0000FF"/>
                    </a:solidFill>
                  </a:rPr>
                  <a:t>由折射定律有： 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𝐧</m:t>
                    </m:r>
                    <m:r>
                      <a:rPr lang="en-US" altLang="zh-CN" sz="2135" b="1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2135" b="1" i="1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 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𝒊</m:t>
                        </m:r>
                      </m:num>
                      <m:den>
                        <m:r>
                          <a:rPr lang="en-US" altLang="zh-CN" sz="2135" b="1" i="1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𝒔𝒊𝒏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 </m:t>
                        </m:r>
                        <m:r>
                          <a:rPr lang="zh-CN" altLang="en-US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𝜸</m:t>
                        </m:r>
                      </m:den>
                    </m:f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𝟐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.</m:t>
                        </m:r>
                        <m:r>
                          <a:rPr lang="en-US" altLang="zh-CN" sz="2135" b="1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𝟎𝟓</m:t>
                        </m:r>
                      </m:e>
                    </m:rad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≈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𝟏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.</m:t>
                    </m:r>
                    <m:r>
                      <a:rPr lang="en-US" altLang="zh-CN" sz="2135" b="1" i="1" dirty="0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𝟒𝟑</m:t>
                    </m:r>
                  </m:oMath>
                </a14:m>
                <a:endParaRPr lang="zh-CN" altLang="en-US" sz="2135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789" y="6093449"/>
                <a:ext cx="5192395" cy="598170"/>
              </a:xfrm>
              <a:prstGeom prst="rect">
                <a:avLst/>
              </a:prstGeom>
              <a:blipFill rotWithShape="1">
                <a:blip r:embed="rId11"/>
                <a:stretch>
                  <a:fillRect l="-3" t="-104" r="3" b="10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1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80" grpId="0"/>
      <p:bldP spid="81" grpId="0"/>
      <p:bldP spid="87" grpId="0"/>
      <p:bldP spid="88" grpId="0"/>
      <p:bldP spid="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" name="五角星 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" name="TextBox 3"/>
          <p:cNvSpPr txBox="1"/>
          <p:nvPr/>
        </p:nvSpPr>
        <p:spPr>
          <a:xfrm>
            <a:off x="818973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光路时空常对称  巧用对称妙解题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/>
              <p:cNvSpPr/>
              <p:nvPr/>
            </p:nvSpPr>
            <p:spPr>
              <a:xfrm>
                <a:off x="431371" y="791431"/>
                <a:ext cx="10945216" cy="2021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ctr" hangingPunct="0">
                  <a:lnSpc>
                    <a:spcPct val="130000"/>
                  </a:lnSpc>
                </a:pP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练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 </a:t>
                </a:r>
                <a:r>
                  <a:rPr lang="en-US" altLang="zh-CN" sz="2400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(2008·</a:t>
                </a:r>
                <a:r>
                  <a:rPr lang="zh-CN" altLang="en-US" sz="2400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四川理综）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如图，一束单色光射入一玻璃球体，入射角为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60°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。己知光线在玻璃球内经一次反射后，再次折射回到空气中时与入射光线平行。此玻璃的折射率为（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）</a:t>
                </a:r>
              </a:p>
              <a:p>
                <a:pPr fontAlgn="ctr" hangingPunct="0">
                  <a:lnSpc>
                    <a:spcPct val="130000"/>
                  </a:lnSpc>
                </a:pP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sz="2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2400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B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1.5     C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sz="2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2400" b="1" i="1" smtClean="0">
                            <a:solidFill>
                              <a:srgbClr val="000000"/>
                            </a:solidFill>
                            <a:latin typeface="Cambria Math" panose="02040503050406030204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      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D</a:t>
                </a:r>
                <a:r>
                  <a:rPr lang="zh-CN" altLang="en-US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:r>
                  <a:rPr lang="en-US" altLang="zh-CN" sz="2400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endParaRPr lang="zh-CN" altLang="zh-CN" sz="2400" b="1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371" y="791431"/>
                <a:ext cx="10945216" cy="2021840"/>
              </a:xfrm>
              <a:prstGeom prst="rect">
                <a:avLst/>
              </a:prstGeom>
              <a:blipFill rotWithShape="1">
                <a:blip r:embed="rId2"/>
                <a:stretch>
                  <a:fillRect l="-2" t="-11" r="5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组合 62"/>
          <p:cNvGrpSpPr/>
          <p:nvPr/>
        </p:nvGrpSpPr>
        <p:grpSpPr bwMode="auto">
          <a:xfrm>
            <a:off x="7824192" y="3326591"/>
            <a:ext cx="2858775" cy="2015856"/>
            <a:chOff x="5997" y="4813"/>
            <a:chExt cx="1435" cy="989"/>
          </a:xfrm>
        </p:grpSpPr>
        <p:sp>
          <p:nvSpPr>
            <p:cNvPr id="64" name="Oval 16"/>
            <p:cNvSpPr>
              <a:spLocks noChangeArrowheads="1"/>
            </p:cNvSpPr>
            <p:nvPr/>
          </p:nvSpPr>
          <p:spPr bwMode="auto">
            <a:xfrm>
              <a:off x="6480" y="4872"/>
              <a:ext cx="952" cy="93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</a:ln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zh-CN" altLang="en-US" sz="2665" b="1">
                <a:solidFill>
                  <a:schemeClr val="tx1"/>
                </a:solidFill>
              </a:endParaRPr>
            </a:p>
          </p:txBody>
        </p:sp>
        <p:cxnSp>
          <p:nvCxnSpPr>
            <p:cNvPr id="65" name="Line 17"/>
            <p:cNvCxnSpPr/>
            <p:nvPr/>
          </p:nvCxnSpPr>
          <p:spPr bwMode="auto">
            <a:xfrm flipH="1">
              <a:off x="5997" y="5343"/>
              <a:ext cx="93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18"/>
            <p:cNvCxnSpPr/>
            <p:nvPr/>
          </p:nvCxnSpPr>
          <p:spPr bwMode="auto">
            <a:xfrm>
              <a:off x="6131" y="4813"/>
              <a:ext cx="349" cy="5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19"/>
            <p:cNvCxnSpPr/>
            <p:nvPr/>
          </p:nvCxnSpPr>
          <p:spPr bwMode="auto">
            <a:xfrm>
              <a:off x="6201" y="4915"/>
              <a:ext cx="13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Freeform 20"/>
            <p:cNvSpPr/>
            <p:nvPr/>
          </p:nvSpPr>
          <p:spPr bwMode="auto">
            <a:xfrm>
              <a:off x="6336" y="5249"/>
              <a:ext cx="69" cy="91"/>
            </a:xfrm>
            <a:custGeom>
              <a:avLst/>
              <a:gdLst>
                <a:gd name="T0" fmla="*/ 69 w 69"/>
                <a:gd name="T1" fmla="*/ 1 h 91"/>
                <a:gd name="T2" fmla="*/ 24 w 69"/>
                <a:gd name="T3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9" h="91">
                  <a:moveTo>
                    <a:pt x="69" y="1"/>
                  </a:moveTo>
                  <a:cubicBezTo>
                    <a:pt x="0" y="24"/>
                    <a:pt x="24" y="0"/>
                    <a:pt x="24" y="91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endParaRPr lang="zh-CN" altLang="en-US" sz="2665" b="1">
                <a:solidFill>
                  <a:schemeClr val="tx1"/>
                </a:solidFill>
              </a:endParaRPr>
            </a:p>
          </p:txBody>
        </p:sp>
        <p:sp>
          <p:nvSpPr>
            <p:cNvPr id="76" name="Text Box 21"/>
            <p:cNvSpPr txBox="1">
              <a:spLocks noChangeArrowheads="1"/>
            </p:cNvSpPr>
            <p:nvPr/>
          </p:nvSpPr>
          <p:spPr bwMode="auto">
            <a:xfrm>
              <a:off x="6083" y="5108"/>
              <a:ext cx="52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21920" tIns="60960" rIns="121920" bIns="6096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n-US" sz="2135" b="1" kern="100" dirty="0">
                  <a:solidFill>
                    <a:schemeClr val="tx1"/>
                  </a:solidFill>
                  <a:effectLst/>
                  <a:latin typeface="Calibri" panose="020F0502020204030204"/>
                  <a:ea typeface="宋体" panose="02010600030101010101" pitchFamily="2" charset="-122"/>
                  <a:cs typeface="Times New Roman" panose="02020603050405020304"/>
                </a:rPr>
                <a:t>60</a:t>
              </a:r>
              <a:r>
                <a:rPr lang="zh-CN" sz="2135" b="1" kern="100" dirty="0">
                  <a:solidFill>
                    <a:schemeClr val="tx1"/>
                  </a:solidFill>
                  <a:effectLst/>
                  <a:latin typeface="Calibri" panose="020F0502020204030204"/>
                  <a:ea typeface="宋体" panose="02010600030101010101" pitchFamily="2" charset="-122"/>
                  <a:cs typeface="Times New Roman" panose="02020603050405020304"/>
                </a:rPr>
                <a:t>°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9017880" y="2536324"/>
            <a:ext cx="1591507" cy="2892527"/>
            <a:chOff x="6452398" y="1299762"/>
            <a:chExt cx="1193630" cy="2169395"/>
          </a:xfrm>
        </p:grpSpPr>
        <p:pic>
          <p:nvPicPr>
            <p:cNvPr id="42" name="图片 4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0225055">
              <a:off x="6452398" y="2524209"/>
              <a:ext cx="723090" cy="944948"/>
            </a:xfrm>
            <a:prstGeom prst="rect">
              <a:avLst/>
            </a:prstGeom>
          </p:spPr>
        </p:pic>
        <p:pic>
          <p:nvPicPr>
            <p:cNvPr id="44" name="图片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2518889">
              <a:off x="6851857" y="2127143"/>
              <a:ext cx="794171" cy="1037838"/>
            </a:xfrm>
            <a:prstGeom prst="rect">
              <a:avLst/>
            </a:prstGeom>
          </p:spPr>
        </p:pic>
        <p:pic>
          <p:nvPicPr>
            <p:cNvPr id="45" name="图片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1164819">
              <a:off x="6665439" y="1299762"/>
              <a:ext cx="540188" cy="705928"/>
            </a:xfrm>
            <a:prstGeom prst="rect">
              <a:avLst/>
            </a:prstGeom>
          </p:spPr>
        </p:pic>
      </p:grpSp>
      <p:sp>
        <p:nvSpPr>
          <p:cNvPr id="47" name="Text Box 21"/>
          <p:cNvSpPr txBox="1">
            <a:spLocks noChangeArrowheads="1"/>
          </p:cNvSpPr>
          <p:nvPr/>
        </p:nvSpPr>
        <p:spPr bwMode="auto">
          <a:xfrm>
            <a:off x="9019887" y="4024248"/>
            <a:ext cx="960107" cy="53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21920" tIns="60960" rIns="121920" bIns="60960" anchor="t" anchorCtr="0" upright="1"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135" b="1" kern="100" dirty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60</a:t>
            </a:r>
            <a:r>
              <a:rPr lang="zh-CN" sz="2135" b="1" kern="100" dirty="0">
                <a:solidFill>
                  <a:schemeClr val="tx1"/>
                </a:solidFill>
                <a:effectLst/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°</a:t>
            </a:r>
          </a:p>
        </p:txBody>
      </p:sp>
      <p:grpSp>
        <p:nvGrpSpPr>
          <p:cNvPr id="48" name="组合 47"/>
          <p:cNvGrpSpPr/>
          <p:nvPr/>
        </p:nvGrpSpPr>
        <p:grpSpPr>
          <a:xfrm>
            <a:off x="9013552" y="4347236"/>
            <a:ext cx="335915" cy="337185"/>
            <a:chOff x="7634046" y="2331069"/>
            <a:chExt cx="251936" cy="252889"/>
          </a:xfrm>
        </p:grpSpPr>
        <p:sp>
          <p:nvSpPr>
            <p:cNvPr id="49" name="任意多边形 69"/>
            <p:cNvSpPr/>
            <p:nvPr/>
          </p:nvSpPr>
          <p:spPr>
            <a:xfrm rot="13194206">
              <a:off x="7659757" y="2378765"/>
              <a:ext cx="33130" cy="86727"/>
            </a:xfrm>
            <a:custGeom>
              <a:avLst/>
              <a:gdLst>
                <a:gd name="connsiteX0" fmla="*/ 0 w 33130"/>
                <a:gd name="connsiteY0" fmla="*/ 0 h 86727"/>
                <a:gd name="connsiteX1" fmla="*/ 26504 w 33130"/>
                <a:gd name="connsiteY1" fmla="*/ 86139 h 86727"/>
                <a:gd name="connsiteX2" fmla="*/ 33130 w 33130"/>
                <a:gd name="connsiteY2" fmla="*/ 86139 h 86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130" h="86727">
                  <a:moveTo>
                    <a:pt x="0" y="0"/>
                  </a:moveTo>
                  <a:cubicBezTo>
                    <a:pt x="5281" y="52810"/>
                    <a:pt x="-8108" y="60180"/>
                    <a:pt x="26504" y="86139"/>
                  </a:cubicBezTo>
                  <a:cubicBezTo>
                    <a:pt x="28271" y="87464"/>
                    <a:pt x="30921" y="86139"/>
                    <a:pt x="33130" y="8613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665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70"/>
                <p:cNvSpPr txBox="1"/>
                <p:nvPr/>
              </p:nvSpPr>
              <p:spPr>
                <a:xfrm>
                  <a:off x="7634046" y="2331069"/>
                  <a:ext cx="251936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6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𝜸</m:t>
                        </m:r>
                      </m:oMath>
                    </m:oMathPara>
                  </a14:m>
                  <a:endParaRPr lang="zh-CN" altLang="en-US" sz="1600" b="1" i="1" dirty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50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4046" y="2331069"/>
                  <a:ext cx="251936" cy="25288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组合 50"/>
          <p:cNvGrpSpPr/>
          <p:nvPr/>
        </p:nvGrpSpPr>
        <p:grpSpPr>
          <a:xfrm>
            <a:off x="9560476" y="4657847"/>
            <a:ext cx="351108" cy="337185"/>
            <a:chOff x="8498142" y="2673342"/>
            <a:chExt cx="263331" cy="252889"/>
          </a:xfrm>
        </p:grpSpPr>
        <p:sp>
          <p:nvSpPr>
            <p:cNvPr id="52" name="任意多边形 69"/>
            <p:cNvSpPr/>
            <p:nvPr/>
          </p:nvSpPr>
          <p:spPr>
            <a:xfrm rot="2470122">
              <a:off x="8728343" y="2820568"/>
              <a:ext cx="33130" cy="86727"/>
            </a:xfrm>
            <a:custGeom>
              <a:avLst/>
              <a:gdLst>
                <a:gd name="connsiteX0" fmla="*/ 0 w 33130"/>
                <a:gd name="connsiteY0" fmla="*/ 0 h 86727"/>
                <a:gd name="connsiteX1" fmla="*/ 26504 w 33130"/>
                <a:gd name="connsiteY1" fmla="*/ 86139 h 86727"/>
                <a:gd name="connsiteX2" fmla="*/ 33130 w 33130"/>
                <a:gd name="connsiteY2" fmla="*/ 86139 h 86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130" h="86727">
                  <a:moveTo>
                    <a:pt x="0" y="0"/>
                  </a:moveTo>
                  <a:cubicBezTo>
                    <a:pt x="5281" y="52810"/>
                    <a:pt x="-8108" y="60180"/>
                    <a:pt x="26504" y="86139"/>
                  </a:cubicBezTo>
                  <a:cubicBezTo>
                    <a:pt x="28271" y="87464"/>
                    <a:pt x="30921" y="86139"/>
                    <a:pt x="33130" y="8613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665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70"/>
                <p:cNvSpPr txBox="1"/>
                <p:nvPr/>
              </p:nvSpPr>
              <p:spPr>
                <a:xfrm>
                  <a:off x="8498142" y="2673342"/>
                  <a:ext cx="251936" cy="25288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16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𝜸</m:t>
                        </m:r>
                      </m:oMath>
                    </m:oMathPara>
                  </a14:m>
                  <a:endParaRPr lang="zh-CN" altLang="en-US" sz="1600" b="1" i="1" dirty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 xmlns="">
            <p:sp>
              <p:nvSpPr>
                <p:cNvPr id="53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8142" y="2673342"/>
                  <a:ext cx="251936" cy="252889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139"/>
              <p:cNvSpPr txBox="1"/>
              <p:nvPr/>
            </p:nvSpPr>
            <p:spPr>
              <a:xfrm>
                <a:off x="1775520" y="2760375"/>
                <a:ext cx="1956435" cy="697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l-GR" sz="2665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/>
                        </a:rPr>
                        <m:t>𝛾</m:t>
                      </m:r>
                      <m:r>
                        <a:rPr lang="en-US" altLang="zh-CN" sz="2665" b="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+</m:t>
                      </m:r>
                      <m:r>
                        <a:rPr lang="zh-CN" altLang="en-US" sz="2665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/>
                        </a:rPr>
                        <m:t>𝛾</m:t>
                      </m:r>
                      <m:r>
                        <a:rPr lang="en-US" altLang="zh-CN" sz="2665" b="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sSup>
                        <m:sSupPr>
                          <m:ctrlPr>
                            <a:rPr lang="en-US" altLang="zh-CN" sz="2665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/>
                            </a:rPr>
                          </m:ctrlPr>
                        </m:sSupPr>
                        <m:e>
                          <m:r>
                            <a:rPr lang="en-US" altLang="zh-CN" sz="2665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/>
                            </a:rPr>
                            <m:t>60</m:t>
                          </m:r>
                        </m:e>
                        <m:sup>
                          <m:r>
                            <a:rPr lang="en-US" altLang="zh-CN" sz="2665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°</m:t>
                          </m:r>
                        </m:sup>
                      </m:sSup>
                    </m:oMath>
                  </m:oMathPara>
                </a14:m>
                <a:endParaRPr lang="zh-CN" altLang="en-US" sz="2665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4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520" y="2760375"/>
                <a:ext cx="1956435" cy="697230"/>
              </a:xfrm>
              <a:prstGeom prst="rect">
                <a:avLst/>
              </a:prstGeom>
              <a:blipFill rotWithShape="1">
                <a:blip r:embed="rId5"/>
                <a:stretch>
                  <a:fillRect l="-3" t="-4" r="3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7249"/>
              <p:cNvSpPr txBox="1"/>
              <p:nvPr/>
            </p:nvSpPr>
            <p:spPr>
              <a:xfrm>
                <a:off x="1545755" y="3843701"/>
                <a:ext cx="2689225" cy="782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665" dirty="0">
                    <a:solidFill>
                      <a:srgbClr val="0000FF"/>
                    </a:solidFill>
                  </a:rPr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665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n</m:t>
                    </m:r>
                    <m:r>
                      <a:rPr lang="en-US" altLang="zh-CN" sz="2665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2665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2665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sin</m:t>
                        </m:r>
                        <m:sSup>
                          <m:sSupPr>
                            <m:ctrlPr>
                              <a:rPr lang="en-US" altLang="zh-CN" sz="2665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2665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  <m:sup>
                            <m:r>
                              <a:rPr lang="en-US" altLang="zh-CN" sz="2665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°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US" altLang="zh-CN" sz="2665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sin</m:t>
                        </m:r>
                        <m:r>
                          <a:rPr lang="zh-CN" altLang="en-US" sz="2665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𝛾</m:t>
                        </m:r>
                      </m:den>
                    </m:f>
                    <m:r>
                      <a:rPr lang="en-US" altLang="zh-CN" sz="2665" b="0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2665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</a:rPr>
                        </m:ctrlPr>
                      </m:radPr>
                      <m:deg/>
                      <m:e>
                        <m:r>
                          <a:rPr lang="en-US" altLang="zh-CN" sz="2665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</a:rPr>
                          <m:t>3</m:t>
                        </m:r>
                      </m:e>
                    </m:rad>
                  </m:oMath>
                </a14:m>
                <a:endParaRPr lang="zh-CN" altLang="en-US" sz="2665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5" name="TextBox 72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5755" y="3843701"/>
                <a:ext cx="2689225" cy="782320"/>
              </a:xfrm>
              <a:prstGeom prst="rect">
                <a:avLst/>
              </a:prstGeom>
              <a:blipFill rotWithShape="1">
                <a:blip r:embed="rId6"/>
                <a:stretch>
                  <a:fillRect l="-6" t="-6" r="6" b="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Line 17"/>
          <p:cNvCxnSpPr/>
          <p:nvPr/>
        </p:nvCxnSpPr>
        <p:spPr bwMode="auto">
          <a:xfrm flipH="1" flipV="1">
            <a:off x="8753544" y="3038471"/>
            <a:ext cx="1433371" cy="2153944"/>
          </a:xfrm>
          <a:prstGeom prst="line">
            <a:avLst/>
          </a:prstGeom>
          <a:noFill/>
          <a:ln w="12700">
            <a:solidFill>
              <a:srgbClr val="0000FF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2754508" y="1694126"/>
            <a:ext cx="476673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4" grpId="0"/>
      <p:bldP spid="55" grpId="0"/>
      <p:bldP spid="6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jBiOGFkYTQ4Y2U0NTQyMTkxNGJjMWZhM2ExZDcwNDUifQ=="/>
  <p:tag name="KSO_WPP_MARK_KEY" val="8f284b1e-42b1-4da9-865c-6795c092d64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524</Words>
  <Application>Microsoft Office PowerPoint</Application>
  <PresentationFormat>宽屏</PresentationFormat>
  <Paragraphs>44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Calibri</vt:lpstr>
      <vt:lpstr>Cambria Math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卢娇娇</dc:creator>
  <cp:lastModifiedBy>ffei lu</cp:lastModifiedBy>
  <cp:revision>4</cp:revision>
  <dcterms:created xsi:type="dcterms:W3CDTF">2022-05-08T07:08:00Z</dcterms:created>
  <dcterms:modified xsi:type="dcterms:W3CDTF">2023-06-29T00:48:35Z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A73FDC509AB64D10990A718452A87DE9</vt:lpwstr>
  </property>
  <property fmtid="{D5CDD505-2E9C-101B-9397-08002B2CF9AE}" pid="3" name="KSOProductBuildVer">
    <vt:lpwstr>2052-11.1.0.14036</vt:lpwstr>
  </property>
</Properties>
</file>