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30.xml" ContentType="application/vnd.openxmlformats-officedocument.presentationml.tags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5" r:id="rId3"/>
    <p:sldId id="272" r:id="rId4"/>
    <p:sldId id="273" r:id="rId5"/>
    <p:sldId id="274" r:id="rId6"/>
    <p:sldId id="266" r:id="rId7"/>
    <p:sldId id="264" r:id="rId8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23761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2" y="2503372"/>
            <a:ext cx="7307580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从折射到全反射  把握条件是关键</a:t>
            </a: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5335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5" name="五角星 4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从折射到全反射  把握条件是关键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23281" y="713442"/>
            <a:ext cx="11544944" cy="189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266700" algn="just" defTabSz="914400" font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2020·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江苏卷）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我国的光纤通信技术处于世界领先水平。光纤内芯（内层玻璃）的折射率比外套（外层玻璃）的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（选填“大”或“小”）。某种光纤的内芯在空气中全反射的临界角为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43°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，则该内芯的折射率为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。（取                    ，结果保留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位有效数字）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16976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graphicFrame>
        <p:nvGraphicFramePr>
          <p:cNvPr id="15" name="对象 14" descr="学科网(www.zxxk.com)--教育资源门户，提供试题试卷、教案、课件、教学论文、素材等各类教学资源库下载，还有大量丰富的教学资讯！"/>
          <p:cNvGraphicFramePr>
            <a:graphicFrameLocks noChangeAspect="1"/>
          </p:cNvGraphicFramePr>
          <p:nvPr/>
        </p:nvGraphicFramePr>
        <p:xfrm>
          <a:off x="1007435" y="2216019"/>
          <a:ext cx="2976331" cy="30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778000" imgH="177800" progId="Equation.DSMT4">
                  <p:embed/>
                </p:oleObj>
              </mc:Choice>
              <mc:Fallback>
                <p:oleObj r:id="rId2" imgW="1778000" imgH="177800" progId="Equation.DSMT4">
                  <p:embed/>
                  <p:pic>
                    <p:nvPicPr>
                      <p:cNvPr id="0" name="图片 10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435" y="2216019"/>
                        <a:ext cx="2976331" cy="302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01733" y="3909105"/>
            <a:ext cx="9701708" cy="564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algn="just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dirty="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3" name="五角星 3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解决全反射问题  要把握两个条件</a:t>
            </a: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6" name="Group 57"/>
          <p:cNvGrpSpPr/>
          <p:nvPr/>
        </p:nvGrpSpPr>
        <p:grpSpPr bwMode="auto">
          <a:xfrm>
            <a:off x="6417985" y="1729273"/>
            <a:ext cx="3611975" cy="2328873"/>
            <a:chOff x="434" y="1994"/>
            <a:chExt cx="1280" cy="1100"/>
          </a:xfrm>
        </p:grpSpPr>
        <p:sp>
          <p:nvSpPr>
            <p:cNvPr id="37" name="Rectangle 21" descr="5%"/>
            <p:cNvSpPr>
              <a:spLocks noChangeArrowheads="1"/>
            </p:cNvSpPr>
            <p:nvPr/>
          </p:nvSpPr>
          <p:spPr bwMode="auto">
            <a:xfrm>
              <a:off x="434" y="2496"/>
              <a:ext cx="1198" cy="439"/>
            </a:xfrm>
            <a:prstGeom prst="rect">
              <a:avLst/>
            </a:prstGeom>
            <a:pattFill prst="smConfetti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 flipV="1">
              <a:off x="434" y="2487"/>
              <a:ext cx="1198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 flipH="1">
              <a:off x="1008" y="2150"/>
              <a:ext cx="7" cy="7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40" name="Line 24"/>
            <p:cNvSpPr>
              <a:spLocks noChangeShapeType="1"/>
            </p:cNvSpPr>
            <p:nvPr/>
          </p:nvSpPr>
          <p:spPr bwMode="auto">
            <a:xfrm>
              <a:off x="629" y="2197"/>
              <a:ext cx="136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41" name="Line 25"/>
            <p:cNvSpPr>
              <a:spLocks noChangeShapeType="1"/>
            </p:cNvSpPr>
            <p:nvPr/>
          </p:nvSpPr>
          <p:spPr bwMode="auto">
            <a:xfrm>
              <a:off x="765" y="2309"/>
              <a:ext cx="250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42" name="Line 26"/>
            <p:cNvSpPr>
              <a:spLocks noChangeShapeType="1"/>
            </p:cNvSpPr>
            <p:nvPr/>
          </p:nvSpPr>
          <p:spPr bwMode="auto">
            <a:xfrm>
              <a:off x="1019" y="2496"/>
              <a:ext cx="189" cy="3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grpSp>
          <p:nvGrpSpPr>
            <p:cNvPr id="43" name="Group 27"/>
            <p:cNvGrpSpPr/>
            <p:nvPr/>
          </p:nvGrpSpPr>
          <p:grpSpPr bwMode="auto">
            <a:xfrm>
              <a:off x="851" y="2194"/>
              <a:ext cx="164" cy="211"/>
              <a:chOff x="3107" y="3182"/>
              <a:chExt cx="164" cy="206"/>
            </a:xfrm>
          </p:grpSpPr>
          <p:sp>
            <p:nvSpPr>
              <p:cNvPr id="52" name="Freeform 28"/>
              <p:cNvSpPr/>
              <p:nvPr/>
            </p:nvSpPr>
            <p:spPr bwMode="auto">
              <a:xfrm>
                <a:off x="3170" y="3344"/>
                <a:ext cx="97" cy="44"/>
              </a:xfrm>
              <a:custGeom>
                <a:avLst/>
                <a:gdLst>
                  <a:gd name="T0" fmla="*/ 0 w 192"/>
                  <a:gd name="T1" fmla="*/ 101 h 101"/>
                  <a:gd name="T2" fmla="*/ 81 w 192"/>
                  <a:gd name="T3" fmla="*/ 16 h 101"/>
                  <a:gd name="T4" fmla="*/ 192 w 192"/>
                  <a:gd name="T5" fmla="*/ 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01">
                    <a:moveTo>
                      <a:pt x="0" y="101"/>
                    </a:moveTo>
                    <a:cubicBezTo>
                      <a:pt x="14" y="87"/>
                      <a:pt x="49" y="32"/>
                      <a:pt x="81" y="16"/>
                    </a:cubicBezTo>
                    <a:cubicBezTo>
                      <a:pt x="113" y="0"/>
                      <a:pt x="169" y="7"/>
                      <a:pt x="192" y="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defTabSz="914400"/>
                <a:endParaRPr lang="zh-CN" altLang="en-US" sz="16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Text Box 29"/>
              <p:cNvSpPr txBox="1">
                <a:spLocks noChangeArrowheads="1"/>
              </p:cNvSpPr>
              <p:nvPr/>
            </p:nvSpPr>
            <p:spPr bwMode="auto">
              <a:xfrm>
                <a:off x="3107" y="3182"/>
                <a:ext cx="164" cy="1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defTabSz="914400">
                  <a:spcBef>
                    <a:spcPct val="50000"/>
                  </a:spcBef>
                </a:pPr>
                <a:r>
                  <a:rPr kumimoji="1" lang="en-US" altLang="zh-CN" sz="1600" b="1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θ</a:t>
                </a:r>
                <a:r>
                  <a:rPr kumimoji="1" lang="en-US" altLang="zh-CN" sz="1600" b="1" i="1" baseline="-25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1</a:t>
                </a:r>
                <a:endParaRPr kumimoji="1" lang="en-US" altLang="zh-CN" sz="1600" b="1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4" name="Freeform 30"/>
            <p:cNvSpPr/>
            <p:nvPr/>
          </p:nvSpPr>
          <p:spPr bwMode="auto">
            <a:xfrm>
              <a:off x="1015" y="2673"/>
              <a:ext cx="91" cy="33"/>
            </a:xfrm>
            <a:custGeom>
              <a:avLst/>
              <a:gdLst>
                <a:gd name="T0" fmla="*/ 0 w 168"/>
                <a:gd name="T1" fmla="*/ 110 h 114"/>
                <a:gd name="T2" fmla="*/ 132 w 168"/>
                <a:gd name="T3" fmla="*/ 96 h 114"/>
                <a:gd name="T4" fmla="*/ 168 w 168"/>
                <a:gd name="T5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" h="114">
                  <a:moveTo>
                    <a:pt x="0" y="110"/>
                  </a:moveTo>
                  <a:cubicBezTo>
                    <a:pt x="22" y="108"/>
                    <a:pt x="104" y="114"/>
                    <a:pt x="132" y="96"/>
                  </a:cubicBezTo>
                  <a:cubicBezTo>
                    <a:pt x="160" y="78"/>
                    <a:pt x="160" y="20"/>
                    <a:pt x="16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1008" y="2700"/>
              <a:ext cx="200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θ</a:t>
              </a:r>
              <a:r>
                <a:rPr kumimoji="1" lang="en-US" altLang="zh-CN" sz="1600" b="1" i="1" baseline="-25000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1333" y="2309"/>
              <a:ext cx="38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zh-CN" altLang="en-US" sz="1600" b="1" dirty="0">
                  <a:solidFill>
                    <a:srgbClr val="00808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光疏介质</a:t>
              </a:r>
            </a:p>
          </p:txBody>
        </p:sp>
        <p:sp>
          <p:nvSpPr>
            <p:cNvPr id="47" name="Text Box 33"/>
            <p:cNvSpPr txBox="1">
              <a:spLocks noChangeArrowheads="1"/>
            </p:cNvSpPr>
            <p:nvPr/>
          </p:nvSpPr>
          <p:spPr bwMode="auto">
            <a:xfrm>
              <a:off x="893" y="1994"/>
              <a:ext cx="288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N</a:t>
              </a:r>
            </a:p>
          </p:txBody>
        </p:sp>
        <p:sp>
          <p:nvSpPr>
            <p:cNvPr id="48" name="Text Box 34"/>
            <p:cNvSpPr txBox="1">
              <a:spLocks noChangeArrowheads="1"/>
            </p:cNvSpPr>
            <p:nvPr/>
          </p:nvSpPr>
          <p:spPr bwMode="auto">
            <a:xfrm>
              <a:off x="877" y="2935"/>
              <a:ext cx="384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N</a:t>
              </a:r>
              <a:r>
                <a:rPr kumimoji="1" lang="en-US" altLang="zh-CN" sz="1600" b="1" i="1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'</a:t>
              </a:r>
              <a:endParaRPr kumimoji="1" lang="en-US" altLang="zh-CN" sz="1600" b="1" i="1" dirty="0">
                <a:solidFill>
                  <a:prstClr val="black"/>
                </a:solidFill>
              </a:endParaRPr>
            </a:p>
          </p:txBody>
        </p:sp>
        <p:sp>
          <p:nvSpPr>
            <p:cNvPr id="49" name="Text Box 35"/>
            <p:cNvSpPr txBox="1">
              <a:spLocks noChangeArrowheads="1"/>
            </p:cNvSpPr>
            <p:nvPr/>
          </p:nvSpPr>
          <p:spPr bwMode="auto">
            <a:xfrm>
              <a:off x="582" y="2208"/>
              <a:ext cx="149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A</a:t>
              </a:r>
            </a:p>
          </p:txBody>
        </p:sp>
        <p:sp>
          <p:nvSpPr>
            <p:cNvPr id="50" name="Text Box 36"/>
            <p:cNvSpPr txBox="1">
              <a:spLocks noChangeArrowheads="1"/>
            </p:cNvSpPr>
            <p:nvPr/>
          </p:nvSpPr>
          <p:spPr bwMode="auto">
            <a:xfrm>
              <a:off x="902" y="2467"/>
              <a:ext cx="12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O</a:t>
              </a:r>
            </a:p>
          </p:txBody>
        </p:sp>
        <p:sp>
          <p:nvSpPr>
            <p:cNvPr id="51" name="Text Box 37"/>
            <p:cNvSpPr txBox="1">
              <a:spLocks noChangeArrowheads="1"/>
            </p:cNvSpPr>
            <p:nvPr/>
          </p:nvSpPr>
          <p:spPr bwMode="auto">
            <a:xfrm>
              <a:off x="1216" y="2771"/>
              <a:ext cx="117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B</a:t>
              </a:r>
            </a:p>
          </p:txBody>
        </p:sp>
      </p:grpSp>
      <p:sp>
        <p:nvSpPr>
          <p:cNvPr id="54" name="Text Box 39"/>
          <p:cNvSpPr txBox="1">
            <a:spLocks noChangeArrowheads="1"/>
          </p:cNvSpPr>
          <p:nvPr/>
        </p:nvSpPr>
        <p:spPr bwMode="auto">
          <a:xfrm>
            <a:off x="8926612" y="2803689"/>
            <a:ext cx="121056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5133" tIns="72566" rIns="145133" bIns="72566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1" lang="zh-CN" altLang="en-US" sz="1600" b="1" dirty="0">
                <a:solidFill>
                  <a:srgbClr val="00808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光密介质</a:t>
            </a:r>
          </a:p>
        </p:txBody>
      </p:sp>
      <p:sp>
        <p:nvSpPr>
          <p:cNvPr id="58" name="Line 26"/>
          <p:cNvSpPr>
            <a:spLocks noChangeShapeType="1"/>
          </p:cNvSpPr>
          <p:nvPr/>
        </p:nvSpPr>
        <p:spPr bwMode="auto">
          <a:xfrm flipV="1">
            <a:off x="8089944" y="2160112"/>
            <a:ext cx="991111" cy="5865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14400"/>
            <a:endParaRPr lang="zh-CN" altLang="en-US" sz="1600" b="1">
              <a:solidFill>
                <a:prstClr val="black"/>
              </a:solidFill>
            </a:endParaRPr>
          </a:p>
        </p:txBody>
      </p:sp>
      <p:grpSp>
        <p:nvGrpSpPr>
          <p:cNvPr id="59" name="Group 57"/>
          <p:cNvGrpSpPr/>
          <p:nvPr/>
        </p:nvGrpSpPr>
        <p:grpSpPr bwMode="auto">
          <a:xfrm>
            <a:off x="369664" y="2259096"/>
            <a:ext cx="3583755" cy="1926613"/>
            <a:chOff x="434" y="2017"/>
            <a:chExt cx="1270" cy="910"/>
          </a:xfrm>
        </p:grpSpPr>
        <p:sp>
          <p:nvSpPr>
            <p:cNvPr id="60" name="Rectangle 21" descr="5%"/>
            <p:cNvSpPr>
              <a:spLocks noChangeArrowheads="1"/>
            </p:cNvSpPr>
            <p:nvPr/>
          </p:nvSpPr>
          <p:spPr bwMode="auto">
            <a:xfrm>
              <a:off x="442" y="2044"/>
              <a:ext cx="1198" cy="439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1" name="Line 22"/>
            <p:cNvSpPr>
              <a:spLocks noChangeShapeType="1"/>
            </p:cNvSpPr>
            <p:nvPr/>
          </p:nvSpPr>
          <p:spPr bwMode="auto">
            <a:xfrm flipV="1">
              <a:off x="434" y="2487"/>
              <a:ext cx="1198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2" name="Line 23"/>
            <p:cNvSpPr>
              <a:spLocks noChangeShapeType="1"/>
            </p:cNvSpPr>
            <p:nvPr/>
          </p:nvSpPr>
          <p:spPr bwMode="auto">
            <a:xfrm flipH="1">
              <a:off x="1008" y="2017"/>
              <a:ext cx="7" cy="7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3" name="Line 24"/>
            <p:cNvSpPr>
              <a:spLocks noChangeShapeType="1"/>
            </p:cNvSpPr>
            <p:nvPr/>
          </p:nvSpPr>
          <p:spPr bwMode="auto">
            <a:xfrm>
              <a:off x="803" y="2077"/>
              <a:ext cx="95" cy="1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4" name="Line 25"/>
            <p:cNvSpPr>
              <a:spLocks noChangeShapeType="1"/>
            </p:cNvSpPr>
            <p:nvPr/>
          </p:nvSpPr>
          <p:spPr bwMode="auto">
            <a:xfrm>
              <a:off x="877" y="2203"/>
              <a:ext cx="138" cy="2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5" name="Line 26"/>
            <p:cNvSpPr>
              <a:spLocks noChangeShapeType="1"/>
            </p:cNvSpPr>
            <p:nvPr/>
          </p:nvSpPr>
          <p:spPr bwMode="auto">
            <a:xfrm>
              <a:off x="1015" y="2487"/>
              <a:ext cx="281" cy="2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grpSp>
          <p:nvGrpSpPr>
            <p:cNvPr id="66" name="Group 27"/>
            <p:cNvGrpSpPr/>
            <p:nvPr/>
          </p:nvGrpSpPr>
          <p:grpSpPr bwMode="auto">
            <a:xfrm>
              <a:off x="892" y="2139"/>
              <a:ext cx="164" cy="218"/>
              <a:chOff x="3148" y="3130"/>
              <a:chExt cx="164" cy="213"/>
            </a:xfrm>
          </p:grpSpPr>
          <p:sp>
            <p:nvSpPr>
              <p:cNvPr id="75" name="Freeform 28"/>
              <p:cNvSpPr/>
              <p:nvPr/>
            </p:nvSpPr>
            <p:spPr bwMode="auto">
              <a:xfrm>
                <a:off x="3211" y="3311"/>
                <a:ext cx="65" cy="32"/>
              </a:xfrm>
              <a:custGeom>
                <a:avLst/>
                <a:gdLst>
                  <a:gd name="T0" fmla="*/ 0 w 192"/>
                  <a:gd name="T1" fmla="*/ 101 h 101"/>
                  <a:gd name="T2" fmla="*/ 81 w 192"/>
                  <a:gd name="T3" fmla="*/ 16 h 101"/>
                  <a:gd name="T4" fmla="*/ 192 w 192"/>
                  <a:gd name="T5" fmla="*/ 5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101">
                    <a:moveTo>
                      <a:pt x="0" y="101"/>
                    </a:moveTo>
                    <a:cubicBezTo>
                      <a:pt x="14" y="87"/>
                      <a:pt x="49" y="32"/>
                      <a:pt x="81" y="16"/>
                    </a:cubicBezTo>
                    <a:cubicBezTo>
                      <a:pt x="113" y="0"/>
                      <a:pt x="169" y="7"/>
                      <a:pt x="192" y="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defTabSz="914400"/>
                <a:endParaRPr lang="zh-CN" altLang="en-US" sz="16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Text Box 29"/>
              <p:cNvSpPr txBox="1">
                <a:spLocks noChangeArrowheads="1"/>
              </p:cNvSpPr>
              <p:nvPr/>
            </p:nvSpPr>
            <p:spPr bwMode="auto">
              <a:xfrm>
                <a:off x="3148" y="3130"/>
                <a:ext cx="164" cy="1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defTabSz="914400">
                  <a:spcBef>
                    <a:spcPct val="50000"/>
                  </a:spcBef>
                </a:pPr>
                <a:r>
                  <a:rPr kumimoji="1" lang="en-US" altLang="zh-CN" sz="1600" b="1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θ</a:t>
                </a:r>
                <a:r>
                  <a:rPr kumimoji="1" lang="en-US" altLang="zh-CN" sz="1600" b="1" i="1" baseline="-25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1</a:t>
                </a:r>
                <a:endParaRPr kumimoji="1" lang="en-US" altLang="zh-CN" sz="1600" b="1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7" name="Freeform 30"/>
            <p:cNvSpPr/>
            <p:nvPr/>
          </p:nvSpPr>
          <p:spPr bwMode="auto">
            <a:xfrm>
              <a:off x="1012" y="2569"/>
              <a:ext cx="93" cy="97"/>
            </a:xfrm>
            <a:custGeom>
              <a:avLst/>
              <a:gdLst>
                <a:gd name="T0" fmla="*/ 0 w 168"/>
                <a:gd name="T1" fmla="*/ 110 h 114"/>
                <a:gd name="T2" fmla="*/ 132 w 168"/>
                <a:gd name="T3" fmla="*/ 96 h 114"/>
                <a:gd name="T4" fmla="*/ 168 w 168"/>
                <a:gd name="T5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" h="114">
                  <a:moveTo>
                    <a:pt x="0" y="110"/>
                  </a:moveTo>
                  <a:cubicBezTo>
                    <a:pt x="22" y="108"/>
                    <a:pt x="104" y="114"/>
                    <a:pt x="132" y="96"/>
                  </a:cubicBezTo>
                  <a:cubicBezTo>
                    <a:pt x="160" y="78"/>
                    <a:pt x="160" y="20"/>
                    <a:pt x="16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8" name="Text Box 31"/>
            <p:cNvSpPr txBox="1">
              <a:spLocks noChangeArrowheads="1"/>
            </p:cNvSpPr>
            <p:nvPr/>
          </p:nvSpPr>
          <p:spPr bwMode="auto">
            <a:xfrm>
              <a:off x="1033" y="2641"/>
              <a:ext cx="200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θ</a:t>
              </a:r>
              <a:r>
                <a:rPr kumimoji="1" lang="en-US" altLang="zh-CN" sz="1600" b="1" i="1" baseline="-25000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9" name="Text Box 32"/>
            <p:cNvSpPr txBox="1">
              <a:spLocks noChangeArrowheads="1"/>
            </p:cNvSpPr>
            <p:nvPr/>
          </p:nvSpPr>
          <p:spPr bwMode="auto">
            <a:xfrm>
              <a:off x="1323" y="2483"/>
              <a:ext cx="38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zh-CN" altLang="en-US" sz="1600" b="1" dirty="0">
                  <a:solidFill>
                    <a:srgbClr val="00808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光疏介质</a:t>
              </a:r>
            </a:p>
          </p:txBody>
        </p:sp>
        <p:sp>
          <p:nvSpPr>
            <p:cNvPr id="71" name="Text Box 34"/>
            <p:cNvSpPr txBox="1">
              <a:spLocks noChangeArrowheads="1"/>
            </p:cNvSpPr>
            <p:nvPr/>
          </p:nvSpPr>
          <p:spPr bwMode="auto">
            <a:xfrm>
              <a:off x="921" y="2768"/>
              <a:ext cx="384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N</a:t>
              </a:r>
              <a:r>
                <a:rPr kumimoji="1" lang="en-US" altLang="zh-CN" sz="1600" b="1" i="1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'</a:t>
              </a:r>
              <a:endParaRPr kumimoji="1" lang="en-US" altLang="zh-CN" sz="1600" b="1" i="1" dirty="0">
                <a:solidFill>
                  <a:prstClr val="black"/>
                </a:solidFill>
              </a:endParaRPr>
            </a:p>
          </p:txBody>
        </p:sp>
        <p:sp>
          <p:nvSpPr>
            <p:cNvPr id="72" name="Text Box 35"/>
            <p:cNvSpPr txBox="1">
              <a:spLocks noChangeArrowheads="1"/>
            </p:cNvSpPr>
            <p:nvPr/>
          </p:nvSpPr>
          <p:spPr bwMode="auto">
            <a:xfrm>
              <a:off x="739" y="2091"/>
              <a:ext cx="336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A</a:t>
              </a:r>
            </a:p>
          </p:txBody>
        </p:sp>
        <p:sp>
          <p:nvSpPr>
            <p:cNvPr id="73" name="Text Box 36"/>
            <p:cNvSpPr txBox="1">
              <a:spLocks noChangeArrowheads="1"/>
            </p:cNvSpPr>
            <p:nvPr/>
          </p:nvSpPr>
          <p:spPr bwMode="auto">
            <a:xfrm>
              <a:off x="902" y="2467"/>
              <a:ext cx="12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O</a:t>
              </a:r>
            </a:p>
          </p:txBody>
        </p:sp>
        <p:sp>
          <p:nvSpPr>
            <p:cNvPr id="74" name="Text Box 37"/>
            <p:cNvSpPr txBox="1">
              <a:spLocks noChangeArrowheads="1"/>
            </p:cNvSpPr>
            <p:nvPr/>
          </p:nvSpPr>
          <p:spPr bwMode="auto">
            <a:xfrm>
              <a:off x="1267" y="2657"/>
              <a:ext cx="336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B</a:t>
              </a:r>
            </a:p>
          </p:txBody>
        </p:sp>
      </p:grpSp>
      <p:sp>
        <p:nvSpPr>
          <p:cNvPr id="77" name="Text Box 39"/>
          <p:cNvSpPr txBox="1">
            <a:spLocks noChangeArrowheads="1"/>
          </p:cNvSpPr>
          <p:nvPr/>
        </p:nvSpPr>
        <p:spPr bwMode="auto">
          <a:xfrm>
            <a:off x="2827325" y="2876576"/>
            <a:ext cx="1140704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5133" tIns="72566" rIns="145133" bIns="72566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1" lang="zh-CN" altLang="en-US" sz="1600" b="1" dirty="0">
                <a:solidFill>
                  <a:srgbClr val="00808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光密介质</a:t>
            </a:r>
          </a:p>
        </p:txBody>
      </p:sp>
      <p:sp>
        <p:nvSpPr>
          <p:cNvPr id="78" name="Line 26"/>
          <p:cNvSpPr>
            <a:spLocks noChangeShapeType="1"/>
          </p:cNvSpPr>
          <p:nvPr/>
        </p:nvSpPr>
        <p:spPr bwMode="auto">
          <a:xfrm flipV="1">
            <a:off x="2041624" y="2370248"/>
            <a:ext cx="495223" cy="8575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14400"/>
            <a:endParaRPr lang="zh-CN" altLang="en-US" sz="1600" b="1">
              <a:solidFill>
                <a:prstClr val="black"/>
              </a:solidFill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4625619" y="1711099"/>
            <a:ext cx="5022776" cy="1078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．全反射</a:t>
            </a:r>
            <a:r>
              <a:rPr lang="zh-CN" altLang="en-US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条件</a:t>
            </a:r>
            <a:endParaRPr lang="en-US" altLang="zh-CN" sz="2135" b="1" dirty="0">
              <a:solidFill>
                <a:srgbClr val="00808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defTabSz="914400">
              <a:lnSpc>
                <a:spcPct val="150000"/>
              </a:lnSpc>
            </a:pPr>
            <a:r>
              <a:rPr lang="zh-CN" altLang="en-US" sz="2135" b="1" dirty="0">
                <a:solidFill>
                  <a:prstClr val="black"/>
                </a:solidFill>
              </a:rPr>
              <a:t>（</a:t>
            </a:r>
            <a:r>
              <a:rPr lang="en-US" altLang="zh-CN" sz="2135" b="1" dirty="0">
                <a:solidFill>
                  <a:prstClr val="black"/>
                </a:solidFill>
              </a:rPr>
              <a:t>1</a:t>
            </a:r>
            <a:r>
              <a:rPr lang="zh-CN" altLang="en-US" sz="2135" b="1" dirty="0">
                <a:solidFill>
                  <a:prstClr val="black"/>
                </a:solidFill>
              </a:rPr>
              <a:t>）光从光密介质射入光疏介质</a:t>
            </a:r>
            <a:endParaRPr lang="zh-CN" altLang="zh-CN" sz="2135" b="1" dirty="0">
              <a:solidFill>
                <a:prstClr val="black"/>
              </a:solidFill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4625619" y="2631163"/>
            <a:ext cx="4830139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zh-CN" altLang="en-US" sz="2135" b="1" dirty="0">
                <a:solidFill>
                  <a:prstClr val="black"/>
                </a:solidFill>
              </a:rPr>
              <a:t>（</a:t>
            </a:r>
            <a:r>
              <a:rPr lang="en-US" altLang="zh-CN" sz="2135" b="1" dirty="0">
                <a:solidFill>
                  <a:prstClr val="black"/>
                </a:solidFill>
              </a:rPr>
              <a:t>2</a:t>
            </a:r>
            <a:r>
              <a:rPr lang="zh-CN" altLang="en-US" sz="2135" b="1" dirty="0">
                <a:solidFill>
                  <a:prstClr val="black"/>
                </a:solidFill>
              </a:rPr>
              <a:t>）入射角大于或等于临界角</a:t>
            </a:r>
            <a:endParaRPr lang="zh-CN" altLang="zh-CN" sz="2135" b="1" dirty="0">
              <a:solidFill>
                <a:prstClr val="black"/>
              </a:solidFill>
            </a:endParaRPr>
          </a:p>
        </p:txBody>
      </p:sp>
      <p:sp>
        <p:nvSpPr>
          <p:cNvPr id="95" name="Text Box 33"/>
          <p:cNvSpPr txBox="1">
            <a:spLocks noChangeArrowheads="1"/>
          </p:cNvSpPr>
          <p:nvPr/>
        </p:nvSpPr>
        <p:spPr bwMode="auto">
          <a:xfrm>
            <a:off x="1927353" y="2093912"/>
            <a:ext cx="812693" cy="337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1" lang="en-US" altLang="zh-CN" sz="1600" b="1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55" name="矩形 54"/>
          <p:cNvSpPr/>
          <p:nvPr/>
        </p:nvSpPr>
        <p:spPr>
          <a:xfrm>
            <a:off x="431371" y="538836"/>
            <a:ext cx="11685715" cy="946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．全反射定义</a:t>
            </a:r>
            <a:r>
              <a:rPr lang="zh-CN" altLang="en-US" sz="2135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zh-CN" sz="2135" b="1" dirty="0">
                <a:solidFill>
                  <a:prstClr val="black"/>
                </a:solidFill>
              </a:rPr>
              <a:t>当入射角增大到某一角度，</a:t>
            </a:r>
            <a:r>
              <a:rPr lang="zh-CN" altLang="en-US" sz="2135" b="1" dirty="0">
                <a:solidFill>
                  <a:prstClr val="black"/>
                </a:solidFill>
              </a:rPr>
              <a:t>使折射角达到</a:t>
            </a:r>
            <a:r>
              <a:rPr lang="en-US" altLang="zh-CN" sz="2135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90°</a:t>
            </a:r>
            <a:r>
              <a:rPr lang="zh-CN" altLang="en-US" sz="2135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时，折射光完全消失，只剩下反射光，这种现象叫全反射。</a:t>
            </a:r>
            <a:endParaRPr lang="zh-CN" altLang="zh-CN" sz="2135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bldLvl="0" animBg="1"/>
      <p:bldP spid="58" grpId="0" bldLvl="0" animBg="1"/>
      <p:bldP spid="80" grpId="0"/>
      <p:bldP spid="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3" name="五角星 3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解决全反射问题  要把握两个条件</a:t>
            </a: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9" name="Group 57"/>
          <p:cNvGrpSpPr/>
          <p:nvPr/>
        </p:nvGrpSpPr>
        <p:grpSpPr bwMode="auto">
          <a:xfrm>
            <a:off x="369664" y="2259096"/>
            <a:ext cx="3583755" cy="1926613"/>
            <a:chOff x="434" y="2017"/>
            <a:chExt cx="1270" cy="910"/>
          </a:xfrm>
        </p:grpSpPr>
        <p:sp>
          <p:nvSpPr>
            <p:cNvPr id="60" name="Rectangle 21" descr="5%"/>
            <p:cNvSpPr>
              <a:spLocks noChangeArrowheads="1"/>
            </p:cNvSpPr>
            <p:nvPr/>
          </p:nvSpPr>
          <p:spPr bwMode="auto">
            <a:xfrm>
              <a:off x="442" y="2044"/>
              <a:ext cx="1198" cy="439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1" name="Line 22"/>
            <p:cNvSpPr>
              <a:spLocks noChangeShapeType="1"/>
            </p:cNvSpPr>
            <p:nvPr/>
          </p:nvSpPr>
          <p:spPr bwMode="auto">
            <a:xfrm flipV="1">
              <a:off x="434" y="2487"/>
              <a:ext cx="1198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2" name="Line 23"/>
            <p:cNvSpPr>
              <a:spLocks noChangeShapeType="1"/>
            </p:cNvSpPr>
            <p:nvPr/>
          </p:nvSpPr>
          <p:spPr bwMode="auto">
            <a:xfrm flipH="1">
              <a:off x="1008" y="2017"/>
              <a:ext cx="7" cy="7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400"/>
              <a:endParaRPr lang="zh-CN" altLang="en-US" sz="1600" b="1">
                <a:solidFill>
                  <a:prstClr val="black"/>
                </a:solidFill>
              </a:endParaRPr>
            </a:p>
          </p:txBody>
        </p:sp>
        <p:sp>
          <p:nvSpPr>
            <p:cNvPr id="69" name="Text Box 32"/>
            <p:cNvSpPr txBox="1">
              <a:spLocks noChangeArrowheads="1"/>
            </p:cNvSpPr>
            <p:nvPr/>
          </p:nvSpPr>
          <p:spPr bwMode="auto">
            <a:xfrm>
              <a:off x="1323" y="2483"/>
              <a:ext cx="38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zh-CN" altLang="en-US" sz="1600" b="1" dirty="0">
                  <a:solidFill>
                    <a:srgbClr val="00808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空气</a:t>
              </a:r>
            </a:p>
          </p:txBody>
        </p:sp>
        <p:sp>
          <p:nvSpPr>
            <p:cNvPr id="71" name="Text Box 34"/>
            <p:cNvSpPr txBox="1">
              <a:spLocks noChangeArrowheads="1"/>
            </p:cNvSpPr>
            <p:nvPr/>
          </p:nvSpPr>
          <p:spPr bwMode="auto">
            <a:xfrm>
              <a:off x="921" y="2768"/>
              <a:ext cx="384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N</a:t>
              </a:r>
              <a:r>
                <a:rPr kumimoji="1" lang="en-US" altLang="zh-CN" sz="1600" b="1" i="1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'</a:t>
              </a:r>
              <a:endParaRPr kumimoji="1" lang="en-US" altLang="zh-CN" sz="1600" b="1" i="1" dirty="0">
                <a:solidFill>
                  <a:prstClr val="black"/>
                </a:solidFill>
              </a:endParaRPr>
            </a:p>
          </p:txBody>
        </p:sp>
        <p:sp>
          <p:nvSpPr>
            <p:cNvPr id="73" name="Text Box 36"/>
            <p:cNvSpPr txBox="1">
              <a:spLocks noChangeArrowheads="1"/>
            </p:cNvSpPr>
            <p:nvPr/>
          </p:nvSpPr>
          <p:spPr bwMode="auto">
            <a:xfrm>
              <a:off x="902" y="2467"/>
              <a:ext cx="121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1600" b="1" i="1" dirty="0">
                  <a:solidFill>
                    <a:prstClr val="black"/>
                  </a:solidFill>
                </a:rPr>
                <a:t>O</a:t>
              </a:r>
            </a:p>
          </p:txBody>
        </p:sp>
      </p:grpSp>
      <p:sp>
        <p:nvSpPr>
          <p:cNvPr id="77" name="Text Box 39"/>
          <p:cNvSpPr txBox="1">
            <a:spLocks noChangeArrowheads="1"/>
          </p:cNvSpPr>
          <p:nvPr/>
        </p:nvSpPr>
        <p:spPr bwMode="auto">
          <a:xfrm>
            <a:off x="2827325" y="2876576"/>
            <a:ext cx="1140704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5133" tIns="72566" rIns="145133" bIns="72566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1" lang="zh-CN" altLang="en-US" sz="1600" b="1" dirty="0">
                <a:solidFill>
                  <a:srgbClr val="00808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光密介质</a:t>
            </a:r>
          </a:p>
        </p:txBody>
      </p:sp>
      <p:sp>
        <p:nvSpPr>
          <p:cNvPr id="80" name="矩形 79"/>
          <p:cNvSpPr/>
          <p:nvPr/>
        </p:nvSpPr>
        <p:spPr>
          <a:xfrm>
            <a:off x="4625619" y="1711099"/>
            <a:ext cx="4734744" cy="1078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．全反射</a:t>
            </a:r>
            <a:r>
              <a:rPr lang="zh-CN" altLang="en-US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条件</a:t>
            </a:r>
          </a:p>
          <a:p>
            <a:pPr defTabSz="914400">
              <a:lnSpc>
                <a:spcPct val="150000"/>
              </a:lnSpc>
            </a:pPr>
            <a:r>
              <a:rPr lang="zh-CN" altLang="en-US" sz="2135" b="1" dirty="0">
                <a:solidFill>
                  <a:prstClr val="black"/>
                </a:solidFill>
              </a:rPr>
              <a:t>（</a:t>
            </a:r>
            <a:r>
              <a:rPr lang="en-US" altLang="zh-CN" sz="2135" b="1" dirty="0">
                <a:solidFill>
                  <a:prstClr val="black"/>
                </a:solidFill>
              </a:rPr>
              <a:t>1</a:t>
            </a:r>
            <a:r>
              <a:rPr lang="zh-CN" altLang="en-US" sz="2135" b="1" dirty="0">
                <a:solidFill>
                  <a:prstClr val="black"/>
                </a:solidFill>
              </a:rPr>
              <a:t>）光从光密介质射入光疏介质</a:t>
            </a:r>
            <a:endParaRPr lang="zh-CN" altLang="zh-CN" sz="2135" b="1" dirty="0">
              <a:solidFill>
                <a:prstClr val="black"/>
              </a:solidFill>
            </a:endParaRPr>
          </a:p>
        </p:txBody>
      </p:sp>
      <p:sp>
        <p:nvSpPr>
          <p:cNvPr id="95" name="Text Box 33"/>
          <p:cNvSpPr txBox="1">
            <a:spLocks noChangeArrowheads="1"/>
          </p:cNvSpPr>
          <p:nvPr/>
        </p:nvSpPr>
        <p:spPr bwMode="auto">
          <a:xfrm>
            <a:off x="1927353" y="2093912"/>
            <a:ext cx="812693" cy="337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kumimoji="1" lang="en-US" altLang="zh-CN" sz="1600" b="1" i="1" dirty="0">
                <a:solidFill>
                  <a:prstClr val="black"/>
                </a:solidFill>
              </a:rPr>
              <a:t>N</a:t>
            </a:r>
          </a:p>
        </p:txBody>
      </p:sp>
      <p:cxnSp>
        <p:nvCxnSpPr>
          <p:cNvPr id="30" name="直接箭头连接符 29"/>
          <p:cNvCxnSpPr/>
          <p:nvPr/>
        </p:nvCxnSpPr>
        <p:spPr>
          <a:xfrm flipV="1">
            <a:off x="2009161" y="3245692"/>
            <a:ext cx="1110508" cy="8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1989408" y="3263688"/>
            <a:ext cx="529825" cy="469507"/>
            <a:chOff x="1492056" y="2447766"/>
            <a:chExt cx="397369" cy="352130"/>
          </a:xfrm>
        </p:grpSpPr>
        <p:grpSp>
          <p:nvGrpSpPr>
            <p:cNvPr id="12" name="组合 11"/>
            <p:cNvGrpSpPr/>
            <p:nvPr/>
          </p:nvGrpSpPr>
          <p:grpSpPr>
            <a:xfrm>
              <a:off x="1492056" y="2447766"/>
              <a:ext cx="144131" cy="135344"/>
              <a:chOff x="1492056" y="2447766"/>
              <a:chExt cx="144131" cy="135344"/>
            </a:xfrm>
          </p:grpSpPr>
          <p:cxnSp>
            <p:nvCxnSpPr>
              <p:cNvPr id="3" name="直接连接符 2"/>
              <p:cNvCxnSpPr/>
              <p:nvPr/>
            </p:nvCxnSpPr>
            <p:spPr>
              <a:xfrm>
                <a:off x="1492056" y="2583110"/>
                <a:ext cx="144131" cy="0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" name="直接连接符 6"/>
              <p:cNvCxnSpPr/>
              <p:nvPr/>
            </p:nvCxnSpPr>
            <p:spPr>
              <a:xfrm flipV="1">
                <a:off x="1636187" y="2447766"/>
                <a:ext cx="0" cy="127822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3" name="矩形 12"/>
            <p:cNvSpPr/>
            <p:nvPr/>
          </p:nvSpPr>
          <p:spPr>
            <a:xfrm>
              <a:off x="1535571" y="2547007"/>
              <a:ext cx="353854" cy="25288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en-US" altLang="zh-CN" sz="1600" b="1" dirty="0">
                  <a:solidFill>
                    <a:srgbClr val="F79646">
                      <a:lumMod val="75000"/>
                    </a:srgbClr>
                  </a:solidFill>
                  <a:latin typeface="宋体" panose="02010600030101010101" pitchFamily="2" charset="-122"/>
                  <a:cs typeface="Times New Roman" panose="02020603050405020304" pitchFamily="18" charset="0"/>
                </a:rPr>
                <a:t>90°</a:t>
              </a:r>
              <a:endParaRPr lang="zh-CN" altLang="en-US" sz="1600" dirty="0">
                <a:solidFill>
                  <a:srgbClr val="F79646">
                    <a:lumMod val="75000"/>
                  </a:srgbClr>
                </a:solidFill>
              </a:endParaRPr>
            </a:p>
          </p:txBody>
        </p:sp>
      </p:grpSp>
      <p:cxnSp>
        <p:nvCxnSpPr>
          <p:cNvPr id="44" name="直接箭头连接符 43"/>
          <p:cNvCxnSpPr/>
          <p:nvPr/>
        </p:nvCxnSpPr>
        <p:spPr>
          <a:xfrm>
            <a:off x="678548" y="2520565"/>
            <a:ext cx="1330613" cy="7335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1446504" y="2347620"/>
            <a:ext cx="585832" cy="1369404"/>
            <a:chOff x="1084878" y="1760715"/>
            <a:chExt cx="439374" cy="1027053"/>
          </a:xfrm>
        </p:grpSpPr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135349" y="1760715"/>
              <a:ext cx="266652" cy="315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kumimoji="1" lang="en-US" altLang="zh-CN" sz="2135" b="1" dirty="0">
                  <a:solidFill>
                    <a:srgbClr val="F79646">
                      <a:lumMod val="75000"/>
                    </a:srgb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C</a:t>
              </a:r>
            </a:p>
          </p:txBody>
        </p:sp>
        <p:sp>
          <p:nvSpPr>
            <p:cNvPr id="46" name="弧形 45"/>
            <p:cNvSpPr/>
            <p:nvPr/>
          </p:nvSpPr>
          <p:spPr>
            <a:xfrm rot="6648396" flipH="1" flipV="1">
              <a:off x="927307" y="2190823"/>
              <a:ext cx="754516" cy="439374"/>
            </a:xfrm>
            <a:prstGeom prst="arc">
              <a:avLst>
                <a:gd name="adj1" fmla="val 18285006"/>
                <a:gd name="adj2" fmla="val 456540"/>
              </a:avLst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/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sp>
        <p:nvSpPr>
          <p:cNvPr id="48" name="矩形 47"/>
          <p:cNvSpPr/>
          <p:nvPr/>
        </p:nvSpPr>
        <p:spPr>
          <a:xfrm>
            <a:off x="4669629" y="3232581"/>
            <a:ext cx="5266797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r>
              <a:rPr lang="zh-CN" altLang="en-US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临界角：折射角等于</a:t>
            </a: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90°</a:t>
            </a:r>
            <a:r>
              <a:rPr lang="zh-CN" altLang="en-US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时的入射角</a:t>
            </a:r>
            <a:r>
              <a:rPr lang="en-US" altLang="zh-CN" sz="2135" b="1" dirty="0">
                <a:solidFill>
                  <a:srgbClr val="008080"/>
                </a:solidFill>
              </a:rPr>
              <a:t>C</a:t>
            </a:r>
          </a:p>
        </p:txBody>
      </p:sp>
      <p:sp>
        <p:nvSpPr>
          <p:cNvPr id="17" name="矩形 16"/>
          <p:cNvSpPr/>
          <p:nvPr/>
        </p:nvSpPr>
        <p:spPr>
          <a:xfrm>
            <a:off x="4888759" y="3818893"/>
            <a:ext cx="6473595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zh-CN" altLang="zh-CN" sz="2135" b="1" dirty="0">
                <a:solidFill>
                  <a:prstClr val="black"/>
                </a:solidFill>
              </a:rPr>
              <a:t>若光从光密介质</a:t>
            </a:r>
            <a:r>
              <a:rPr lang="en-US" altLang="zh-CN" sz="2135" b="1" dirty="0">
                <a:solidFill>
                  <a:prstClr val="black"/>
                </a:solidFill>
              </a:rPr>
              <a:t>(</a:t>
            </a:r>
            <a:r>
              <a:rPr lang="zh-CN" altLang="zh-CN" sz="2135" b="1" dirty="0">
                <a:solidFill>
                  <a:prstClr val="black"/>
                </a:solidFill>
              </a:rPr>
              <a:t>折射率为</a:t>
            </a:r>
            <a:r>
              <a:rPr lang="en-US" altLang="zh-CN" sz="2135" b="1" dirty="0">
                <a:solidFill>
                  <a:prstClr val="black"/>
                </a:solidFill>
              </a:rPr>
              <a:t>n)</a:t>
            </a:r>
            <a:r>
              <a:rPr lang="zh-CN" altLang="zh-CN" sz="2135" b="1" dirty="0">
                <a:solidFill>
                  <a:prstClr val="black"/>
                </a:solidFill>
              </a:rPr>
              <a:t>射向真空或空气时，</a:t>
            </a:r>
            <a:endParaRPr lang="en-US" altLang="zh-CN" sz="2135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11957" y="4461131"/>
                <a:ext cx="2382520" cy="7448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135" smtClean="0">
                          <a:solidFill>
                            <a:prstClr val="black"/>
                          </a:solidFill>
                          <a:latin typeface="Cambria Math" panose="02040503050406030204"/>
                        </a:rPr>
                        <m:t>n</m:t>
                      </m:r>
                      <m:r>
                        <a:rPr lang="en-US" altLang="zh-CN" sz="2135" smtClean="0">
                          <a:solidFill>
                            <a:prstClr val="black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135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sz="2135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135">
                                  <a:solidFill>
                                    <a:prstClr val="black"/>
                                  </a:solidFill>
                                  <a:latin typeface="Cambria Math" panose="02040503050406030204"/>
                                </a:rPr>
                                <m:t>sin</m:t>
                              </m:r>
                              <m:r>
                                <a:rPr lang="en-US" altLang="zh-CN" sz="2135" smtClean="0">
                                  <a:solidFill>
                                    <a:prstClr val="black"/>
                                  </a:solidFill>
                                  <a:latin typeface="Cambria Math" panose="02040503050406030204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altLang="zh-CN" sz="2135" smtClean="0">
                                  <a:solidFill>
                                    <a:prstClr val="black"/>
                                  </a:solidFill>
                                  <a:latin typeface="Cambria Math" panose="02040503050406030204"/>
                                </a:rPr>
                                <m:t>0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2135">
                              <a:solidFill>
                                <a:prstClr val="black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r>
                            <m:rPr>
                              <m:sty m:val="p"/>
                            </m:rPr>
                            <a:rPr lang="en-US" altLang="zh-CN" sz="2135" smtClean="0">
                              <a:solidFill>
                                <a:prstClr val="black"/>
                              </a:solidFill>
                              <a:latin typeface="Cambria Math" panose="02040503050406030204"/>
                            </a:rPr>
                            <m:t>C</m:t>
                          </m:r>
                        </m:den>
                      </m:f>
                      <m:r>
                        <a:rPr lang="en-US" altLang="zh-CN" sz="2135" smtClean="0">
                          <a:solidFill>
                            <a:prstClr val="black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135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135" smtClean="0">
                              <a:solidFill>
                                <a:prstClr val="black"/>
                              </a:solidFill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2135">
                              <a:solidFill>
                                <a:prstClr val="black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r>
                            <m:rPr>
                              <m:sty m:val="p"/>
                            </m:rPr>
                            <a:rPr lang="en-US" altLang="zh-CN" sz="2135" smtClean="0">
                              <a:solidFill>
                                <a:prstClr val="black"/>
                              </a:solidFill>
                              <a:latin typeface="Cambria Math" panose="02040503050406030204"/>
                            </a:rPr>
                            <m:t>C</m:t>
                          </m:r>
                        </m:den>
                      </m:f>
                    </m:oMath>
                  </m:oMathPara>
                </a14:m>
                <a:endParaRPr lang="zh-CN" altLang="en-US" sz="2135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1957" y="4461131"/>
                <a:ext cx="2382520" cy="744855"/>
              </a:xfrm>
              <a:prstGeom prst="rect">
                <a:avLst/>
              </a:prstGeom>
              <a:blipFill rotWithShape="1">
                <a:blip r:embed="rId3"/>
                <a:stretch>
                  <a:fillRect l="-6" t="-34" r="6" b="3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839716" y="5429147"/>
                <a:ext cx="1275715" cy="704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135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sin</m:t>
                      </m:r>
                      <m:r>
                        <a:rPr lang="en-US" altLang="zh-CN" sz="2135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𝐶</m:t>
                      </m:r>
                      <m:r>
                        <a:rPr lang="en-US" altLang="zh-CN" sz="2135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135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135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135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zh-CN" altLang="en-US" sz="2135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9716" y="5429147"/>
                <a:ext cx="1275715" cy="704215"/>
              </a:xfrm>
              <a:prstGeom prst="rect">
                <a:avLst/>
              </a:prstGeom>
              <a:blipFill rotWithShape="1">
                <a:blip r:embed="rId4"/>
                <a:stretch>
                  <a:fillRect l="-20" t="-75" r="20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矩形 86"/>
          <p:cNvSpPr/>
          <p:nvPr/>
        </p:nvSpPr>
        <p:spPr>
          <a:xfrm>
            <a:off x="7521927" y="5499000"/>
            <a:ext cx="3840427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altLang="zh-CN" sz="2135" b="1" dirty="0">
                <a:solidFill>
                  <a:srgbClr val="FF0000"/>
                </a:solidFill>
              </a:rPr>
              <a:t>n</a:t>
            </a:r>
            <a:r>
              <a:rPr lang="zh-CN" altLang="en-US" sz="2135" b="1" dirty="0">
                <a:solidFill>
                  <a:srgbClr val="FF0000"/>
                </a:solidFill>
              </a:rPr>
              <a:t>越大，</a:t>
            </a:r>
            <a:r>
              <a:rPr lang="en-US" altLang="zh-CN" sz="2135" b="1" dirty="0">
                <a:solidFill>
                  <a:srgbClr val="FF0000"/>
                </a:solidFill>
              </a:rPr>
              <a:t>C</a:t>
            </a:r>
            <a:r>
              <a:rPr lang="zh-CN" altLang="en-US" sz="2135" b="1" dirty="0">
                <a:solidFill>
                  <a:srgbClr val="FF0000"/>
                </a:solidFill>
              </a:rPr>
              <a:t>越小</a:t>
            </a:r>
            <a:endParaRPr lang="en-US" altLang="zh-CN" sz="2135" b="1" dirty="0">
              <a:solidFill>
                <a:srgbClr val="FF0000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31371" y="538836"/>
            <a:ext cx="11685715" cy="946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en-US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2135" b="1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．全反射定义</a:t>
            </a:r>
            <a:r>
              <a:rPr lang="zh-CN" altLang="en-US" sz="2135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zh-CN" sz="2135" b="1" dirty="0">
                <a:solidFill>
                  <a:prstClr val="black"/>
                </a:solidFill>
              </a:rPr>
              <a:t>当入射角增大到某一角度，</a:t>
            </a:r>
            <a:r>
              <a:rPr lang="zh-CN" altLang="en-US" sz="2135" b="1" dirty="0">
                <a:solidFill>
                  <a:prstClr val="black"/>
                </a:solidFill>
              </a:rPr>
              <a:t>使折射角达到</a:t>
            </a:r>
            <a:r>
              <a:rPr lang="en-US" altLang="zh-CN" sz="2135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90°</a:t>
            </a:r>
            <a:r>
              <a:rPr lang="zh-CN" altLang="en-US" sz="2135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时，折射光完全消失，只剩下反射光，这种现象叫全反射。</a:t>
            </a:r>
            <a:endParaRPr lang="zh-CN" altLang="zh-CN" sz="2135" dirty="0">
              <a:solidFill>
                <a:prstClr val="black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625619" y="2631163"/>
            <a:ext cx="4830139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zh-CN" altLang="en-US" sz="2135" b="1" dirty="0">
                <a:solidFill>
                  <a:prstClr val="black"/>
                </a:solidFill>
              </a:rPr>
              <a:t>（</a:t>
            </a:r>
            <a:r>
              <a:rPr lang="en-US" altLang="zh-CN" sz="2135" b="1" dirty="0">
                <a:solidFill>
                  <a:prstClr val="black"/>
                </a:solidFill>
              </a:rPr>
              <a:t>2</a:t>
            </a:r>
            <a:r>
              <a:rPr lang="zh-CN" altLang="en-US" sz="2135" b="1" dirty="0">
                <a:solidFill>
                  <a:prstClr val="black"/>
                </a:solidFill>
              </a:rPr>
              <a:t>）入射角大于或等于临界角</a:t>
            </a:r>
            <a:endParaRPr lang="zh-CN" altLang="zh-CN" sz="2135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7" grpId="0"/>
      <p:bldP spid="19" grpId="0"/>
      <p:bldP spid="86" grpId="0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5" name="五角星 4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从折射到全反射  把握条件是关键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23281" y="713442"/>
            <a:ext cx="11544944" cy="189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266700" algn="just" defTabSz="914400" font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例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2020·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江苏卷）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我国的光纤通信技术处于世界领先水平。光纤内芯（内层玻璃）的折射率比外套（外层玻璃）的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（选填“大”或“小”）。某种光纤的内芯在空气中全反射的临界角为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43°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，则该内芯的折射率为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。（取                    ，结果保留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位有效数字）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16976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graphicFrame>
        <p:nvGraphicFramePr>
          <p:cNvPr id="15" name="对象 14" descr="学科网(www.zxxk.com)--教育资源门户，提供试题试卷、教案、课件、教学论文、素材等各类教学资源库下载，还有大量丰富的教学资讯！"/>
          <p:cNvGraphicFramePr>
            <a:graphicFrameLocks noChangeAspect="1"/>
          </p:cNvGraphicFramePr>
          <p:nvPr/>
        </p:nvGraphicFramePr>
        <p:xfrm>
          <a:off x="1007435" y="2216019"/>
          <a:ext cx="2976331" cy="30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778000" imgH="177800" progId="Equation.DSMT4">
                  <p:embed/>
                </p:oleObj>
              </mc:Choice>
              <mc:Fallback>
                <p:oleObj r:id="rId5" imgW="1778000" imgH="177800" progId="Equation.DSMT4">
                  <p:embed/>
                  <p:pic>
                    <p:nvPicPr>
                      <p:cNvPr id="0" name="图片 10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435" y="2216019"/>
                        <a:ext cx="2976331" cy="302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01733" y="3909105"/>
            <a:ext cx="9701708" cy="564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algn="just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dirty="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4792100" y="1237900"/>
            <a:ext cx="5638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 </a:t>
            </a:r>
            <a:endParaRPr lang="zh-CN" altLang="en-US" sz="24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8148148" y="2311036"/>
                <a:ext cx="1639570" cy="893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𝒔𝒊𝒏𝑪</m:t>
                      </m:r>
                      <m:r>
                        <a:rPr lang="en-US" altLang="zh-CN" sz="2800" b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altLang="zh-CN" sz="2800" b="1" i="1" dirty="0">
                  <a:solidFill>
                    <a:srgbClr val="FF0000"/>
                  </a:solidFill>
                  <a:latin typeface="Cambria Math" panose="02040503050406030204"/>
                  <a:cs typeface="Cambria Math" panose="02040503050406030204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8"/>
                </p:custDataLst>
              </p:nvPr>
            </p:nvSpPr>
            <p:spPr>
              <a:xfrm>
                <a:off x="8148148" y="2311036"/>
                <a:ext cx="1639570" cy="893445"/>
              </a:xfrm>
              <a:prstGeom prst="rect">
                <a:avLst/>
              </a:prstGeom>
              <a:blipFill rotWithShape="1">
                <a:blip r:embed="rId9"/>
                <a:stretch>
                  <a:fillRect l="-28" t="-30" r="-437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矩形 18"/>
          <p:cNvSpPr/>
          <p:nvPr>
            <p:custDataLst>
              <p:tags r:id="rId3"/>
            </p:custDataLst>
          </p:nvPr>
        </p:nvSpPr>
        <p:spPr>
          <a:xfrm>
            <a:off x="10476679" y="1677712"/>
            <a:ext cx="6400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4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5" name="五角星 4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从折射到全反射  把握条件是关键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16976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97857" y="4318139"/>
            <a:ext cx="6433820" cy="584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zh-CN" altLang="en-US" sz="2135" b="1" dirty="0">
                <a:solidFill>
                  <a:srgbClr val="0000FF"/>
                </a:solidFill>
                <a:latin typeface="宋体" panose="02010600030101010101" pitchFamily="2" charset="-122"/>
              </a:rPr>
              <a:t>入射角增大，折射角增大；折射光减弱，反射光增强</a:t>
            </a:r>
            <a:endParaRPr lang="zh-CN" altLang="zh-CN" sz="2135" b="1" dirty="0">
              <a:solidFill>
                <a:srgbClr val="0000FF"/>
              </a:solidFill>
              <a:latin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92719" y="5200742"/>
            <a:ext cx="3840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折射光线消失，反射光最强</a:t>
            </a:r>
            <a:endParaRPr lang="zh-CN" altLang="zh-CN" sz="24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986497" y="5430351"/>
            <a:ext cx="3840427" cy="58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n-US" altLang="zh-CN" sz="2135" b="1" dirty="0">
                <a:solidFill>
                  <a:srgbClr val="FF0000"/>
                </a:solidFill>
              </a:rPr>
              <a:t>n</a:t>
            </a:r>
            <a:r>
              <a:rPr lang="zh-CN" altLang="en-US" sz="2135" b="1" dirty="0">
                <a:solidFill>
                  <a:srgbClr val="FF0000"/>
                </a:solidFill>
              </a:rPr>
              <a:t>越大，</a:t>
            </a:r>
            <a:r>
              <a:rPr lang="en-US" altLang="zh-CN" sz="2135" b="1" dirty="0">
                <a:solidFill>
                  <a:srgbClr val="FF0000"/>
                </a:solidFill>
              </a:rPr>
              <a:t>C</a:t>
            </a:r>
            <a:r>
              <a:rPr lang="zh-CN" altLang="en-US" sz="2135" b="1" dirty="0">
                <a:solidFill>
                  <a:srgbClr val="FF0000"/>
                </a:solidFill>
              </a:rPr>
              <a:t>越小</a:t>
            </a:r>
            <a:endParaRPr lang="en-US" altLang="zh-CN" sz="2135" b="1" dirty="0">
              <a:solidFill>
                <a:srgbClr val="FF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0" y="16976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zh-CN" altLang="zh-CN" sz="2400">
              <a:solidFill>
                <a:prstClr val="black"/>
              </a:solidFill>
              <a:latin typeface="Arial" panose="020B0604020202020204" pitchFamily="34" charset="0"/>
              <a:cs typeface="宋体" panose="02010600030101010101" pitchFamily="2" charset="-122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370840" y="673735"/>
            <a:ext cx="11202670" cy="233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algn="just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练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2011·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福建卷）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如图，半圆形玻璃砖置于光屏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PQ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的左下方。一束白光沿半径方向从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 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点射入玻璃砖，在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点发生反射和折射，折射光在白光屏上呈现七色光带。若入射点由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向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缓慢移动，并保持白光沿半径方向入射到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点，观察到各色光在光屏上陆续消失。在光带未完全消失之前，反射光的强度变化以及光屏上最先消失的光分别是（    ）</a:t>
            </a:r>
            <a:endParaRPr lang="zh-CN" altLang="en-US" sz="2400" dirty="0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699135" y="3010218"/>
            <a:ext cx="6231890" cy="108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减弱，紫光  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减弱，红光      </a:t>
            </a:r>
          </a:p>
          <a:p>
            <a:pPr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增强，紫光   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</a:t>
            </a: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增强，红光</a:t>
            </a:r>
          </a:p>
        </p:txBody>
      </p:sp>
      <p:pic>
        <p:nvPicPr>
          <p:cNvPr id="27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435" y="2684780"/>
            <a:ext cx="2315845" cy="2218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55"/>
          <p:cNvSpPr txBox="1"/>
          <p:nvPr/>
        </p:nvSpPr>
        <p:spPr>
          <a:xfrm>
            <a:off x="3111377" y="2499161"/>
            <a:ext cx="3981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C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5088718" y="5276486"/>
                <a:ext cx="1639570" cy="893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𝒔𝒊𝒏𝑪</m:t>
                      </m:r>
                      <m:r>
                        <a:rPr lang="en-US" altLang="zh-CN" sz="2800" b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𝟏</m:t>
                          </m:r>
                        </m:num>
                        <m:den>
                          <m: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altLang="zh-CN" sz="2800" b="1" i="1" dirty="0">
                  <a:solidFill>
                    <a:srgbClr val="FF0000"/>
                  </a:solidFill>
                  <a:latin typeface="Cambria Math" panose="02040503050406030204"/>
                  <a:cs typeface="Cambria Math" panose="02040503050406030204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"/>
                </p:custDataLst>
              </p:nvPr>
            </p:nvSpPr>
            <p:spPr>
              <a:xfrm>
                <a:off x="5088718" y="5276486"/>
                <a:ext cx="1639570" cy="893445"/>
              </a:xfrm>
              <a:prstGeom prst="rect">
                <a:avLst/>
              </a:prstGeom>
              <a:blipFill rotWithShape="1">
                <a:blip r:embed="rId6"/>
                <a:stretch>
                  <a:fillRect l="-28" t="-30" r="-437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7" grpId="0"/>
      <p:bldP spid="21" grpId="0"/>
      <p:bldP spid="28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3" name="五角星 3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zh-CN" altLang="en-US" sz="240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9144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从折射到全反射  把握条件是关键</a:t>
            </a:r>
          </a:p>
        </p:txBody>
      </p:sp>
      <p:sp>
        <p:nvSpPr>
          <p:cNvPr id="2" name="矩形 1"/>
          <p:cNvSpPr/>
          <p:nvPr/>
        </p:nvSpPr>
        <p:spPr>
          <a:xfrm>
            <a:off x="430812" y="644691"/>
            <a:ext cx="11041227" cy="3636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20000"/>
              </a:lnSpc>
            </a:pPr>
            <a:r>
              <a:rPr lang="zh-CN" altLang="en-US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练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2014·</a:t>
            </a:r>
            <a:r>
              <a:rPr lang="zh-CN" altLang="en-US" sz="2400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重庆卷）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打磨某剖面如图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所示的宝石时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必须将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OQ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边与轴线的夹角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切磨在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&lt;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&lt;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的范围内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才能使从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MN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边垂直入射的光线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边和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OQ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边都发生全反射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仅考虑如图所示的光线第一次射到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边并反射到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OQ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边后射向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MN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边的情况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则下列判断正确的是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4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defTabSz="914400">
              <a:lnSpc>
                <a:spcPct val="120000"/>
              </a:lnSpc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A.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光线一定在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边发生全反射</a:t>
            </a:r>
          </a:p>
          <a:p>
            <a:pPr defTabSz="914400">
              <a:lnSpc>
                <a:spcPct val="120000"/>
              </a:lnSpc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&gt;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光线会从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OQ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边射出</a:t>
            </a:r>
          </a:p>
          <a:p>
            <a:pPr defTabSz="914400">
              <a:lnSpc>
                <a:spcPct val="120000"/>
              </a:lnSpc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&lt;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光线会从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边射出</a:t>
            </a:r>
          </a:p>
          <a:p>
            <a:pPr defTabSz="914400">
              <a:lnSpc>
                <a:spcPct val="120000"/>
              </a:lnSpc>
            </a:pP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D.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&lt;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θ</a:t>
            </a:r>
            <a:r>
              <a:rPr lang="en-US" altLang="zh-CN" sz="2400" b="1" baseline="-25000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光线会在</a:t>
            </a:r>
            <a:r>
              <a:rPr lang="en-US" altLang="zh-CN" sz="2400" b="1" i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OP</a:t>
            </a:r>
            <a:r>
              <a:rPr lang="zh-CN" altLang="zh-CN" sz="24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边发生全反射</a:t>
            </a:r>
          </a:p>
        </p:txBody>
      </p:sp>
      <p:pic>
        <p:nvPicPr>
          <p:cNvPr id="7" name="14ECQW12.eps" descr="学科网(www.zxxk.com)--教育资源门户，提供试题试卷、教案、课件、教学论文、素材等各类教学资源库下载，还有大量丰富的教学资讯！"/>
          <p:cNvPicPr/>
          <p:nvPr/>
        </p:nvPicPr>
        <p:blipFill>
          <a:blip r:embed="rId2"/>
          <a:stretch>
            <a:fillRect/>
          </a:stretch>
        </p:blipFill>
        <p:spPr>
          <a:xfrm>
            <a:off x="7824192" y="2309863"/>
            <a:ext cx="2175581" cy="2238273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 rot="19000409" flipH="1">
            <a:off x="8227257" y="3279876"/>
            <a:ext cx="439193" cy="442835"/>
            <a:chOff x="1475656" y="2830146"/>
            <a:chExt cx="1512168" cy="1397788"/>
          </a:xfrm>
        </p:grpSpPr>
        <p:sp>
          <p:nvSpPr>
            <p:cNvPr id="9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" name="直接连接符 10"/>
          <p:cNvCxnSpPr/>
          <p:nvPr/>
        </p:nvCxnSpPr>
        <p:spPr>
          <a:xfrm flipH="1">
            <a:off x="8265556" y="3580191"/>
            <a:ext cx="443016" cy="330769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 rot="13585146" flipH="1">
            <a:off x="8581672" y="3508351"/>
            <a:ext cx="627784" cy="623740"/>
            <a:chOff x="1475656" y="2830146"/>
            <a:chExt cx="1512168" cy="1397788"/>
          </a:xfrm>
        </p:grpSpPr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8" name="直接连接符 17"/>
          <p:cNvCxnSpPr/>
          <p:nvPr/>
        </p:nvCxnSpPr>
        <p:spPr>
          <a:xfrm flipH="1" flipV="1">
            <a:off x="9012368" y="3522924"/>
            <a:ext cx="463159" cy="433828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组合 20"/>
          <p:cNvGrpSpPr/>
          <p:nvPr/>
        </p:nvGrpSpPr>
        <p:grpSpPr>
          <a:xfrm rot="8181310" flipH="1">
            <a:off x="9036873" y="3048900"/>
            <a:ext cx="627784" cy="623740"/>
            <a:chOff x="1475656" y="2830146"/>
            <a:chExt cx="1512168" cy="1397788"/>
          </a:xfrm>
        </p:grpSpPr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组合 16"/>
          <p:cNvGrpSpPr/>
          <p:nvPr/>
        </p:nvGrpSpPr>
        <p:grpSpPr>
          <a:xfrm>
            <a:off x="8406199" y="3290923"/>
            <a:ext cx="305435" cy="450427"/>
            <a:chOff x="3704117" y="3590507"/>
            <a:chExt cx="229076" cy="3378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16"/>
                <p:cNvSpPr txBox="1"/>
                <p:nvPr/>
              </p:nvSpPr>
              <p:spPr>
                <a:xfrm>
                  <a:off x="3704117" y="3590507"/>
                  <a:ext cx="229076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1600" b="0" i="1" smtClean="0">
                            <a:ln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ln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𝑖</m:t>
                        </m:r>
                      </m:oMath>
                    </m:oMathPara>
                  </a14:m>
                  <a:endParaRPr lang="en-US" altLang="zh-CN" sz="1600" b="0" i="1" dirty="0">
                    <a:ln>
                      <a:solidFill>
                        <a:schemeClr val="accent6">
                          <a:lumMod val="75000"/>
                        </a:schemeClr>
                      </a:solidFill>
                    </a:ln>
                    <a:solidFill>
                      <a:schemeClr val="tx1"/>
                    </a:solidFill>
                    <a:latin typeface="Cambria Math" panose="02040503050406030204" pitchFamily="18" charset="0"/>
                    <a:cs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4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4117" y="3590507"/>
                  <a:ext cx="229076" cy="252889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弧形 24"/>
            <p:cNvSpPr/>
            <p:nvPr/>
          </p:nvSpPr>
          <p:spPr>
            <a:xfrm rot="9007228" flipH="1" flipV="1">
              <a:off x="3731569" y="3807461"/>
              <a:ext cx="100116" cy="120866"/>
            </a:xfrm>
            <a:prstGeom prst="arc">
              <a:avLst/>
            </a:prstGeom>
            <a:ln w="12700">
              <a:solidFill>
                <a:srgbClr val="CB651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矩形 35"/>
              <p:cNvSpPr/>
              <p:nvPr/>
            </p:nvSpPr>
            <p:spPr>
              <a:xfrm>
                <a:off x="1007435" y="4299057"/>
                <a:ext cx="3237865" cy="5848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:r>
                  <a:rPr lang="zh-CN" altLang="en-US" sz="2135" b="1" dirty="0">
                    <a:solidFill>
                      <a:srgbClr val="0000FF"/>
                    </a:solidFill>
                    <a:latin typeface="宋体" panose="02010600030101010101" pitchFamily="2" charset="-122"/>
                  </a:rPr>
                  <a:t>全反射条件：入射角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m:rPr>
                        <m:sty m:val="p"/>
                      </m:rP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</m:oMath>
                </a14:m>
                <a:endParaRPr lang="zh-CN" altLang="zh-CN" sz="2135" b="1" dirty="0">
                  <a:solidFill>
                    <a:srgbClr val="0000FF"/>
                  </a:solidFill>
                  <a:latin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6" name="矩形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35" y="4299057"/>
                <a:ext cx="3237865" cy="584835"/>
              </a:xfrm>
              <a:prstGeom prst="rect">
                <a:avLst/>
              </a:prstGeom>
              <a:blipFill rotWithShape="1">
                <a:blip r:embed="rId4"/>
                <a:stretch>
                  <a:fillRect l="-10" t="-18" r="-1363" b="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/>
              <p:cNvSpPr/>
              <p:nvPr/>
            </p:nvSpPr>
            <p:spPr>
              <a:xfrm>
                <a:off x="1007435" y="4873433"/>
                <a:ext cx="3457575" cy="5848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:r>
                  <a:rPr lang="zh-CN" altLang="en-US" sz="2135" b="1" dirty="0">
                    <a:solidFill>
                      <a:srgbClr val="0000FF"/>
                    </a:solidFill>
                    <a:latin typeface="宋体" panose="02010600030101010101" pitchFamily="2" charset="-122"/>
                  </a:rPr>
                  <a:t>由几何关系知：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𝟗𝟎</m:t>
                        </m:r>
                      </m:e>
                      <m:sup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</m:oMath>
                </a14:m>
                <a:endParaRPr lang="zh-CN" altLang="zh-CN" sz="2135" b="1" dirty="0">
                  <a:solidFill>
                    <a:srgbClr val="0000FF"/>
                  </a:solidFill>
                  <a:latin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7" name="矩形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35" y="4873433"/>
                <a:ext cx="3457575" cy="584835"/>
              </a:xfrm>
              <a:prstGeom prst="rect">
                <a:avLst/>
              </a:prstGeom>
              <a:blipFill rotWithShape="1">
                <a:blip r:embed="rId5"/>
                <a:stretch>
                  <a:fillRect l="-9" t="-76" r="-1276" b="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矩形 37"/>
              <p:cNvSpPr/>
              <p:nvPr/>
            </p:nvSpPr>
            <p:spPr>
              <a:xfrm>
                <a:off x="1103445" y="5525089"/>
                <a:ext cx="3888105" cy="5994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zh-CN" altLang="en-US" sz="2135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越小</m:t>
                    </m:r>
                  </m:oMath>
                </a14:m>
                <a:r>
                  <a:rPr lang="zh-CN" altLang="en-US" sz="2135" b="1" dirty="0">
                    <a:solidFill>
                      <a:srgbClr val="0000FF"/>
                    </a:solidFill>
                    <a:latin typeface="宋体" panose="02010600030101010101" pitchFamily="2" charset="-122"/>
                  </a:rPr>
                  <a:t>越容易在</a:t>
                </a:r>
                <a:r>
                  <a:rPr lang="en-US" altLang="zh-CN" sz="2135" b="1" dirty="0">
                    <a:solidFill>
                      <a:srgbClr val="0000FF"/>
                    </a:solidFill>
                    <a:latin typeface="宋体" panose="02010600030101010101" pitchFamily="2" charset="-122"/>
                  </a:rPr>
                  <a:t>OP</a:t>
                </a:r>
                <a:r>
                  <a:rPr lang="zh-CN" altLang="en-US" sz="2135" b="1" dirty="0">
                    <a:solidFill>
                      <a:srgbClr val="0000FF"/>
                    </a:solidFill>
                    <a:latin typeface="宋体" panose="02010600030101010101" pitchFamily="2" charset="-122"/>
                  </a:rPr>
                  <a:t>边发生全反射</a:t>
                </a:r>
                <a:endParaRPr lang="zh-CN" altLang="zh-CN" sz="2135" b="1" dirty="0">
                  <a:solidFill>
                    <a:srgbClr val="0000FF"/>
                  </a:solidFill>
                  <a:latin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8" name="矩形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445" y="5525089"/>
                <a:ext cx="3888105" cy="599440"/>
              </a:xfrm>
              <a:prstGeom prst="rect">
                <a:avLst/>
              </a:prstGeom>
              <a:blipFill rotWithShape="1">
                <a:blip r:embed="rId6"/>
                <a:stretch>
                  <a:fillRect l="-12" t="-98" r="-1132" b="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55"/>
          <p:cNvSpPr txBox="1"/>
          <p:nvPr/>
        </p:nvSpPr>
        <p:spPr>
          <a:xfrm>
            <a:off x="4745609" y="1944264"/>
            <a:ext cx="4387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8018972" y="3214324"/>
            <a:ext cx="389891" cy="592896"/>
            <a:chOff x="6665216" y="2734617"/>
            <a:chExt cx="292418" cy="4446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16"/>
                <p:cNvSpPr txBox="1"/>
                <p:nvPr/>
              </p:nvSpPr>
              <p:spPr>
                <a:xfrm>
                  <a:off x="6665216" y="2734617"/>
                  <a:ext cx="292418" cy="28384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865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𝜽</m:t>
                        </m:r>
                      </m:oMath>
                    </m:oMathPara>
                  </a14:m>
                  <a:endParaRPr lang="zh-CN" altLang="en-US" sz="1865" b="1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MS Mincho" charset="0"/>
                    <a:cs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0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5216" y="2734617"/>
                  <a:ext cx="292418" cy="283845"/>
                </a:xfrm>
                <a:prstGeom prst="rect">
                  <a:avLst/>
                </a:prstGeom>
                <a:blipFill rotWithShape="1">
                  <a:blip r:embed="rId7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弧形 40"/>
            <p:cNvSpPr/>
            <p:nvPr/>
          </p:nvSpPr>
          <p:spPr>
            <a:xfrm rot="6576008" flipH="1" flipV="1">
              <a:off x="6786771" y="3019526"/>
              <a:ext cx="253154" cy="66372"/>
            </a:xfrm>
            <a:prstGeom prst="arc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1865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BiOGFkYTQ4Y2U0NTQyMTkxNGJjMWZhM2ExZDcwNDUifQ=="/>
  <p:tag name="KSO_WPP_MARK_KEY" val="22bbd759-932d-4d76-a9b6-3e72401ff7e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736</Words>
  <Application>Microsoft Office PowerPoint</Application>
  <PresentationFormat>宽屏</PresentationFormat>
  <Paragraphs>72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黑体</vt:lpstr>
      <vt:lpstr>宋体</vt:lpstr>
      <vt:lpstr>Arial</vt:lpstr>
      <vt:lpstr>Calibri</vt:lpstr>
      <vt:lpstr>Cambria Math</vt:lpstr>
      <vt:lpstr>Times New Roman</vt:lpstr>
      <vt:lpstr>Office 主题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5</cp:revision>
  <dcterms:created xsi:type="dcterms:W3CDTF">2022-05-12T00:23:00Z</dcterms:created>
  <dcterms:modified xsi:type="dcterms:W3CDTF">2023-06-29T07:26:18Z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4FE6D4E0689144EC912D4068E4E9AA8C</vt:lpwstr>
  </property>
  <property fmtid="{D5CDD505-2E9C-101B-9397-08002B2CF9AE}" pid="3" name="KSOProductBuildVer">
    <vt:lpwstr>2052-11.1.0.14036</vt:lpwstr>
  </property>
</Properties>
</file>