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23761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4124" y="2473527"/>
            <a:ext cx="7307580" cy="666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借助红紫方法好  色光性质记两率</a:t>
            </a:r>
          </a:p>
        </p:txBody>
      </p:sp>
      <p:sp>
        <p:nvSpPr>
          <p:cNvPr id="8" name="Oval 61"/>
          <p:cNvSpPr/>
          <p:nvPr/>
        </p:nvSpPr>
        <p:spPr>
          <a:xfrm>
            <a:off x="1550869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88215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16510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5335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借助红紫方法好  色光性质记两率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55944" y="415998"/>
            <a:ext cx="11144447" cy="3115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fontAlgn="ctr" hangingPunct="0">
              <a:lnSpc>
                <a:spcPct val="130000"/>
              </a:lnSpc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2017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天津卷</a:t>
            </a:r>
            <a:r>
              <a:rPr lang="zh-CN" altLang="en-US" sz="2135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明代学者方以智在《阳燧倒影》中记载：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凡宝石面凸，则光成一条，有数棱则必有一面五色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，表明白光通过多棱晶体折射会发生色散现象。如图所示，一束复色光通过三棱镜后分解成两束单色光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，下列说法正确的是</a:t>
            </a:r>
            <a:r>
              <a:rPr lang="zh-CN" altLang="en-US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（     ）</a:t>
            </a:r>
            <a:endParaRPr lang="zh-CN" altLang="zh-CN" sz="2135" b="1" dirty="0">
              <a:latin typeface="Arial" panose="020B0604020202020204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ctr" hangingPunct="0">
              <a:lnSpc>
                <a:spcPct val="130000"/>
              </a:lnSpc>
            </a:pP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．若增大入射角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光先消失</a:t>
            </a:r>
          </a:p>
          <a:p>
            <a:pPr fontAlgn="ctr" hangingPunct="0">
              <a:lnSpc>
                <a:spcPct val="130000"/>
              </a:lnSpc>
            </a:pP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．在该三棱镜中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光波长小于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</a:t>
            </a:r>
          </a:p>
          <a:p>
            <a:pPr fontAlgn="ctr" hangingPunct="0">
              <a:lnSpc>
                <a:spcPct val="130000"/>
              </a:lnSpc>
            </a:pP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光能发生偏振现象，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光不能发生</a:t>
            </a:r>
          </a:p>
          <a:p>
            <a:pPr fontAlgn="ctr" hangingPunct="0">
              <a:lnSpc>
                <a:spcPct val="130000"/>
              </a:lnSpc>
            </a:pP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．若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光分别照射同一光电管都能发生光电效应，则</a:t>
            </a:r>
            <a:r>
              <a:rPr lang="en-US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135" b="1" dirty="0"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光的遏止电压低</a:t>
            </a:r>
          </a:p>
        </p:txBody>
      </p:sp>
      <p:pic>
        <p:nvPicPr>
          <p:cNvPr id="10242" name="图片 15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6788" y="1604797"/>
            <a:ext cx="2591299" cy="1344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562646" y="3496749"/>
          <a:ext cx="3813810" cy="3332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2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681"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65" b="1" dirty="0"/>
                        <a:t>颜色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65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红</a:t>
                      </a:r>
                      <a:r>
                        <a:rPr lang="zh-CN" altLang="en-US" sz="1865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橙</a:t>
                      </a:r>
                      <a:r>
                        <a:rPr lang="zh-CN" altLang="en-US" sz="1865" b="1" dirty="0">
                          <a:solidFill>
                            <a:srgbClr val="FFCC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黄</a:t>
                      </a:r>
                      <a:r>
                        <a:rPr lang="zh-CN" altLang="en-US" sz="1865" b="1" dirty="0">
                          <a:solidFill>
                            <a:srgbClr val="00CC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绿</a:t>
                      </a:r>
                      <a:r>
                        <a:rPr lang="zh-CN" altLang="en-US" sz="1865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青</a:t>
                      </a:r>
                      <a:r>
                        <a:rPr lang="zh-CN" altLang="en-US" sz="1865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蓝</a:t>
                      </a:r>
                      <a:r>
                        <a:rPr lang="zh-CN" altLang="en-US" sz="1865" b="1" dirty="0">
                          <a:solidFill>
                            <a:srgbClr val="99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紫</a:t>
                      </a:r>
                      <a:endParaRPr lang="zh-CN" altLang="en-US" sz="1865" b="1" dirty="0">
                        <a:solidFill>
                          <a:srgbClr val="9900FF"/>
                        </a:solidFill>
                      </a:endParaRPr>
                    </a:p>
                  </a:txBody>
                  <a:tcPr marL="121920" marR="121920" marT="60960" marB="60960"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65" b="1" dirty="0"/>
                        <a:t>真空中</a:t>
                      </a:r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 marT="60960" marB="60960"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5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5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540">
                <a:tc rowSpan="5">
                  <a:txBody>
                    <a:bodyPr/>
                    <a:lstStyle/>
                    <a:p>
                      <a:r>
                        <a:rPr lang="zh-CN" altLang="en-US" sz="1865" b="1" dirty="0"/>
                        <a:t>同一</a:t>
                      </a:r>
                      <a:endParaRPr lang="en-US" altLang="zh-CN" sz="1865" b="1" dirty="0"/>
                    </a:p>
                    <a:p>
                      <a:r>
                        <a:rPr lang="zh-CN" altLang="en-US" sz="1865" b="1" dirty="0"/>
                        <a:t>介质中</a:t>
                      </a:r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5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5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5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5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b="1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CN" altLang="en-US" sz="16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59796" y="3878425"/>
            <a:ext cx="1055411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频率</a:t>
            </a:r>
            <a:r>
              <a:rPr lang="en-US" altLang="zh-CN" sz="1865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zh-CN" altLang="en-US" sz="1865" b="1" dirty="0">
              <a:solidFill>
                <a:srgbClr val="0000FF"/>
              </a:solidFill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699956" y="3878425"/>
            <a:ext cx="1152128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>
              <a:defRPr/>
            </a:pP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小→</a:t>
            </a:r>
            <a:r>
              <a:rPr lang="zh-CN" altLang="en-US" sz="1865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大</a:t>
            </a:r>
            <a:endParaRPr lang="zh-CN" altLang="en-US" sz="1865" dirty="0">
              <a:solidFill>
                <a:srgbClr val="FF0000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241716" y="4226192"/>
            <a:ext cx="882176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波速</a:t>
            </a:r>
            <a:r>
              <a:rPr lang="en-US" altLang="zh-CN" sz="1865" b="1" dirty="0">
                <a:solidFill>
                  <a:srgbClr val="0000FF"/>
                </a:solidFill>
              </a:rPr>
              <a:t>c</a:t>
            </a:r>
            <a:endParaRPr lang="zh-CN" altLang="en-US" sz="1865" b="1" dirty="0">
              <a:solidFill>
                <a:srgbClr val="0000FF"/>
              </a:solidFill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829403" y="4247757"/>
            <a:ext cx="882176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/>
              <a:t>相同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241716" y="4456138"/>
            <a:ext cx="882176" cy="695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波长𝝀</a:t>
            </a: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3631677" y="4565132"/>
            <a:ext cx="1102777" cy="528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  <a:tabLst>
                <a:tab pos="4000500" algn="l"/>
              </a:tabLst>
            </a:pPr>
            <a:r>
              <a:rPr lang="zh-CN" altLang="en-US" sz="186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</a:t>
            </a: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18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endParaRPr lang="zh-CN" altLang="en-US" sz="1865" dirty="0"/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2267829" y="4975265"/>
            <a:ext cx="1055411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频率</a:t>
            </a:r>
            <a:r>
              <a:rPr lang="en-US" altLang="zh-CN" sz="1865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zh-CN" altLang="en-US" sz="1865" b="1" dirty="0">
              <a:solidFill>
                <a:srgbClr val="0000FF"/>
              </a:solidFill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3255679" y="5018201"/>
            <a:ext cx="2359857" cy="695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/>
              <a:t>与真空中同  小</a:t>
            </a: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1865" b="1" dirty="0">
                <a:solidFill>
                  <a:srgbClr val="FF0000"/>
                </a:solidFill>
              </a:rPr>
              <a:t>大</a:t>
            </a:r>
          </a:p>
          <a:p>
            <a:endParaRPr lang="zh-CN" altLang="en-US" sz="1865" b="1" dirty="0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222169" y="5355980"/>
            <a:ext cx="1197877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折射率</a:t>
            </a:r>
            <a:r>
              <a:rPr lang="en-US" altLang="zh-CN" sz="1865" b="1" dirty="0">
                <a:solidFill>
                  <a:srgbClr val="0000FF"/>
                </a:solidFill>
              </a:rPr>
              <a:t>n</a:t>
            </a:r>
            <a:endParaRPr lang="zh-CN" altLang="en-US" sz="1865" b="1" dirty="0">
              <a:solidFill>
                <a:srgbClr val="0000FF"/>
              </a:solidFill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694427" y="5342344"/>
            <a:ext cx="1152128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>
              <a:defRPr/>
            </a:pP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小→</a:t>
            </a:r>
            <a:r>
              <a:rPr lang="zh-CN" altLang="en-US" sz="1865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大</a:t>
            </a:r>
            <a:endParaRPr lang="zh-CN" altLang="en-US" sz="1865" dirty="0">
              <a:solidFill>
                <a:srgbClr val="FF0000"/>
              </a:solidFill>
            </a:endParaRP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2267829" y="5711676"/>
            <a:ext cx="882176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波速</a:t>
            </a:r>
            <a:r>
              <a:rPr lang="en-US" altLang="zh-CN" sz="1865" b="1" dirty="0">
                <a:solidFill>
                  <a:srgbClr val="0000FF"/>
                </a:solidFill>
              </a:rPr>
              <a:t>v</a:t>
            </a:r>
            <a:endParaRPr lang="zh-CN" altLang="en-US" sz="1865" b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6"/>
              <p:cNvSpPr>
                <a:spLocks noChangeArrowheads="1"/>
              </p:cNvSpPr>
              <p:nvPr/>
            </p:nvSpPr>
            <p:spPr bwMode="auto">
              <a:xfrm>
                <a:off x="5324057" y="5016595"/>
                <a:ext cx="1208219" cy="7340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13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n</m:t>
                      </m:r>
                      <m:r>
                        <a:rPr lang="en-US" altLang="zh-CN" sz="213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13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135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lang="en-US" altLang="zh-CN" sz="2135" b="1" i="0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𝐯</m:t>
                          </m:r>
                        </m:den>
                      </m:f>
                    </m:oMath>
                  </m:oMathPara>
                </a14:m>
                <a:endParaRPr lang="zh-CN" altLang="en-US" sz="213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2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24057" y="5016595"/>
                <a:ext cx="1208219" cy="734060"/>
              </a:xfrm>
              <a:prstGeom prst="rect">
                <a:avLst/>
              </a:prstGeom>
              <a:blipFill rotWithShape="1">
                <a:blip r:embed="rId3"/>
                <a:stretch>
                  <a:fillRect l="-18" t="-13" r="3" b="1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3624395" y="5651825"/>
            <a:ext cx="1102777" cy="528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  <a:tabLst>
                <a:tab pos="4000500" algn="l"/>
              </a:tabLst>
            </a:pPr>
            <a:r>
              <a:rPr lang="zh-CN" altLang="en-US" sz="186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</a:t>
            </a: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18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endParaRPr lang="zh-CN" altLang="en-US" sz="1865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2267829" y="6081008"/>
                <a:ext cx="1016885" cy="4089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r>
                  <a:rPr lang="zh-CN" altLang="en-US" sz="1865" b="1" dirty="0">
                    <a:solidFill>
                      <a:srgbClr val="0000FF"/>
                    </a:solidFill>
                  </a:rPr>
                  <a:t>波长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CN" altLang="en-US" sz="1865" b="1" i="1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𝝀</m:t>
                        </m:r>
                        <m:r>
                          <m:rPr>
                            <m:nor/>
                          </m:rPr>
                          <a:rPr lang="zh-CN" altLang="en-US" sz="1865" b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p>
                        <m: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′</m:t>
                        </m:r>
                      </m:sup>
                    </m:sSup>
                  </m:oMath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7829" y="6081008"/>
                <a:ext cx="1016885" cy="408940"/>
              </a:xfrm>
              <a:prstGeom prst="rect">
                <a:avLst/>
              </a:prstGeom>
              <a:blipFill rotWithShape="1">
                <a:blip r:embed="rId4"/>
                <a:stretch>
                  <a:fillRect l="-24" t="-61" r="49" b="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3651672" y="6021157"/>
            <a:ext cx="1102777" cy="528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  <a:tabLst>
                <a:tab pos="4000500" algn="l"/>
              </a:tabLst>
            </a:pPr>
            <a:r>
              <a:rPr lang="zh-CN" altLang="en-US" sz="186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</a:t>
            </a: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18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endParaRPr lang="zh-CN" altLang="en-US" sz="1865" dirty="0"/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229304" y="6452820"/>
            <a:ext cx="1102776" cy="40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临界角</a:t>
            </a:r>
            <a:r>
              <a:rPr lang="en-US" altLang="zh-CN" sz="1865" b="1" dirty="0">
                <a:solidFill>
                  <a:srgbClr val="0000FF"/>
                </a:solidFill>
              </a:rPr>
              <a:t>C</a:t>
            </a:r>
            <a:endParaRPr lang="zh-CN" altLang="en-US" sz="1865" b="1" dirty="0">
              <a:solidFill>
                <a:srgbClr val="0000FF"/>
              </a:solidFill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3636529" y="6392969"/>
            <a:ext cx="1102777" cy="528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  <a:tabLst>
                <a:tab pos="4000500" algn="l"/>
              </a:tabLst>
            </a:pPr>
            <a:r>
              <a:rPr lang="zh-CN" altLang="en-US" sz="186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</a:t>
            </a:r>
            <a:r>
              <a:rPr lang="zh-CN" altLang="en-US" sz="1865" b="1" dirty="0">
                <a:latin typeface="宋体" panose="0201060003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18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endParaRPr lang="zh-CN" altLang="en-US" sz="1865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6"/>
              <p:cNvSpPr>
                <a:spLocks noChangeArrowheads="1"/>
              </p:cNvSpPr>
              <p:nvPr/>
            </p:nvSpPr>
            <p:spPr bwMode="auto">
              <a:xfrm>
                <a:off x="5267579" y="6198171"/>
                <a:ext cx="1497205" cy="657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sin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𝑪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8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67579" y="6198171"/>
                <a:ext cx="1497205" cy="657225"/>
              </a:xfrm>
              <a:prstGeom prst="rect">
                <a:avLst/>
              </a:prstGeom>
              <a:blipFill rotWithShape="1">
                <a:blip r:embed="rId5"/>
                <a:stretch>
                  <a:fillRect l="-17" t="-87" r="9" b="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67408" y="3989456"/>
            <a:ext cx="480053" cy="2393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135" b="1" dirty="0">
                <a:solidFill>
                  <a:srgbClr val="008080"/>
                </a:solidFill>
              </a:rPr>
              <a:t>色光的比较分析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811" y="2092205"/>
            <a:ext cx="386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srgbClr val="FF0000"/>
                </a:solidFill>
              </a:rPr>
              <a:t>红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26141" y="2461537"/>
            <a:ext cx="386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srgbClr val="9900FF"/>
                </a:solidFill>
              </a:rPr>
              <a:t>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91212" y="4362925"/>
            <a:ext cx="2690495" cy="1420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总结：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009898"/>
                </a:solidFill>
              </a:rPr>
              <a:t>紫光</a:t>
            </a:r>
            <a:r>
              <a:rPr lang="zh-CN" altLang="en-US" sz="2400" b="1" dirty="0">
                <a:solidFill>
                  <a:srgbClr val="9900FF"/>
                </a:solidFill>
              </a:rPr>
              <a:t>“两率”</a:t>
            </a:r>
            <a:r>
              <a:rPr lang="zh-CN" altLang="en-US" sz="2400" b="1" dirty="0">
                <a:solidFill>
                  <a:srgbClr val="009898"/>
                </a:solidFill>
              </a:rPr>
              <a:t> 大，</a:t>
            </a:r>
            <a:endParaRPr lang="en-US" altLang="zh-CN" sz="2400" b="1" dirty="0">
              <a:solidFill>
                <a:srgbClr val="009898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009898"/>
                </a:solidFill>
              </a:rPr>
              <a:t>其它都是红光大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6"/>
              <p:cNvSpPr>
                <a:spLocks noChangeArrowheads="1"/>
              </p:cNvSpPr>
              <p:nvPr/>
            </p:nvSpPr>
            <p:spPr bwMode="auto">
              <a:xfrm>
                <a:off x="5358499" y="4418771"/>
                <a:ext cx="1497204" cy="7125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865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𝑪𝑻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lang="en-US" altLang="zh-CN" sz="1865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58499" y="4418771"/>
                <a:ext cx="1497204" cy="712567"/>
              </a:xfrm>
              <a:prstGeom prst="rect">
                <a:avLst/>
              </a:prstGeom>
              <a:blipFill rotWithShape="1">
                <a:blip r:embed="rId6"/>
                <a:stretch>
                  <a:fillRect l="-25" t="-62" r="16" b="7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6"/>
              <p:cNvSpPr>
                <a:spLocks noChangeArrowheads="1"/>
              </p:cNvSpPr>
              <p:nvPr/>
            </p:nvSpPr>
            <p:spPr bwMode="auto">
              <a:xfrm>
                <a:off x="5429293" y="5679314"/>
                <a:ext cx="1497204" cy="667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CN" altLang="en-US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p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1865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𝐯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altLang="zh-CN" sz="1865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29293" y="5679314"/>
                <a:ext cx="1497204" cy="667170"/>
              </a:xfrm>
              <a:prstGeom prst="rect">
                <a:avLst/>
              </a:prstGeom>
              <a:blipFill rotWithShape="1">
                <a:blip r:embed="rId7"/>
                <a:stretch>
                  <a:fillRect l="-3" t="-76" r="37" b="4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组合 34"/>
          <p:cNvGrpSpPr/>
          <p:nvPr/>
        </p:nvGrpSpPr>
        <p:grpSpPr>
          <a:xfrm rot="19440651">
            <a:off x="9359417" y="2095117"/>
            <a:ext cx="673967" cy="215696"/>
            <a:chOff x="1475656" y="2830147"/>
            <a:chExt cx="1675601" cy="1502404"/>
          </a:xfrm>
        </p:grpSpPr>
        <p:sp>
          <p:nvSpPr>
            <p:cNvPr id="36" name="Line 36"/>
            <p:cNvSpPr>
              <a:spLocks noChangeShapeType="1"/>
            </p:cNvSpPr>
            <p:nvPr/>
          </p:nvSpPr>
          <p:spPr bwMode="auto">
            <a:xfrm>
              <a:off x="1475656" y="2830147"/>
              <a:ext cx="1014214" cy="940402"/>
            </a:xfrm>
            <a:prstGeom prst="line">
              <a:avLst/>
            </a:prstGeom>
            <a:ln w="12700">
              <a:tailEnd type="triangl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37" name="直接连接符 36"/>
            <p:cNvCxnSpPr/>
            <p:nvPr/>
          </p:nvCxnSpPr>
          <p:spPr>
            <a:xfrm rot="280915">
              <a:off x="2410423" y="3773181"/>
              <a:ext cx="740834" cy="559370"/>
            </a:xfrm>
            <a:prstGeom prst="line">
              <a:avLst/>
            </a:prstGeom>
            <a:ln w="127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8" name="直接连接符 37"/>
          <p:cNvCxnSpPr/>
          <p:nvPr/>
        </p:nvCxnSpPr>
        <p:spPr>
          <a:xfrm flipH="1">
            <a:off x="9697657" y="1880237"/>
            <a:ext cx="669560" cy="50682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flipH="1">
            <a:off x="9843312" y="2084192"/>
            <a:ext cx="669560" cy="50682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28"/>
          <p:cNvSpPr txBox="1"/>
          <p:nvPr/>
        </p:nvSpPr>
        <p:spPr>
          <a:xfrm>
            <a:off x="7870852" y="1400387"/>
            <a:ext cx="3752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30"/>
              <p:cNvSpPr txBox="1"/>
              <p:nvPr/>
            </p:nvSpPr>
            <p:spPr>
              <a:xfrm>
                <a:off x="7586319" y="3676907"/>
                <a:ext cx="2688299" cy="4603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𝒆</m:t>
                      </m:r>
                      <m:sSub>
                        <m:sSubPr>
                          <m:ctrlP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𝑼</m:t>
                          </m:r>
                        </m:e>
                        <m:sub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𝒄</m:t>
                          </m:r>
                        </m:sub>
                      </m:sSub>
                      <m:r>
                        <a:rPr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𝒉</m:t>
                      </m:r>
                      <m:r>
                        <m:rPr>
                          <m:nor/>
                        </m:rPr>
                        <a:rPr lang="en-US" altLang="zh-CN" sz="24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ν</m:t>
                      </m:r>
                      <m:r>
                        <a:rPr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−</m:t>
                      </m:r>
                      <m:sSub>
                        <m:sSubPr>
                          <m:ctrlP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𝝎</m:t>
                          </m:r>
                        </m:e>
                        <m:sub>
                          <m: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zh-CN" alt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319" y="3676907"/>
                <a:ext cx="2688299" cy="460375"/>
              </a:xfrm>
              <a:prstGeom prst="rect">
                <a:avLst/>
              </a:prstGeom>
              <a:blipFill rotWithShape="1">
                <a:blip r:embed="rId8"/>
                <a:stretch>
                  <a:fillRect l="-23" t="-56" r="12" b="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 bldLvl="0" animBg="1"/>
      <p:bldP spid="12" grpId="0" bldLvl="0" animBg="1"/>
      <p:bldP spid="13" grpId="0" bldLvl="0" animBg="1"/>
      <p:bldP spid="14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6" grpId="0" bldLvl="0" animBg="1"/>
      <p:bldP spid="27" grpId="0" bldLvl="0" animBg="1"/>
      <p:bldP spid="28" grpId="0" bldLvl="0" animBg="1"/>
      <p:bldP spid="6" grpId="0"/>
      <p:bldP spid="7" grpId="0"/>
      <p:bldP spid="30" grpId="0"/>
      <p:bldP spid="15" grpId="0"/>
      <p:bldP spid="33" grpId="0" bldLvl="0" animBg="1"/>
      <p:bldP spid="34" grpId="0" bldLvl="0" animBg="1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学科网(www.zxxk.com)--教育资源门户，提供试卷、教案、课件、论文、素材以及各类教学资源下载，还有大量而丰富的教学相关资讯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2686" y="2086420"/>
            <a:ext cx="2235200" cy="196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6"/>
              <p:cNvSpPr>
                <a:spLocks noChangeArrowheads="1"/>
              </p:cNvSpPr>
              <p:nvPr/>
            </p:nvSpPr>
            <p:spPr bwMode="auto">
              <a:xfrm>
                <a:off x="260776" y="679004"/>
                <a:ext cx="11144447" cy="33770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练</a:t>
                </a: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kumimoji="0" lang="zh-CN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898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（</a:t>
                </a:r>
                <a:r>
                  <a:rPr kumimoji="0" lang="en-US" altLang="zh-CN" sz="2400" b="1" i="0" u="none" strike="noStrike" cap="none" normalizeH="0" baseline="0" dirty="0">
                    <a:ln>
                      <a:noFill/>
                    </a:ln>
                    <a:solidFill>
                      <a:srgbClr val="009898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2020</a:t>
                </a:r>
                <a:r>
                  <a:rPr kumimoji="0" lang="en-US" altLang="zh-CN" sz="2400" b="1" i="0" u="none" strike="noStrike" cap="none" normalizeH="0" baseline="0" dirty="0">
                    <a:ln>
                      <a:noFill/>
                    </a:ln>
                    <a:solidFill>
                      <a:srgbClr val="009898"/>
                    </a:solidFill>
                    <a:effectLst/>
                    <a:latin typeface="Arial" panose="020B0604020202020204"/>
                    <a:ea typeface="宋体" panose="02010600030101010101" pitchFamily="2" charset="-122"/>
                    <a:cs typeface="Times New Roman" panose="02020603050405020304" pitchFamily="18" charset="0"/>
                  </a:rPr>
                  <a:t>·</a:t>
                </a:r>
                <a:r>
                  <a:rPr kumimoji="0" lang="zh-CN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898"/>
                    </a:solidFill>
                    <a:effectLst/>
                    <a:latin typeface="Arial" panose="020B0604020202020204"/>
                    <a:ea typeface="宋体" panose="02010600030101010101" pitchFamily="2" charset="-122"/>
                    <a:cs typeface="Times New Roman" panose="02020603050405020304" pitchFamily="18" charset="0"/>
                  </a:rPr>
                  <a:t>浙江</a:t>
                </a:r>
                <a:r>
                  <a:rPr lang="zh-CN" altLang="en-US" sz="2400" b="1" dirty="0">
                    <a:solidFill>
                      <a:srgbClr val="009898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卷）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如图所示，波长为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400" b="1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𝝀</m:t>
                        </m:r>
                      </m:e>
                      <m:sub>
                        <m:r>
                          <a:rPr lang="en-US" altLang="zh-CN" sz="24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的两种单色光射入三棱镜，经折射后射出两束单色光</a:t>
                </a: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b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，则这两束光（               ）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A. 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照射同一种金属均有光电子逸出，光电子最大初动能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dirty="0" smtClean="0"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b="1" i="1" dirty="0"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ka</m:t>
                        </m:r>
                      </m:sub>
                    </m:sSub>
                    <m:r>
                      <a:rPr lang="en-US" altLang="zh-CN" sz="2400" b="1" i="1" dirty="0" smtClean="0">
                        <a:latin typeface="Cambria Math" panose="02040503050406030204"/>
                        <a:ea typeface="Cambria Math" panose="02040503050406030204"/>
                        <a:cs typeface="Times New Roman" panose="02020603050405020304" pitchFamily="18" charset="0"/>
                      </a:rPr>
                      <m:t>&gt;</m:t>
                    </m:r>
                    <m:sSub>
                      <m:sSubPr>
                        <m:ctrlPr>
                          <a:rPr lang="en-US" altLang="zh-CN" sz="2400" b="1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dirty="0" smtClean="0"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b="1" i="1" dirty="0"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kb</m:t>
                        </m:r>
                      </m:sub>
                    </m:sSub>
                  </m:oMath>
                </a14:m>
                <a:endParaRPr lang="zh-CN" altLang="en-US" sz="24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B. 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射向同一双缝干涉装置，其干涉条纹间距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zh-CN" sz="2400" b="1" i="1" dirty="0" smtClean="0"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𝒂</m:t>
                        </m:r>
                      </m:sub>
                    </m:sSub>
                    <m:r>
                      <a:rPr lang="en-US" altLang="zh-CN" sz="2400" b="1" i="1" dirty="0" smtClean="0">
                        <a:latin typeface="Cambria Math" panose="02040503050406030204"/>
                        <a:ea typeface="Cambria Math" panose="02040503050406030204"/>
                        <a:cs typeface="Times New Roman" panose="02020603050405020304" pitchFamily="18" charset="0"/>
                      </a:rPr>
                      <m:t>&gt;</m:t>
                    </m:r>
                    <m:sSub>
                      <m:sSubPr>
                        <m:ctrlPr>
                          <a:rPr lang="en-US" altLang="zh-CN" sz="2400" b="1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zh-CN" sz="2400" b="1" i="1" dirty="0" smtClean="0"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zh-CN" altLang="en-US" sz="24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C. 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在水中的传播速度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𝒗</m:t>
                        </m:r>
                      </m:e>
                      <m:sub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𝒂</m:t>
                        </m:r>
                      </m:sub>
                    </m:sSub>
                    <m:r>
                      <a:rPr lang="en-US" altLang="zh-CN" sz="2400" b="1" i="1" smtClean="0">
                        <a:latin typeface="Cambria Math" panose="02040503050406030204"/>
                        <a:ea typeface="Cambria Math" panose="02040503050406030204"/>
                        <a:cs typeface="Times New Roman" panose="02020603050405020304" pitchFamily="18" charset="0"/>
                      </a:rPr>
                      <m:t>&lt;</m:t>
                    </m:r>
                    <m:sSub>
                      <m:sSubPr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𝒗</m:t>
                        </m:r>
                      </m:e>
                      <m:sub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zh-CN" altLang="en-US" sz="24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D. </a:t>
                </a:r>
                <a:r>
                  <a:rPr lang="zh-CN" altLang="en-US" sz="2400" b="1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光子动量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𝒂</m:t>
                        </m:r>
                      </m:sub>
                    </m:sSub>
                    <m:r>
                      <a:rPr lang="en-US" altLang="zh-CN" sz="2400" b="1" i="1" smtClean="0">
                        <a:latin typeface="Cambria Math" panose="02040503050406030204"/>
                        <a:ea typeface="Cambria Math" panose="02040503050406030204"/>
                        <a:cs typeface="Times New Roman" panose="02020603050405020304" pitchFamily="18" charset="0"/>
                      </a:rPr>
                      <m:t>&lt;</m:t>
                    </m:r>
                    <m:sSub>
                      <m:sSubPr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zh-CN" altLang="en-US" sz="24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0776" y="679004"/>
                <a:ext cx="11144447" cy="3377015"/>
              </a:xfrm>
              <a:prstGeom prst="rect">
                <a:avLst/>
              </a:prstGeom>
              <a:blipFill>
                <a:blip r:embed="rId3"/>
                <a:stretch>
                  <a:fillRect l="-602" b="-361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借助红紫方法好  色光性质记两率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12183" y="2886005"/>
            <a:ext cx="386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srgbClr val="FF0000"/>
                </a:solidFill>
              </a:rPr>
              <a:t>红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212183" y="3255337"/>
            <a:ext cx="386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srgbClr val="9900FF"/>
                </a:solidFill>
              </a:rPr>
              <a:t>紫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27005" y="1435673"/>
            <a:ext cx="5461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BD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617865" y="2666223"/>
                <a:ext cx="1160145" cy="633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∆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𝒙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𝒍</m:t>
                          </m:r>
                        </m:num>
                        <m:den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𝒅</m:t>
                          </m:r>
                        </m:den>
                      </m:f>
                      <m:r>
                        <a:rPr lang="zh-CN" altLang="en-US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𝝀</m:t>
                      </m:r>
                    </m:oMath>
                  </m:oMathPara>
                </a14:m>
                <a:endParaRPr lang="zh-CN" altLang="en-US" sz="1865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865" y="2666223"/>
                <a:ext cx="1160145" cy="6330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663936" y="1514557"/>
                <a:ext cx="1701800" cy="3784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𝑬</m:t>
                          </m:r>
                        </m:e>
                        <m:sub>
                          <m: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𝒌</m:t>
                          </m:r>
                        </m:sub>
                      </m:sSub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𝒉𝒗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−</m:t>
                      </m:r>
                      <m:sSub>
                        <m:sSubPr>
                          <m:ctrlP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𝒘</m:t>
                          </m:r>
                        </m:e>
                        <m:sub>
                          <m: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zh-CN" altLang="en-US" sz="1865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3936" y="1514557"/>
                <a:ext cx="1701800" cy="378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479194" y="3720900"/>
                <a:ext cx="835025" cy="633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p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𝒉</m:t>
                          </m:r>
                        </m:num>
                        <m:den>
                          <m:r>
                            <a:rPr lang="zh-CN" altLang="en-US" sz="1865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𝝀</m:t>
                          </m:r>
                        </m:den>
                      </m:f>
                    </m:oMath>
                  </m:oMathPara>
                </a14:m>
                <a:endParaRPr lang="zh-CN" altLang="en-US" sz="1865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194" y="3720900"/>
                <a:ext cx="835025" cy="63309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/>
          <p:cNvSpPr txBox="1"/>
          <p:nvPr/>
        </p:nvSpPr>
        <p:spPr>
          <a:xfrm>
            <a:off x="12171680" y="3261360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/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4">
            <a:extLst>
              <a:ext uri="{FF2B5EF4-FFF2-40B4-BE49-F238E27FC236}">
                <a16:creationId xmlns:a16="http://schemas.microsoft.com/office/drawing/2014/main" id="{A9BEAC99-B877-45E3-E91F-413D3C1D49B1}"/>
              </a:ext>
            </a:extLst>
          </p:cNvPr>
          <p:cNvSpPr txBox="1"/>
          <p:nvPr/>
        </p:nvSpPr>
        <p:spPr>
          <a:xfrm>
            <a:off x="5762315" y="4425757"/>
            <a:ext cx="2690495" cy="1420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总结：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009898"/>
                </a:solidFill>
              </a:rPr>
              <a:t>紫光</a:t>
            </a:r>
            <a:r>
              <a:rPr lang="zh-CN" altLang="en-US" sz="2400" b="1" dirty="0">
                <a:solidFill>
                  <a:srgbClr val="9900FF"/>
                </a:solidFill>
              </a:rPr>
              <a:t>“两率”</a:t>
            </a:r>
            <a:r>
              <a:rPr lang="zh-CN" altLang="en-US" sz="2400" b="1" dirty="0">
                <a:solidFill>
                  <a:srgbClr val="009898"/>
                </a:solidFill>
              </a:rPr>
              <a:t> 大，</a:t>
            </a:r>
            <a:endParaRPr lang="en-US" altLang="zh-CN" sz="2400" b="1" dirty="0">
              <a:solidFill>
                <a:srgbClr val="009898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009898"/>
                </a:solidFill>
              </a:rPr>
              <a:t>其它都是红光大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3" grpId="0"/>
      <p:bldP spid="39" grpId="0"/>
      <p:bldP spid="41" grpId="0"/>
      <p:bldP spid="4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借助红紫方法好  色光性质记两率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28253" y="612967"/>
            <a:ext cx="11144447" cy="4485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2015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新课标Ⅱ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如图，一束光沿半径方向射向一块半圆形玻璃砖，在玻璃砖底面上的入射角为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，经折射后射出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两束光线，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           ）</a:t>
            </a:r>
            <a:endParaRPr lang="zh-CN" altLang="zh-CN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．在玻璃中，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光的传播速度小于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光的传播速度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．在真空中，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光的波长小于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光的波长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．玻璃砖对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光的折射率小于对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光的折射率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．若改变光束的入射方向使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角逐渐变大，则折射光线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首先消失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．分别用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光在同一个双缝干涉实验装置上做实验，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光的干涉条纹间距大于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光的干涉条纹间距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9044440" y="1887023"/>
            <a:ext cx="2208245" cy="1728192"/>
            <a:chOff x="5215743" y="2283287"/>
            <a:chExt cx="1656184" cy="1296144"/>
          </a:xfrm>
        </p:grpSpPr>
        <p:grpSp>
          <p:nvGrpSpPr>
            <p:cNvPr id="16" name="组合 15"/>
            <p:cNvGrpSpPr/>
            <p:nvPr/>
          </p:nvGrpSpPr>
          <p:grpSpPr>
            <a:xfrm rot="10800000">
              <a:off x="5215743" y="2283287"/>
              <a:ext cx="1656184" cy="1296144"/>
              <a:chOff x="2233464" y="2715766"/>
              <a:chExt cx="1656184" cy="1296144"/>
            </a:xfrm>
          </p:grpSpPr>
          <p:sp>
            <p:nvSpPr>
              <p:cNvPr id="36" name="椭圆 35"/>
              <p:cNvSpPr/>
              <p:nvPr/>
            </p:nvSpPr>
            <p:spPr>
              <a:xfrm>
                <a:off x="2555776" y="2844742"/>
                <a:ext cx="1152128" cy="1167168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sp>
            <p:nvSpPr>
              <p:cNvPr id="37" name="矩形 36"/>
              <p:cNvSpPr/>
              <p:nvPr/>
            </p:nvSpPr>
            <p:spPr>
              <a:xfrm>
                <a:off x="2233464" y="2715766"/>
                <a:ext cx="1656184" cy="71256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cxnSp>
            <p:nvCxnSpPr>
              <p:cNvPr id="38" name="直接连接符 37"/>
              <p:cNvCxnSpPr/>
              <p:nvPr/>
            </p:nvCxnSpPr>
            <p:spPr>
              <a:xfrm>
                <a:off x="2555776" y="3430965"/>
                <a:ext cx="115212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直接连接符 16"/>
            <p:cNvCxnSpPr/>
            <p:nvPr/>
          </p:nvCxnSpPr>
          <p:spPr>
            <a:xfrm flipV="1">
              <a:off x="5973550" y="2427734"/>
              <a:ext cx="1" cy="65451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8" name="组合 17"/>
            <p:cNvGrpSpPr/>
            <p:nvPr/>
          </p:nvGrpSpPr>
          <p:grpSpPr>
            <a:xfrm rot="4756630" flipV="1">
              <a:off x="5422864" y="2395903"/>
              <a:ext cx="614563" cy="395534"/>
              <a:chOff x="1475656" y="2830146"/>
              <a:chExt cx="1512168" cy="1397788"/>
            </a:xfrm>
          </p:grpSpPr>
          <p:sp>
            <p:nvSpPr>
              <p:cNvPr id="34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35" name="直接连接符 34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组合 18"/>
            <p:cNvGrpSpPr/>
            <p:nvPr/>
          </p:nvGrpSpPr>
          <p:grpSpPr>
            <a:xfrm rot="4756630" flipV="1">
              <a:off x="6116922" y="2697220"/>
              <a:ext cx="361640" cy="574973"/>
              <a:chOff x="1475656" y="2830146"/>
              <a:chExt cx="1512168" cy="1397788"/>
            </a:xfrm>
          </p:grpSpPr>
          <p:sp>
            <p:nvSpPr>
              <p:cNvPr id="29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32" name="直接连接符 31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组合 19"/>
            <p:cNvGrpSpPr/>
            <p:nvPr/>
          </p:nvGrpSpPr>
          <p:grpSpPr>
            <a:xfrm rot="4756630" flipV="1">
              <a:off x="5993902" y="2849751"/>
              <a:ext cx="433423" cy="380799"/>
              <a:chOff x="1475656" y="2830146"/>
              <a:chExt cx="1512168" cy="1397788"/>
            </a:xfrm>
          </p:grpSpPr>
          <p:sp>
            <p:nvSpPr>
              <p:cNvPr id="27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28" name="直接连接符 27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14"/>
            <p:cNvSpPr txBox="1"/>
            <p:nvPr/>
          </p:nvSpPr>
          <p:spPr>
            <a:xfrm>
              <a:off x="5771245" y="2786739"/>
              <a:ext cx="223361" cy="222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35" b="1" dirty="0"/>
                <a:t>O</a:t>
              </a:r>
              <a:endParaRPr lang="zh-CN" altLang="en-US" sz="1335" b="1" dirty="0"/>
            </a:p>
          </p:txBody>
        </p:sp>
        <p:sp>
          <p:nvSpPr>
            <p:cNvPr id="22" name="TextBox 15"/>
            <p:cNvSpPr txBox="1"/>
            <p:nvPr/>
          </p:nvSpPr>
          <p:spPr>
            <a:xfrm rot="21449472">
              <a:off x="6530066" y="2954407"/>
              <a:ext cx="212408" cy="252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1" dirty="0"/>
                <a:t>a</a:t>
              </a:r>
              <a:endParaRPr lang="zh-CN" altLang="en-US" sz="1600" b="1" dirty="0"/>
            </a:p>
          </p:txBody>
        </p:sp>
        <p:sp>
          <p:nvSpPr>
            <p:cNvPr id="23" name="TextBox 16"/>
            <p:cNvSpPr txBox="1"/>
            <p:nvPr/>
          </p:nvSpPr>
          <p:spPr>
            <a:xfrm>
              <a:off x="6345830" y="3137274"/>
              <a:ext cx="219075" cy="252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1" dirty="0"/>
                <a:t>b</a:t>
              </a:r>
              <a:endParaRPr lang="zh-CN" altLang="en-US" sz="1600" b="1" dirty="0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5747921" y="2487342"/>
              <a:ext cx="266700" cy="331204"/>
              <a:chOff x="3325710" y="619839"/>
              <a:chExt cx="266700" cy="3312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18"/>
                  <p:cNvSpPr txBox="1"/>
                  <p:nvPr/>
                </p:nvSpPr>
                <p:spPr>
                  <a:xfrm>
                    <a:off x="3325710" y="619839"/>
                    <a:ext cx="266700" cy="25288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zh-CN" altLang="en-US" sz="1600" i="1" smtClean="0">
                              <a:latin typeface="Cambria Math" panose="02040503050406030204"/>
                            </a:rPr>
                            <m:t>𝜃</m:t>
                          </m:r>
                        </m:oMath>
                      </m:oMathPara>
                    </a14:m>
                    <a:endParaRPr lang="zh-CN" altLang="en-US" sz="1600" dirty="0"/>
                  </a:p>
                </p:txBody>
              </p:sp>
            </mc:Choice>
            <mc:Fallback xmlns="">
              <p:sp>
                <p:nvSpPr>
                  <p:cNvPr id="25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25710" y="619839"/>
                    <a:ext cx="266700" cy="25288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6" name="弧形 25"/>
              <p:cNvSpPr/>
              <p:nvPr/>
            </p:nvSpPr>
            <p:spPr>
              <a:xfrm rot="6576008" flipH="1" flipV="1">
                <a:off x="3477271" y="840552"/>
                <a:ext cx="100116" cy="120866"/>
              </a:xfrm>
              <a:prstGeom prst="arc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</p:grpSp>
      </p:grpSp>
      <p:sp>
        <p:nvSpPr>
          <p:cNvPr id="40" name="TextBox 29"/>
          <p:cNvSpPr txBox="1"/>
          <p:nvPr/>
        </p:nvSpPr>
        <p:spPr>
          <a:xfrm>
            <a:off x="10533315" y="3210282"/>
            <a:ext cx="420370" cy="378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65" b="1" dirty="0">
                <a:solidFill>
                  <a:srgbClr val="FF0000"/>
                </a:solidFill>
              </a:rPr>
              <a:t>红</a:t>
            </a:r>
          </a:p>
        </p:txBody>
      </p:sp>
      <p:sp>
        <p:nvSpPr>
          <p:cNvPr id="43" name="TextBox 30"/>
          <p:cNvSpPr txBox="1"/>
          <p:nvPr/>
        </p:nvSpPr>
        <p:spPr>
          <a:xfrm>
            <a:off x="10984720" y="2837177"/>
            <a:ext cx="420370" cy="378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65" b="1" dirty="0">
                <a:solidFill>
                  <a:srgbClr val="9900FF"/>
                </a:solidFill>
              </a:rPr>
              <a:t>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5"/>
              <p:cNvSpPr txBox="1"/>
              <p:nvPr/>
            </p:nvSpPr>
            <p:spPr>
              <a:xfrm>
                <a:off x="3632891" y="4445821"/>
                <a:ext cx="1160145" cy="633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∆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𝒙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𝒍</m:t>
                          </m:r>
                        </m:num>
                        <m:den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𝒅</m:t>
                          </m:r>
                        </m:den>
                      </m:f>
                      <m:r>
                        <a:rPr lang="zh-CN" altLang="en-US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𝝀</m:t>
                      </m:r>
                    </m:oMath>
                  </m:oMathPara>
                </a14:m>
                <a:endParaRPr lang="zh-CN" altLang="en-US" sz="1865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891" y="4445821"/>
                <a:ext cx="1160145" cy="6330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31"/>
          <p:cNvSpPr txBox="1"/>
          <p:nvPr/>
        </p:nvSpPr>
        <p:spPr>
          <a:xfrm>
            <a:off x="8313555" y="1317747"/>
            <a:ext cx="7308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ABD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171680" y="3261360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/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4">
            <a:extLst>
              <a:ext uri="{FF2B5EF4-FFF2-40B4-BE49-F238E27FC236}">
                <a16:creationId xmlns:a16="http://schemas.microsoft.com/office/drawing/2014/main" id="{A9BEAC99-B877-45E3-E91F-413D3C1D49B1}"/>
              </a:ext>
            </a:extLst>
          </p:cNvPr>
          <p:cNvSpPr txBox="1"/>
          <p:nvPr/>
        </p:nvSpPr>
        <p:spPr>
          <a:xfrm>
            <a:off x="6528047" y="4844657"/>
            <a:ext cx="2690495" cy="1420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总结：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009898"/>
                </a:solidFill>
              </a:rPr>
              <a:t>紫光</a:t>
            </a:r>
            <a:r>
              <a:rPr lang="zh-CN" altLang="en-US" sz="2400" b="1" dirty="0">
                <a:solidFill>
                  <a:srgbClr val="9900FF"/>
                </a:solidFill>
              </a:rPr>
              <a:t>“两率”</a:t>
            </a:r>
            <a:r>
              <a:rPr lang="zh-CN" altLang="en-US" sz="2400" b="1" dirty="0">
                <a:solidFill>
                  <a:srgbClr val="009898"/>
                </a:solidFill>
              </a:rPr>
              <a:t> 大，</a:t>
            </a:r>
            <a:endParaRPr lang="en-US" altLang="zh-CN" sz="2400" b="1" dirty="0">
              <a:solidFill>
                <a:srgbClr val="009898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009898"/>
                </a:solidFill>
              </a:rPr>
              <a:t>其它都是红光大</a:t>
            </a:r>
          </a:p>
        </p:txBody>
      </p:sp>
    </p:spTree>
    <p:extLst>
      <p:ext uri="{BB962C8B-B14F-4D97-AF65-F5344CB8AC3E}">
        <p14:creationId xmlns:p14="http://schemas.microsoft.com/office/powerpoint/2010/main" val="364711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3" grpId="0"/>
      <p:bldP spid="44" grpId="0"/>
      <p:bldP spid="45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BiOGFkYTQ4Y2U0NTQyMTkxNGJjMWZhM2ExZDcwNDUifQ=="/>
  <p:tag name="KSO_WPP_MARK_KEY" val="d6960261-a2c6-4ae0-bf19-f1922b797cb8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562</Words>
  <Application>Microsoft Office PowerPoint</Application>
  <PresentationFormat>宽屏</PresentationFormat>
  <Paragraphs>74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黑体</vt:lpstr>
      <vt:lpstr>宋体</vt:lpstr>
      <vt:lpstr>Arial</vt:lpstr>
      <vt:lpstr>Calibri</vt:lpstr>
      <vt:lpstr>Cambria Math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9</cp:revision>
  <dcterms:created xsi:type="dcterms:W3CDTF">2022-05-12T01:01:00Z</dcterms:created>
  <dcterms:modified xsi:type="dcterms:W3CDTF">2023-07-01T02:42:56Z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EBAA4F797B0B4078AF639774511D8E64</vt:lpwstr>
  </property>
  <property fmtid="{D5CDD505-2E9C-101B-9397-08002B2CF9AE}" pid="3" name="KSOProductBuildVer">
    <vt:lpwstr>2052-11.1.0.14036</vt:lpwstr>
  </property>
</Properties>
</file>