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custDataLst>
    <p:tags r:id="rId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24668\AppData\Local\Temp\wps\INetCache\54a3c47d2053e907e36c4a988dce3465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23761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光与电磁波系列</a:t>
            </a: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675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50292" y="2503372"/>
            <a:ext cx="7212330" cy="666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735" dirty="0">
                <a:latin typeface="Raleway" panose="020B0003030101060003" pitchFamily="34" charset="0"/>
              </a:rPr>
              <a:t>空看水中像变浅</a:t>
            </a:r>
            <a:r>
              <a:rPr lang="en-US" altLang="zh-CN" sz="3735" dirty="0">
                <a:latin typeface="Raleway" panose="020B0003030101060003" pitchFamily="34" charset="0"/>
              </a:rPr>
              <a:t>  </a:t>
            </a:r>
            <a:r>
              <a:rPr lang="zh-CN" altLang="en-US" sz="3735" dirty="0">
                <a:latin typeface="Raleway" panose="020B0003030101060003" pitchFamily="34" charset="0"/>
              </a:rPr>
              <a:t>水看空中像变高</a:t>
            </a:r>
          </a:p>
        </p:txBody>
      </p:sp>
      <p:sp>
        <p:nvSpPr>
          <p:cNvPr id="8" name="Oval 61"/>
          <p:cNvSpPr/>
          <p:nvPr/>
        </p:nvSpPr>
        <p:spPr>
          <a:xfrm>
            <a:off x="1589892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9" name="Oval 62"/>
          <p:cNvSpPr/>
          <p:nvPr/>
        </p:nvSpPr>
        <p:spPr>
          <a:xfrm>
            <a:off x="1921175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0" name="Oval 63"/>
          <p:cNvSpPr/>
          <p:nvPr/>
        </p:nvSpPr>
        <p:spPr>
          <a:xfrm>
            <a:off x="1755533" y="2114719"/>
            <a:ext cx="1087331" cy="1024696"/>
          </a:xfrm>
          <a:prstGeom prst="ellipse">
            <a:avLst/>
          </a:prstGeom>
          <a:solidFill>
            <a:srgbClr val="4E9F8E">
              <a:alpha val="6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3735" b="1" dirty="0"/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ldLvl="0" animBg="1"/>
      <p:bldP spid="9" grpId="0" bldLvl="0" animBg="1"/>
      <p:bldP spid="1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5" y="6353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空看水中像变浅  水看空中像变高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51051" y="504048"/>
            <a:ext cx="11701600" cy="3115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2667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kumimoji="0" lang="zh-CN" altLang="en-US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2011</a:t>
            </a:r>
            <a:r>
              <a:rPr kumimoji="0" lang="en-US" altLang="zh-CN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kumimoji="0" lang="zh-CN" altLang="en-US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重庆</a:t>
            </a:r>
            <a:r>
              <a:rPr lang="zh-CN" altLang="en-US" sz="2135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在一次讨论中，老师问道：“假如水中相同深度处有a、b、c三种不同颜色的单色点光源，有人在水面上方同等条件下观测发现，b 在水下的像最深，c照亮水面的面积比a的大。关于这三种光在水中的性质，同学们能做出什么判断？”有同学回答如下：</a:t>
            </a:r>
          </a:p>
          <a:p>
            <a:pPr indent="2667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①c光的频率最大            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②a光的传播速度最小</a:t>
            </a:r>
          </a:p>
          <a:p>
            <a:pPr indent="2667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③b光的折射率最大            ④a光的波长比b光的短</a:t>
            </a:r>
          </a:p>
          <a:p>
            <a:pPr indent="2667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根据老师的假定，以上回答正确的是</a:t>
            </a:r>
          </a:p>
          <a:p>
            <a:pPr indent="2667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A. ①②               B. ①③        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 ②④               D. ③④</a:t>
            </a:r>
          </a:p>
        </p:txBody>
      </p:sp>
      <p:grpSp>
        <p:nvGrpSpPr>
          <p:cNvPr id="30" name="组合 29"/>
          <p:cNvGrpSpPr/>
          <p:nvPr/>
        </p:nvGrpSpPr>
        <p:grpSpPr>
          <a:xfrm rot="15944363">
            <a:off x="2831253" y="4908127"/>
            <a:ext cx="701887" cy="789093"/>
            <a:chOff x="1475656" y="2830146"/>
            <a:chExt cx="1512168" cy="1397788"/>
          </a:xfrm>
        </p:grpSpPr>
        <p:sp>
          <p:nvSpPr>
            <p:cNvPr id="31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32" name="直接连接符 31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6" name="组合 35"/>
          <p:cNvGrpSpPr/>
          <p:nvPr/>
        </p:nvGrpSpPr>
        <p:grpSpPr>
          <a:xfrm rot="15944363">
            <a:off x="3890433" y="3975947"/>
            <a:ext cx="535940" cy="1197187"/>
            <a:chOff x="1475656" y="2830146"/>
            <a:chExt cx="1512168" cy="1397788"/>
          </a:xfrm>
        </p:grpSpPr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38" name="直接连接符 37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2" name="组合 51"/>
          <p:cNvGrpSpPr/>
          <p:nvPr/>
        </p:nvGrpSpPr>
        <p:grpSpPr>
          <a:xfrm>
            <a:off x="1775460" y="4090247"/>
            <a:ext cx="3206327" cy="1904153"/>
            <a:chOff x="2097" y="4831"/>
            <a:chExt cx="3787" cy="2249"/>
          </a:xfrm>
        </p:grpSpPr>
        <p:grpSp>
          <p:nvGrpSpPr>
            <p:cNvPr id="29" name="组合 28"/>
            <p:cNvGrpSpPr/>
            <p:nvPr/>
          </p:nvGrpSpPr>
          <p:grpSpPr>
            <a:xfrm>
              <a:off x="2097" y="5793"/>
              <a:ext cx="3185" cy="1287"/>
              <a:chOff x="2097" y="5793"/>
              <a:chExt cx="3185" cy="1287"/>
            </a:xfrm>
          </p:grpSpPr>
          <p:grpSp>
            <p:nvGrpSpPr>
              <p:cNvPr id="17" name="组合 16"/>
              <p:cNvGrpSpPr/>
              <p:nvPr/>
            </p:nvGrpSpPr>
            <p:grpSpPr>
              <a:xfrm>
                <a:off x="2097" y="5793"/>
                <a:ext cx="3185" cy="1287"/>
                <a:chOff x="1303" y="5977"/>
                <a:chExt cx="3185" cy="1287"/>
              </a:xfrm>
            </p:grpSpPr>
            <p:grpSp>
              <p:nvGrpSpPr>
                <p:cNvPr id="15" name="组合 14"/>
                <p:cNvGrpSpPr/>
                <p:nvPr/>
              </p:nvGrpSpPr>
              <p:grpSpPr>
                <a:xfrm>
                  <a:off x="1303" y="5977"/>
                  <a:ext cx="2581" cy="1287"/>
                  <a:chOff x="963" y="5977"/>
                  <a:chExt cx="3516" cy="1715"/>
                </a:xfrm>
              </p:grpSpPr>
              <p:cxnSp>
                <p:nvCxnSpPr>
                  <p:cNvPr id="8" name="直接连接符 7"/>
                  <p:cNvCxnSpPr/>
                  <p:nvPr/>
                </p:nvCxnSpPr>
                <p:spPr>
                  <a:xfrm>
                    <a:off x="963" y="5977"/>
                    <a:ext cx="3516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直接连接符 8"/>
                  <p:cNvCxnSpPr/>
                  <p:nvPr/>
                </p:nvCxnSpPr>
                <p:spPr>
                  <a:xfrm>
                    <a:off x="963" y="6277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直接连接符 9"/>
                  <p:cNvCxnSpPr/>
                  <p:nvPr/>
                </p:nvCxnSpPr>
                <p:spPr>
                  <a:xfrm>
                    <a:off x="963" y="6544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直接连接符 10"/>
                  <p:cNvCxnSpPr/>
                  <p:nvPr/>
                </p:nvCxnSpPr>
                <p:spPr>
                  <a:xfrm>
                    <a:off x="963" y="6827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直接连接符 11"/>
                  <p:cNvCxnSpPr/>
                  <p:nvPr/>
                </p:nvCxnSpPr>
                <p:spPr>
                  <a:xfrm>
                    <a:off x="963" y="7110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直接连接符 12"/>
                  <p:cNvCxnSpPr/>
                  <p:nvPr/>
                </p:nvCxnSpPr>
                <p:spPr>
                  <a:xfrm>
                    <a:off x="963" y="7409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直接连接符 13"/>
                  <p:cNvCxnSpPr/>
                  <p:nvPr/>
                </p:nvCxnSpPr>
                <p:spPr>
                  <a:xfrm>
                    <a:off x="963" y="7692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6" name="文本框 15"/>
                <p:cNvSpPr txBox="1"/>
                <p:nvPr/>
              </p:nvSpPr>
              <p:spPr>
                <a:xfrm>
                  <a:off x="3912" y="6318"/>
                  <a:ext cx="576" cy="5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sz="2400"/>
                    <a:t>水</a:t>
                  </a:r>
                </a:p>
              </p:txBody>
            </p:sp>
          </p:grpSp>
          <p:sp>
            <p:nvSpPr>
              <p:cNvPr id="28" name="椭圆 27"/>
              <p:cNvSpPr/>
              <p:nvPr/>
            </p:nvSpPr>
            <p:spPr>
              <a:xfrm flipH="1">
                <a:off x="3265" y="6695"/>
                <a:ext cx="120" cy="120"/>
              </a:xfrm>
              <a:prstGeom prst="ellipse">
                <a:avLst/>
              </a:prstGeom>
              <a:solidFill>
                <a:srgbClr val="009898"/>
              </a:solidFill>
              <a:ln>
                <a:solidFill>
                  <a:srgbClr val="00989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/>
              </a:p>
            </p:txBody>
          </p:sp>
        </p:grpSp>
        <p:pic>
          <p:nvPicPr>
            <p:cNvPr id="102" name="图片 101"/>
            <p:cNvPicPr/>
            <p:nvPr/>
          </p:nvPicPr>
          <p:blipFill>
            <a:blip r:embed="rId2" r:link="rId3"/>
            <a:srcRect l="13056" t="7714" r="15150" b="9143"/>
            <a:stretch>
              <a:fillRect/>
            </a:stretch>
          </p:blipFill>
          <p:spPr>
            <a:xfrm>
              <a:off x="5499" y="4831"/>
              <a:ext cx="385" cy="277"/>
            </a:xfrm>
            <a:prstGeom prst="rect">
              <a:avLst/>
            </a:prstGeom>
            <a:noFill/>
            <a:ln w="9525">
              <a:noFill/>
            </a:ln>
          </p:spPr>
        </p:pic>
      </p:grpSp>
      <p:cxnSp>
        <p:nvCxnSpPr>
          <p:cNvPr id="34" name="直接连接符 33"/>
          <p:cNvCxnSpPr/>
          <p:nvPr/>
        </p:nvCxnSpPr>
        <p:spPr>
          <a:xfrm>
            <a:off x="3547533" y="4478867"/>
            <a:ext cx="26247" cy="806027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>
            <a:off x="2832100" y="4892887"/>
            <a:ext cx="741680" cy="456353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组合 32"/>
          <p:cNvGrpSpPr/>
          <p:nvPr/>
        </p:nvGrpSpPr>
        <p:grpSpPr>
          <a:xfrm rot="15944363">
            <a:off x="1838113" y="4637193"/>
            <a:ext cx="1943947" cy="115993"/>
            <a:chOff x="1475656" y="2830146"/>
            <a:chExt cx="1512168" cy="1397788"/>
          </a:xfrm>
        </p:grpSpPr>
        <p:sp>
          <p:nvSpPr>
            <p:cNvPr id="35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39" name="直接连接符 38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0" name="椭圆 39"/>
          <p:cNvSpPr/>
          <p:nvPr/>
        </p:nvSpPr>
        <p:spPr>
          <a:xfrm flipH="1">
            <a:off x="2761827" y="5303520"/>
            <a:ext cx="101600" cy="101600"/>
          </a:xfrm>
          <a:prstGeom prst="ellipse">
            <a:avLst/>
          </a:prstGeom>
          <a:solidFill>
            <a:srgbClr val="9900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1" name="文本框 40"/>
          <p:cNvSpPr txBox="1"/>
          <p:nvPr/>
        </p:nvSpPr>
        <p:spPr>
          <a:xfrm>
            <a:off x="1775460" y="6256867"/>
            <a:ext cx="23164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空看水中像变浅</a:t>
            </a:r>
          </a:p>
        </p:txBody>
      </p:sp>
      <p:grpSp>
        <p:nvGrpSpPr>
          <p:cNvPr id="44" name="组合 43"/>
          <p:cNvGrpSpPr/>
          <p:nvPr/>
        </p:nvGrpSpPr>
        <p:grpSpPr>
          <a:xfrm rot="5400000">
            <a:off x="7721600" y="3837940"/>
            <a:ext cx="766233" cy="1168400"/>
            <a:chOff x="1475656" y="2830146"/>
            <a:chExt cx="1512168" cy="1397788"/>
          </a:xfrm>
        </p:grpSpPr>
        <p:sp>
          <p:nvSpPr>
            <p:cNvPr id="45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46" name="直接连接符 45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47" name="直接连接符 46"/>
          <p:cNvCxnSpPr/>
          <p:nvPr/>
        </p:nvCxnSpPr>
        <p:spPr>
          <a:xfrm>
            <a:off x="7500620" y="4454313"/>
            <a:ext cx="26247" cy="806027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8" name="组合 47"/>
          <p:cNvGrpSpPr/>
          <p:nvPr/>
        </p:nvGrpSpPr>
        <p:grpSpPr>
          <a:xfrm rot="3764363">
            <a:off x="6859693" y="4704080"/>
            <a:ext cx="535940" cy="1197187"/>
            <a:chOff x="1475656" y="2830146"/>
            <a:chExt cx="1512168" cy="1397788"/>
          </a:xfrm>
        </p:grpSpPr>
        <p:sp>
          <p:nvSpPr>
            <p:cNvPr id="49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50" name="直接连接符 49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3" name="组合 52"/>
          <p:cNvGrpSpPr/>
          <p:nvPr/>
        </p:nvGrpSpPr>
        <p:grpSpPr>
          <a:xfrm>
            <a:off x="6322907" y="3942080"/>
            <a:ext cx="3141980" cy="2121747"/>
            <a:chOff x="7468" y="4656"/>
            <a:chExt cx="3711" cy="2506"/>
          </a:xfrm>
        </p:grpSpPr>
        <p:grpSp>
          <p:nvGrpSpPr>
            <p:cNvPr id="43" name="组合 42"/>
            <p:cNvGrpSpPr/>
            <p:nvPr/>
          </p:nvGrpSpPr>
          <p:grpSpPr>
            <a:xfrm>
              <a:off x="7994" y="4656"/>
              <a:ext cx="3185" cy="2325"/>
              <a:chOff x="8107" y="4642"/>
              <a:chExt cx="3185" cy="2325"/>
            </a:xfrm>
          </p:grpSpPr>
          <p:grpSp>
            <p:nvGrpSpPr>
              <p:cNvPr id="18" name="组合 17"/>
              <p:cNvGrpSpPr/>
              <p:nvPr/>
            </p:nvGrpSpPr>
            <p:grpSpPr>
              <a:xfrm>
                <a:off x="8107" y="5680"/>
                <a:ext cx="3185" cy="1287"/>
                <a:chOff x="1303" y="5977"/>
                <a:chExt cx="3185" cy="1287"/>
              </a:xfrm>
            </p:grpSpPr>
            <p:grpSp>
              <p:nvGrpSpPr>
                <p:cNvPr id="19" name="组合 18"/>
                <p:cNvGrpSpPr/>
                <p:nvPr/>
              </p:nvGrpSpPr>
              <p:grpSpPr>
                <a:xfrm>
                  <a:off x="1303" y="5977"/>
                  <a:ext cx="2581" cy="1287"/>
                  <a:chOff x="963" y="5977"/>
                  <a:chExt cx="3516" cy="1715"/>
                </a:xfrm>
              </p:grpSpPr>
              <p:cxnSp>
                <p:nvCxnSpPr>
                  <p:cNvPr id="20" name="直接连接符 19"/>
                  <p:cNvCxnSpPr/>
                  <p:nvPr/>
                </p:nvCxnSpPr>
                <p:spPr>
                  <a:xfrm>
                    <a:off x="963" y="5977"/>
                    <a:ext cx="3516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直接连接符 20"/>
                  <p:cNvCxnSpPr/>
                  <p:nvPr/>
                </p:nvCxnSpPr>
                <p:spPr>
                  <a:xfrm>
                    <a:off x="963" y="6277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直接连接符 21"/>
                  <p:cNvCxnSpPr/>
                  <p:nvPr/>
                </p:nvCxnSpPr>
                <p:spPr>
                  <a:xfrm>
                    <a:off x="963" y="6544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直接连接符 22"/>
                  <p:cNvCxnSpPr/>
                  <p:nvPr/>
                </p:nvCxnSpPr>
                <p:spPr>
                  <a:xfrm>
                    <a:off x="963" y="6827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直接连接符 23"/>
                  <p:cNvCxnSpPr/>
                  <p:nvPr/>
                </p:nvCxnSpPr>
                <p:spPr>
                  <a:xfrm>
                    <a:off x="963" y="7110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直接连接符 24"/>
                  <p:cNvCxnSpPr/>
                  <p:nvPr/>
                </p:nvCxnSpPr>
                <p:spPr>
                  <a:xfrm>
                    <a:off x="963" y="7409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直接连接符 25"/>
                  <p:cNvCxnSpPr/>
                  <p:nvPr/>
                </p:nvCxnSpPr>
                <p:spPr>
                  <a:xfrm>
                    <a:off x="963" y="7692"/>
                    <a:ext cx="3516" cy="0"/>
                  </a:xfrm>
                  <a:prstGeom prst="line">
                    <a:avLst/>
                  </a:prstGeom>
                  <a:ln w="12700" cmpd="sng">
                    <a:solidFill>
                      <a:schemeClr val="accent1">
                        <a:shade val="50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5"/>
                  </a:lnRef>
                  <a:fillRef idx="0">
                    <a:schemeClr val="accent5"/>
                  </a:fillRef>
                  <a:effectRef idx="0">
                    <a:schemeClr val="accent5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7" name="文本框 26"/>
                <p:cNvSpPr txBox="1"/>
                <p:nvPr/>
              </p:nvSpPr>
              <p:spPr>
                <a:xfrm>
                  <a:off x="3912" y="6318"/>
                  <a:ext cx="576" cy="5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CN" altLang="en-US" sz="2400"/>
                    <a:t>水</a:t>
                  </a:r>
                </a:p>
              </p:txBody>
            </p:sp>
          </p:grpSp>
          <p:sp>
            <p:nvSpPr>
              <p:cNvPr id="42" name="椭圆 41"/>
              <p:cNvSpPr/>
              <p:nvPr/>
            </p:nvSpPr>
            <p:spPr>
              <a:xfrm flipH="1">
                <a:off x="10375" y="4642"/>
                <a:ext cx="120" cy="120"/>
              </a:xfrm>
              <a:prstGeom prst="ellipse">
                <a:avLst/>
              </a:prstGeom>
              <a:solidFill>
                <a:srgbClr val="009898"/>
              </a:solidFill>
              <a:ln>
                <a:solidFill>
                  <a:srgbClr val="00989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/>
              </a:p>
            </p:txBody>
          </p:sp>
        </p:grpSp>
        <p:pic>
          <p:nvPicPr>
            <p:cNvPr id="51" name="图片 50"/>
            <p:cNvPicPr/>
            <p:nvPr/>
          </p:nvPicPr>
          <p:blipFill>
            <a:blip r:embed="rId2" r:link="rId3"/>
            <a:srcRect l="13056" t="7714" r="15150" b="9143"/>
            <a:stretch>
              <a:fillRect/>
            </a:stretch>
          </p:blipFill>
          <p:spPr>
            <a:xfrm rot="20040000" flipH="1">
              <a:off x="7468" y="6885"/>
              <a:ext cx="385" cy="277"/>
            </a:xfrm>
            <a:prstGeom prst="rect">
              <a:avLst/>
            </a:prstGeom>
            <a:noFill/>
            <a:ln w="9525">
              <a:noFill/>
            </a:ln>
          </p:spPr>
        </p:pic>
      </p:grpSp>
      <p:cxnSp>
        <p:nvCxnSpPr>
          <p:cNvPr id="54" name="直接连接符 53"/>
          <p:cNvCxnSpPr/>
          <p:nvPr/>
        </p:nvCxnSpPr>
        <p:spPr>
          <a:xfrm flipV="1">
            <a:off x="7500620" y="3415453"/>
            <a:ext cx="1198880" cy="1390227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组合 57"/>
          <p:cNvGrpSpPr/>
          <p:nvPr/>
        </p:nvGrpSpPr>
        <p:grpSpPr>
          <a:xfrm rot="15944362" flipH="1" flipV="1">
            <a:off x="7772400" y="4919980"/>
            <a:ext cx="1943947" cy="115993"/>
            <a:chOff x="1475656" y="2830146"/>
            <a:chExt cx="1512168" cy="1397788"/>
          </a:xfrm>
        </p:grpSpPr>
        <p:sp>
          <p:nvSpPr>
            <p:cNvPr id="59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60" name="直接连接符 59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62" name="直接连接符 61"/>
          <p:cNvCxnSpPr/>
          <p:nvPr/>
        </p:nvCxnSpPr>
        <p:spPr>
          <a:xfrm flipV="1">
            <a:off x="8739293" y="3369733"/>
            <a:ext cx="0" cy="624000"/>
          </a:xfrm>
          <a:prstGeom prst="line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椭圆 62"/>
          <p:cNvSpPr/>
          <p:nvPr/>
        </p:nvSpPr>
        <p:spPr>
          <a:xfrm flipH="1">
            <a:off x="8688493" y="3313853"/>
            <a:ext cx="101600" cy="101600"/>
          </a:xfrm>
          <a:prstGeom prst="ellipse">
            <a:avLst/>
          </a:prstGeom>
          <a:solidFill>
            <a:srgbClr val="9900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64" name="文本框 63"/>
          <p:cNvSpPr txBox="1"/>
          <p:nvPr/>
        </p:nvSpPr>
        <p:spPr>
          <a:xfrm>
            <a:off x="6671733" y="6238240"/>
            <a:ext cx="23164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dirty="0">
                <a:solidFill>
                  <a:srgbClr val="00808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水看空中像变高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6671733" y="1850039"/>
            <a:ext cx="2621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像越浅折射率越大</a:t>
            </a:r>
          </a:p>
        </p:txBody>
      </p:sp>
      <p:sp>
        <p:nvSpPr>
          <p:cNvPr id="67" name="文本框 66"/>
          <p:cNvSpPr txBox="1"/>
          <p:nvPr/>
        </p:nvSpPr>
        <p:spPr>
          <a:xfrm>
            <a:off x="9568699" y="1851581"/>
            <a:ext cx="2621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像最深折射率最小</a:t>
            </a:r>
          </a:p>
        </p:txBody>
      </p:sp>
      <p:sp>
        <p:nvSpPr>
          <p:cNvPr id="55" name="椭圆 54"/>
          <p:cNvSpPr/>
          <p:nvPr/>
        </p:nvSpPr>
        <p:spPr>
          <a:xfrm>
            <a:off x="6793128" y="1103017"/>
            <a:ext cx="331071" cy="3229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68" name="椭圆 67"/>
          <p:cNvSpPr/>
          <p:nvPr/>
        </p:nvSpPr>
        <p:spPr>
          <a:xfrm>
            <a:off x="11499292" y="1110915"/>
            <a:ext cx="331071" cy="322916"/>
          </a:xfrm>
          <a:prstGeom prst="ellipse">
            <a:avLst/>
          </a:prstGeom>
          <a:noFill/>
          <a:ln>
            <a:solidFill>
              <a:srgbClr val="9900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69" name="文本框 68"/>
          <p:cNvSpPr txBox="1"/>
          <p:nvPr/>
        </p:nvSpPr>
        <p:spPr>
          <a:xfrm>
            <a:off x="7037361" y="809037"/>
            <a:ext cx="420370" cy="3784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865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红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11744997" y="878105"/>
            <a:ext cx="420370" cy="3784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865" dirty="0">
                <a:solidFill>
                  <a:srgbClr val="99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紫</a:t>
            </a:r>
          </a:p>
        </p:txBody>
      </p:sp>
      <p:sp>
        <p:nvSpPr>
          <p:cNvPr id="71" name="椭圆 70"/>
          <p:cNvSpPr/>
          <p:nvPr/>
        </p:nvSpPr>
        <p:spPr>
          <a:xfrm>
            <a:off x="9195748" y="1133653"/>
            <a:ext cx="331071" cy="322916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72" name="文本框 71"/>
          <p:cNvSpPr txBox="1"/>
          <p:nvPr/>
        </p:nvSpPr>
        <p:spPr>
          <a:xfrm>
            <a:off x="8886487" y="828098"/>
            <a:ext cx="420370" cy="3784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865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蓝</a:t>
            </a:r>
          </a:p>
        </p:txBody>
      </p:sp>
      <p:sp>
        <p:nvSpPr>
          <p:cNvPr id="73" name="TextBox 60"/>
          <p:cNvSpPr txBox="1"/>
          <p:nvPr/>
        </p:nvSpPr>
        <p:spPr>
          <a:xfrm>
            <a:off x="5329317" y="2687376"/>
            <a:ext cx="39323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C</a:t>
            </a: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bldLvl="0" animBg="1"/>
      <p:bldP spid="40" grpId="1" animBg="1"/>
      <p:bldP spid="41" grpId="0"/>
      <p:bldP spid="41" grpId="1"/>
      <p:bldP spid="63" grpId="0" bldLvl="0" animBg="1"/>
      <p:bldP spid="63" grpId="1" animBg="1"/>
      <p:bldP spid="64" grpId="0"/>
      <p:bldP spid="64" grpId="1"/>
      <p:bldP spid="66" grpId="0"/>
      <p:bldP spid="66" grpId="1"/>
      <p:bldP spid="67" grpId="0"/>
      <p:bldP spid="67" grpId="1"/>
      <p:bldP spid="55" grpId="0" bldLvl="0" animBg="1"/>
      <p:bldP spid="68" grpId="0" bldLvl="0" animBg="1"/>
      <p:bldP spid="69" grpId="0"/>
      <p:bldP spid="69" grpId="1"/>
      <p:bldP spid="70" grpId="0"/>
      <p:bldP spid="70" grpId="1"/>
      <p:bldP spid="71" grpId="0" bldLvl="0" animBg="1"/>
      <p:bldP spid="72" grpId="0"/>
      <p:bldP spid="72" grpId="1"/>
      <p:bldP spid="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1007435" y="6353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空看水中像变浅  水看空中像变高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39455" y="546071"/>
            <a:ext cx="11144447" cy="225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2667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2014</a:t>
            </a:r>
            <a:r>
              <a:rPr kumimoji="0" lang="en-US" altLang="zh-CN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kumimoji="0" lang="zh-CN" altLang="en-US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浙江</a:t>
            </a:r>
            <a:r>
              <a:rPr lang="zh-CN" altLang="en-US" sz="2135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  <a:r>
              <a:rPr lang="zh-CN" altLang="en-US" sz="2135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关于下列光学现象，说法正确的是（</a:t>
            </a:r>
            <a:r>
              <a:rPr lang="en-US" altLang="zh-CN" sz="2135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lang="zh-CN" altLang="en-US" sz="2135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</a:p>
          <a:p>
            <a:pPr indent="2667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A．水中蓝光的传播速度比红光快</a:t>
            </a:r>
          </a:p>
          <a:p>
            <a:pPr indent="2667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B．光</a:t>
            </a:r>
            <a:r>
              <a:rPr lang="zh-CN" altLang="en-US" sz="2135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从空气射入</a:t>
            </a:r>
            <a:r>
              <a:rPr lang="zh-CN" altLang="en-US" sz="2135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玻璃时可能发生全反射</a:t>
            </a:r>
          </a:p>
          <a:p>
            <a:pPr indent="2667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C．在岸边观察前方水中的一条鱼，鱼的实际深度比看到的要深</a:t>
            </a:r>
          </a:p>
          <a:p>
            <a:pPr indent="2667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D．分别用蓝光和红光在同一装置上做双缝干涉实验，用红光时得到的条纹间距更宽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536180" y="548640"/>
            <a:ext cx="99652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CD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35280" y="2850515"/>
            <a:ext cx="11055773" cy="3115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266700" algn="just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2004</a:t>
            </a:r>
            <a:r>
              <a:rPr kumimoji="0" lang="en-US" altLang="zh-CN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kumimoji="0" lang="zh-CN" altLang="en-US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全国</a:t>
            </a:r>
            <a:r>
              <a:rPr kumimoji="0" lang="en-US" altLang="zh-CN" sz="2135" b="1" i="0" u="none" strike="noStrike" cap="none" normalizeH="0" baseline="0" dirty="0">
                <a:ln>
                  <a:noFill/>
                </a:ln>
                <a:solidFill>
                  <a:srgbClr val="009898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Ⅰ</a:t>
            </a:r>
            <a:r>
              <a:rPr lang="zh-CN" altLang="en-US" sz="2135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  <a:r>
              <a:rPr lang="zh-CN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发出白光的细线光源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ab</a:t>
            </a:r>
            <a:r>
              <a:rPr lang="zh-CN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，长度为 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0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，竖直放置，上端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a </a:t>
            </a:r>
            <a:r>
              <a:rPr lang="zh-CN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恰好在水面以下，如图。现考虑线光源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ab</a:t>
            </a:r>
            <a:r>
              <a:rPr lang="zh-CN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发出的靠近水面法线（图中的虚线）的细光束经水面折射后所成的像，由于水对光有色散作用，若以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1</a:t>
            </a:r>
            <a:r>
              <a:rPr lang="zh-CN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表示红光成的像的长度，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2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表示蓝光成的像的长度，则（</a:t>
            </a:r>
            <a:r>
              <a:rPr lang="en-US" altLang="zh-CN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      </a:t>
            </a:r>
            <a:r>
              <a:rPr lang="zh-CN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）</a:t>
            </a:r>
            <a:endParaRPr lang="en-US" sz="2135" b="1" dirty="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266700" algn="just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A</a:t>
            </a:r>
            <a:r>
              <a:rPr lang="en-US" sz="2135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1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&lt; 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2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&lt; 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0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           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B</a:t>
            </a:r>
            <a:r>
              <a:rPr lang="en-US" sz="2135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1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&gt; 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2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&gt; 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0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endParaRPr lang="en-US" sz="2135" b="1" dirty="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266700" algn="just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C</a:t>
            </a:r>
            <a:r>
              <a:rPr lang="en-US" sz="2135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2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&gt; 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1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&gt; 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0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           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D</a:t>
            </a:r>
            <a:r>
              <a:rPr lang="en-US" sz="2135" b="1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2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&lt; 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1</a:t>
            </a:r>
            <a:r>
              <a:rPr lang="en-US" sz="2135" b="1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&lt; l</a:t>
            </a:r>
            <a:r>
              <a:rPr lang="en-US" sz="2135" b="1" baseline="-25000" dirty="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0</a:t>
            </a:r>
            <a:endParaRPr lang="zh-CN" sz="2135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266700" algn="just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2135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8" name="图片 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20922" y="4387427"/>
            <a:ext cx="2023533" cy="197442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60"/>
          <p:cNvSpPr txBox="1"/>
          <p:nvPr/>
        </p:nvSpPr>
        <p:spPr>
          <a:xfrm>
            <a:off x="1775460" y="4101253"/>
            <a:ext cx="47667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D</a:t>
            </a: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5">
                <a:extLst>
                  <a:ext uri="{FF2B5EF4-FFF2-40B4-BE49-F238E27FC236}">
                    <a16:creationId xmlns:a16="http://schemas.microsoft.com/office/drawing/2014/main" id="{E63D9BC8-86B0-E2B1-4BB9-CD3444FB7A90}"/>
                  </a:ext>
                </a:extLst>
              </p:cNvPr>
              <p:cNvSpPr txBox="1"/>
              <p:nvPr/>
            </p:nvSpPr>
            <p:spPr>
              <a:xfrm>
                <a:off x="10627806" y="2100551"/>
                <a:ext cx="1160145" cy="6330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∆</m:t>
                      </m:r>
                      <m: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𝒙</m:t>
                      </m:r>
                      <m: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𝒍</m:t>
                          </m:r>
                        </m:num>
                        <m:den>
                          <m: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𝒅</m:t>
                          </m:r>
                        </m:den>
                      </m:f>
                      <m:r>
                        <a:rPr lang="zh-CN" altLang="en-US" sz="1865" b="1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𝝀</m:t>
                      </m:r>
                    </m:oMath>
                  </m:oMathPara>
                </a14:m>
                <a:endParaRPr lang="zh-CN" altLang="en-US" sz="1865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" name="TextBox 5">
                <a:extLst>
                  <a:ext uri="{FF2B5EF4-FFF2-40B4-BE49-F238E27FC236}">
                    <a16:creationId xmlns:a16="http://schemas.microsoft.com/office/drawing/2014/main" id="{E63D9BC8-86B0-E2B1-4BB9-CD3444FB7A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7806" y="2100551"/>
                <a:ext cx="1160145" cy="6330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文本框 9">
            <a:extLst>
              <a:ext uri="{FF2B5EF4-FFF2-40B4-BE49-F238E27FC236}">
                <a16:creationId xmlns:a16="http://schemas.microsoft.com/office/drawing/2014/main" id="{E1A26ADA-A2C3-941F-CFC9-C2E55D3DFDE8}"/>
              </a:ext>
            </a:extLst>
          </p:cNvPr>
          <p:cNvSpPr txBox="1"/>
          <p:nvPr/>
        </p:nvSpPr>
        <p:spPr>
          <a:xfrm>
            <a:off x="699028" y="5621029"/>
            <a:ext cx="4801314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折射率越大，偏折更厉害，像越浅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8" grpId="0"/>
      <p:bldP spid="5" grpId="0"/>
      <p:bldP spid="10" grpId="0"/>
      <p:bldP spid="10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2QwZTY4M2M5ZmRkNTc5NTY5YWRjZDA1YjE4NjIyMD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446</Words>
  <Application>Microsoft Office PowerPoint</Application>
  <PresentationFormat>宽屏</PresentationFormat>
  <Paragraphs>31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黑体</vt:lpstr>
      <vt:lpstr>宋体</vt:lpstr>
      <vt:lpstr>Arial</vt:lpstr>
      <vt:lpstr>Calibri</vt:lpstr>
      <vt:lpstr>Cambria Math</vt:lpstr>
      <vt:lpstr>Raleway</vt:lpstr>
      <vt:lpstr>Times New Roman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卢娇娇</dc:creator>
  <cp:lastModifiedBy>ffei lu</cp:lastModifiedBy>
  <cp:revision>5</cp:revision>
  <dcterms:created xsi:type="dcterms:W3CDTF">2022-05-12T02:09:00Z</dcterms:created>
  <dcterms:modified xsi:type="dcterms:W3CDTF">2023-07-01T08:40:32Z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25766E04E3A14747A06DAD3AEC17643C</vt:lpwstr>
  </property>
  <property fmtid="{D5CDD505-2E9C-101B-9397-08002B2CF9AE}" pid="3" name="KSOProductBuildVer">
    <vt:lpwstr>2052-11.1.0.11636</vt:lpwstr>
  </property>
</Properties>
</file>